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10" r:id="rId2"/>
    <p:sldId id="442" r:id="rId3"/>
    <p:sldId id="431" r:id="rId4"/>
    <p:sldId id="433" r:id="rId5"/>
    <p:sldId id="440" r:id="rId6"/>
    <p:sldId id="457" r:id="rId7"/>
    <p:sldId id="453" r:id="rId8"/>
    <p:sldId id="443" r:id="rId9"/>
    <p:sldId id="432" r:id="rId10"/>
    <p:sldId id="454" r:id="rId11"/>
    <p:sldId id="436" r:id="rId12"/>
    <p:sldId id="458" r:id="rId13"/>
    <p:sldId id="444" r:id="rId14"/>
    <p:sldId id="434" r:id="rId15"/>
    <p:sldId id="459" r:id="rId16"/>
    <p:sldId id="446" r:id="rId17"/>
    <p:sldId id="448" r:id="rId18"/>
    <p:sldId id="439" r:id="rId19"/>
    <p:sldId id="449" r:id="rId20"/>
    <p:sldId id="414" r:id="rId21"/>
  </p:sldIdLst>
  <p:sldSz cx="9144000" cy="5143500" type="screen16x9"/>
  <p:notesSz cx="6858000" cy="9144000"/>
  <p:custDataLst>
    <p:tags r:id="rId22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4660"/>
  </p:normalViewPr>
  <p:slideViewPr>
    <p:cSldViewPr snapToGrid="0">
      <p:cViewPr>
        <p:scale>
          <a:sx n="100" d="100"/>
          <a:sy n="100" d="100"/>
        </p:scale>
        <p:origin x="-2124" y="-97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685800"/>
            <a:ext cx="7349400" cy="1927800"/>
          </a:xfrm>
        </p:spPr>
        <p:txBody>
          <a:bodyPr lIns="67500" tIns="35100" rIns="67500" bIns="35100" anchor="b" anchorCtr="0">
            <a:normAutofit/>
          </a:bodyPr>
          <a:lstStyle>
            <a:lvl1pPr algn="ctr">
              <a:defRPr sz="4500" b="1" i="0" spc="225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2670300"/>
            <a:ext cx="7349400" cy="1104300"/>
          </a:xfrm>
        </p:spPr>
        <p:txBody>
          <a:bodyPr lIns="67500" tIns="35100" rIns="67500" bIns="351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67500" tIns="35100" rIns="67500" bIns="35100" rtlCol="0" anchor="t" anchorCtr="0">
            <a:norm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67500" tIns="35100" rIns="67500" bIns="351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2886300"/>
            <a:ext cx="5826600" cy="575100"/>
          </a:xfrm>
        </p:spPr>
        <p:txBody>
          <a:bodyPr lIns="67500" tIns="35100" rIns="67500" bIns="35100" anchor="b" anchorCtr="0">
            <a:normAutofit/>
          </a:bodyPr>
          <a:lstStyle>
            <a:lvl1pPr>
              <a:defRPr sz="3300" b="1" i="0" u="none" strike="noStrike" kern="1200" cap="none" spc="225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3461400"/>
            <a:ext cx="5826600" cy="650700"/>
          </a:xfrm>
        </p:spPr>
        <p:txBody>
          <a:bodyPr lIns="67500" tIns="35100" rIns="67500" bIns="351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4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67500" tIns="35100" rIns="67500" bIns="3510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67500" tIns="35100" rIns="67500" bIns="35100"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1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100"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76200" tIns="28575" rIns="57150" bIns="28575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1500" b="1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76200" tIns="28575" rIns="57150" bIns="28575" rtlCol="0" anchor="t" anchorCtr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1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67500" tIns="35100" rIns="67500" bIns="35100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67500" tIns="35100" rIns="67500" bIns="35100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685800" eaLnBrk="1" fontAlgn="auto" latinLnBrk="0" hangingPunct="1">
              <a:buFont typeface="Arial" panose="020B0604020202020204" pitchFamily="34" charset="0"/>
              <a:buNone/>
              <a:tabLst>
                <a:tab pos="1207135" algn="l"/>
              </a:tabLst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67500" tIns="35100" rIns="67500" bIns="35100" rtlCol="0" anchor="ctr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1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35100" tIns="35100" rIns="35100" bIns="351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7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6300" y="456300"/>
            <a:ext cx="8226900" cy="529200"/>
          </a:xfrm>
          <a:prstGeom prst="rect">
            <a:avLst/>
          </a:prstGeom>
        </p:spPr>
        <p:txBody>
          <a:bodyPr vert="horz" lIns="67628" tIns="35243" rIns="67628" bIns="35243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6300" y="1117800"/>
            <a:ext cx="8226900" cy="3569400"/>
          </a:xfrm>
          <a:prstGeom prst="rect">
            <a:avLst/>
          </a:prstGeom>
        </p:spPr>
        <p:txBody>
          <a:bodyPr vert="horz" lIns="67500" tIns="35100" rIns="67500" bIns="351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8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8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8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225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●"/>
        <a:defRPr sz="14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Font typeface="Wingdings" panose="05000000000000000000" charset="0"/>
        <a:buChar char=""/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Font typeface="Arial" panose="020B0604020202020204" pitchFamily="34" charset="0"/>
        <a:buChar char="•"/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6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75" name="组合 74"/>
          <p:cNvGrpSpPr/>
          <p:nvPr/>
        </p:nvGrpSpPr>
        <p:grpSpPr>
          <a:xfrm>
            <a:off x="517922" y="528749"/>
            <a:ext cx="8108156" cy="3850070"/>
            <a:chOff x="690563" y="704998"/>
            <a:chExt cx="10810874" cy="5133427"/>
          </a:xfrm>
        </p:grpSpPr>
        <p:sp>
          <p:nvSpPr>
            <p:cNvPr id="13" name="矩形 12"/>
            <p:cNvSpPr/>
            <p:nvPr/>
          </p:nvSpPr>
          <p:spPr>
            <a:xfrm>
              <a:off x="690563" y="704998"/>
              <a:ext cx="10810874" cy="51334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690563" y="98568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690563" y="132974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690563" y="169192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90563" y="203598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690563" y="238005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690563" y="274222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690563" y="309534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690563" y="343940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690563" y="380158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690563" y="414564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690563" y="448971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690563" y="485188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90563" y="5195948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690563" y="554001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007465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137869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173181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210303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>
              <a:off x="354267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317145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>
              <a:off x="281833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>
              <a:off x="24471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38867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H="1">
              <a:off x="425797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461109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H="1">
              <a:off x="498231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642195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605072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H="1">
              <a:off x="569761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H="1">
              <a:off x="532638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678413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H="1">
              <a:off x="715535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H="1">
              <a:off x="750847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 flipH="1">
              <a:off x="78797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 flipH="1">
              <a:off x="93193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flipH="1">
              <a:off x="8948116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 flipH="1">
              <a:off x="859499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H="1">
              <a:off x="822376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H="1">
              <a:off x="970868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H="1">
              <a:off x="1007990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flipH="1">
              <a:off x="1043302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flipH="1">
              <a:off x="1080425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H="1">
              <a:off x="1114831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/>
          <p:nvPr/>
        </p:nvSpPr>
        <p:spPr>
          <a:xfrm>
            <a:off x="183515" y="4436604"/>
            <a:ext cx="9144000" cy="764681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68" name="图片 67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9784" y="3465697"/>
            <a:ext cx="2036477" cy="1677803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651477" y="2915476"/>
            <a:ext cx="2571751" cy="2357438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77" name="矩形 76"/>
          <p:cNvSpPr/>
          <p:nvPr/>
        </p:nvSpPr>
        <p:spPr>
          <a:xfrm>
            <a:off x="2532577" y="2505904"/>
            <a:ext cx="4132898" cy="3452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/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外研社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版七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年级英语下册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07771" y="764858"/>
            <a:ext cx="183689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836813" y="1199976"/>
            <a:ext cx="7524426" cy="74635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0070BC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Unit 1 Once upon a time...</a:t>
            </a:r>
            <a:endParaRPr lang="zh-CN" altLang="en-US" sz="4400" b="1" dirty="0">
              <a:solidFill>
                <a:srgbClr val="0070BC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3209538" y="4514333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6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文本框 4"/>
          <p:cNvSpPr txBox="1"/>
          <p:nvPr/>
        </p:nvSpPr>
        <p:spPr>
          <a:xfrm>
            <a:off x="853441" y="401955"/>
            <a:ext cx="183689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12495" y="811369"/>
            <a:ext cx="7433015" cy="32085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)4.They looked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.They wanted to find a hotel to spend the night. </a:t>
            </a:r>
          </a:p>
          <a:p>
            <a:pPr lvl="2">
              <a:lnSpc>
                <a:spcPct val="20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A.back</a:t>
            </a:r>
            <a:r>
              <a:rPr lang="en-US" altLang="zh-CN" sz="1700">
                <a:latin typeface="+mj-lt"/>
                <a:ea typeface="方正书宋_GBK"/>
                <a:cs typeface="Times New Roman" panose="02020603050405020304"/>
              </a:rPr>
              <a:t>	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B.around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 lvl="2">
              <a:lnSpc>
                <a:spcPct val="20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C.at</a:t>
            </a:r>
            <a:r>
              <a:rPr lang="en-US" altLang="zh-CN" sz="1700">
                <a:latin typeface="+mj-lt"/>
                <a:ea typeface="方正书宋_GBK"/>
                <a:cs typeface="Times New Roman" panose="02020603050405020304"/>
              </a:rPr>
              <a:t>	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D.for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20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)5.After two hours’ drive,the driver decided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and had a rest. </a:t>
            </a:r>
          </a:p>
          <a:p>
            <a:pPr lvl="2">
              <a:lnSpc>
                <a:spcPct val="20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A.to stop</a:t>
            </a:r>
            <a:r>
              <a:rPr lang="en-US" altLang="zh-CN" sz="1700">
                <a:latin typeface="+mj-lt"/>
                <a:ea typeface="方正书宋_GBK"/>
                <a:cs typeface="Times New Roman" panose="02020603050405020304"/>
              </a:rPr>
              <a:t>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B.stop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 lvl="2">
              <a:lnSpc>
                <a:spcPct val="20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C.stopping</a:t>
            </a:r>
            <a:r>
              <a:rPr lang="en-US" altLang="zh-CN" sz="1700">
                <a:latin typeface="+mj-lt"/>
                <a:ea typeface="方正书宋_GBK"/>
                <a:cs typeface="Times New Roman" panose="02020603050405020304"/>
              </a:rPr>
              <a:t>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D.stopped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106001" y="987068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B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92071" y="2464751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A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文本框 4"/>
          <p:cNvSpPr txBox="1"/>
          <p:nvPr/>
        </p:nvSpPr>
        <p:spPr>
          <a:xfrm>
            <a:off x="853441" y="401955"/>
            <a:ext cx="183689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53441" y="678180"/>
            <a:ext cx="4922735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500">
                <a:solidFill>
                  <a:srgbClr val="FF00FF"/>
                </a:solidFill>
                <a:latin typeface="方正黑体_GBK"/>
                <a:ea typeface="方正黑体_GBK"/>
                <a:cs typeface="Times New Roman" panose="02020603050405020304"/>
              </a:rPr>
              <a:t>二、根据课本</a:t>
            </a:r>
            <a:r>
              <a:rPr lang="en-US" altLang="zh-CN" sz="1500">
                <a:solidFill>
                  <a:srgbClr val="FF00FF"/>
                </a:solidFill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P</a:t>
            </a:r>
            <a:r>
              <a:rPr lang="en-US" altLang="zh-CN" sz="1500" baseline="-25000">
                <a:solidFill>
                  <a:srgbClr val="FF00FF"/>
                </a:solidFill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48</a:t>
            </a:r>
            <a:r>
              <a:rPr lang="en-US" altLang="zh-CN" sz="1500">
                <a:solidFill>
                  <a:srgbClr val="FF00FF"/>
                </a:solidFill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Activity</a:t>
            </a:r>
            <a:r>
              <a:rPr lang="en-US" altLang="zh-CN" sz="1500">
                <a:solidFill>
                  <a:srgbClr val="FF00FF"/>
                </a:solidFill>
                <a:latin typeface="等线 Light" panose="02010600030101010101" pitchFamily="2" charset="-122"/>
                <a:ea typeface="方正黑体_GBK"/>
                <a:cs typeface="Times New Roman" panose="02020603050405020304"/>
              </a:rPr>
              <a:t> </a:t>
            </a:r>
            <a:r>
              <a:rPr lang="en-US" altLang="zh-CN" sz="1500">
                <a:solidFill>
                  <a:srgbClr val="FF00FF"/>
                </a:solidFill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3</a:t>
            </a:r>
            <a:r>
              <a:rPr lang="zh-CN" altLang="en-US" sz="1500">
                <a:solidFill>
                  <a:srgbClr val="FF00FF"/>
                </a:solidFill>
                <a:latin typeface="方正黑体_GBK"/>
                <a:ea typeface="方正黑体_GBK"/>
                <a:cs typeface="Times New Roman" panose="02020603050405020304"/>
              </a:rPr>
              <a:t>的对话内容</a:t>
            </a:r>
            <a:r>
              <a:rPr lang="en-US" altLang="zh-CN" sz="1500">
                <a:solidFill>
                  <a:srgbClr val="FF00FF"/>
                </a:solidFill>
                <a:latin typeface="方正黑体_GBK"/>
                <a:ea typeface="宋体" panose="02010600030101010101" pitchFamily="2" charset="-122"/>
                <a:cs typeface="Times New Roman" panose="02020603050405020304"/>
              </a:rPr>
              <a:t>,</a:t>
            </a:r>
            <a:r>
              <a:rPr lang="zh-CN" altLang="en-US" sz="1500">
                <a:solidFill>
                  <a:srgbClr val="FF00FF"/>
                </a:solidFill>
                <a:latin typeface="方正黑体_GBK"/>
                <a:ea typeface="方正黑体_GBK"/>
                <a:cs typeface="Times New Roman" panose="02020603050405020304"/>
              </a:rPr>
              <a:t>完成短文填空。</a:t>
            </a:r>
            <a:endParaRPr lang="zh-CN" altLang="en-US" sz="150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49440" y="1081825"/>
            <a:ext cx="6740406" cy="399340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342900"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Once upon a time,there </a:t>
            </a:r>
            <a:r>
              <a:rPr lang="en-US" altLang="zh-CN" sz="17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1.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 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a little girl with gold hair.Her name was Goldilocks.She lived near the </a:t>
            </a:r>
            <a:r>
              <a:rPr lang="en-US" altLang="zh-CN" sz="17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2.    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.One day,she decided to go there for </a:t>
            </a:r>
            <a:r>
              <a:rPr lang="en-US" altLang="zh-CN" sz="17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3.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walk all alone.She </a:t>
            </a:r>
            <a:r>
              <a:rPr lang="en-US" altLang="zh-CN" sz="17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4.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       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some flowers.Then she was </a:t>
            </a:r>
            <a:r>
              <a:rPr lang="en-US" altLang="zh-CN" sz="17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5.     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.She looked around her and </a:t>
            </a:r>
            <a:r>
              <a:rPr lang="en-US" altLang="zh-CN" sz="17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6.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        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a house . She hurried to the house and </a:t>
            </a:r>
            <a:r>
              <a:rPr lang="en-US" altLang="zh-CN" sz="17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7.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     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on the door.But nobody answered . Finally , she pushed the door and saw </a:t>
            </a:r>
            <a:r>
              <a:rPr lang="en-US" altLang="zh-CN" sz="17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8.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     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in it.She entered the house and </a:t>
            </a:r>
            <a:r>
              <a:rPr lang="en-US" altLang="zh-CN" sz="17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9.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     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into a small room.On a table there were three bowls with some nice food in them.She was </a:t>
            </a:r>
            <a:r>
              <a:rPr lang="en-US" altLang="zh-CN" sz="17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10.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        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and then picked up the little bowl to finish all the food in it.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002952" y="1131394"/>
            <a:ext cx="615187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was</a:t>
            </a:r>
            <a:endParaRPr lang="zh-CN" altLang="en-US" sz="1800">
              <a:latin typeface="+mj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457005" y="1527211"/>
            <a:ext cx="828059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 forest </a:t>
            </a:r>
            <a:endParaRPr lang="zh-CN" altLang="en-US" sz="1800">
              <a:latin typeface="+mj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205610" y="1890855"/>
            <a:ext cx="361421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endParaRPr lang="zh-CN" altLang="en-US" sz="1800">
              <a:latin typeface="+mj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572000" y="1913798"/>
            <a:ext cx="951797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picked</a:t>
            </a:r>
            <a:endParaRPr lang="zh-CN" altLang="en-US" sz="1800">
              <a:latin typeface="+mj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842432" y="2255387"/>
            <a:ext cx="951797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lost </a:t>
            </a:r>
            <a:endParaRPr lang="zh-CN" altLang="en-US" sz="1800">
              <a:latin typeface="+mj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381479" y="2296757"/>
            <a:ext cx="951797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noticed </a:t>
            </a:r>
            <a:endParaRPr lang="zh-CN" altLang="en-US" sz="1800">
              <a:latin typeface="+mj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671173" y="2664883"/>
            <a:ext cx="1026806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knocked</a:t>
            </a:r>
            <a:endParaRPr lang="zh-CN" altLang="en-US" sz="1800">
              <a:latin typeface="+mj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930570" y="3031348"/>
            <a:ext cx="1026806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nobody</a:t>
            </a:r>
            <a:endParaRPr lang="zh-CN" altLang="en-US" sz="1800">
              <a:latin typeface="+mj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417543" y="3428948"/>
            <a:ext cx="1026806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looked</a:t>
            </a:r>
            <a:endParaRPr lang="zh-CN" altLang="en-US" sz="1800">
              <a:latin typeface="+mj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699653" y="3775197"/>
            <a:ext cx="1026806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hungry</a:t>
            </a:r>
            <a:endParaRPr lang="zh-CN" altLang="en-US" sz="1800"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文本框 4"/>
          <p:cNvSpPr txBox="1"/>
          <p:nvPr/>
        </p:nvSpPr>
        <p:spPr>
          <a:xfrm>
            <a:off x="853441" y="401955"/>
            <a:ext cx="183689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53441" y="751976"/>
            <a:ext cx="3889526" cy="3000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500">
                <a:solidFill>
                  <a:srgbClr val="FF00FF"/>
                </a:solidFill>
                <a:latin typeface="方正黑体_GBK"/>
                <a:ea typeface="方正黑体_GBK"/>
                <a:cs typeface="Times New Roman" panose="02020603050405020304"/>
              </a:rPr>
              <a:t>三、根据汉语意思补全下列句子</a:t>
            </a:r>
            <a:r>
              <a:rPr lang="en-US" altLang="zh-CN" sz="1500">
                <a:solidFill>
                  <a:srgbClr val="FF00FF"/>
                </a:solidFill>
                <a:latin typeface="方正黑体_GBK"/>
                <a:ea typeface="宋体" panose="02010600030101010101" pitchFamily="2" charset="-122"/>
                <a:cs typeface="Times New Roman" panose="02020603050405020304"/>
              </a:rPr>
              <a:t>,</a:t>
            </a:r>
            <a:r>
              <a:rPr lang="zh-CN" altLang="en-US" sz="1500">
                <a:solidFill>
                  <a:srgbClr val="FF00FF"/>
                </a:solidFill>
                <a:latin typeface="方正黑体_GBK"/>
                <a:ea typeface="方正黑体_GBK"/>
                <a:cs typeface="Times New Roman" panose="02020603050405020304"/>
              </a:rPr>
              <a:t>词数不限。</a:t>
            </a:r>
            <a:endParaRPr lang="zh-CN" altLang="en-US" sz="150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68444" y="1031552"/>
            <a:ext cx="6546071" cy="399340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1.</a:t>
            </a:r>
            <a:r>
              <a:rPr lang="zh-CN" altLang="en-US" sz="1700">
                <a:latin typeface="+mj-lt"/>
                <a:ea typeface="方正书宋_GBK"/>
                <a:cs typeface="Times New Roman" panose="02020603050405020304"/>
              </a:rPr>
              <a:t>从前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,</a:t>
            </a:r>
            <a:r>
              <a:rPr lang="zh-CN" altLang="en-US" sz="1700">
                <a:latin typeface="+mj-lt"/>
                <a:ea typeface="方正书宋_GBK"/>
                <a:cs typeface="Times New Roman" panose="02020603050405020304"/>
              </a:rPr>
              <a:t>有一位老人住在森林里。</a:t>
            </a:r>
            <a:endParaRPr lang="zh-CN" altLang="en-US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____________________,there lived an old man in the forest. 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2.</a:t>
            </a:r>
            <a:r>
              <a:rPr lang="zh-CN" altLang="en-US" sz="1700">
                <a:latin typeface="+mj-lt"/>
                <a:ea typeface="方正书宋_GBK"/>
                <a:cs typeface="Times New Roman" panose="02020603050405020304"/>
              </a:rPr>
              <a:t>吉姆环顾了一下四周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,</a:t>
            </a:r>
            <a:r>
              <a:rPr lang="zh-CN" altLang="en-US" sz="1700">
                <a:latin typeface="+mj-lt"/>
                <a:ea typeface="方正书宋_GBK"/>
                <a:cs typeface="Times New Roman" panose="02020603050405020304"/>
              </a:rPr>
              <a:t>并发现他迷路了。</a:t>
            </a:r>
            <a:endParaRPr lang="zh-CN" altLang="en-US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Jim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                        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him and found he _____________. 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3.</a:t>
            </a:r>
            <a:r>
              <a:rPr lang="zh-CN" altLang="en-US" sz="1700">
                <a:latin typeface="+mj-lt"/>
                <a:ea typeface="方正书宋_GBK"/>
                <a:cs typeface="Times New Roman" panose="02020603050405020304"/>
              </a:rPr>
              <a:t>我经常晚饭后和妈妈去散步。</a:t>
            </a:r>
            <a:endParaRPr lang="zh-CN" altLang="en-US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I often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                          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with my mother after dinner. 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4.</a:t>
            </a:r>
            <a:r>
              <a:rPr lang="zh-CN" altLang="en-US" sz="1700">
                <a:latin typeface="+mj-lt"/>
                <a:ea typeface="方正书宋_GBK"/>
                <a:cs typeface="Times New Roman" panose="02020603050405020304"/>
              </a:rPr>
              <a:t>地上有一本书。请把它拾起来。</a:t>
            </a:r>
            <a:endParaRPr lang="zh-CN" altLang="en-US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There is a book on the ground.Please _______________. 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5.</a:t>
            </a:r>
            <a:r>
              <a:rPr lang="zh-CN" altLang="en-US" sz="1700">
                <a:latin typeface="+mj-lt"/>
                <a:ea typeface="方正书宋_GBK"/>
                <a:cs typeface="Times New Roman" panose="02020603050405020304"/>
              </a:rPr>
              <a:t>请稍等一下。我很快就到。</a:t>
            </a:r>
            <a:endParaRPr lang="zh-CN" altLang="en-US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Please ____________________.I’ll come soon.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384184" y="1460584"/>
            <a:ext cx="2328502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Once upon a time </a:t>
            </a:r>
            <a:endParaRPr lang="zh-CN" altLang="en-US" sz="1800">
              <a:latin typeface="+mj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771888" y="2215358"/>
            <a:ext cx="1760639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looked around </a:t>
            </a:r>
            <a:endParaRPr lang="zh-CN" altLang="en-US" sz="1800">
              <a:latin typeface="+mj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560566" y="2215357"/>
            <a:ext cx="1760639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was lost </a:t>
            </a:r>
            <a:endParaRPr lang="zh-CN" altLang="en-US" sz="1800">
              <a:latin typeface="+mj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164073" y="2984042"/>
            <a:ext cx="1760639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go for a walk </a:t>
            </a:r>
            <a:endParaRPr lang="zh-CN" altLang="en-US" sz="1800">
              <a:latin typeface="+mj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207591" y="3735921"/>
            <a:ext cx="1760639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pick it up </a:t>
            </a:r>
            <a:endParaRPr lang="zh-CN" altLang="en-US" sz="1800">
              <a:latin typeface="+mj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314438" y="4493590"/>
            <a:ext cx="1760639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wait a moment </a:t>
            </a:r>
            <a:endParaRPr lang="zh-CN" altLang="en-US" sz="1800"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75" name="组合 74"/>
          <p:cNvGrpSpPr/>
          <p:nvPr/>
        </p:nvGrpSpPr>
        <p:grpSpPr>
          <a:xfrm>
            <a:off x="517922" y="528749"/>
            <a:ext cx="8108156" cy="3850070"/>
            <a:chOff x="690563" y="704998"/>
            <a:chExt cx="10810874" cy="5133427"/>
          </a:xfrm>
        </p:grpSpPr>
        <p:sp>
          <p:nvSpPr>
            <p:cNvPr id="13" name="矩形 12"/>
            <p:cNvSpPr/>
            <p:nvPr/>
          </p:nvSpPr>
          <p:spPr>
            <a:xfrm>
              <a:off x="690563" y="704998"/>
              <a:ext cx="10810874" cy="51334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690563" y="98568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690563" y="132974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690563" y="169192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90563" y="203598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690563" y="238005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690563" y="274222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690563" y="309534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690563" y="343940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690563" y="380158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690563" y="414564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690563" y="448971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690563" y="485188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90563" y="5195948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690563" y="554001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007465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137869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173181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210303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>
              <a:off x="354267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317145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>
              <a:off x="281833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>
              <a:off x="24471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38867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H="1">
              <a:off x="425797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461109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H="1">
              <a:off x="498231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642195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605072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H="1">
              <a:off x="569761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H="1">
              <a:off x="532638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678413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H="1">
              <a:off x="715535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H="1">
              <a:off x="750847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 flipH="1">
              <a:off x="78797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 flipH="1">
              <a:off x="93193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flipH="1">
              <a:off x="8948116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 flipH="1">
              <a:off x="859499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H="1">
              <a:off x="822376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H="1">
              <a:off x="970868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H="1">
              <a:off x="1007990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flipH="1">
              <a:off x="1043302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flipH="1">
              <a:off x="1080425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H="1">
              <a:off x="1114831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/>
          <p:nvPr/>
        </p:nvSpPr>
        <p:spPr>
          <a:xfrm>
            <a:off x="0" y="4378819"/>
            <a:ext cx="9144000" cy="764681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8" name="文本框 67"/>
          <p:cNvSpPr txBox="1"/>
          <p:nvPr/>
        </p:nvSpPr>
        <p:spPr>
          <a:xfrm>
            <a:off x="3505794" y="1180861"/>
            <a:ext cx="2132411" cy="57626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3300" b="1">
                <a:solidFill>
                  <a:srgbClr val="0070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教学目录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3163729" y="1872814"/>
            <a:ext cx="2627948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课前导学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3163729" y="2670057"/>
            <a:ext cx="2627471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课堂基础训练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20" name="图片 19" descr="图片包含 游戏机&#10;&#10;描述已自动生成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89921" y="3111341"/>
            <a:ext cx="2084070" cy="208407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-214364" y="2564130"/>
            <a:ext cx="2579370" cy="2579370"/>
          </a:xfrm>
          <a:prstGeom prst="rect">
            <a:avLst/>
          </a:prstGeom>
        </p:spPr>
      </p:pic>
      <p:pic>
        <p:nvPicPr>
          <p:cNvPr id="6" name="图片 5" descr="商标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6734" y="541020"/>
            <a:ext cx="723424" cy="72342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07771" y="764858"/>
            <a:ext cx="183689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3163729" y="3487423"/>
            <a:ext cx="2627471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培优提高训练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  <p:bldP spid="69" grpId="0" build="p"/>
      <p:bldP spid="69" grpId="1" build="allAtOnce"/>
      <p:bldP spid="73" grpId="0"/>
      <p:bldP spid="73" grpId="1"/>
      <p:bldP spid="70" grpId="0"/>
      <p:bldP spid="7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文本框 4"/>
          <p:cNvSpPr txBox="1"/>
          <p:nvPr/>
        </p:nvSpPr>
        <p:spPr>
          <a:xfrm>
            <a:off x="853441" y="401955"/>
            <a:ext cx="183689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662194" y="607688"/>
            <a:ext cx="3819612" cy="30008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1500">
                <a:solidFill>
                  <a:srgbClr val="FF00FF"/>
                </a:solidFill>
                <a:latin typeface="+mj-lt"/>
                <a:ea typeface="方正书宋_GBK" panose="03000509000000000000" pitchFamily="65" charset="-122"/>
                <a:cs typeface="Times New Roman" panose="02020603050405020304" pitchFamily="18" charset="0"/>
              </a:rPr>
              <a:t>◆</a:t>
            </a:r>
            <a:r>
              <a:rPr lang="en-US" altLang="zh-CN" sz="1500">
                <a:solidFill>
                  <a:srgbClr val="FF00FF"/>
                </a:solidFill>
                <a:latin typeface="+mj-lt"/>
                <a:ea typeface="方正粗圆_GBK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zh-CN" altLang="zh-CN" sz="1500">
                <a:solidFill>
                  <a:srgbClr val="FF00FF"/>
                </a:solidFill>
                <a:latin typeface="+mj-lt"/>
                <a:ea typeface="方正粗圆_GBK" panose="03000509000000000000" pitchFamily="65" charset="-122"/>
                <a:cs typeface="Times New Roman" panose="02020603050405020304" pitchFamily="18" charset="0"/>
              </a:rPr>
              <a:t>培优提高训练 </a:t>
            </a:r>
            <a:r>
              <a:rPr lang="en-US" altLang="zh-CN" sz="1500">
                <a:solidFill>
                  <a:srgbClr val="FF00FF"/>
                </a:solidFill>
                <a:latin typeface="+mj-lt"/>
                <a:ea typeface="方正书宋_GBK" panose="03000509000000000000" pitchFamily="65" charset="-122"/>
                <a:cs typeface="Times New Roman" panose="02020603050405020304" pitchFamily="18" charset="0"/>
              </a:rPr>
              <a:t>◆</a:t>
            </a:r>
            <a:r>
              <a:rPr lang="en-US" altLang="zh-CN" sz="1500">
                <a:solidFill>
                  <a:srgbClr val="FF00FF"/>
                </a:solidFill>
                <a:latin typeface="+mj-lt"/>
                <a:ea typeface="方正粗圆_GBK" panose="03000509000000000000" pitchFamily="65" charset="-122"/>
                <a:cs typeface="Times New Roman" panose="02020603050405020304" pitchFamily="18" charset="0"/>
              </a:rPr>
              <a:t> </a:t>
            </a:r>
            <a:endParaRPr lang="zh-CN" altLang="zh-CN" sz="1500">
              <a:solidFill>
                <a:srgbClr val="000000"/>
              </a:solidFill>
              <a:latin typeface="+mj-lt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53441" y="902018"/>
            <a:ext cx="7762526" cy="110799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 dirty="0">
                <a:solidFill>
                  <a:srgbClr val="FF00FF"/>
                </a:solidFill>
                <a:latin typeface="方正黑体_GBK"/>
                <a:ea typeface="方正黑体_GBK"/>
                <a:cs typeface="Times New Roman" panose="02020603050405020304"/>
              </a:rPr>
              <a:t>一、语法选择。</a:t>
            </a:r>
            <a:endParaRPr lang="zh-CN" altLang="en-US" sz="15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zh-CN" altLang="en-US" sz="1500" dirty="0">
                <a:latin typeface="方正书宋_GBK"/>
                <a:ea typeface="方正书宋_GBK"/>
                <a:cs typeface="Times New Roman" panose="02020603050405020304"/>
              </a:rPr>
              <a:t>  通读下面短文</a:t>
            </a:r>
            <a:r>
              <a:rPr lang="en-US" altLang="zh-CN" sz="1500" dirty="0">
                <a:latin typeface="方正书宋_GBK"/>
                <a:ea typeface="宋体" panose="02010600030101010101" pitchFamily="2" charset="-122"/>
                <a:cs typeface="Times New Roman" panose="02020603050405020304"/>
              </a:rPr>
              <a:t>,</a:t>
            </a:r>
            <a:r>
              <a:rPr lang="zh-CN" altLang="en-US" sz="1500" dirty="0">
                <a:latin typeface="方正书宋_GBK"/>
                <a:ea typeface="方正书宋_GBK"/>
                <a:cs typeface="Times New Roman" panose="02020603050405020304"/>
              </a:rPr>
              <a:t>掌握其大意</a:t>
            </a:r>
            <a:r>
              <a:rPr lang="en-US" altLang="zh-CN" sz="1500" dirty="0">
                <a:latin typeface="方正书宋_GBK"/>
                <a:ea typeface="宋体" panose="02010600030101010101" pitchFamily="2" charset="-122"/>
                <a:cs typeface="Times New Roman" panose="02020603050405020304"/>
              </a:rPr>
              <a:t>,</a:t>
            </a:r>
            <a:r>
              <a:rPr lang="zh-CN" altLang="en-US" sz="1500" dirty="0">
                <a:latin typeface="方正书宋_GBK"/>
                <a:ea typeface="方正书宋_GBK"/>
                <a:cs typeface="Times New Roman" panose="02020603050405020304"/>
              </a:rPr>
              <a:t>然后按照句子结构的语法和上下文连贯的要求</a:t>
            </a:r>
            <a:r>
              <a:rPr lang="en-US" altLang="zh-CN" sz="1500" dirty="0">
                <a:latin typeface="方正书宋_GBK"/>
                <a:ea typeface="宋体" panose="02010600030101010101" pitchFamily="2" charset="-122"/>
                <a:cs typeface="Times New Roman" panose="02020603050405020304"/>
              </a:rPr>
              <a:t>,</a:t>
            </a:r>
            <a:r>
              <a:rPr lang="zh-CN" altLang="en-US" sz="1500" dirty="0">
                <a:latin typeface="方正书宋_GBK"/>
                <a:ea typeface="方正书宋_GBK"/>
                <a:cs typeface="Times New Roman" panose="02020603050405020304"/>
              </a:rPr>
              <a:t>从每题所给的四个选项中选出一个最佳选项。</a:t>
            </a:r>
            <a:endParaRPr lang="zh-CN" altLang="en-US" sz="15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12495" y="1898843"/>
            <a:ext cx="3819612" cy="292633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342900" algn="just">
              <a:lnSpc>
                <a:spcPct val="125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Once upon a time,there was a small boy</a:t>
            </a:r>
            <a:r>
              <a:rPr lang="en-US" altLang="zh-CN" sz="1500" u="sng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5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1</a:t>
            </a:r>
            <a:r>
              <a:rPr lang="en-US" altLang="zh-CN" sz="1500" u="sng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Tank.He was from a poor family.One day,he carried some wood(</a:t>
            </a:r>
            <a:r>
              <a:rPr lang="zh-CN" altLang="en-US" sz="1500">
                <a:latin typeface="+mj-lt"/>
                <a:ea typeface="方正书宋_GBK"/>
                <a:cs typeface="Times New Roman" panose="02020603050405020304"/>
              </a:rPr>
              <a:t>木材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) and went to the forest . He saw </a:t>
            </a:r>
            <a:r>
              <a:rPr lang="en-US" altLang="zh-CN" sz="1500" u="sng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5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2</a:t>
            </a:r>
            <a:r>
              <a:rPr lang="en-US" altLang="zh-CN" sz="1500" u="sng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old man.The old man was very</a:t>
            </a:r>
            <a:r>
              <a:rPr lang="en-US" altLang="zh-CN" sz="1500" u="sng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5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3</a:t>
            </a:r>
            <a:r>
              <a:rPr lang="en-US" altLang="zh-CN" sz="1500" u="sng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.Tank wanted to give him some food,</a:t>
            </a:r>
            <a:r>
              <a:rPr lang="en-US" altLang="zh-CN" sz="1500" u="sng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5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4</a:t>
            </a:r>
            <a:r>
              <a:rPr lang="en-US" altLang="zh-CN" sz="1500" u="sng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he did not have food for himself.So he went on his way. </a:t>
            </a:r>
          </a:p>
          <a:p>
            <a:pPr indent="342900" algn="just">
              <a:lnSpc>
                <a:spcPct val="125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A few minutes later,he </a:t>
            </a:r>
            <a:r>
              <a:rPr lang="en-US" altLang="zh-CN" sz="1500" u="sng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5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5</a:t>
            </a:r>
            <a:r>
              <a:rPr lang="en-US" altLang="zh-CN" sz="1500" u="sng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 a young man making a camp,but he didn’t have much wood for it.</a:t>
            </a:r>
          </a:p>
        </p:txBody>
      </p:sp>
      <p:sp>
        <p:nvSpPr>
          <p:cNvPr id="12" name="矩形 11"/>
          <p:cNvSpPr/>
          <p:nvPr/>
        </p:nvSpPr>
        <p:spPr>
          <a:xfrm>
            <a:off x="4791162" y="1679217"/>
            <a:ext cx="3362937" cy="318548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5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 )1.A.calls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  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   	</a:t>
            </a: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B.named</a:t>
            </a:r>
            <a:endParaRPr lang="en-US" altLang="zh-CN" sz="15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	C.names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	</a:t>
            </a: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D.call</a:t>
            </a:r>
            <a:endParaRPr lang="en-US" altLang="zh-CN" sz="15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5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 )2.A.a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  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B.an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   </a:t>
            </a: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C.the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D./</a:t>
            </a: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5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 )3.A.hungry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		</a:t>
            </a: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B.hungrily</a:t>
            </a:r>
            <a:endParaRPr lang="en-US" altLang="zh-CN" sz="15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	C.careful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	</a:t>
            </a: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D.carefully</a:t>
            </a:r>
            <a:endParaRPr lang="en-US" altLang="zh-CN" sz="15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5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)4.A.and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		</a:t>
            </a: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B.because</a:t>
            </a:r>
            <a:endParaRPr lang="en-US" altLang="zh-CN" sz="15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	C.but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		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D.so</a:t>
            </a: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5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 )5.A.seeing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		</a:t>
            </a: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B.sees</a:t>
            </a:r>
            <a:endParaRPr lang="en-US" altLang="zh-CN" sz="15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	C.saw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		</a:t>
            </a: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D.will see</a:t>
            </a:r>
            <a:endParaRPr lang="en-US" altLang="zh-CN" sz="15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921416" y="1702636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B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921416" y="2349085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B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930194" y="2741072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A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921206" y="3410337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C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921416" y="4152687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C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文本框 4"/>
          <p:cNvSpPr txBox="1"/>
          <p:nvPr/>
        </p:nvSpPr>
        <p:spPr>
          <a:xfrm>
            <a:off x="853441" y="401955"/>
            <a:ext cx="183689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14412" y="726637"/>
            <a:ext cx="3091196" cy="40804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Tank gave some wood</a:t>
            </a:r>
            <a:r>
              <a:rPr lang="en-US" altLang="zh-CN" sz="1500" u="sng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5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6</a:t>
            </a:r>
            <a:r>
              <a:rPr lang="en-US" altLang="zh-CN" sz="1500" u="sng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him.In return,he gave Tank some food and water,Tank went back to the old man and gave him the food.The old man</a:t>
            </a:r>
            <a:r>
              <a:rPr lang="en-US" altLang="zh-CN" sz="1500" u="sng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5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7</a:t>
            </a:r>
            <a:r>
              <a:rPr lang="en-US" altLang="zh-CN" sz="1500" u="sng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Tank a lot.</a:t>
            </a:r>
          </a:p>
          <a:p>
            <a:pPr indent="342900" algn="just">
              <a:lnSpc>
                <a:spcPct val="125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One day Tank fell(</a:t>
            </a:r>
            <a:r>
              <a:rPr lang="zh-CN" altLang="en-US" sz="1500">
                <a:latin typeface="+mj-lt"/>
                <a:ea typeface="方正书宋_GBK"/>
                <a:cs typeface="Times New Roman" panose="02020603050405020304"/>
              </a:rPr>
              <a:t>跌落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)</a:t>
            </a:r>
            <a:r>
              <a:rPr lang="zh-CN" altLang="en-US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off a hill(</a:t>
            </a:r>
            <a:r>
              <a:rPr lang="zh-CN" altLang="en-US" sz="1500">
                <a:latin typeface="+mj-lt"/>
                <a:ea typeface="方正书宋_GBK"/>
                <a:cs typeface="Times New Roman" panose="02020603050405020304"/>
              </a:rPr>
              <a:t>小山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).He </a:t>
            </a:r>
            <a:r>
              <a:rPr lang="en-US" altLang="zh-CN" sz="1500" u="sng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5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8</a:t>
            </a:r>
            <a:r>
              <a:rPr lang="en-US" altLang="zh-CN" sz="1500" u="sng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move and no one was there to help him.</a:t>
            </a:r>
            <a:r>
              <a:rPr lang="en-US" altLang="zh-CN" sz="1500" u="sng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5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9</a:t>
            </a:r>
            <a:r>
              <a:rPr lang="en-US" altLang="zh-CN" sz="1500" u="sng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,the old man saw Tank.He came to Tank and brought some herbs(</a:t>
            </a:r>
            <a:r>
              <a:rPr lang="zh-CN" altLang="en-US" sz="1500">
                <a:latin typeface="+mj-lt"/>
                <a:ea typeface="方正书宋_GBK"/>
                <a:cs typeface="Times New Roman" panose="02020603050405020304"/>
              </a:rPr>
              <a:t>药草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)</a:t>
            </a:r>
            <a:r>
              <a:rPr lang="zh-CN" altLang="en-US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for</a:t>
            </a:r>
            <a:r>
              <a:rPr lang="en-US" altLang="zh-CN" sz="1500" u="sng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5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10</a:t>
            </a:r>
            <a:r>
              <a:rPr lang="en-US" altLang="zh-CN" sz="1500" u="sng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.After some time,Tank got well.They were very happy because they were able to help each other. </a:t>
            </a:r>
          </a:p>
        </p:txBody>
      </p:sp>
      <p:sp>
        <p:nvSpPr>
          <p:cNvPr id="10" name="矩形 9"/>
          <p:cNvSpPr/>
          <p:nvPr/>
        </p:nvSpPr>
        <p:spPr>
          <a:xfrm>
            <a:off x="4460846" y="902018"/>
            <a:ext cx="3913464" cy="28392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5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 )6.A.for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	</a:t>
            </a: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B.with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	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C.at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	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D.to</a:t>
            </a: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5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 )7.A.thank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		</a:t>
            </a: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B.thanks</a:t>
            </a:r>
            <a:endParaRPr lang="en-US" altLang="zh-CN" sz="15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	C.thanked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	</a:t>
            </a: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D.will thank</a:t>
            </a: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5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 )8.A.can’t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		</a:t>
            </a: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B.couldn’t</a:t>
            </a:r>
            <a:endParaRPr lang="en-US" altLang="zh-CN" sz="15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	C.should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	</a:t>
            </a: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D.shouldn’t</a:t>
            </a:r>
            <a:endParaRPr lang="en-US" altLang="zh-CN" sz="15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5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 )9.A.Luck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		</a:t>
            </a: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B.Lucky</a:t>
            </a:r>
            <a:endParaRPr lang="en-US" altLang="zh-CN" sz="15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	C.Luckily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	</a:t>
            </a: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D.Unlucky</a:t>
            </a:r>
            <a:endParaRPr lang="en-US" altLang="zh-CN" sz="15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5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 )10.A.them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	</a:t>
            </a: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B.they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	</a:t>
            </a: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C.him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	</a:t>
            </a: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D.he</a:t>
            </a:r>
            <a:endParaRPr lang="en-US" altLang="zh-CN" sz="15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603658" y="947641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D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612191" y="1277406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C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603658" y="1983374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B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612191" y="2679941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C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572000" y="3337769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C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文本框 4"/>
          <p:cNvSpPr txBox="1"/>
          <p:nvPr/>
        </p:nvSpPr>
        <p:spPr>
          <a:xfrm>
            <a:off x="853441" y="401955"/>
            <a:ext cx="183689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12496" y="830687"/>
            <a:ext cx="4334690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500">
                <a:solidFill>
                  <a:srgbClr val="FF00FF"/>
                </a:solidFill>
                <a:latin typeface="方正黑体_GBK"/>
                <a:ea typeface="方正黑体_GBK"/>
                <a:cs typeface="Times New Roman" panose="02020603050405020304"/>
              </a:rPr>
              <a:t>二、阅读理解。</a:t>
            </a:r>
            <a:endParaRPr lang="zh-CN" altLang="en-US" sz="150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14413" y="1122735"/>
            <a:ext cx="6669248" cy="350341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342900" algn="just">
              <a:lnSpc>
                <a:spcPct val="125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A strange thing happened to Dennis yesterday evening.On his way home he saw a lightning(</a:t>
            </a:r>
            <a:r>
              <a:rPr lang="zh-CN" altLang="en-US" sz="1500">
                <a:latin typeface="+mj-lt"/>
                <a:ea typeface="方正书宋_GBK"/>
                <a:cs typeface="Times New Roman" panose="02020603050405020304"/>
              </a:rPr>
              <a:t>闪电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)in the sky.Then a spacecraft(</a:t>
            </a:r>
            <a:r>
              <a:rPr lang="zh-CN" altLang="en-US" sz="1500">
                <a:latin typeface="+mj-lt"/>
                <a:ea typeface="方正书宋_GBK"/>
                <a:cs typeface="Times New Roman" panose="02020603050405020304"/>
              </a:rPr>
              <a:t>航天器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)</a:t>
            </a:r>
            <a:r>
              <a:rPr lang="zh-CN" altLang="en-US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showed up—at least he thought it was a spacecraft.It was orange and white,and it was coming closer and closer(</a:t>
            </a:r>
            <a:r>
              <a:rPr lang="zh-CN" altLang="en-US" sz="1500">
                <a:latin typeface="+mj-lt"/>
                <a:ea typeface="方正书宋_GBK"/>
                <a:cs typeface="Times New Roman" panose="02020603050405020304"/>
              </a:rPr>
              <a:t>越来越近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).Then it stopped a few meters above the ground.He saw two green people inside.They had a small nose,a small mouth and two big eyes,but no ears or hair.Dennis thought they were aliens(</a:t>
            </a:r>
            <a:r>
              <a:rPr lang="zh-CN" altLang="en-US" sz="1500">
                <a:latin typeface="+mj-lt"/>
                <a:ea typeface="方正书宋_GBK"/>
                <a:cs typeface="Times New Roman" panose="02020603050405020304"/>
              </a:rPr>
              <a:t>外星人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).He had a camera with him then,but he was too scared(</a:t>
            </a:r>
            <a:r>
              <a:rPr lang="zh-CN" altLang="en-US" sz="1500">
                <a:latin typeface="+mj-lt"/>
                <a:ea typeface="方正书宋_GBK"/>
                <a:cs typeface="Times New Roman" panose="02020603050405020304"/>
              </a:rPr>
              <a:t>恐惧的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)</a:t>
            </a:r>
            <a:r>
              <a:rPr lang="zh-CN" altLang="en-US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to take a picture.Just then he began to feel </a:t>
            </a:r>
            <a:r>
              <a:rPr lang="en-US" altLang="zh-CN" sz="1500" b="1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weak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 and fell to the ground.</a:t>
            </a:r>
          </a:p>
          <a:p>
            <a:pPr indent="342900" algn="just">
              <a:lnSpc>
                <a:spcPct val="125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An hour later,he woke up.He found himself lying on the grass in front of his house.He didn’t know how he got there.Did he have a dream?Of course he told his friends about this strange experience.All of them said he was kidding.</a:t>
            </a:r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文本框 4"/>
          <p:cNvSpPr txBox="1"/>
          <p:nvPr/>
        </p:nvSpPr>
        <p:spPr>
          <a:xfrm>
            <a:off x="853441" y="401955"/>
            <a:ext cx="183689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12495" y="763075"/>
            <a:ext cx="5945505" cy="384316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5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 )1.Dennis saw the spacecraft</a:t>
            </a:r>
            <a:r>
              <a:rPr lang="en-US" altLang="zh-CN" sz="1500" u="sng">
                <a:latin typeface="+mj-lt"/>
                <a:ea typeface="方正书宋_GBK"/>
                <a:cs typeface="Times New Roman" panose="02020603050405020304"/>
              </a:rPr>
              <a:t>  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. </a:t>
            </a:r>
          </a:p>
          <a:p>
            <a:pPr lvl="2"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A.in front of his house</a:t>
            </a:r>
          </a:p>
          <a:p>
            <a:pPr lvl="2">
              <a:lnSpc>
                <a:spcPct val="150000"/>
              </a:lnSpc>
            </a:pP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B.on his way home</a:t>
            </a:r>
          </a:p>
          <a:p>
            <a:pPr lvl="2"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C.at school</a:t>
            </a:r>
          </a:p>
          <a:p>
            <a:pPr lvl="2"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D.in his office</a:t>
            </a: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5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 )2.Dennis took</a:t>
            </a:r>
            <a:r>
              <a:rPr lang="en-US" altLang="zh-CN" sz="1500" u="sng">
                <a:latin typeface="+mj-lt"/>
                <a:ea typeface="方正书宋_GBK"/>
                <a:cs typeface="Times New Roman" panose="02020603050405020304"/>
              </a:rPr>
              <a:t>  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with him. </a:t>
            </a:r>
          </a:p>
          <a:p>
            <a:pPr lvl="2">
              <a:lnSpc>
                <a:spcPct val="150000"/>
              </a:lnSpc>
            </a:pP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A.a bag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		</a:t>
            </a: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B.a camera</a:t>
            </a:r>
          </a:p>
          <a:p>
            <a:pPr lvl="2"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C.an alien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	</a:t>
            </a:r>
            <a:r>
              <a:rPr lang="en-US" altLang="zh-CN" sz="15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D.a picture</a:t>
            </a:r>
          </a:p>
          <a:p>
            <a:pPr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5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 )3.The underlined word 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“</a:t>
            </a:r>
            <a:r>
              <a:rPr lang="en-US" altLang="zh-CN" sz="1500" b="1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weak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” 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means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“</a:t>
            </a:r>
            <a:r>
              <a:rPr lang="en-US" altLang="zh-CN" sz="1500" u="sng">
                <a:latin typeface="+mj-lt"/>
                <a:ea typeface="方正书宋_GBK"/>
                <a:cs typeface="Times New Roman" panose="02020603050405020304"/>
              </a:rPr>
              <a:t>   </a:t>
            </a:r>
            <a:r>
              <a:rPr lang="en-US" altLang="zh-CN" sz="1500">
                <a:latin typeface="+mj-lt"/>
                <a:ea typeface="方正书宋_GBK"/>
                <a:cs typeface="Times New Roman" panose="02020603050405020304"/>
              </a:rPr>
              <a:t>”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. </a:t>
            </a:r>
          </a:p>
          <a:p>
            <a:pPr lvl="2"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A.</a:t>
            </a:r>
            <a:r>
              <a:rPr lang="zh-CN" altLang="en-US" sz="1500">
                <a:latin typeface="+mj-lt"/>
                <a:ea typeface="方正书宋_GBK"/>
                <a:cs typeface="Times New Roman" panose="02020603050405020304"/>
              </a:rPr>
              <a:t>虚弱的	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B.</a:t>
            </a:r>
            <a:r>
              <a:rPr lang="zh-CN" altLang="en-US" sz="1500">
                <a:latin typeface="+mj-lt"/>
                <a:ea typeface="方正书宋_GBK"/>
                <a:cs typeface="Times New Roman" panose="02020603050405020304"/>
              </a:rPr>
              <a:t>激动的</a:t>
            </a:r>
            <a:endParaRPr lang="zh-CN" altLang="en-US" sz="15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 lvl="2">
              <a:lnSpc>
                <a:spcPct val="150000"/>
              </a:lnSpc>
            </a:pP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C.</a:t>
            </a:r>
            <a:r>
              <a:rPr lang="zh-CN" altLang="en-US" sz="1500">
                <a:latin typeface="+mj-lt"/>
                <a:ea typeface="方正书宋_GBK"/>
                <a:cs typeface="Times New Roman" panose="02020603050405020304"/>
              </a:rPr>
              <a:t>枯燥的	</a:t>
            </a:r>
            <a:r>
              <a:rPr lang="en-US" altLang="zh-CN" sz="1500">
                <a:latin typeface="+mj-lt"/>
                <a:ea typeface="宋体" panose="02010600030101010101" pitchFamily="2" charset="-122"/>
                <a:cs typeface="Times New Roman" panose="02020603050405020304"/>
              </a:rPr>
              <a:t>D.</a:t>
            </a:r>
            <a:r>
              <a:rPr lang="zh-CN" altLang="en-US" sz="1500">
                <a:latin typeface="+mj-lt"/>
                <a:ea typeface="方正书宋_GBK"/>
                <a:cs typeface="Times New Roman" panose="02020603050405020304"/>
              </a:rPr>
              <a:t>害怕的</a:t>
            </a:r>
            <a:endParaRPr lang="zh-CN" altLang="en-US" sz="15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51960" y="815842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B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3719" y="2514834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B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14413" y="3470153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A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文本框 4"/>
          <p:cNvSpPr txBox="1"/>
          <p:nvPr/>
        </p:nvSpPr>
        <p:spPr>
          <a:xfrm>
            <a:off x="853441" y="401955"/>
            <a:ext cx="183689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12495" y="902018"/>
            <a:ext cx="5945505" cy="399340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)4.Which is </a:t>
            </a:r>
            <a:r>
              <a:rPr lang="en-US" altLang="zh-CN" sz="1700" b="1">
                <a:latin typeface="+mj-lt"/>
                <a:ea typeface="宋体" panose="02010600030101010101" pitchFamily="2" charset="-122"/>
                <a:cs typeface="Times New Roman" panose="02020603050405020304"/>
              </a:rPr>
              <a:t>TRUE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according to the passage?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A.The thing happened in the afternoon.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B.The spacecraft is small and white.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C.The two green people have two big eyes.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D.Dennis’ friends trusted(</a:t>
            </a:r>
            <a:r>
              <a:rPr lang="zh-CN" altLang="en-US" sz="1700">
                <a:latin typeface="+mj-lt"/>
                <a:ea typeface="方正书宋_GBK"/>
                <a:cs typeface="Times New Roman" panose="02020603050405020304"/>
              </a:rPr>
              <a:t>相信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) his story.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)5.The best title for the passage is 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. </a:t>
            </a:r>
          </a:p>
          <a:p>
            <a:pPr lvl="2"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A.A Strange Plane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B.How to Get Home for Dennis</a:t>
            </a:r>
          </a:p>
          <a:p>
            <a:pPr lvl="2"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C.A Joke</a:t>
            </a:r>
          </a:p>
          <a:p>
            <a:pPr lvl="2"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D.A Strange Thing Happened to Dennis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91976" y="999398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C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91976" y="2817470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D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文本框 4"/>
          <p:cNvSpPr txBox="1"/>
          <p:nvPr/>
        </p:nvSpPr>
        <p:spPr>
          <a:xfrm>
            <a:off x="853441" y="401955"/>
            <a:ext cx="183689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53440" y="801709"/>
            <a:ext cx="2981245" cy="41549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>
                <a:solidFill>
                  <a:srgbClr val="FF00FF"/>
                </a:solidFill>
                <a:latin typeface="方正黑体_GBK"/>
                <a:ea typeface="方正黑体_GBK"/>
                <a:cs typeface="Times New Roman" panose="02020603050405020304"/>
              </a:rPr>
              <a:t>三、用所给词的适当形式填空。</a:t>
            </a:r>
            <a:endParaRPr lang="zh-CN" altLang="en-US" sz="150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50783" y="1301090"/>
            <a:ext cx="7735443" cy="32085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342900"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Once upon a time there</a:t>
            </a:r>
            <a:r>
              <a:rPr lang="en-US" altLang="zh-CN" sz="17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1.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     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(be) a farmer.He didn’t like to work.One day,he</a:t>
            </a:r>
            <a:r>
              <a:rPr lang="en-US" altLang="zh-CN" sz="17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2.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       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(work) in his field.He was very tired and he</a:t>
            </a:r>
            <a:r>
              <a:rPr lang="en-US" altLang="zh-CN" sz="17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3.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        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(walk) to a big tree.He</a:t>
            </a:r>
            <a:r>
              <a:rPr lang="en-US" altLang="zh-CN" sz="17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4.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             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(notice) a hare(</a:t>
            </a:r>
            <a:r>
              <a:rPr lang="zh-CN" altLang="en-US" sz="1700">
                <a:latin typeface="+mj-lt"/>
                <a:ea typeface="方正书宋_GBK"/>
                <a:cs typeface="Times New Roman" panose="02020603050405020304"/>
              </a:rPr>
              <a:t>野兔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)</a:t>
            </a:r>
            <a:r>
              <a:rPr lang="zh-CN" altLang="en-US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running and it hit(</a:t>
            </a:r>
            <a:r>
              <a:rPr lang="zh-CN" altLang="en-US" sz="1700">
                <a:latin typeface="+mj-lt"/>
                <a:ea typeface="方正书宋_GBK"/>
                <a:cs typeface="Times New Roman" panose="02020603050405020304"/>
              </a:rPr>
              <a:t>撞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)</a:t>
            </a:r>
            <a:r>
              <a:rPr lang="zh-CN" altLang="en-US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the tree.It</a:t>
            </a:r>
            <a:r>
              <a:rPr lang="en-US" altLang="zh-CN" sz="17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5.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  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(die).He</a:t>
            </a:r>
            <a:r>
              <a:rPr lang="en-US" altLang="zh-CN" sz="17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6.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          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(hurry) home with the dead hare and had a good meal.The next day,he</a:t>
            </a:r>
            <a:r>
              <a:rPr lang="en-US" altLang="zh-CN" sz="17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7.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     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(want) another hare.So he</a:t>
            </a:r>
            <a:r>
              <a:rPr lang="en-US" altLang="zh-CN" sz="17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8.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   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(wait) under the tree and</a:t>
            </a:r>
            <a:r>
              <a:rPr lang="en-US" altLang="zh-CN" sz="17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9.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     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(plan) to pick up another,but he</a:t>
            </a:r>
            <a:r>
              <a:rPr lang="en-US" altLang="zh-CN" sz="1700" u="sng">
                <a:latin typeface="+mj-lt"/>
                <a:ea typeface="宋体" panose="02010600030101010101" pitchFamily="2" charset="-122"/>
                <a:cs typeface="Times New Roman" panose="02020603050405020304"/>
              </a:rPr>
              <a:t>10.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   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(pick) up none(</a:t>
            </a:r>
            <a:r>
              <a:rPr lang="zh-CN" altLang="en-US" sz="1700">
                <a:latin typeface="+mj-lt"/>
                <a:ea typeface="方正书宋_GBK"/>
                <a:cs typeface="Times New Roman" panose="02020603050405020304"/>
              </a:rPr>
              <a:t>没有一个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).Do you know this story?It’s very famous in China.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462507" y="1388385"/>
            <a:ext cx="609043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was</a:t>
            </a:r>
            <a:endParaRPr lang="zh-CN" altLang="en-US" sz="1800">
              <a:latin typeface="+mj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417336" y="1734633"/>
            <a:ext cx="926726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worked </a:t>
            </a:r>
            <a:endParaRPr lang="zh-CN" altLang="en-US" sz="1800">
              <a:latin typeface="+mj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669434" y="1734633"/>
            <a:ext cx="926726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walked </a:t>
            </a:r>
            <a:endParaRPr lang="zh-CN" altLang="en-US" sz="1800">
              <a:latin typeface="+mj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442431" y="2141469"/>
            <a:ext cx="926726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dirty="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noticed </a:t>
            </a:r>
            <a:endParaRPr lang="zh-CN" altLang="en-US" sz="1800" dirty="0">
              <a:latin typeface="+mj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417336" y="2479954"/>
            <a:ext cx="926726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died </a:t>
            </a:r>
            <a:endParaRPr lang="zh-CN" altLang="en-US" sz="1800">
              <a:latin typeface="+mj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110605" y="2517037"/>
            <a:ext cx="926726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hurried </a:t>
            </a:r>
            <a:endParaRPr lang="zh-CN" altLang="en-US" sz="1800">
              <a:latin typeface="+mj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303664" y="2886790"/>
            <a:ext cx="926726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wanted</a:t>
            </a:r>
            <a:endParaRPr lang="zh-CN" altLang="en-US" sz="1800">
              <a:latin typeface="+mj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790339" y="2886790"/>
            <a:ext cx="926726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waited</a:t>
            </a:r>
            <a:endParaRPr lang="zh-CN" altLang="en-US" sz="1800">
              <a:latin typeface="+mj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442431" y="3253206"/>
            <a:ext cx="1173900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planned</a:t>
            </a:r>
            <a:endParaRPr lang="zh-CN" altLang="en-US" sz="1800">
              <a:latin typeface="+mj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543164" y="3253206"/>
            <a:ext cx="1173900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picked</a:t>
            </a:r>
            <a:endParaRPr lang="zh-CN" altLang="en-US" sz="1800"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75" name="组合 74"/>
          <p:cNvGrpSpPr/>
          <p:nvPr/>
        </p:nvGrpSpPr>
        <p:grpSpPr>
          <a:xfrm>
            <a:off x="517922" y="528749"/>
            <a:ext cx="8108156" cy="3850070"/>
            <a:chOff x="690563" y="704998"/>
            <a:chExt cx="10810874" cy="5133427"/>
          </a:xfrm>
        </p:grpSpPr>
        <p:sp>
          <p:nvSpPr>
            <p:cNvPr id="13" name="矩形 12"/>
            <p:cNvSpPr/>
            <p:nvPr/>
          </p:nvSpPr>
          <p:spPr>
            <a:xfrm>
              <a:off x="690563" y="704998"/>
              <a:ext cx="10810874" cy="51334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690563" y="98568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690563" y="132974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690563" y="169192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90563" y="203598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690563" y="238005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690563" y="274222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690563" y="309534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690563" y="343940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690563" y="380158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690563" y="414564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690563" y="448971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690563" y="485188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90563" y="5195948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690563" y="554001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007465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137869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173181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210303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>
              <a:off x="354267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317145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>
              <a:off x="281833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>
              <a:off x="24471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38867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H="1">
              <a:off x="425797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461109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H="1">
              <a:off x="498231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642195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605072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H="1">
              <a:off x="569761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H="1">
              <a:off x="532638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678413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H="1">
              <a:off x="715535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H="1">
              <a:off x="750847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 flipH="1">
              <a:off x="78797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 flipH="1">
              <a:off x="93193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flipH="1">
              <a:off x="8948116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 flipH="1">
              <a:off x="859499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H="1">
              <a:off x="822376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H="1">
              <a:off x="970868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H="1">
              <a:off x="1007990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flipH="1">
              <a:off x="1043302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flipH="1">
              <a:off x="1080425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H="1">
              <a:off x="1114831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/>
          <p:nvPr/>
        </p:nvSpPr>
        <p:spPr>
          <a:xfrm>
            <a:off x="0" y="4378819"/>
            <a:ext cx="9144000" cy="764681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8" name="文本框 67"/>
          <p:cNvSpPr txBox="1"/>
          <p:nvPr/>
        </p:nvSpPr>
        <p:spPr>
          <a:xfrm>
            <a:off x="3505794" y="1180861"/>
            <a:ext cx="2132411" cy="57626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3300" b="1">
                <a:solidFill>
                  <a:srgbClr val="0070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教学目录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3163729" y="1872814"/>
            <a:ext cx="2627948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课前导学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3163729" y="2670057"/>
            <a:ext cx="2627471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课堂基础训练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20" name="图片 19" descr="图片包含 游戏机&#10;&#10;描述已自动生成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89921" y="3111341"/>
            <a:ext cx="2084070" cy="208407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-214364" y="2564130"/>
            <a:ext cx="2579370" cy="257937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07771" y="764858"/>
            <a:ext cx="183689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3163729" y="3487423"/>
            <a:ext cx="2627471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培优提高训练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  <p:bldP spid="69" grpId="0" build="p"/>
      <p:bldP spid="69" grpId="1" build="allAtOnce"/>
      <p:bldP spid="73" grpId="0"/>
      <p:bldP spid="73" grpId="1"/>
      <p:bldP spid="70" grpId="0"/>
      <p:bldP spid="70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6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75" name="组合 74"/>
          <p:cNvGrpSpPr/>
          <p:nvPr/>
        </p:nvGrpSpPr>
        <p:grpSpPr>
          <a:xfrm>
            <a:off x="517922" y="528749"/>
            <a:ext cx="8108156" cy="3850070"/>
            <a:chOff x="690563" y="704998"/>
            <a:chExt cx="10810874" cy="5133427"/>
          </a:xfrm>
        </p:grpSpPr>
        <p:sp>
          <p:nvSpPr>
            <p:cNvPr id="13" name="矩形 12"/>
            <p:cNvSpPr/>
            <p:nvPr/>
          </p:nvSpPr>
          <p:spPr>
            <a:xfrm>
              <a:off x="690563" y="704998"/>
              <a:ext cx="10810874" cy="51334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690563" y="98568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690563" y="132974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690563" y="169192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90563" y="203598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690563" y="238005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690563" y="274222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690563" y="309534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690563" y="343940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690563" y="380158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690563" y="414564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690563" y="448971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690563" y="485188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90563" y="5195948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690563" y="554001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007465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137869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173181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210303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>
              <a:off x="354267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317145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>
              <a:off x="281833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>
              <a:off x="24471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38867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H="1">
              <a:off x="425797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461109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H="1">
              <a:off x="498231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642195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605072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H="1">
              <a:off x="569761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H="1">
              <a:off x="532638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678413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H="1">
              <a:off x="715535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H="1">
              <a:off x="750847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 flipH="1">
              <a:off x="78797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 flipH="1">
              <a:off x="93193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flipH="1">
              <a:off x="8948116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 flipH="1">
              <a:off x="859499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H="1">
              <a:off x="822376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H="1">
              <a:off x="970868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H="1">
              <a:off x="1007990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flipH="1">
              <a:off x="1043302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flipH="1">
              <a:off x="1080425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H="1">
              <a:off x="1114831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/>
          <p:nvPr/>
        </p:nvSpPr>
        <p:spPr>
          <a:xfrm>
            <a:off x="0" y="4378819"/>
            <a:ext cx="9144000" cy="764681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68" name="图片 67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9784" y="3465697"/>
            <a:ext cx="2036477" cy="1677803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651477" y="2915476"/>
            <a:ext cx="2571751" cy="2357438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76" name="文本框 75"/>
          <p:cNvSpPr txBox="1"/>
          <p:nvPr/>
        </p:nvSpPr>
        <p:spPr>
          <a:xfrm>
            <a:off x="1161574" y="1639729"/>
            <a:ext cx="7197566" cy="83869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5000" b="1">
                <a:solidFill>
                  <a:srgbClr val="0070BC"/>
                </a:solidFill>
                <a:latin typeface="黑体" panose="02010609060101010101" charset="-122"/>
                <a:ea typeface="黑体" panose="02010609060101010101" charset="-122"/>
              </a:rPr>
              <a:t>感谢观看</a:t>
            </a:r>
            <a:r>
              <a:rPr lang="en-US" altLang="zh-CN" sz="5000" b="1">
                <a:solidFill>
                  <a:srgbClr val="0070BC"/>
                </a:solidFill>
                <a:latin typeface="黑体" panose="02010609060101010101" charset="-122"/>
                <a:ea typeface="黑体" panose="02010609060101010101" charset="-122"/>
              </a:rPr>
              <a:t>^_^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07771" y="764858"/>
            <a:ext cx="183689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2501265" y="2787016"/>
            <a:ext cx="4132898" cy="3452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/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外研社版   七年级英语下册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文本框 4"/>
          <p:cNvSpPr txBox="1"/>
          <p:nvPr/>
        </p:nvSpPr>
        <p:spPr>
          <a:xfrm>
            <a:off x="853441" y="401955"/>
            <a:ext cx="183689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10" name="image9.jpeg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912495" y="744142"/>
            <a:ext cx="1889760" cy="539591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140" y="697319"/>
            <a:ext cx="4617720" cy="30008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1500" dirty="0">
                <a:solidFill>
                  <a:srgbClr val="FF00FF"/>
                </a:solidFill>
                <a:latin typeface="等线 Light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◆</a:t>
            </a:r>
            <a:r>
              <a:rPr lang="en-US" altLang="zh-CN" sz="1500" dirty="0">
                <a:solidFill>
                  <a:srgbClr val="FF00FF"/>
                </a:solidFill>
                <a:latin typeface="Calibri" panose="020F0502020204030204" pitchFamily="34" charset="0"/>
                <a:ea typeface="方正粗圆_GBK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zh-CN" altLang="zh-CN" sz="1500" dirty="0">
                <a:solidFill>
                  <a:srgbClr val="FF00FF"/>
                </a:solidFill>
                <a:latin typeface="Calibri" panose="020F0502020204030204" pitchFamily="34" charset="0"/>
                <a:ea typeface="方正粗圆_GBK" panose="03000509000000000000" pitchFamily="65" charset="-122"/>
                <a:cs typeface="Times New Roman" panose="02020603050405020304" pitchFamily="18" charset="0"/>
              </a:rPr>
              <a:t>课前导学 </a:t>
            </a:r>
            <a:r>
              <a:rPr lang="en-US" altLang="zh-CN" sz="1500" dirty="0">
                <a:solidFill>
                  <a:srgbClr val="FF00FF"/>
                </a:solidFill>
                <a:latin typeface="等线 Light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◆</a:t>
            </a:r>
            <a:r>
              <a:rPr lang="en-US" altLang="zh-CN" sz="1500" dirty="0">
                <a:solidFill>
                  <a:srgbClr val="FF00FF"/>
                </a:solidFill>
                <a:latin typeface="Calibri" panose="020F0502020204030204" pitchFamily="34" charset="0"/>
                <a:ea typeface="方正粗圆_GBK" panose="03000509000000000000" pitchFamily="65" charset="-122"/>
                <a:cs typeface="Times New Roman" panose="02020603050405020304" pitchFamily="18" charset="0"/>
              </a:rPr>
              <a:t> </a:t>
            </a:r>
            <a:endParaRPr lang="zh-CN" altLang="zh-CN" sz="15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07778" y="1217514"/>
            <a:ext cx="4081887" cy="3000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500" dirty="0">
                <a:solidFill>
                  <a:srgbClr val="FF00FF"/>
                </a:solidFill>
                <a:latin typeface="方正黑体_GBK"/>
                <a:ea typeface="方正黑体_GBK"/>
                <a:cs typeface="Times New Roman" panose="02020603050405020304"/>
              </a:rPr>
              <a:t>一、根据汉语提示写出英语短语</a:t>
            </a:r>
            <a:r>
              <a:rPr lang="en-US" altLang="zh-CN" sz="1500" dirty="0">
                <a:solidFill>
                  <a:srgbClr val="FF00FF"/>
                </a:solidFill>
                <a:latin typeface="方正黑体_GBK"/>
                <a:ea typeface="宋体" panose="02010600030101010101" pitchFamily="2" charset="-122"/>
                <a:cs typeface="Times New Roman" panose="02020603050405020304"/>
              </a:rPr>
              <a:t>,</a:t>
            </a:r>
            <a:r>
              <a:rPr lang="zh-CN" altLang="en-US" sz="1500" dirty="0">
                <a:solidFill>
                  <a:srgbClr val="FF00FF"/>
                </a:solidFill>
                <a:latin typeface="方正黑体_GBK"/>
                <a:ea typeface="方正黑体_GBK"/>
                <a:cs typeface="Times New Roman" panose="02020603050405020304"/>
              </a:rPr>
              <a:t>做到会运用。</a:t>
            </a:r>
            <a:endParaRPr lang="zh-CN" altLang="en-US" sz="15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84102" y="1517596"/>
            <a:ext cx="5273899" cy="333937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1.</a:t>
            </a:r>
            <a:r>
              <a:rPr lang="zh-CN" altLang="en-US" sz="1700" dirty="0">
                <a:latin typeface="+mj-lt"/>
                <a:ea typeface="方正书宋_GBK"/>
                <a:cs typeface="Times New Roman" panose="02020603050405020304"/>
              </a:rPr>
              <a:t>从前</a:t>
            </a:r>
            <a:r>
              <a:rPr lang="en-US" altLang="zh-CN" sz="1700" dirty="0">
                <a:latin typeface="+mj-lt"/>
                <a:ea typeface="方正书宋_GBK"/>
                <a:cs typeface="Times New Roman" panose="02020603050405020304"/>
              </a:rPr>
              <a:t>			_____________________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25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2.</a:t>
            </a:r>
            <a:r>
              <a:rPr lang="zh-CN" altLang="en-US" sz="1700" dirty="0">
                <a:latin typeface="+mj-lt"/>
                <a:ea typeface="方正书宋_GBK"/>
                <a:cs typeface="Times New Roman" panose="02020603050405020304"/>
              </a:rPr>
              <a:t>独自一人的	</a:t>
            </a:r>
            <a:r>
              <a:rPr lang="en-US" altLang="zh-CN" sz="1700" dirty="0">
                <a:latin typeface="+mj-lt"/>
                <a:ea typeface="方正书宋_GBK"/>
                <a:cs typeface="Times New Roman" panose="02020603050405020304"/>
              </a:rPr>
              <a:t>	_____________________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25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3.</a:t>
            </a:r>
            <a:r>
              <a:rPr lang="zh-CN" altLang="en-US" sz="1700" dirty="0">
                <a:latin typeface="+mj-lt"/>
                <a:ea typeface="方正书宋_GBK"/>
                <a:cs typeface="Times New Roman" panose="02020603050405020304"/>
              </a:rPr>
              <a:t>散步	</a:t>
            </a:r>
            <a:r>
              <a:rPr lang="en-US" altLang="zh-CN" sz="1700" dirty="0">
                <a:latin typeface="+mj-lt"/>
                <a:ea typeface="方正书宋_GBK"/>
                <a:cs typeface="Times New Roman" panose="02020603050405020304"/>
              </a:rPr>
              <a:t>		_____________________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25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4.</a:t>
            </a:r>
            <a:r>
              <a:rPr lang="zh-CN" altLang="en-US" sz="1700" dirty="0">
                <a:latin typeface="+mj-lt"/>
                <a:ea typeface="方正书宋_GBK"/>
                <a:cs typeface="Times New Roman" panose="02020603050405020304"/>
              </a:rPr>
              <a:t>迷路	</a:t>
            </a:r>
            <a:r>
              <a:rPr lang="en-US" altLang="zh-CN" sz="1700" dirty="0">
                <a:latin typeface="+mj-lt"/>
                <a:ea typeface="方正书宋_GBK"/>
                <a:cs typeface="Times New Roman" panose="02020603050405020304"/>
              </a:rPr>
              <a:t>		_____________________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25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5.</a:t>
            </a:r>
            <a:r>
              <a:rPr lang="zh-CN" altLang="en-US" sz="1700" dirty="0">
                <a:latin typeface="+mj-lt"/>
                <a:ea typeface="方正书宋_GBK"/>
                <a:cs typeface="Times New Roman" panose="02020603050405020304"/>
              </a:rPr>
              <a:t>环顾四周	</a:t>
            </a:r>
            <a:r>
              <a:rPr lang="en-US" altLang="zh-CN" sz="1700" dirty="0">
                <a:latin typeface="+mj-lt"/>
                <a:ea typeface="方正书宋_GBK"/>
                <a:cs typeface="Times New Roman" panose="02020603050405020304"/>
              </a:rPr>
              <a:t>	_____________________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25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6.</a:t>
            </a:r>
            <a:r>
              <a:rPr lang="zh-CN" altLang="en-US" sz="1700" dirty="0">
                <a:latin typeface="+mj-lt"/>
                <a:ea typeface="方正书宋_GBK"/>
                <a:cs typeface="Times New Roman" panose="02020603050405020304"/>
              </a:rPr>
              <a:t>一次又一次	</a:t>
            </a:r>
            <a:r>
              <a:rPr lang="en-US" altLang="zh-CN" sz="1700" dirty="0">
                <a:latin typeface="+mj-lt"/>
                <a:ea typeface="方正书宋_GBK"/>
                <a:cs typeface="Times New Roman" panose="02020603050405020304"/>
              </a:rPr>
              <a:t>	_____________________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25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7.</a:t>
            </a:r>
            <a:r>
              <a:rPr lang="zh-CN" altLang="en-US" sz="1700" dirty="0">
                <a:latin typeface="+mj-lt"/>
                <a:ea typeface="方正书宋_GBK"/>
                <a:cs typeface="Times New Roman" panose="02020603050405020304"/>
              </a:rPr>
              <a:t>往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……</a:t>
            </a:r>
            <a:r>
              <a:rPr lang="zh-CN" altLang="en-US" sz="1700" dirty="0">
                <a:latin typeface="+mj-lt"/>
                <a:ea typeface="方正书宋_GBK"/>
                <a:cs typeface="Times New Roman" panose="02020603050405020304"/>
              </a:rPr>
              <a:t>里看	</a:t>
            </a:r>
            <a:r>
              <a:rPr lang="en-US" altLang="zh-CN" sz="1700" dirty="0">
                <a:latin typeface="+mj-lt"/>
                <a:ea typeface="方正书宋_GBK"/>
                <a:cs typeface="Times New Roman" panose="02020603050405020304"/>
              </a:rPr>
              <a:t>	_____________________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25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8.</a:t>
            </a:r>
            <a:r>
              <a:rPr lang="zh-CN" altLang="en-US" sz="1700" dirty="0">
                <a:latin typeface="+mj-lt"/>
                <a:ea typeface="方正书宋_GBK"/>
                <a:cs typeface="Times New Roman" panose="02020603050405020304"/>
              </a:rPr>
              <a:t>等一下	</a:t>
            </a:r>
            <a:r>
              <a:rPr lang="en-US" altLang="zh-CN" sz="1700" dirty="0">
                <a:latin typeface="+mj-lt"/>
                <a:ea typeface="方正书宋_GBK"/>
                <a:cs typeface="Times New Roman" panose="02020603050405020304"/>
              </a:rPr>
              <a:t>	_____________________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25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9.</a:t>
            </a:r>
            <a:r>
              <a:rPr lang="zh-CN" altLang="en-US" sz="1700" dirty="0">
                <a:latin typeface="+mj-lt"/>
                <a:ea typeface="方正书宋_GBK"/>
                <a:cs typeface="Times New Roman" panose="02020603050405020304"/>
              </a:rPr>
              <a:t>拿起	</a:t>
            </a:r>
            <a:r>
              <a:rPr lang="en-US" altLang="zh-CN" sz="1700" dirty="0">
                <a:latin typeface="+mj-lt"/>
                <a:ea typeface="方正书宋_GBK"/>
                <a:cs typeface="Times New Roman" panose="02020603050405020304"/>
              </a:rPr>
              <a:t>		_____________________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25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10.</a:t>
            </a:r>
            <a:r>
              <a:rPr lang="zh-CN" altLang="en-US" sz="1700" dirty="0">
                <a:latin typeface="+mj-lt"/>
                <a:ea typeface="方正书宋_GBK"/>
                <a:cs typeface="Times New Roman" panose="02020603050405020304"/>
              </a:rPr>
              <a:t>在森林里	</a:t>
            </a:r>
            <a:r>
              <a:rPr lang="en-US" altLang="zh-CN" sz="1700" dirty="0">
                <a:latin typeface="+mj-lt"/>
                <a:ea typeface="方正书宋_GBK"/>
                <a:cs typeface="Times New Roman" panose="02020603050405020304"/>
              </a:rPr>
              <a:t>	_____________________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800213" y="1514827"/>
            <a:ext cx="2328502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once upon a time </a:t>
            </a:r>
            <a:endParaRPr lang="zh-CN" altLang="en-US" sz="1800">
              <a:latin typeface="+mj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907850" y="1838796"/>
            <a:ext cx="2328502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all alone </a:t>
            </a:r>
            <a:endParaRPr lang="zh-CN" altLang="en-US" sz="1800">
              <a:latin typeface="+mj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907850" y="2155738"/>
            <a:ext cx="2328502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go for a walk </a:t>
            </a:r>
            <a:endParaRPr lang="zh-CN" altLang="en-US" sz="1800">
              <a:latin typeface="+mj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907850" y="2491595"/>
            <a:ext cx="2328502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be/get lost </a:t>
            </a:r>
            <a:endParaRPr lang="zh-CN" altLang="en-US" sz="1800">
              <a:latin typeface="+mj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97734" y="2781654"/>
            <a:ext cx="2328502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 look around </a:t>
            </a:r>
            <a:endParaRPr lang="zh-CN" altLang="en-US" sz="1800">
              <a:latin typeface="+mj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800213" y="3098595"/>
            <a:ext cx="2328502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 again and again</a:t>
            </a:r>
            <a:endParaRPr lang="zh-CN" altLang="en-US" sz="1800">
              <a:latin typeface="+mj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989522" y="3435957"/>
            <a:ext cx="2328502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 look into </a:t>
            </a:r>
            <a:endParaRPr lang="zh-CN" altLang="en-US" sz="1800">
              <a:latin typeface="+mj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907850" y="3751106"/>
            <a:ext cx="2328502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 wait a moment </a:t>
            </a:r>
            <a:endParaRPr lang="zh-CN" altLang="en-US" sz="1800">
              <a:latin typeface="+mj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966822" y="4066255"/>
            <a:ext cx="2328502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 pick up </a:t>
            </a:r>
            <a:endParaRPr lang="zh-CN" altLang="en-US" sz="1800">
              <a:latin typeface="+mj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952170" y="4380076"/>
            <a:ext cx="2328502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in the forest </a:t>
            </a:r>
            <a:endParaRPr lang="zh-CN" altLang="en-US" sz="1800"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文本框 4"/>
          <p:cNvSpPr txBox="1"/>
          <p:nvPr/>
        </p:nvSpPr>
        <p:spPr>
          <a:xfrm>
            <a:off x="853441" y="401955"/>
            <a:ext cx="183689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53441" y="753414"/>
            <a:ext cx="4913117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500">
                <a:solidFill>
                  <a:srgbClr val="FF00FF"/>
                </a:solidFill>
                <a:latin typeface="方正黑体_GBK"/>
                <a:ea typeface="方正黑体_GBK"/>
                <a:cs typeface="Times New Roman" panose="02020603050405020304"/>
              </a:rPr>
              <a:t>二、写出下列动词的过去式。</a:t>
            </a:r>
            <a:endParaRPr lang="zh-CN" altLang="en-US" sz="150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94327" y="1130122"/>
            <a:ext cx="6809438" cy="268535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1.is</a:t>
            </a:r>
            <a:r>
              <a:rPr lang="en-US" altLang="zh-CN" sz="1700">
                <a:latin typeface="+mj-lt"/>
                <a:ea typeface="方正书宋_GBK"/>
                <a:cs typeface="Times New Roman" panose="02020603050405020304"/>
              </a:rPr>
              <a:t> 		______			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2.are    _______</a:t>
            </a:r>
          </a:p>
          <a:p>
            <a:pPr>
              <a:lnSpc>
                <a:spcPct val="20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3.live</a:t>
            </a:r>
            <a:r>
              <a:rPr lang="en-US" altLang="zh-CN" sz="1700">
                <a:latin typeface="+mj-lt"/>
                <a:ea typeface="方正书宋_GBK"/>
                <a:cs typeface="Times New Roman" panose="02020603050405020304"/>
              </a:rPr>
              <a:t>		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         </a:t>
            </a:r>
            <a:r>
              <a:rPr lang="en-US" altLang="zh-CN" sz="1700">
                <a:latin typeface="+mj-lt"/>
                <a:ea typeface="方正书宋_GBK"/>
                <a:cs typeface="Times New Roman" panose="02020603050405020304"/>
              </a:rPr>
              <a:t>			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4.ask</a:t>
            </a:r>
            <a:r>
              <a:rPr lang="en-US" altLang="zh-CN" sz="1700">
                <a:latin typeface="+mj-lt"/>
                <a:ea typeface="方正书宋_GBK"/>
                <a:cs typeface="Times New Roman" panose="02020603050405020304"/>
              </a:rPr>
              <a:t>	_______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20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5.knock 	_________</a:t>
            </a:r>
            <a:r>
              <a:rPr lang="en-US" altLang="zh-CN" sz="1700">
                <a:latin typeface="+mj-lt"/>
                <a:ea typeface="方正书宋_GBK"/>
                <a:cs typeface="Times New Roman" panose="02020603050405020304"/>
              </a:rPr>
              <a:t>			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6.push</a:t>
            </a:r>
            <a:r>
              <a:rPr lang="en-US" altLang="zh-CN" sz="1700">
                <a:latin typeface="+mj-lt"/>
                <a:ea typeface="方正书宋_GBK"/>
                <a:cs typeface="Times New Roman" panose="02020603050405020304"/>
              </a:rPr>
              <a:t>	 _______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20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7.finish</a:t>
            </a:r>
            <a:r>
              <a:rPr lang="en-US" altLang="zh-CN" sz="1700">
                <a:latin typeface="+mj-lt"/>
                <a:ea typeface="方正书宋_GBK"/>
                <a:cs typeface="Times New Roman" panose="02020603050405020304"/>
              </a:rPr>
              <a:t>		_________			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8.stop</a:t>
            </a:r>
            <a:r>
              <a:rPr lang="en-US" altLang="zh-CN" sz="1700">
                <a:latin typeface="+mj-lt"/>
                <a:ea typeface="方正书宋_GBK"/>
                <a:cs typeface="Times New Roman" panose="02020603050405020304"/>
              </a:rPr>
              <a:t>	________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20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9.hurry</a:t>
            </a:r>
            <a:r>
              <a:rPr lang="en-US" altLang="zh-CN" sz="1700">
                <a:latin typeface="+mj-lt"/>
                <a:ea typeface="方正书宋_GBK"/>
                <a:cs typeface="Times New Roman" panose="02020603050405020304"/>
              </a:rPr>
              <a:t>		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               </a:t>
            </a:r>
            <a:r>
              <a:rPr lang="en-US" altLang="zh-CN" sz="1700">
                <a:latin typeface="+mj-lt"/>
                <a:ea typeface="方正书宋_GBK"/>
                <a:cs typeface="Times New Roman" panose="02020603050405020304"/>
              </a:rPr>
              <a:t>			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10.do</a:t>
            </a:r>
            <a:r>
              <a:rPr lang="en-US" altLang="zh-CN" sz="1700">
                <a:latin typeface="+mj-lt"/>
                <a:ea typeface="方正书宋_GBK"/>
                <a:cs typeface="Times New Roman" panose="02020603050405020304"/>
              </a:rPr>
              <a:t>	_______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757831" y="1261609"/>
            <a:ext cx="609043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was</a:t>
            </a:r>
            <a:endParaRPr lang="zh-CN" altLang="en-US" sz="1800">
              <a:latin typeface="+mj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283564" y="1293283"/>
            <a:ext cx="899944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were </a:t>
            </a:r>
            <a:endParaRPr lang="zh-CN" altLang="en-US" sz="1800">
              <a:latin typeface="+mj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757831" y="1808478"/>
            <a:ext cx="899944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 dirty="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lived </a:t>
            </a:r>
            <a:endParaRPr lang="zh-CN" altLang="en-US" sz="1800" dirty="0">
              <a:latin typeface="+mj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169005" y="1802694"/>
            <a:ext cx="899944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asked</a:t>
            </a:r>
            <a:endParaRPr lang="zh-CN" altLang="en-US" sz="1800">
              <a:latin typeface="+mj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698900" y="2286215"/>
            <a:ext cx="1027701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knocked </a:t>
            </a:r>
            <a:endParaRPr lang="zh-CN" altLang="en-US" sz="1800">
              <a:latin typeface="+mj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169004" y="2312104"/>
            <a:ext cx="1027701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pushed </a:t>
            </a:r>
            <a:endParaRPr lang="zh-CN" altLang="en-US" sz="1800">
              <a:latin typeface="+mj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98900" y="2799837"/>
            <a:ext cx="1027701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finished </a:t>
            </a:r>
            <a:endParaRPr lang="zh-CN" altLang="en-US" sz="1800">
              <a:latin typeface="+mj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169004" y="2785180"/>
            <a:ext cx="1027701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stopped </a:t>
            </a:r>
            <a:endParaRPr lang="zh-CN" altLang="en-US" sz="1800">
              <a:latin typeface="+mj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757831" y="3324885"/>
            <a:ext cx="1027701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hurried</a:t>
            </a:r>
            <a:endParaRPr lang="zh-CN" altLang="en-US" sz="1800">
              <a:latin typeface="+mj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362618" y="3302605"/>
            <a:ext cx="1027701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did</a:t>
            </a:r>
            <a:endParaRPr lang="zh-CN" altLang="en-US" sz="1800">
              <a:latin typeface="+mj-lt"/>
            </a:endParaRPr>
          </a:p>
        </p:txBody>
      </p:sp>
      <p:pic>
        <p:nvPicPr>
          <p:cNvPr id="24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9020175" y="7658100"/>
            <a:ext cx="266700" cy="200025"/>
          </a:xfrm>
          <a:prstGeom prst="cube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文本框 4"/>
          <p:cNvSpPr txBox="1"/>
          <p:nvPr/>
        </p:nvSpPr>
        <p:spPr>
          <a:xfrm>
            <a:off x="853441" y="401955"/>
            <a:ext cx="183689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53441" y="678181"/>
            <a:ext cx="6188084" cy="7617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 dirty="0">
                <a:solidFill>
                  <a:srgbClr val="FF00FF"/>
                </a:solidFill>
                <a:latin typeface="方正黑体_GBK"/>
                <a:ea typeface="方正黑体_GBK"/>
                <a:cs typeface="Times New Roman" panose="02020603050405020304"/>
              </a:rPr>
              <a:t>三、听填信息</a:t>
            </a:r>
            <a:r>
              <a:rPr lang="en-US" altLang="zh-CN" sz="1500" dirty="0">
                <a:solidFill>
                  <a:srgbClr val="FF00FF"/>
                </a:solidFill>
                <a:latin typeface="方正黑体_GBK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zh-CN" altLang="en-US" sz="1500" dirty="0">
                <a:solidFill>
                  <a:srgbClr val="FF00FF"/>
                </a:solidFill>
                <a:latin typeface="方正黑体_GBK"/>
                <a:ea typeface="方正黑体_GBK"/>
                <a:cs typeface="Times New Roman" panose="02020603050405020304"/>
              </a:rPr>
              <a:t>上课用</a:t>
            </a:r>
            <a:r>
              <a:rPr lang="en-US" altLang="zh-CN" sz="1500" dirty="0">
                <a:solidFill>
                  <a:srgbClr val="FF00FF"/>
                </a:solidFill>
                <a:latin typeface="方正黑体_GBK"/>
                <a:ea typeface="宋体" panose="02010600030101010101" pitchFamily="2" charset="-122"/>
                <a:cs typeface="Times New Roman" panose="02020603050405020304"/>
              </a:rPr>
              <a:t>)</a:t>
            </a:r>
            <a:r>
              <a:rPr lang="zh-CN" altLang="en-US" sz="1500" dirty="0">
                <a:solidFill>
                  <a:srgbClr val="FF00FF"/>
                </a:solidFill>
                <a:latin typeface="方正黑体_GBK"/>
                <a:ea typeface="方正黑体_GBK"/>
                <a:cs typeface="Times New Roman" panose="02020603050405020304"/>
              </a:rPr>
              <a:t>。</a:t>
            </a:r>
            <a:endParaRPr lang="zh-CN" altLang="en-US" sz="1500" dirty="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zh-CN" altLang="en-US" sz="1500" dirty="0">
                <a:latin typeface="+mj-lt"/>
                <a:ea typeface="方正书宋_GBK"/>
                <a:cs typeface="Times New Roman" panose="02020603050405020304"/>
              </a:rPr>
              <a:t>  听教材</a:t>
            </a:r>
            <a:r>
              <a:rPr lang="en-US" altLang="zh-CN" sz="15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P</a:t>
            </a:r>
            <a:r>
              <a:rPr lang="en-US" altLang="zh-CN" sz="1500" baseline="-250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48</a:t>
            </a:r>
            <a:r>
              <a:rPr lang="en-US" altLang="zh-CN" sz="15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Activity 3 Listen and read</a:t>
            </a:r>
            <a:r>
              <a:rPr lang="zh-CN" altLang="en-US" sz="1500" dirty="0">
                <a:latin typeface="+mj-lt"/>
                <a:ea typeface="方正书宋_GBK"/>
                <a:cs typeface="Times New Roman" panose="02020603050405020304"/>
              </a:rPr>
              <a:t>的对话录音</a:t>
            </a:r>
            <a:r>
              <a:rPr lang="en-US" altLang="zh-CN" sz="15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,</a:t>
            </a:r>
            <a:r>
              <a:rPr lang="zh-CN" altLang="en-US" sz="1500" dirty="0">
                <a:latin typeface="+mj-lt"/>
                <a:ea typeface="方正书宋_GBK"/>
                <a:cs typeface="Times New Roman" panose="02020603050405020304"/>
              </a:rPr>
              <a:t>完成下列信息表。</a:t>
            </a:r>
            <a:endParaRPr lang="zh-CN" altLang="en-US" sz="15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014413" y="1469449"/>
          <a:ext cx="7221225" cy="2995870"/>
        </p:xfrm>
        <a:graphic>
          <a:graphicData uri="http://schemas.openxmlformats.org/drawingml/2006/table">
            <a:tbl>
              <a:tblPr/>
              <a:tblGrid>
                <a:gridCol w="1648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3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481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70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Who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70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Goldilocks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8103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70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What happened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700">
                          <a:effectLst/>
                          <a:latin typeface="+mj-lt"/>
                          <a:ea typeface="方正书宋_GBK"/>
                          <a:cs typeface="Times New Roman" panose="02020603050405020304"/>
                        </a:rPr>
                        <a:t>※</a:t>
                      </a:r>
                      <a:r>
                        <a:rPr lang="en-US" sz="170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 She went for a walk alone in the forest and picked some</a:t>
                      </a:r>
                      <a:r>
                        <a:rPr lang="en-US" sz="1700" u="sng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1.</a:t>
                      </a:r>
                      <a:r>
                        <a:rPr lang="en-US" sz="1700" u="sng">
                          <a:effectLst/>
                          <a:latin typeface="+mj-lt"/>
                          <a:ea typeface="方正书宋_GBK"/>
                          <a:cs typeface="Times New Roman" panose="02020603050405020304"/>
                        </a:rPr>
                        <a:t>　               　</a:t>
                      </a:r>
                      <a:r>
                        <a:rPr lang="en-US" sz="170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. </a:t>
                      </a:r>
                    </a:p>
                    <a:p>
                      <a:pPr marL="0" marR="0" inden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700">
                          <a:effectLst/>
                          <a:latin typeface="+mj-lt"/>
                          <a:ea typeface="方正书宋_GBK"/>
                          <a:cs typeface="Times New Roman" panose="02020603050405020304"/>
                        </a:rPr>
                        <a:t>※</a:t>
                      </a:r>
                      <a:r>
                        <a:rPr lang="en-US" sz="170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 She was</a:t>
                      </a:r>
                      <a:r>
                        <a:rPr lang="en-US" sz="1700" u="sng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2.</a:t>
                      </a:r>
                      <a:r>
                        <a:rPr lang="en-US" sz="1700" u="sng">
                          <a:effectLst/>
                          <a:latin typeface="+mj-lt"/>
                          <a:ea typeface="方正书宋_GBK"/>
                          <a:cs typeface="Times New Roman" panose="02020603050405020304"/>
                        </a:rPr>
                        <a:t>　           　</a:t>
                      </a:r>
                      <a:r>
                        <a:rPr lang="en-US" sz="170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. </a:t>
                      </a:r>
                    </a:p>
                  </a:txBody>
                  <a:tcPr marL="8096" marR="8096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5286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70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What happened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700" dirty="0">
                          <a:effectLst/>
                          <a:latin typeface="+mj-lt"/>
                          <a:ea typeface="方正书宋_GBK"/>
                          <a:cs typeface="Times New Roman" panose="02020603050405020304"/>
                        </a:rPr>
                        <a:t>※</a:t>
                      </a:r>
                      <a:r>
                        <a:rPr lang="en-US" sz="1700" dirty="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 She noticed a little house and</a:t>
                      </a:r>
                      <a:r>
                        <a:rPr lang="en-US" sz="1700" u="sng" dirty="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3.</a:t>
                      </a:r>
                      <a:r>
                        <a:rPr lang="en-US" sz="1700" u="sng" dirty="0">
                          <a:effectLst/>
                          <a:latin typeface="+mj-lt"/>
                          <a:ea typeface="方正书宋_GBK"/>
                          <a:cs typeface="Times New Roman" panose="02020603050405020304"/>
                        </a:rPr>
                        <a:t>　            　</a:t>
                      </a:r>
                      <a:r>
                        <a:rPr lang="en-US" sz="1700" dirty="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the house. </a:t>
                      </a:r>
                    </a:p>
                    <a:p>
                      <a:pPr marL="0" marR="0" inden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700" dirty="0">
                          <a:effectLst/>
                          <a:latin typeface="+mj-lt"/>
                          <a:ea typeface="方正书宋_GBK"/>
                          <a:cs typeface="Times New Roman" panose="02020603050405020304"/>
                        </a:rPr>
                        <a:t>※</a:t>
                      </a:r>
                      <a:r>
                        <a:rPr lang="en-US" sz="1700" dirty="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 She found</a:t>
                      </a:r>
                      <a:r>
                        <a:rPr lang="en-US" sz="1700" u="sng" dirty="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4.</a:t>
                      </a:r>
                      <a:r>
                        <a:rPr lang="en-US" sz="1700" u="sng" dirty="0">
                          <a:effectLst/>
                          <a:latin typeface="+mj-lt"/>
                          <a:ea typeface="方正书宋_GBK"/>
                          <a:cs typeface="Times New Roman" panose="02020603050405020304"/>
                        </a:rPr>
                        <a:t>　　       </a:t>
                      </a:r>
                      <a:r>
                        <a:rPr lang="en-US" sz="1700" dirty="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bowls with some nice food on the table in a small room. </a:t>
                      </a:r>
                    </a:p>
                    <a:p>
                      <a:pPr marL="0" marR="0" inden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700" dirty="0">
                          <a:effectLst/>
                          <a:latin typeface="+mj-lt"/>
                          <a:ea typeface="方正书宋_GBK"/>
                          <a:cs typeface="Times New Roman" panose="02020603050405020304"/>
                        </a:rPr>
                        <a:t>※</a:t>
                      </a:r>
                      <a:r>
                        <a:rPr lang="en-US" sz="1700" dirty="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 She was very hungry and</a:t>
                      </a:r>
                      <a:r>
                        <a:rPr lang="en-US" sz="1700" u="sng" dirty="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5. </a:t>
                      </a:r>
                      <a:r>
                        <a:rPr lang="en-US" sz="1700" u="sng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方正书宋_GBK"/>
                          <a:cs typeface="Times New Roman" panose="02020603050405020304"/>
                        </a:rPr>
                        <a:t>             </a:t>
                      </a:r>
                      <a:r>
                        <a:rPr lang="en-US" sz="1700" dirty="0">
                          <a:effectLst/>
                          <a:latin typeface="+mj-lt"/>
                          <a:ea typeface="宋体" panose="02010600030101010101" pitchFamily="2" charset="-122"/>
                          <a:cs typeface="Times New Roman" panose="02020603050405020304"/>
                        </a:rPr>
                        <a:t>all the food in one of the bowls. </a:t>
                      </a:r>
                    </a:p>
                  </a:txBody>
                  <a:tcPr marL="8096" marR="8096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3451714" y="2225502"/>
            <a:ext cx="991537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flowers</a:t>
            </a:r>
            <a:endParaRPr lang="zh-CN" altLang="en-US" sz="1800">
              <a:latin typeface="+mj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076232" y="2501987"/>
            <a:ext cx="991537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lost</a:t>
            </a:r>
            <a:endParaRPr lang="zh-CN" altLang="en-US" sz="1800">
              <a:latin typeface="+mj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851551" y="3056709"/>
            <a:ext cx="991537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entered</a:t>
            </a:r>
            <a:endParaRPr lang="zh-CN" altLang="en-US" sz="1800">
              <a:latin typeface="+mj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076232" y="3310528"/>
            <a:ext cx="991537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three</a:t>
            </a:r>
            <a:endParaRPr lang="zh-CN" altLang="en-US" sz="1800">
              <a:latin typeface="+mj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355783" y="3805680"/>
            <a:ext cx="991537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finished</a:t>
            </a:r>
            <a:endParaRPr lang="zh-CN" altLang="en-US" sz="1800"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5976" y="178801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文本框 4"/>
          <p:cNvSpPr txBox="1"/>
          <p:nvPr/>
        </p:nvSpPr>
        <p:spPr>
          <a:xfrm>
            <a:off x="853441" y="401955"/>
            <a:ext cx="183689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798640" y="678180"/>
            <a:ext cx="1643717" cy="30008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500" dirty="0">
                <a:solidFill>
                  <a:srgbClr val="FF00FF"/>
                </a:solidFill>
                <a:latin typeface="+mj-lt"/>
                <a:ea typeface="方正书宋_GBK" panose="03000509000000000000" pitchFamily="65" charset="-122"/>
                <a:cs typeface="Times New Roman" panose="02020603050405020304" pitchFamily="18" charset="0"/>
              </a:rPr>
              <a:t>◆</a:t>
            </a:r>
            <a:r>
              <a:rPr lang="en-US" altLang="zh-CN" sz="1500" dirty="0">
                <a:solidFill>
                  <a:srgbClr val="FF00FF"/>
                </a:solidFill>
                <a:latin typeface="等线 Light" panose="02010600030101010101" pitchFamily="2" charset="-122"/>
                <a:ea typeface="方正粗圆_GBK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zh-CN" altLang="en-US" sz="1500" dirty="0">
                <a:solidFill>
                  <a:srgbClr val="FF00FF"/>
                </a:solidFill>
                <a:latin typeface="等线 Light" panose="02010600030101010101" pitchFamily="2" charset="-122"/>
                <a:ea typeface="方正粗圆_GBK" panose="03000509000000000000" pitchFamily="65" charset="-122"/>
                <a:cs typeface="Times New Roman" panose="02020603050405020304" pitchFamily="18" charset="0"/>
              </a:rPr>
              <a:t>即学即练 </a:t>
            </a:r>
            <a:r>
              <a:rPr lang="en-US" altLang="zh-CN" sz="1500" dirty="0">
                <a:solidFill>
                  <a:srgbClr val="FF00FF"/>
                </a:solidFill>
                <a:latin typeface="+mj-lt"/>
                <a:ea typeface="方正书宋_GBK" panose="03000509000000000000" pitchFamily="65" charset="-122"/>
                <a:cs typeface="Times New Roman" panose="02020603050405020304" pitchFamily="18" charset="0"/>
              </a:rPr>
              <a:t>◆</a:t>
            </a:r>
            <a:endParaRPr lang="zh-CN" altLang="en-US" sz="1500" dirty="0">
              <a:latin typeface="+mj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5800" y="978263"/>
            <a:ext cx="7068332" cy="32085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1.</a:t>
            </a:r>
            <a:r>
              <a:rPr lang="zh-CN" altLang="en-US" sz="1700" dirty="0">
                <a:latin typeface="+mj-lt"/>
                <a:ea typeface="方正书宋_GBK"/>
                <a:cs typeface="Times New Roman" panose="02020603050405020304"/>
              </a:rPr>
              <a:t>从前有很多人住在这座山上。</a:t>
            </a:r>
            <a:r>
              <a:rPr lang="zh-CN" altLang="en-US" sz="1700" u="sng" dirty="0">
                <a:latin typeface="+mj-lt"/>
                <a:ea typeface="方正书宋_GBK"/>
                <a:cs typeface="Times New Roman" panose="02020603050405020304"/>
              </a:rPr>
              <a:t> </a:t>
            </a:r>
            <a:endParaRPr lang="en-US" altLang="zh-CN" sz="1700" u="sng" dirty="0">
              <a:latin typeface="+mj-lt"/>
              <a:ea typeface="方正书宋_GBK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____________________,there were many people living on the hill.</a:t>
            </a:r>
          </a:p>
          <a:p>
            <a:pPr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2.</a:t>
            </a:r>
            <a:r>
              <a:rPr lang="zh-CN" altLang="en-US" sz="1700" dirty="0">
                <a:latin typeface="+mj-lt"/>
                <a:ea typeface="方正书宋_GBK"/>
                <a:cs typeface="Times New Roman" panose="02020603050405020304"/>
              </a:rPr>
              <a:t>她每月给她母亲写一封信。</a:t>
            </a:r>
            <a:endParaRPr lang="en-US" altLang="zh-CN" sz="1700" dirty="0">
              <a:latin typeface="+mj-lt"/>
              <a:ea typeface="方正书宋_GBK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She</a:t>
            </a:r>
            <a:r>
              <a:rPr lang="en-US" altLang="zh-CN" sz="1700" u="sng" dirty="0">
                <a:latin typeface="+mj-lt"/>
                <a:ea typeface="方正书宋_GBK"/>
                <a:cs typeface="Times New Roman" panose="02020603050405020304"/>
              </a:rPr>
              <a:t>                     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her mother _____________________.</a:t>
            </a:r>
          </a:p>
          <a:p>
            <a:pPr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 )3.He decided</a:t>
            </a:r>
            <a:r>
              <a:rPr lang="en-US" altLang="zh-CN" sz="1700" u="sng" dirty="0">
                <a:latin typeface="+mj-lt"/>
                <a:ea typeface="方正书宋_GBK"/>
                <a:cs typeface="Times New Roman" panose="02020603050405020304"/>
              </a:rPr>
              <a:t>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Sally a painting.</a:t>
            </a:r>
          </a:p>
          <a:p>
            <a:pPr lvl="2">
              <a:lnSpc>
                <a:spcPct val="150000"/>
              </a:lnSpc>
            </a:pP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A.give</a:t>
            </a:r>
            <a:r>
              <a:rPr lang="en-US" altLang="zh-CN" sz="1700" dirty="0">
                <a:latin typeface="+mj-lt"/>
                <a:ea typeface="方正书宋_GBK"/>
                <a:cs typeface="Times New Roman" panose="02020603050405020304"/>
              </a:rPr>
              <a:t>      </a:t>
            </a: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B.gave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	</a:t>
            </a: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C.giving</a:t>
            </a:r>
            <a:r>
              <a:rPr lang="en-US" altLang="zh-CN" sz="1700" dirty="0">
                <a:latin typeface="+mj-lt"/>
                <a:ea typeface="方正书宋_GBK"/>
                <a:cs typeface="Times New Roman" panose="02020603050405020304"/>
              </a:rPr>
              <a:t>	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D.to give </a:t>
            </a:r>
          </a:p>
          <a:p>
            <a:pPr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)4.Tom was very</a:t>
            </a:r>
            <a:r>
              <a:rPr lang="en-US" altLang="zh-CN" sz="1700" u="sng" dirty="0">
                <a:latin typeface="+mj-lt"/>
                <a:ea typeface="方正书宋_GBK"/>
                <a:cs typeface="Times New Roman" panose="02020603050405020304"/>
              </a:rPr>
              <a:t>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.He would like someone to play with him.</a:t>
            </a:r>
          </a:p>
          <a:p>
            <a:pPr lvl="2">
              <a:lnSpc>
                <a:spcPct val="150000"/>
              </a:lnSpc>
            </a:pP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A.tired</a:t>
            </a:r>
            <a:r>
              <a:rPr lang="en-US" altLang="zh-CN" sz="1700" dirty="0">
                <a:latin typeface="+mj-lt"/>
                <a:ea typeface="方正书宋_GBK"/>
                <a:cs typeface="Times New Roman" panose="02020603050405020304"/>
              </a:rPr>
              <a:t>     </a:t>
            </a: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B.hungry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	</a:t>
            </a: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C.little</a:t>
            </a:r>
            <a:r>
              <a:rPr lang="en-US" altLang="zh-CN" sz="1700" dirty="0">
                <a:latin typeface="+mj-lt"/>
                <a:ea typeface="方正书宋_GBK"/>
                <a:cs typeface="Times New Roman" panose="02020603050405020304"/>
              </a:rPr>
              <a:t>		</a:t>
            </a: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D.lonely</a:t>
            </a:r>
            <a:endParaRPr lang="zh-CN" altLang="en-US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92760" y="1419443"/>
            <a:ext cx="2328502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Once upon a time </a:t>
            </a:r>
            <a:endParaRPr lang="zh-CN" altLang="en-US" sz="1800">
              <a:latin typeface="+mj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334652" y="2184158"/>
            <a:ext cx="1244717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writes to </a:t>
            </a:r>
            <a:endParaRPr lang="zh-CN" altLang="en-US" sz="1800">
              <a:latin typeface="+mj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041151" y="2184158"/>
            <a:ext cx="1779269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8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once a month </a:t>
            </a:r>
            <a:endParaRPr lang="zh-CN" altLang="en-US" sz="1800">
              <a:latin typeface="+mj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53440" y="2573152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D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53440" y="3327926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D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9309" y="178800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文本框 4"/>
          <p:cNvSpPr txBox="1"/>
          <p:nvPr/>
        </p:nvSpPr>
        <p:spPr>
          <a:xfrm>
            <a:off x="853441" y="401955"/>
            <a:ext cx="183689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12496" y="610913"/>
            <a:ext cx="7879499" cy="477823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)5.—Did you notice the thief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the woman’s mobile phone?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	—No,I was sleeping then.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A.steal</a:t>
            </a:r>
            <a:r>
              <a:rPr lang="en-US" altLang="zh-CN" sz="1700">
                <a:latin typeface="+mj-lt"/>
                <a:ea typeface="方正书宋_GBK"/>
                <a:cs typeface="Times New Roman" panose="02020603050405020304"/>
              </a:rPr>
              <a:t>      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B.stealing	C.to steal</a:t>
            </a:r>
            <a:r>
              <a:rPr lang="en-US" altLang="zh-CN" sz="1700">
                <a:latin typeface="+mj-lt"/>
                <a:ea typeface="方正书宋_GBK"/>
                <a:cs typeface="Times New Roman" panose="02020603050405020304"/>
              </a:rPr>
              <a:t>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D.stole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)6.There were some books on the ground.Betty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and gave them to the teacher.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A.picked up it</a:t>
            </a:r>
            <a:r>
              <a:rPr lang="en-US" altLang="zh-CN" sz="1700">
                <a:latin typeface="+mj-lt"/>
                <a:ea typeface="方正书宋_GBK"/>
                <a:cs typeface="Times New Roman" panose="02020603050405020304"/>
              </a:rPr>
              <a:t>  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B.picked up them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C.picked it up</a:t>
            </a:r>
            <a:r>
              <a:rPr lang="en-US" altLang="zh-CN" sz="1700">
                <a:latin typeface="+mj-lt"/>
                <a:ea typeface="方正书宋_GBK"/>
                <a:cs typeface="Times New Roman" panose="02020603050405020304"/>
              </a:rPr>
              <a:t>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D.picked them up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)7.—Look,what’s on the ground?—Oh,it’s my sweater.Please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.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A.pick it up</a:t>
            </a:r>
            <a:r>
              <a:rPr lang="en-US" altLang="zh-CN" sz="1700">
                <a:latin typeface="+mj-lt"/>
                <a:ea typeface="方正书宋_GBK"/>
                <a:cs typeface="Times New Roman" panose="02020603050405020304"/>
              </a:rPr>
              <a:t>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B.put it on</a:t>
            </a:r>
          </a:p>
          <a:p>
            <a:pPr lvl="2">
              <a:lnSpc>
                <a:spcPct val="150000"/>
              </a:lnSpc>
            </a:pP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C.give it out</a:t>
            </a:r>
            <a:r>
              <a:rPr lang="en-US" altLang="zh-CN" sz="1700">
                <a:latin typeface="+mj-lt"/>
                <a:ea typeface="方正书宋_GBK"/>
                <a:cs typeface="Times New Roman" panose="02020603050405020304"/>
              </a:rPr>
              <a:t>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D.take it off</a:t>
            </a:r>
          </a:p>
          <a:p>
            <a:pPr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 )8.When will you finish</a:t>
            </a:r>
            <a:r>
              <a:rPr lang="en-US" altLang="zh-CN" sz="1700" u="sng">
                <a:latin typeface="+mj-lt"/>
                <a:ea typeface="方正书宋_GBK"/>
                <a:cs typeface="Times New Roman" panose="02020603050405020304"/>
              </a:rPr>
              <a:t>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your homework?</a:t>
            </a:r>
          </a:p>
          <a:p>
            <a:pPr lvl="2">
              <a:lnSpc>
                <a:spcPct val="150000"/>
              </a:lnSpc>
            </a:pP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A.to do</a:t>
            </a:r>
            <a:r>
              <a:rPr lang="en-US" altLang="zh-CN" sz="1700">
                <a:latin typeface="+mj-lt"/>
                <a:ea typeface="方正书宋_GBK"/>
                <a:cs typeface="Times New Roman" panose="02020603050405020304"/>
              </a:rPr>
              <a:t>       </a:t>
            </a:r>
            <a:r>
              <a:rPr lang="en-US" altLang="zh-CN" sz="1700">
                <a:latin typeface="+mj-lt"/>
                <a:ea typeface="宋体" panose="02010600030101010101" pitchFamily="2" charset="-122"/>
                <a:cs typeface="Times New Roman" panose="02020603050405020304"/>
              </a:rPr>
              <a:t>B.to doing		C.do</a:t>
            </a:r>
            <a:r>
              <a:rPr lang="en-US" altLang="zh-CN" sz="1700">
                <a:latin typeface="+mj-lt"/>
                <a:ea typeface="方正书宋_GBK"/>
                <a:cs typeface="Times New Roman" panose="02020603050405020304"/>
              </a:rPr>
              <a:t>		</a:t>
            </a:r>
            <a:r>
              <a:rPr lang="en-US" altLang="zh-CN" sz="170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D.doing </a:t>
            </a:r>
            <a:endParaRPr lang="en-US" altLang="zh-CN" sz="170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101566" y="705128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B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00060" y="1806083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D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100061" y="2945003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A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71607" y="4111542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D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75" name="组合 74"/>
          <p:cNvGrpSpPr/>
          <p:nvPr/>
        </p:nvGrpSpPr>
        <p:grpSpPr>
          <a:xfrm>
            <a:off x="517922" y="528749"/>
            <a:ext cx="8108156" cy="3850070"/>
            <a:chOff x="690563" y="704998"/>
            <a:chExt cx="10810874" cy="5133427"/>
          </a:xfrm>
        </p:grpSpPr>
        <p:sp>
          <p:nvSpPr>
            <p:cNvPr id="13" name="矩形 12"/>
            <p:cNvSpPr/>
            <p:nvPr/>
          </p:nvSpPr>
          <p:spPr>
            <a:xfrm>
              <a:off x="690563" y="704998"/>
              <a:ext cx="10810874" cy="51334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690563" y="98568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690563" y="132974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690563" y="169192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690563" y="203598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690563" y="238005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690563" y="274222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690563" y="309534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690563" y="3439407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690563" y="380158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690563" y="4145645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690563" y="4489710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690563" y="4851883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90563" y="5195948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690563" y="5540012"/>
              <a:ext cx="10810874" cy="0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1007465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137869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173181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210303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>
              <a:off x="354267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317145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>
              <a:off x="281833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>
              <a:off x="24471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38867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H="1">
              <a:off x="4257971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461109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flipH="1">
              <a:off x="498231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642195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605072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H="1">
              <a:off x="569761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H="1">
              <a:off x="5326382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678413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H="1">
              <a:off x="7155358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H="1">
              <a:off x="750847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 flipH="1">
              <a:off x="787970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 flipH="1">
              <a:off x="9319343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flipH="1">
              <a:off x="8948116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 flipH="1">
              <a:off x="859499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H="1">
              <a:off x="822376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H="1">
              <a:off x="9708680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H="1">
              <a:off x="1007990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flipH="1">
              <a:off x="10433027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flipH="1">
              <a:off x="10804254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H="1">
              <a:off x="11148319" y="704998"/>
              <a:ext cx="0" cy="5133427"/>
            </a:xfrm>
            <a:prstGeom prst="line">
              <a:avLst/>
            </a:prstGeom>
            <a:ln w="19050">
              <a:solidFill>
                <a:schemeClr val="accent5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/>
          <p:nvPr/>
        </p:nvSpPr>
        <p:spPr>
          <a:xfrm>
            <a:off x="0" y="4378819"/>
            <a:ext cx="9144000" cy="764681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8" name="文本框 67"/>
          <p:cNvSpPr txBox="1"/>
          <p:nvPr/>
        </p:nvSpPr>
        <p:spPr>
          <a:xfrm>
            <a:off x="3505794" y="1180861"/>
            <a:ext cx="2132411" cy="57626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3300" b="1">
                <a:solidFill>
                  <a:srgbClr val="0070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教学目录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3163729" y="1872814"/>
            <a:ext cx="2627948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课前导学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3163729" y="2670057"/>
            <a:ext cx="2627471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课堂基础训练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20" name="图片 19" descr="图片包含 游戏机&#10;&#10;描述已自动生成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89921" y="3111341"/>
            <a:ext cx="2084070" cy="208407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-214364" y="2564130"/>
            <a:ext cx="2579370" cy="2579370"/>
          </a:xfrm>
          <a:prstGeom prst="rect">
            <a:avLst/>
          </a:prstGeom>
        </p:spPr>
      </p:pic>
      <p:pic>
        <p:nvPicPr>
          <p:cNvPr id="6" name="图片 5" descr="商标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6734" y="541020"/>
            <a:ext cx="723424" cy="72342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07771" y="764858"/>
            <a:ext cx="183689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3163729" y="3487423"/>
            <a:ext cx="2627471" cy="6924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</a:t>
            </a:r>
            <a:r>
              <a:rPr lang="zh-CN" altLang="en-US" sz="2700" b="1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培优提高训练</a:t>
            </a:r>
            <a:endParaRPr lang="zh-CN" altLang="en-US" sz="2700" b="1" noProof="1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  <p:bldP spid="69" grpId="0" build="p"/>
      <p:bldP spid="69" grpId="1" build="allAtOnce"/>
      <p:bldP spid="73" grpId="0"/>
      <p:bldP spid="73" grpId="1"/>
      <p:bldP spid="70" grpId="0"/>
      <p:bldP spid="7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2D6E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85976" y="178801"/>
            <a:ext cx="8768953" cy="4646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4825175"/>
            <a:ext cx="9144000" cy="318325"/>
          </a:xfrm>
          <a:prstGeom prst="rect">
            <a:avLst/>
          </a:prstGeom>
          <a:solidFill>
            <a:srgbClr val="8258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307750"/>
            <a:ext cx="1014413" cy="835750"/>
          </a:xfrm>
          <a:custGeom>
            <a:avLst/>
            <a:gdLst>
              <a:gd name="connsiteX0" fmla="*/ 0 w 2812945"/>
              <a:gd name="connsiteY0" fmla="*/ 0 h 2317516"/>
              <a:gd name="connsiteX1" fmla="*/ 2812945 w 2812945"/>
              <a:gd name="connsiteY1" fmla="*/ 0 h 2317516"/>
              <a:gd name="connsiteX2" fmla="*/ 2812945 w 2812945"/>
              <a:gd name="connsiteY2" fmla="*/ 2317516 h 2317516"/>
              <a:gd name="connsiteX3" fmla="*/ 0 w 2812945"/>
              <a:gd name="connsiteY3" fmla="*/ 2317516 h 231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2945" h="2317516">
                <a:moveTo>
                  <a:pt x="0" y="0"/>
                </a:moveTo>
                <a:lnTo>
                  <a:pt x="2812945" y="0"/>
                </a:lnTo>
                <a:lnTo>
                  <a:pt x="2812945" y="2317516"/>
                </a:lnTo>
                <a:lnTo>
                  <a:pt x="0" y="2317516"/>
                </a:lnTo>
                <a:close/>
              </a:path>
            </a:pathLst>
          </a:cu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43203" y="4042771"/>
            <a:ext cx="1200797" cy="1100730"/>
          </a:xfrm>
          <a:custGeom>
            <a:avLst/>
            <a:gdLst>
              <a:gd name="connsiteX0" fmla="*/ 0 w 3429001"/>
              <a:gd name="connsiteY0" fmla="*/ 0 h 3429001"/>
              <a:gd name="connsiteX1" fmla="*/ 3429001 w 3429001"/>
              <a:gd name="connsiteY1" fmla="*/ 0 h 3429001"/>
              <a:gd name="connsiteX2" fmla="*/ 3429001 w 3429001"/>
              <a:gd name="connsiteY2" fmla="*/ 3429001 h 3429001"/>
              <a:gd name="connsiteX3" fmla="*/ 2476502 w 3429001"/>
              <a:gd name="connsiteY3" fmla="*/ 3429001 h 3429001"/>
              <a:gd name="connsiteX4" fmla="*/ 2476502 w 3429001"/>
              <a:gd name="connsiteY4" fmla="*/ 3214688 h 3429001"/>
              <a:gd name="connsiteX5" fmla="*/ 647702 w 3429001"/>
              <a:gd name="connsiteY5" fmla="*/ 3214688 h 3429001"/>
              <a:gd name="connsiteX6" fmla="*/ 647702 w 3429001"/>
              <a:gd name="connsiteY6" fmla="*/ 3429001 h 3429001"/>
              <a:gd name="connsiteX7" fmla="*/ 0 w 3429001"/>
              <a:gd name="connsiteY7" fmla="*/ 3429001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1" h="3429001">
                <a:moveTo>
                  <a:pt x="0" y="0"/>
                </a:moveTo>
                <a:lnTo>
                  <a:pt x="3429001" y="0"/>
                </a:lnTo>
                <a:lnTo>
                  <a:pt x="3429001" y="3429001"/>
                </a:lnTo>
                <a:lnTo>
                  <a:pt x="2476502" y="3429001"/>
                </a:lnTo>
                <a:lnTo>
                  <a:pt x="2476502" y="3214688"/>
                </a:lnTo>
                <a:lnTo>
                  <a:pt x="647702" y="3214688"/>
                </a:lnTo>
                <a:lnTo>
                  <a:pt x="647702" y="3429001"/>
                </a:lnTo>
                <a:lnTo>
                  <a:pt x="0" y="3429001"/>
                </a:lnTo>
                <a:close/>
              </a:path>
            </a:pathLst>
          </a:cu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5" name="文本框 4"/>
          <p:cNvSpPr txBox="1"/>
          <p:nvPr/>
        </p:nvSpPr>
        <p:spPr>
          <a:xfrm>
            <a:off x="853441" y="401955"/>
            <a:ext cx="183689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798640" y="678180"/>
            <a:ext cx="1987194" cy="30008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1500" dirty="0">
                <a:solidFill>
                  <a:srgbClr val="FF00FF"/>
                </a:solidFill>
                <a:latin typeface="+mj-lt"/>
                <a:ea typeface="方正书宋_GBK" panose="03000509000000000000" pitchFamily="65" charset="-122"/>
                <a:cs typeface="Times New Roman" panose="02020603050405020304" pitchFamily="18" charset="0"/>
              </a:rPr>
              <a:t>◆</a:t>
            </a:r>
            <a:r>
              <a:rPr lang="en-US" altLang="zh-CN" sz="1500" dirty="0">
                <a:solidFill>
                  <a:srgbClr val="FF00FF"/>
                </a:solidFill>
                <a:latin typeface="等线 Light" panose="02010600030101010101" pitchFamily="2" charset="-122"/>
                <a:ea typeface="方正粗圆_GBK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zh-CN" altLang="zh-CN" sz="1500" dirty="0">
                <a:solidFill>
                  <a:srgbClr val="FF00FF"/>
                </a:solidFill>
                <a:latin typeface="等线 Light" panose="02010600030101010101" pitchFamily="2" charset="-122"/>
                <a:ea typeface="方正粗圆_GBK" panose="03000509000000000000" pitchFamily="65" charset="-122"/>
                <a:cs typeface="Times New Roman" panose="02020603050405020304" pitchFamily="18" charset="0"/>
              </a:rPr>
              <a:t>课堂基础训练</a:t>
            </a:r>
            <a:r>
              <a:rPr lang="zh-CN" altLang="zh-CN" sz="1500" dirty="0">
                <a:solidFill>
                  <a:srgbClr val="FF00FF"/>
                </a:solidFill>
                <a:ea typeface="等线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500" dirty="0">
                <a:solidFill>
                  <a:srgbClr val="FF00FF"/>
                </a:solidFill>
                <a:latin typeface="+mj-lt"/>
                <a:ea typeface="方正书宋_GBK" panose="03000509000000000000" pitchFamily="65" charset="-122"/>
                <a:cs typeface="Times New Roman" panose="02020603050405020304" pitchFamily="18" charset="0"/>
              </a:rPr>
              <a:t>◆</a:t>
            </a:r>
            <a:endParaRPr lang="zh-CN" altLang="en-US" sz="1500" dirty="0">
              <a:latin typeface="+mj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3415" y="978262"/>
            <a:ext cx="1584101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500">
                <a:solidFill>
                  <a:srgbClr val="FF00FF"/>
                </a:solidFill>
                <a:latin typeface="方正黑体_GBK"/>
                <a:ea typeface="方正黑体_GBK"/>
                <a:cs typeface="Times New Roman" panose="02020603050405020304"/>
              </a:rPr>
              <a:t>一、单项填空。</a:t>
            </a:r>
            <a:endParaRPr lang="zh-CN" altLang="en-US" sz="1500">
              <a:latin typeface="Calibri" panose="020F0502020204030204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91485" y="1268685"/>
            <a:ext cx="7943459" cy="360098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)1.—</a:t>
            </a: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Mary,would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you like to go for</a:t>
            </a:r>
            <a:r>
              <a:rPr lang="en-US" altLang="zh-CN" sz="1700" u="sng" dirty="0">
                <a:latin typeface="+mj-lt"/>
                <a:ea typeface="方正书宋_GBK"/>
                <a:cs typeface="Times New Roman" panose="02020603050405020304"/>
              </a:rPr>
              <a:t>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walk with me after dinner? </a:t>
            </a:r>
          </a:p>
          <a:p>
            <a:pPr lvl="2"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—Why </a:t>
            </a: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not?That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sounds good.</a:t>
            </a:r>
          </a:p>
          <a:p>
            <a:pPr lvl="2"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A./</a:t>
            </a:r>
            <a:r>
              <a:rPr lang="en-US" altLang="zh-CN" sz="1700" dirty="0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 dirty="0">
                <a:latin typeface="+mj-lt"/>
                <a:ea typeface="方正书宋_GBK"/>
                <a:cs typeface="Times New Roman" panose="02020603050405020304"/>
              </a:rPr>
              <a:t>  		</a:t>
            </a: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B.a</a:t>
            </a:r>
            <a:r>
              <a:rPr lang="en-US" altLang="zh-CN" sz="1700" dirty="0">
                <a:latin typeface="+mj-lt"/>
                <a:ea typeface="方正书宋_GBK"/>
                <a:cs typeface="Times New Roman" panose="02020603050405020304"/>
              </a:rPr>
              <a:t>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</a:t>
            </a:r>
            <a:r>
              <a:rPr lang="en-US" altLang="zh-CN" sz="1700" dirty="0">
                <a:latin typeface="+mj-lt"/>
                <a:ea typeface="方正书宋_GBK"/>
                <a:cs typeface="Times New Roman" panose="02020603050405020304"/>
              </a:rPr>
              <a:t>  		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C.an</a:t>
            </a:r>
            <a:r>
              <a:rPr lang="en-US" altLang="zh-CN" sz="1700" dirty="0">
                <a:latin typeface="+mj-lt"/>
                <a:ea typeface="方正书宋_GBK"/>
                <a:cs typeface="Times New Roman" panose="02020603050405020304"/>
              </a:rPr>
              <a:t>   		</a:t>
            </a: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D.the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)2.Tom</a:t>
            </a:r>
            <a:r>
              <a:rPr lang="en-US" altLang="zh-CN" sz="1700" u="sng" dirty="0">
                <a:latin typeface="+mj-lt"/>
                <a:ea typeface="方正书宋_GBK"/>
                <a:cs typeface="Times New Roman" panose="02020603050405020304"/>
              </a:rPr>
              <a:t>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some apple trees in the park with his parents yesterday. </a:t>
            </a:r>
          </a:p>
          <a:p>
            <a:pPr lvl="2"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A.is going to plant</a:t>
            </a:r>
            <a:r>
              <a:rPr lang="en-US" altLang="zh-CN" sz="1700" dirty="0">
                <a:latin typeface="+mj-lt"/>
                <a:ea typeface="方正书宋_GBK"/>
                <a:cs typeface="Times New Roman" panose="02020603050405020304"/>
              </a:rPr>
              <a:t>	</a:t>
            </a: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B.will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plant</a:t>
            </a:r>
          </a:p>
          <a:p>
            <a:pPr lvl="2">
              <a:lnSpc>
                <a:spcPct val="150000"/>
              </a:lnSpc>
            </a:pP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C.plant</a:t>
            </a:r>
            <a:r>
              <a:rPr lang="en-US" altLang="zh-CN" sz="1700" dirty="0">
                <a:latin typeface="+mj-lt"/>
                <a:ea typeface="方正书宋_GBK"/>
                <a:cs typeface="Times New Roman" panose="02020603050405020304"/>
              </a:rPr>
              <a:t>			</a:t>
            </a: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D.planted</a:t>
            </a:r>
            <a:endParaRPr lang="en-US" altLang="zh-CN" sz="1700" dirty="0">
              <a:latin typeface="+mj-lt"/>
              <a:ea typeface="宋体" panose="02010600030101010101" pitchFamily="2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+mj-lt"/>
                <a:ea typeface="宋体" panose="02010600030101010101" pitchFamily="2" charset="-122"/>
                <a:cs typeface="Times New Roman" panose="02020603050405020304"/>
              </a:rPr>
              <a:t>  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)3.The workers in Mount </a:t>
            </a: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Hua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have to</a:t>
            </a:r>
            <a:r>
              <a:rPr lang="en-US" altLang="zh-CN" sz="1700" u="sng" dirty="0">
                <a:latin typeface="+mj-lt"/>
                <a:ea typeface="方正书宋_GBK"/>
                <a:cs typeface="Times New Roman" panose="02020603050405020304"/>
              </a:rPr>
              <a:t>   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rubbish to keep the mountains clean. </a:t>
            </a:r>
          </a:p>
          <a:p>
            <a:pPr lvl="2">
              <a:lnSpc>
                <a:spcPct val="150000"/>
              </a:lnSpc>
            </a:pP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A.turn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up</a:t>
            </a:r>
            <a:r>
              <a:rPr lang="en-US" altLang="zh-CN" sz="1700" dirty="0">
                <a:latin typeface="+mj-lt"/>
                <a:ea typeface="方正书宋_GBK"/>
                <a:cs typeface="Times New Roman" panose="02020603050405020304"/>
              </a:rPr>
              <a:t>		</a:t>
            </a: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B.pick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up</a:t>
            </a:r>
          </a:p>
          <a:p>
            <a:pPr lvl="2">
              <a:lnSpc>
                <a:spcPct val="150000"/>
              </a:lnSpc>
            </a:pP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C.mix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up</a:t>
            </a:r>
            <a:r>
              <a:rPr lang="en-US" altLang="zh-CN" sz="1700" dirty="0">
                <a:latin typeface="+mj-lt"/>
                <a:ea typeface="方正书宋_GBK"/>
                <a:cs typeface="Times New Roman" panose="02020603050405020304"/>
              </a:rPr>
              <a:t>		</a:t>
            </a:r>
            <a:r>
              <a:rPr lang="en-US" altLang="zh-CN" sz="1700" dirty="0" err="1">
                <a:latin typeface="+mj-lt"/>
                <a:ea typeface="宋体" panose="02010600030101010101" pitchFamily="2" charset="-122"/>
                <a:cs typeface="Times New Roman" panose="02020603050405020304"/>
              </a:rPr>
              <a:t>D.give</a:t>
            </a:r>
            <a:r>
              <a:rPr lang="en-US" altLang="zh-CN" sz="1700" dirty="0">
                <a:latin typeface="+mj-lt"/>
                <a:ea typeface="宋体" panose="02010600030101010101" pitchFamily="2" charset="-122"/>
                <a:cs typeface="Times New Roman" panose="02020603050405020304"/>
              </a:rPr>
              <a:t> up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271500" y="1354590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B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219661" y="2469514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D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256336" y="3559398"/>
            <a:ext cx="335035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>
                <a:solidFill>
                  <a:srgbClr val="FF00FF"/>
                </a:solidFill>
                <a:latin typeface="+mj-lt"/>
              </a:rPr>
              <a:t>B</a:t>
            </a:r>
            <a:endParaRPr lang="zh-CN" altLang="en-US" sz="2100">
              <a:solidFill>
                <a:srgbClr val="FF00FF"/>
              </a:solidFill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1273</Words>
  <Application>Microsoft Office PowerPoint</Application>
  <PresentationFormat>全屏显示(16:9)</PresentationFormat>
  <Paragraphs>226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4" baseType="lpstr">
      <vt:lpstr>等线</vt:lpstr>
      <vt:lpstr>等线 Light</vt:lpstr>
      <vt:lpstr>方正粗圆_GBK</vt:lpstr>
      <vt:lpstr>方正黑体_GBK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cp:lastPrinted>2021-03-13T21:59:00Z</cp:lastPrinted>
  <dcterms:created xsi:type="dcterms:W3CDTF">2021-03-13T21:59:00Z</dcterms:created>
  <dcterms:modified xsi:type="dcterms:W3CDTF">2023-01-16T17:12:19Z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A378117BDEA4414D89B096777DF5EA29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