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389" r:id="rId4"/>
    <p:sldId id="395" r:id="rId5"/>
    <p:sldId id="396" r:id="rId6"/>
    <p:sldId id="399" r:id="rId7"/>
    <p:sldId id="441" r:id="rId8"/>
    <p:sldId id="442" r:id="rId9"/>
    <p:sldId id="422" r:id="rId10"/>
    <p:sldId id="443" r:id="rId11"/>
    <p:sldId id="425" r:id="rId12"/>
    <p:sldId id="435" r:id="rId13"/>
    <p:sldId id="444" r:id="rId14"/>
    <p:sldId id="404" r:id="rId15"/>
    <p:sldId id="405" r:id="rId16"/>
    <p:sldId id="426" r:id="rId17"/>
    <p:sldId id="408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0000"/>
    <a:srgbClr val="99CCFF"/>
    <a:srgbClr val="202020"/>
    <a:srgbClr val="009999"/>
    <a:srgbClr val="CC3300"/>
    <a:srgbClr val="4F855D"/>
    <a:srgbClr val="F418C5"/>
    <a:srgbClr val="CC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23"/>
        <p:guide pos="29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知识回顾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30B4-AA73-4D0B-BC44-9591131D54E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8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6.wmf"/><Relationship Id="rId2" Type="http://schemas.openxmlformats.org/officeDocument/2006/relationships/tags" Target="../tags/tag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3346" y="4873467"/>
            <a:ext cx="9147346" cy="270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103645" y="362907"/>
            <a:ext cx="2712875" cy="25391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一章   有理数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870208" y="433950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596349" y="432715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Rectangle 5"/>
          <p:cNvSpPr/>
          <p:nvPr/>
        </p:nvSpPr>
        <p:spPr>
          <a:xfrm>
            <a:off x="0" y="1184275"/>
            <a:ext cx="9144000" cy="1777410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4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 方</a:t>
            </a:r>
            <a:endParaRPr lang="en-US" altLang="zh-CN" sz="54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000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en-US" altLang="zh-CN" sz="2000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0" y="41598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121"/>
          <p:cNvSpPr>
            <a:spLocks noChangeShapeType="1"/>
          </p:cNvSpPr>
          <p:nvPr/>
        </p:nvSpPr>
        <p:spPr bwMode="auto">
          <a:xfrm>
            <a:off x="972537" y="5380673"/>
            <a:ext cx="364450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370682" y="932737"/>
            <a:ext cx="5715000" cy="2006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     观察下面三行数：</a:t>
            </a:r>
          </a:p>
          <a:p>
            <a:pPr>
              <a:lnSpc>
                <a:spcPct val="120000"/>
              </a:lnSpc>
            </a:pP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-8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64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；①</a:t>
            </a:r>
          </a:p>
          <a:p>
            <a:pPr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18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-30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66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；②</a:t>
            </a:r>
          </a:p>
          <a:p>
            <a:pPr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-4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8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-16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…. ③</a:t>
            </a:r>
          </a:p>
          <a:p>
            <a:pPr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）第①行数按什么规律排列？</a:t>
            </a:r>
          </a:p>
        </p:txBody>
      </p:sp>
      <p:sp>
        <p:nvSpPr>
          <p:cNvPr id="15" name="文本框 6151"/>
          <p:cNvSpPr txBox="1">
            <a:spLocks noChangeArrowheads="1"/>
          </p:cNvSpPr>
          <p:nvPr/>
        </p:nvSpPr>
        <p:spPr bwMode="auto">
          <a:xfrm>
            <a:off x="1205135" y="487135"/>
            <a:ext cx="338938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与乘方有关的规律探究问题</a:t>
            </a:r>
          </a:p>
        </p:txBody>
      </p:sp>
      <p:sp>
        <p:nvSpPr>
          <p:cNvPr id="17" name="文本框 5"/>
          <p:cNvSpPr txBox="1">
            <a:spLocks noChangeArrowheads="1"/>
          </p:cNvSpPr>
          <p:nvPr/>
        </p:nvSpPr>
        <p:spPr bwMode="auto">
          <a:xfrm>
            <a:off x="1370647" y="3937159"/>
            <a:ext cx="6578918" cy="7877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800" b="1" dirty="0">
                <a:latin typeface="黑体" panose="02010609060101010101" pitchFamily="2" charset="-122"/>
                <a:ea typeface="黑体" panose="02010609060101010101" pitchFamily="2" charset="-122"/>
              </a:rPr>
              <a:t>分析：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观察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①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，发现各数均为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的倍数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联系数的乘方，从符号和绝对值两方面考虑，可发现排列的规律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33" name="文本框 1"/>
          <p:cNvSpPr txBox="1"/>
          <p:nvPr/>
        </p:nvSpPr>
        <p:spPr>
          <a:xfrm>
            <a:off x="1327418" y="960778"/>
            <a:ext cx="644486" cy="3914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68580" tIns="34290" rIns="68580" bIns="34290" numCol="1" spcCol="0" rtlCol="0" fromWordArt="0" anchor="ctr" anchorCtr="0" forceAA="0" compatLnSpc="1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1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例3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360205" y="2826612"/>
            <a:ext cx="5781675" cy="54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）第②③行数与第①行数分别有什么关系？</a:t>
            </a:r>
          </a:p>
        </p:txBody>
      </p:sp>
      <p:sp>
        <p:nvSpPr>
          <p:cNvPr id="35" name="文本框 2"/>
          <p:cNvSpPr txBox="1">
            <a:spLocks noChangeArrowheads="1"/>
          </p:cNvSpPr>
          <p:nvPr/>
        </p:nvSpPr>
        <p:spPr bwMode="auto">
          <a:xfrm>
            <a:off x="1365342" y="3341200"/>
            <a:ext cx="5793894" cy="45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）取每行数的第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10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个数，计算这三个数的和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bldLvl="0" animBg="1"/>
      <p:bldP spid="33" grpId="0" bldLvl="0" animBg="1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92530" y="1316811"/>
            <a:ext cx="59285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）对比①②两行中位置对应的数，可以发现：</a:t>
            </a:r>
          </a:p>
        </p:txBody>
      </p:sp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7327" y="2443257"/>
            <a:ext cx="4500563" cy="35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92530" y="3485014"/>
            <a:ext cx="554382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第③行数是第①行相应的数的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0.5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倍，即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33649" y="903809"/>
            <a:ext cx="269676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解：（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）第①行数是</a:t>
            </a:r>
          </a:p>
        </p:txBody>
      </p:sp>
      <p:pic>
        <p:nvPicPr>
          <p:cNvPr id="16" name="图片 1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73724" y="960958"/>
            <a:ext cx="2286000" cy="27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964467" y="1815502"/>
            <a:ext cx="43127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第②行数是第①行相应的数加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，即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964467" y="2923824"/>
            <a:ext cx="52552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对比①③两行中位置对应的数，可以发现：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>
                <a:off x="1450679" y="4241502"/>
                <a:ext cx="7055136" cy="4469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Arial Rounded MT Bold" panose="020F0704030504030204" pitchFamily="34" charset="0"/>
                    <a:ea typeface="Roboto Slab" pitchFamily="2" charset="0"/>
                  </a:rPr>
                  <a:t>-2×0.5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Arial Rounded MT Bold" panose="020F0704030504030204" pitchFamily="34" charset="0"/>
                    <a:ea typeface="黑体" panose="02010609060101010101" pitchFamily="2" charset="-122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zh-CN" altLang="en-US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（</m:t>
                        </m:r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−2</m:t>
                        </m:r>
                        <m:r>
                          <a:rPr lang="zh-CN" altLang="en-US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）</m:t>
                        </m:r>
                      </m:e>
                      <m:sup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Arial Rounded MT Bold" panose="020F0704030504030204" pitchFamily="34" charset="0"/>
                    <a:ea typeface="Roboto Slab" pitchFamily="2" charset="0"/>
                  </a:rPr>
                  <a:t>×0.5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Arial Rounded MT Bold" panose="020F0704030504030204" pitchFamily="34" charset="0"/>
                    <a:ea typeface="黑体" panose="02010609060101010101" pitchFamily="2" charset="-122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zh-CN" altLang="en-US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（</m:t>
                        </m:r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−2</m:t>
                        </m:r>
                        <m:r>
                          <a:rPr lang="zh-CN" altLang="en-US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）</m:t>
                        </m:r>
                      </m:e>
                      <m:sup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Arial Rounded MT Bold" panose="020F0704030504030204" pitchFamily="34" charset="0"/>
                    <a:ea typeface="Roboto Slab" pitchFamily="2" charset="0"/>
                  </a:rPr>
                  <a:t>×0.5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Arial Rounded MT Bold" panose="020F0704030504030204" pitchFamily="34" charset="0"/>
                    <a:ea typeface="黑体" panose="02010609060101010101" pitchFamily="2" charset="-122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zh-CN" altLang="en-US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（</m:t>
                        </m:r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−2</m:t>
                        </m:r>
                        <m:r>
                          <a:rPr lang="zh-CN" altLang="en-US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）</m:t>
                        </m:r>
                      </m:e>
                      <m:sup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Arial Rounded MT Bold" panose="020F0704030504030204" pitchFamily="34" charset="0"/>
                    <a:ea typeface="Roboto Slab" pitchFamily="2" charset="0"/>
                  </a:rPr>
                  <a:t>×0.5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Arial Rounded MT Bold" panose="020F0704030504030204" pitchFamily="34" charset="0"/>
                    <a:ea typeface="黑体" panose="02010609060101010101" pitchFamily="2" charset="-122"/>
                  </a:rPr>
                  <a:t>，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Arial Rounded MT Bold" panose="020F0704030504030204" pitchFamily="34" charset="0"/>
                    <a:ea typeface="Roboto Slab" pitchFamily="2" charset="0"/>
                  </a:rPr>
                  <a:t>….</a:t>
                </a:r>
                <a:endParaRPr lang="zh-CN" altLang="en-US" sz="2100" dirty="0">
                  <a:solidFill>
                    <a:srgbClr val="FF0000"/>
                  </a:solidFill>
                  <a:latin typeface="Arial Rounded MT Bold" panose="020F0704030504030204" pitchFamily="34" charset="0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19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0679" y="4241502"/>
                <a:ext cx="7055136" cy="446982"/>
              </a:xfrm>
              <a:prstGeom prst="rect">
                <a:avLst/>
              </a:prstGeom>
              <a:blipFill rotWithShape="1">
                <a:blip r:embed="rId5"/>
                <a:stretch>
                  <a:fillRect l="-5" t="-6326" r="-4599" b="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5" grpId="0"/>
      <p:bldP spid="17" grpId="0"/>
      <p:bldP spid="18" grpId="0"/>
      <p:bldP spid="1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075183" y="1427151"/>
            <a:ext cx="4537710" cy="39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解：（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）每行数中的第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个数的和是</a:t>
            </a:r>
          </a:p>
        </p:txBody>
      </p:sp>
      <p:pic>
        <p:nvPicPr>
          <p:cNvPr id="21" name="图片 2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5110" y="1990726"/>
            <a:ext cx="3514725" cy="49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56059" y="2667476"/>
            <a:ext cx="4038124" cy="431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图片 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4639" y="3326130"/>
            <a:ext cx="3461385" cy="34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"/>
          <p:cNvSpPr txBox="1"/>
          <p:nvPr/>
        </p:nvSpPr>
        <p:spPr>
          <a:xfrm>
            <a:off x="880015" y="918588"/>
            <a:ext cx="644486" cy="3914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68580" tIns="34290" rIns="68580" bIns="34290" numCol="1" spcCol="0" rtlCol="0" fromWordArt="0" anchor="ctr" anchorCtr="0" forceAA="0" compatLnSpc="1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1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例4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421631" y="884224"/>
                <a:ext cx="6580415" cy="13619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探索规律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=3,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个位数字是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3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；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=9,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个位数字是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9;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=27,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个位数字是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7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；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=81,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个位数字是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；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=243,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个位数字是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3;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=729,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个位数字是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9……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那么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7</m:t>
                        </m:r>
                      </m:sup>
                    </m:sSup>
                  </m:oMath>
                </a14:m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的个位数字是</a:t>
                </a:r>
                <a14:m>
                  <m:oMath xmlns:m="http://schemas.openxmlformats.org/officeDocument/2006/math">
                    <m:r>
                      <a:rPr lang="zh-CN" altLang="en-US" sz="2100" i="1">
                        <a:latin typeface="Cambria Math" panose="02040503050406030204"/>
                        <a:ea typeface="黑体" panose="02010609060101010101" pitchFamily="2" charset="-122"/>
                      </a:rPr>
                      <m:t>＿＿＿</m:t>
                    </m:r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2017</m:t>
                        </m:r>
                      </m:sup>
                    </m:sSup>
                  </m:oMath>
                </a14:m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的个位数字是</a:t>
                </a:r>
                <a14:m>
                  <m:oMath xmlns:m="http://schemas.openxmlformats.org/officeDocument/2006/math">
                    <m:r>
                      <a:rPr lang="zh-CN" altLang="en-US" sz="2100" i="1">
                        <a:latin typeface="Cambria Math" panose="02040503050406030204"/>
                        <a:ea typeface="黑体" panose="02010609060101010101" pitchFamily="2" charset="-122"/>
                      </a:rPr>
                      <m:t>＿＿＿</m:t>
                    </m:r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.</a:t>
                </a:r>
                <a:endPara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631" y="884224"/>
                <a:ext cx="6580415" cy="1361912"/>
              </a:xfrm>
              <a:prstGeom prst="rect">
                <a:avLst/>
              </a:prstGeom>
              <a:blipFill rotWithShape="1">
                <a:blip r:embed="rId3"/>
                <a:stretch>
                  <a:fillRect l="-8" t="-22" r="6" b="-2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421632" y="2735625"/>
                <a:ext cx="6608237" cy="168507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解析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: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由题意可知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对于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3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的幂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个位数字只出现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3,9,7,1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这四个数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且按这一顺序每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4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个一循环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因此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欲求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7</m:t>
                        </m:r>
                      </m:sup>
                    </m:sSup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 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2017</m:t>
                        </m:r>
                      </m:sup>
                    </m:sSup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的个位数字是多少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关键看共有几个循环，余数是几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.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因为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7÷4=1……3,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所以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7</m:t>
                        </m:r>
                      </m:sup>
                    </m:sSup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的个位数字是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7,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而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2017÷4=504 …… 1,</a:t>
                </a:r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故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黑体" panose="02010609060101010101" pitchFamily="2" charset="-122"/>
                          </a:rPr>
                          <m:t>2017</m:t>
                        </m:r>
                      </m:sup>
                    </m:sSup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的个位数字是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3.</a:t>
                </a:r>
                <a:endParaRPr lang="zh-CN" altLang="en-US" sz="2100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1632" y="2735625"/>
                <a:ext cx="6608237" cy="1685077"/>
              </a:xfrm>
              <a:prstGeom prst="rect">
                <a:avLst/>
              </a:prstGeom>
              <a:blipFill rotWithShape="1">
                <a:blip r:embed="rId4"/>
                <a:stretch>
                  <a:fillRect l="-8" t="-3" r="4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510635" y="1923888"/>
            <a:ext cx="556022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7</a:t>
            </a:r>
          </a:p>
        </p:txBody>
      </p:sp>
      <p:sp>
        <p:nvSpPr>
          <p:cNvPr id="11" name="文本框 9"/>
          <p:cNvSpPr txBox="1">
            <a:spLocks noChangeArrowheads="1"/>
          </p:cNvSpPr>
          <p:nvPr/>
        </p:nvSpPr>
        <p:spPr bwMode="auto">
          <a:xfrm>
            <a:off x="5625539" y="1912457"/>
            <a:ext cx="556022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275299" y="195699"/>
            <a:ext cx="2316458" cy="647224"/>
            <a:chOff x="3327445" y="196489"/>
            <a:chExt cx="3088610" cy="1003300"/>
          </a:xfrm>
        </p:grpSpPr>
        <p:pic>
          <p:nvPicPr>
            <p:cNvPr id="31" name="图片 30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2" name="组合 31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3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Arc 39"/>
          <p:cNvSpPr>
            <a:spLocks noChangeArrowheads="1"/>
          </p:cNvSpPr>
          <p:nvPr/>
        </p:nvSpPr>
        <p:spPr bwMode="auto">
          <a:xfrm rot="4163957">
            <a:off x="4658965" y="4804648"/>
            <a:ext cx="215504" cy="594122"/>
          </a:xfrm>
          <a:custGeom>
            <a:avLst/>
            <a:gdLst>
              <a:gd name="T0" fmla="*/ 0 w 17263"/>
              <a:gd name="T1" fmla="*/ 1017 h 21600"/>
              <a:gd name="T2" fmla="*/ 6550 w 17263"/>
              <a:gd name="T3" fmla="*/ 0 h 21600"/>
              <a:gd name="T4" fmla="*/ 17263 w 17263"/>
              <a:gd name="T5" fmla="*/ 2843 h 21600"/>
              <a:gd name="T6" fmla="*/ 0 w 17263"/>
              <a:gd name="T7" fmla="*/ 1017 h 21600"/>
              <a:gd name="T8" fmla="*/ 6550 w 17263"/>
              <a:gd name="T9" fmla="*/ 0 h 21600"/>
              <a:gd name="T10" fmla="*/ 17263 w 17263"/>
              <a:gd name="T11" fmla="*/ 2843 h 21600"/>
              <a:gd name="T12" fmla="*/ 6550 w 17263"/>
              <a:gd name="T13" fmla="*/ 2160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63"/>
              <a:gd name="T22" fmla="*/ 0 h 21600"/>
              <a:gd name="T23" fmla="*/ 17263 w 17263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63" h="21600">
                <a:moveTo>
                  <a:pt x="0" y="1017"/>
                </a:moveTo>
                <a:cubicBezTo>
                  <a:pt x="2118" y="343"/>
                  <a:pt x="4327" y="-1"/>
                  <a:pt x="6550" y="0"/>
                </a:cubicBezTo>
                <a:cubicBezTo>
                  <a:pt x="10307" y="0"/>
                  <a:pt x="14000" y="980"/>
                  <a:pt x="17263" y="2843"/>
                </a:cubicBezTo>
              </a:path>
              <a:path w="17263" h="21600">
                <a:moveTo>
                  <a:pt x="0" y="1017"/>
                </a:moveTo>
                <a:cubicBezTo>
                  <a:pt x="2118" y="343"/>
                  <a:pt x="4327" y="-1"/>
                  <a:pt x="6550" y="0"/>
                </a:cubicBezTo>
                <a:cubicBezTo>
                  <a:pt x="10307" y="0"/>
                  <a:pt x="14000" y="980"/>
                  <a:pt x="17263" y="2843"/>
                </a:cubicBezTo>
                <a:lnTo>
                  <a:pt x="6550" y="216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953215" y="730656"/>
            <a:ext cx="13856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253661" y="1004754"/>
                <a:ext cx="6257108" cy="103874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1.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计算：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+1=4,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+1=10,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+1=28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zh-CN" altLang="en-US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，</m:t>
                        </m:r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+1=82,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+1=244,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+1=730,…,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归纳计算结果中的个位数字的规律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猜想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2019</m:t>
                        </m:r>
                      </m:sup>
                    </m:sSup>
                  </m:oMath>
                </a14:m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的个位数字是</a:t>
                </a:r>
                <a14:m>
                  <m:oMath xmlns:m="http://schemas.openxmlformats.org/officeDocument/2006/math">
                    <m:r>
                      <a:rPr lang="zh-CN" altLang="en-US" sz="2100" i="1">
                        <a:latin typeface="Cambria Math" panose="02040503050406030204"/>
                        <a:ea typeface="黑体" panose="02010609060101010101" pitchFamily="2" charset="-122"/>
                      </a:rPr>
                      <m:t>＿＿＿</m:t>
                    </m:r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.</a:t>
                </a:r>
                <a:endPara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661" y="1004754"/>
                <a:ext cx="6257108" cy="1038746"/>
              </a:xfrm>
              <a:prstGeom prst="rect">
                <a:avLst/>
              </a:prstGeom>
              <a:blipFill rotWithShape="1">
                <a:blip r:embed="rId4"/>
                <a:stretch>
                  <a:fillRect l="-3" t="-18" r="10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本框 9"/>
          <p:cNvSpPr txBox="1">
            <a:spLocks noChangeArrowheads="1"/>
          </p:cNvSpPr>
          <p:nvPr/>
        </p:nvSpPr>
        <p:spPr bwMode="auto">
          <a:xfrm>
            <a:off x="5068414" y="1622232"/>
            <a:ext cx="55602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280063" y="2410590"/>
                <a:ext cx="6031774" cy="233140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2.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观察下列等式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:</a:t>
                </a:r>
              </a:p>
              <a:p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 第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层   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1+2=3</a:t>
                </a:r>
              </a:p>
              <a:p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 第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层   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4+5+6=7+8</a:t>
                </a:r>
              </a:p>
              <a:p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 第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3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层   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9+10+11+12=13+14+15</a:t>
                </a:r>
              </a:p>
              <a:p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 第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4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层   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16+17+18+19+20=21+22+23+24</a:t>
                </a:r>
              </a:p>
              <a:p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               …</a:t>
                </a:r>
              </a:p>
              <a:p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在上述数字宝塔中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从上往下数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,2016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在第</a:t>
                </a:r>
                <a14:m>
                  <m:oMath xmlns:m="http://schemas.openxmlformats.org/officeDocument/2006/math">
                    <m:r>
                      <a:rPr lang="zh-CN" altLang="en-US" sz="2100" i="1">
                        <a:latin typeface="Cambria Math" panose="02040503050406030204"/>
                        <a:ea typeface="黑体" panose="02010609060101010101" pitchFamily="2" charset="-122"/>
                      </a:rPr>
                      <m:t>＿＿＿</m:t>
                    </m:r>
                  </m:oMath>
                </a14:m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层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.</a:t>
                </a:r>
                <a:endPara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063" y="2410590"/>
                <a:ext cx="6031774" cy="2331407"/>
              </a:xfrm>
              <a:prstGeom prst="rect">
                <a:avLst/>
              </a:prstGeom>
              <a:blipFill rotWithShape="1">
                <a:blip r:embed="rId5"/>
                <a:stretch>
                  <a:fillRect l="-9" t="-6" r="-614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本框 9"/>
          <p:cNvSpPr txBox="1">
            <a:spLocks noChangeArrowheads="1"/>
          </p:cNvSpPr>
          <p:nvPr/>
        </p:nvSpPr>
        <p:spPr bwMode="auto">
          <a:xfrm>
            <a:off x="6245704" y="4251132"/>
            <a:ext cx="55602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44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26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567850" y="744783"/>
            <a:ext cx="1499337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计算：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9760" y="2268855"/>
            <a:ext cx="348805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1190" y="3582829"/>
            <a:ext cx="1716405" cy="86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1412" y="1147837"/>
            <a:ext cx="3669217" cy="1109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610713" y="763308"/>
            <a:ext cx="549014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2171" y="694849"/>
            <a:ext cx="3461861" cy="383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590189" y="410937"/>
            <a:ext cx="2316458" cy="647224"/>
            <a:chOff x="3327445" y="196489"/>
            <a:chExt cx="3088610" cy="1003300"/>
          </a:xfrm>
        </p:grpSpPr>
        <p:pic>
          <p:nvPicPr>
            <p:cNvPr id="34" name="图片 3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481617" y="1378412"/>
            <a:ext cx="6723491" cy="265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kumimoji="1" lang="zh-CN" altLang="en-US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有理数混合运算的顺序</a:t>
            </a:r>
            <a:endParaRPr kumimoji="1" lang="zh-CN" altLang="en-US" sz="2100" b="1" dirty="0">
              <a:solidFill>
                <a:srgbClr val="C0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40000"/>
              </a:lnSpc>
            </a:pPr>
            <a:endParaRPr kumimoji="1" lang="zh-CN" altLang="en-US" sz="1200" b="1" dirty="0">
              <a:solidFill>
                <a:srgbClr val="99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100" b="1" dirty="0">
                <a:latin typeface="宋体" panose="02010600030101010101" pitchFamily="2" charset="-122"/>
                <a:cs typeface="黑体" panose="02010609060101010101" pitchFamily="2" charset="-122"/>
              </a:rPr>
              <a:t>1.</a:t>
            </a:r>
            <a:r>
              <a:rPr lang="zh-CN" altLang="en-US" sz="2100" b="1" dirty="0">
                <a:latin typeface="宋体" panose="02010600030101010101" pitchFamily="2" charset="-122"/>
                <a:cs typeface="黑体" panose="02010609060101010101" pitchFamily="2" charset="-122"/>
              </a:rPr>
              <a:t>先乘方，再乘除，最后加减；</a:t>
            </a:r>
          </a:p>
          <a:p>
            <a:pPr>
              <a:lnSpc>
                <a:spcPct val="140000"/>
              </a:lnSpc>
            </a:pPr>
            <a:r>
              <a:rPr lang="en-US" altLang="zh-CN" sz="2100" b="1" dirty="0">
                <a:latin typeface="宋体" panose="02010600030101010101" pitchFamily="2" charset="-122"/>
                <a:cs typeface="黑体" panose="02010609060101010101" pitchFamily="2" charset="-122"/>
              </a:rPr>
              <a:t>2.</a:t>
            </a:r>
            <a:r>
              <a:rPr lang="zh-CN" altLang="en-US" sz="2100" b="1" dirty="0">
                <a:latin typeface="宋体" panose="02010600030101010101" pitchFamily="2" charset="-122"/>
                <a:cs typeface="黑体" panose="02010609060101010101" pitchFamily="2" charset="-122"/>
              </a:rPr>
              <a:t>同级运算，从左到右进行；</a:t>
            </a:r>
          </a:p>
          <a:p>
            <a:pPr>
              <a:lnSpc>
                <a:spcPct val="140000"/>
              </a:lnSpc>
            </a:pPr>
            <a:r>
              <a:rPr lang="en-US" altLang="zh-CN" sz="2100" b="1" dirty="0">
                <a:latin typeface="宋体" panose="02010600030101010101" pitchFamily="2" charset="-122"/>
                <a:cs typeface="黑体" panose="02010609060101010101" pitchFamily="2" charset="-122"/>
              </a:rPr>
              <a:t>3.</a:t>
            </a:r>
            <a:r>
              <a:rPr lang="zh-CN" altLang="en-US" sz="2100" b="1" dirty="0">
                <a:latin typeface="宋体" panose="02010600030101010101" pitchFamily="2" charset="-122"/>
                <a:cs typeface="黑体" panose="02010609060101010101" pitchFamily="2" charset="-122"/>
              </a:rPr>
              <a:t>如有括号，先做括号内的运算，按小括号、中括号、大括号依次进行</a:t>
            </a:r>
            <a:r>
              <a:rPr lang="en-US" altLang="zh-CN" sz="2100" b="1" dirty="0">
                <a:latin typeface="宋体" panose="02010600030101010101" pitchFamily="2" charset="-122"/>
                <a:cs typeface="黑体" panose="0201060906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831669" y="714306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957" cy="1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3" descr="E:\导入资料\负责系列\2016-2017\全练\教师素材2016.2.20\教师素材\5化学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622435" y="2537194"/>
            <a:ext cx="2367191" cy="24388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矩形 19"/>
          <p:cNvSpPr/>
          <p:nvPr/>
        </p:nvSpPr>
        <p:spPr>
          <a:xfrm>
            <a:off x="1239014" y="1818577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1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49007" y="2851182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2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503998" y="1752600"/>
            <a:ext cx="5845016" cy="172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掌握有理数混合运算的法则，并能熟练地进行有理数加、减、乘、除、乘方的混合运算．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（重点）</a:t>
            </a:r>
            <a:endParaRPr lang="en-US" altLang="zh-CN" sz="1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en-US" altLang="zh-CN" sz="1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在运算过程中能合理使用运算律简化运算，体会运算律的作用．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(难点）</a:t>
            </a:r>
            <a:endParaRPr lang="zh-CN" altLang="en-US" sz="1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11" grpId="0" bldLvl="0" animBg="1"/>
      <p:bldP spid="1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57" name="图片 5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040731" y="1311116"/>
            <a:ext cx="5336858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口答完成下列各题，看谁答得又快又准？</a:t>
            </a:r>
            <a:endParaRPr lang="en-US" altLang="zh-CN" sz="21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endParaRPr lang="zh-CN" altLang="en-US" sz="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-23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-12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=_________.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-21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+12=_________.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-2020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+2020=__________.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4.0+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-32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=_______.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5.-4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7= ________.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6.8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－（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-9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=_________.</a:t>
            </a:r>
            <a:endParaRPr kumimoji="1" lang="en-US" altLang="zh-CN" sz="21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1327173" y="750230"/>
                <a:ext cx="5388769" cy="39610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7.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（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-27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（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-3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=_________.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8.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（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-4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（ 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-5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×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（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-6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=_______.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9.12÷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（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sz="2100" b="1" i="1">
                            <a:latin typeface="Cambria Math" panose="02040503050406030204"/>
                            <a:ea typeface="宋体" panose="02010600030101010101" pitchFamily="2" charset="-122"/>
                          </a:rPr>
                          <m:t>𝟑</m:t>
                        </m:r>
                      </m:num>
                      <m:den>
                        <m:r>
                          <a:rPr lang="en-US" altLang="zh-CN" sz="2100" b="1" i="1">
                            <a:latin typeface="Cambria Math" panose="02040503050406030204"/>
                            <a:ea typeface="宋体" panose="02010600030101010101" pitchFamily="2" charset="-122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 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=_______.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10.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（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-2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r>
                  <a:rPr lang="en-US" altLang="zh-CN" sz="2100" b="1" baseline="30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3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=_______.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11.-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（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-3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r>
                  <a:rPr lang="en-US" altLang="zh-CN" sz="2100" b="1" baseline="30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2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=________.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12.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b="1" i="1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100" b="1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en-US" altLang="zh-CN" sz="2100" b="1" i="1">
                                <a:latin typeface="Cambria Math" panose="02040503050406030204"/>
                                <a:ea typeface="宋体" panose="02010600030101010101" pitchFamily="2" charset="-122"/>
                              </a:rPr>
                              <m:t>𝟑</m:t>
                            </m:r>
                          </m:e>
                          <m:sup>
                            <m:r>
                              <a:rPr lang="en-US" altLang="zh-CN" sz="2100" b="1" i="1">
                                <a:latin typeface="Cambria Math" panose="02040503050406030204"/>
                                <a:ea typeface="宋体" panose="02010600030101010101" pitchFamily="2" charset="-122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zh-CN" sz="2100" b="1" i="1">
                            <a:latin typeface="Cambria Math" panose="02040503050406030204"/>
                            <a:ea typeface="宋体" panose="02010600030101010101" pitchFamily="2" charset="-122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 =________.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13.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（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-2</a:t>
                </a:r>
                <a:r>
                  <a:rPr lang="zh-CN" altLang="en-US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）</a:t>
                </a:r>
                <a:r>
                  <a:rPr lang="en-US" altLang="zh-CN" sz="2100" b="1" baseline="300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3</a:t>
                </a:r>
                <a:r>
                  <a:rPr lang="en-US" altLang="zh-CN" sz="21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×3=________.</a:t>
                </a:r>
              </a:p>
            </p:txBody>
          </p:sp>
        </mc:Choice>
        <mc:Fallback xmlns="">
          <p:sp>
            <p:nvSpPr>
              <p:cNvPr id="3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7173" y="750230"/>
                <a:ext cx="5388769" cy="3961037"/>
              </a:xfrm>
              <a:prstGeom prst="rect">
                <a:avLst/>
              </a:prstGeom>
              <a:blipFill rotWithShape="1">
                <a:blip r:embed="rId3"/>
                <a:stretch>
                  <a:fillRect t="-7" r="3" b="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25656" y="2040551"/>
            <a:ext cx="3257082" cy="682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1140143" y="3786188"/>
            <a:ext cx="6933724" cy="488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在上式中，含有哪几种运算</a:t>
            </a:r>
            <a:r>
              <a:rPr lang="zh-CN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?你能说说它们的运算顺序吗？</a:t>
            </a:r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1020467" y="717470"/>
            <a:ext cx="4103438" cy="43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kumimoji="1" lang="zh-CN" altLang="en-US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有理数的混合运算</a:t>
            </a:r>
          </a:p>
        </p:txBody>
      </p:sp>
      <p:sp>
        <p:nvSpPr>
          <p:cNvPr id="52" name="Text Box 47"/>
          <p:cNvSpPr txBox="1">
            <a:spLocks noChangeArrowheads="1"/>
          </p:cNvSpPr>
          <p:nvPr/>
        </p:nvSpPr>
        <p:spPr bwMode="auto">
          <a:xfrm>
            <a:off x="3360807" y="1444068"/>
            <a:ext cx="1186781" cy="346249"/>
          </a:xfrm>
          <a:prstGeom prst="rect">
            <a:avLst/>
          </a:prstGeom>
          <a:noFill/>
          <a:ln w="127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乘除运算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329396" y="2040551"/>
            <a:ext cx="965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329396" y="2040551"/>
            <a:ext cx="0" cy="16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294664" y="2040551"/>
            <a:ext cx="0" cy="162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786435" y="2584813"/>
            <a:ext cx="0" cy="137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786435" y="2722624"/>
            <a:ext cx="2335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5122273" y="2584813"/>
            <a:ext cx="0" cy="137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3273254" y="2944555"/>
            <a:ext cx="1362200" cy="346249"/>
          </a:xfrm>
          <a:prstGeom prst="rect">
            <a:avLst/>
          </a:prstGeom>
          <a:noFill/>
          <a:ln w="127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加减运算</a:t>
            </a:r>
          </a:p>
        </p:txBody>
      </p:sp>
      <p:sp>
        <p:nvSpPr>
          <p:cNvPr id="57" name="上箭头 56"/>
          <p:cNvSpPr/>
          <p:nvPr/>
        </p:nvSpPr>
        <p:spPr>
          <a:xfrm>
            <a:off x="2893891" y="1954191"/>
            <a:ext cx="112199" cy="2328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8" name="Text Box 47"/>
          <p:cNvSpPr txBox="1">
            <a:spLocks noChangeArrowheads="1"/>
          </p:cNvSpPr>
          <p:nvPr/>
        </p:nvSpPr>
        <p:spPr bwMode="auto">
          <a:xfrm>
            <a:off x="2325657" y="1631612"/>
            <a:ext cx="1102733" cy="346249"/>
          </a:xfrm>
          <a:prstGeom prst="rect">
            <a:avLst/>
          </a:prstGeom>
          <a:noFill/>
          <a:ln w="127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乘方运算</a:t>
            </a:r>
          </a:p>
        </p:txBody>
      </p:sp>
      <p:sp>
        <p:nvSpPr>
          <p:cNvPr id="59" name="Text Box 47"/>
          <p:cNvSpPr txBox="1">
            <a:spLocks noChangeArrowheads="1"/>
          </p:cNvSpPr>
          <p:nvPr/>
        </p:nvSpPr>
        <p:spPr bwMode="auto">
          <a:xfrm>
            <a:off x="4157055" y="2947543"/>
            <a:ext cx="1362200" cy="346249"/>
          </a:xfrm>
          <a:prstGeom prst="rect">
            <a:avLst/>
          </a:prstGeom>
          <a:noFill/>
          <a:ln w="127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（一级运算）</a:t>
            </a:r>
          </a:p>
        </p:txBody>
      </p:sp>
      <p:sp>
        <p:nvSpPr>
          <p:cNvPr id="60" name="Text Box 47"/>
          <p:cNvSpPr txBox="1">
            <a:spLocks noChangeArrowheads="1"/>
          </p:cNvSpPr>
          <p:nvPr/>
        </p:nvSpPr>
        <p:spPr bwMode="auto">
          <a:xfrm>
            <a:off x="4231969" y="1424197"/>
            <a:ext cx="1362200" cy="346249"/>
          </a:xfrm>
          <a:prstGeom prst="rect">
            <a:avLst/>
          </a:prstGeom>
          <a:noFill/>
          <a:ln w="127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（二级运算）</a:t>
            </a:r>
          </a:p>
        </p:txBody>
      </p:sp>
      <p:sp>
        <p:nvSpPr>
          <p:cNvPr id="61" name="Text Box 47"/>
          <p:cNvSpPr txBox="1">
            <a:spLocks noChangeArrowheads="1"/>
          </p:cNvSpPr>
          <p:nvPr/>
        </p:nvSpPr>
        <p:spPr bwMode="auto">
          <a:xfrm>
            <a:off x="963457" y="1607943"/>
            <a:ext cx="1362200" cy="346249"/>
          </a:xfrm>
          <a:prstGeom prst="rect">
            <a:avLst/>
          </a:prstGeom>
          <a:noFill/>
          <a:ln w="127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（三级运算）</a:t>
            </a:r>
          </a:p>
        </p:txBody>
      </p:sp>
      <p:sp>
        <p:nvSpPr>
          <p:cNvPr id="18" name="上箭头 17"/>
          <p:cNvSpPr/>
          <p:nvPr/>
        </p:nvSpPr>
        <p:spPr>
          <a:xfrm>
            <a:off x="3755930" y="1756587"/>
            <a:ext cx="112199" cy="2328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下箭头 1"/>
          <p:cNvSpPr/>
          <p:nvPr/>
        </p:nvSpPr>
        <p:spPr>
          <a:xfrm>
            <a:off x="3755930" y="2808709"/>
            <a:ext cx="112199" cy="173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52" grpId="0"/>
      <p:bldP spid="54" grpId="0"/>
      <p:bldP spid="57" grpId="0" bldLvl="0" animBg="1"/>
      <p:bldP spid="58" grpId="0"/>
      <p:bldP spid="59" grpId="0"/>
      <p:bldP spid="60" grpId="0"/>
      <p:bldP spid="61" grpId="0"/>
      <p:bldP spid="18" grpId="0" bldLvl="0" animBg="1"/>
      <p:bldP spid="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009037" y="1141334"/>
            <a:ext cx="6503738" cy="3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做有理数的混合运算时，应注意一下运算顺序：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066324" y="1860709"/>
            <a:ext cx="7217093" cy="2007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先乘方，再乘除，最后加减；</a:t>
            </a:r>
          </a:p>
          <a:p>
            <a:pPr algn="l">
              <a:lnSpc>
                <a:spcPct val="150000"/>
              </a:lnSpc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同级运算，从左到右进行；</a:t>
            </a:r>
          </a:p>
          <a:p>
            <a:pPr algn="l">
              <a:lnSpc>
                <a:spcPct val="150000"/>
              </a:lnSpc>
            </a:pP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如有括号，先做括号内的运算，按小括号、中括号、大括号依次进行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kumimoji="1" lang="en-US" altLang="zh-CN" sz="21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014538" y="494893"/>
            <a:ext cx="9931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计算：</a:t>
            </a:r>
          </a:p>
        </p:txBody>
      </p:sp>
      <p:sp>
        <p:nvSpPr>
          <p:cNvPr id="18" name="文本框 1"/>
          <p:cNvSpPr txBox="1">
            <a:spLocks noChangeArrowheads="1"/>
          </p:cNvSpPr>
          <p:nvPr/>
        </p:nvSpPr>
        <p:spPr bwMode="auto">
          <a:xfrm>
            <a:off x="1973104" y="941615"/>
            <a:ext cx="48387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(1)2×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(-3)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3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-4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×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(-3)+15;</a:t>
            </a:r>
          </a:p>
        </p:txBody>
      </p:sp>
      <p:sp>
        <p:nvSpPr>
          <p:cNvPr id="19" name="文本框 2"/>
          <p:cNvSpPr txBox="1">
            <a:spLocks noChangeArrowheads="1"/>
          </p:cNvSpPr>
          <p:nvPr/>
        </p:nvSpPr>
        <p:spPr bwMode="auto">
          <a:xfrm>
            <a:off x="2025254" y="1547337"/>
            <a:ext cx="4677965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(1)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原式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=2×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(-27)-(-12)+15</a:t>
            </a:r>
          </a:p>
        </p:txBody>
      </p:sp>
      <p:sp>
        <p:nvSpPr>
          <p:cNvPr id="20" name="文本框 3"/>
          <p:cNvSpPr txBox="1">
            <a:spLocks noChangeArrowheads="1"/>
          </p:cNvSpPr>
          <p:nvPr/>
        </p:nvSpPr>
        <p:spPr bwMode="auto">
          <a:xfrm>
            <a:off x="3512717" y="1941409"/>
            <a:ext cx="218598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=-54+12+15</a:t>
            </a:r>
          </a:p>
        </p:txBody>
      </p:sp>
      <p:sp>
        <p:nvSpPr>
          <p:cNvPr id="21" name="文本框 4"/>
          <p:cNvSpPr txBox="1">
            <a:spLocks noChangeArrowheads="1"/>
          </p:cNvSpPr>
          <p:nvPr/>
        </p:nvSpPr>
        <p:spPr bwMode="auto">
          <a:xfrm>
            <a:off x="3526733" y="2318113"/>
            <a:ext cx="182165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=-27.</a:t>
            </a:r>
          </a:p>
        </p:txBody>
      </p:sp>
      <p:sp>
        <p:nvSpPr>
          <p:cNvPr id="22" name="文本框 5"/>
          <p:cNvSpPr txBox="1">
            <a:spLocks noChangeArrowheads="1"/>
          </p:cNvSpPr>
          <p:nvPr/>
        </p:nvSpPr>
        <p:spPr bwMode="auto">
          <a:xfrm>
            <a:off x="3547076" y="3648880"/>
            <a:ext cx="27717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=-8+(-3)×18-(-4.5)</a:t>
            </a:r>
          </a:p>
        </p:txBody>
      </p:sp>
      <p:sp>
        <p:nvSpPr>
          <p:cNvPr id="23" name="文本框 6"/>
          <p:cNvSpPr txBox="1">
            <a:spLocks noChangeArrowheads="1"/>
          </p:cNvSpPr>
          <p:nvPr/>
        </p:nvSpPr>
        <p:spPr bwMode="auto">
          <a:xfrm>
            <a:off x="2070974" y="3248300"/>
            <a:ext cx="491547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(2)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原式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=-8+(-3)×(16+2)-9÷(-2)</a:t>
            </a:r>
          </a:p>
        </p:txBody>
      </p:sp>
      <p:sp>
        <p:nvSpPr>
          <p:cNvPr id="24" name="文本框 7"/>
          <p:cNvSpPr txBox="1">
            <a:spLocks noChangeArrowheads="1"/>
          </p:cNvSpPr>
          <p:nvPr/>
        </p:nvSpPr>
        <p:spPr bwMode="auto">
          <a:xfrm>
            <a:off x="3526022" y="4046698"/>
            <a:ext cx="277177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=-8-54+4.5</a:t>
            </a:r>
          </a:p>
        </p:txBody>
      </p:sp>
      <p:sp>
        <p:nvSpPr>
          <p:cNvPr id="25" name="文本框 8"/>
          <p:cNvSpPr txBox="1">
            <a:spLocks noChangeArrowheads="1"/>
          </p:cNvSpPr>
          <p:nvPr/>
        </p:nvSpPr>
        <p:spPr bwMode="auto">
          <a:xfrm>
            <a:off x="3555308" y="4434842"/>
            <a:ext cx="277177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=-57.5.</a:t>
            </a:r>
          </a:p>
        </p:txBody>
      </p:sp>
      <p:sp>
        <p:nvSpPr>
          <p:cNvPr id="42" name="文本框 1"/>
          <p:cNvSpPr txBox="1"/>
          <p:nvPr/>
        </p:nvSpPr>
        <p:spPr>
          <a:xfrm>
            <a:off x="1373981" y="621506"/>
            <a:ext cx="633413" cy="3914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例</a:t>
            </a:r>
            <a:r>
              <a:rPr lang="en-US" altLang="zh-CN" sz="21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1</a:t>
            </a:r>
          </a:p>
        </p:txBody>
      </p:sp>
      <p:sp>
        <p:nvSpPr>
          <p:cNvPr id="43" name="文本框 1"/>
          <p:cNvSpPr txBox="1">
            <a:spLocks noChangeArrowheads="1"/>
          </p:cNvSpPr>
          <p:nvPr/>
        </p:nvSpPr>
        <p:spPr bwMode="auto">
          <a:xfrm>
            <a:off x="2007394" y="2668124"/>
            <a:ext cx="48387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(2)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(-2)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+(-3)×[(-4)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+2]-(-3)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÷(-2).</a:t>
            </a:r>
            <a:endParaRPr lang="en-US" altLang="zh-CN" sz="2100" baseline="30000" dirty="0"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标注 56"/>
          <p:cNvSpPr/>
          <p:nvPr/>
        </p:nvSpPr>
        <p:spPr>
          <a:xfrm>
            <a:off x="6547480" y="1134361"/>
            <a:ext cx="1365346" cy="1208118"/>
          </a:xfrm>
          <a:prstGeom prst="wedgeRectCallout">
            <a:avLst>
              <a:gd name="adj1" fmla="val -115119"/>
              <a:gd name="adj2" fmla="val 51412"/>
            </a:avLst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6606540" y="1243139"/>
            <a:ext cx="1195253" cy="992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1500" b="1" dirty="0">
                <a:solidFill>
                  <a:schemeClr val="accent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在运算过程中，巧用运算律，可简化计算</a:t>
            </a:r>
            <a:r>
              <a:rPr lang="en-US" altLang="zh-CN" sz="1500" b="1" dirty="0">
                <a:solidFill>
                  <a:schemeClr val="accent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Rectangle 2"/>
          <p:cNvSpPr txBox="1">
            <a:spLocks noRot="1" noChangeArrowheads="1"/>
          </p:cNvSpPr>
          <p:nvPr/>
        </p:nvSpPr>
        <p:spPr>
          <a:xfrm>
            <a:off x="1067991" y="1201987"/>
            <a:ext cx="1620441" cy="540544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计算： </a:t>
            </a:r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2099447" y="1138255"/>
          <a:ext cx="2511381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4" r:id="rId4" imgW="1168400" imgH="241300" progId="Equation.3">
                  <p:embed/>
                </p:oleObj>
              </mc:Choice>
              <mc:Fallback>
                <p:oleObj r:id="rId4" imgW="1168400" imgH="241300" progId="Equation.3">
                  <p:embed/>
                  <p:pic>
                    <p:nvPicPr>
                      <p:cNvPr id="0" name="图片 185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447" y="1138255"/>
                        <a:ext cx="2511381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783431" y="-223308"/>
            <a:ext cx="138564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en-US"/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56561" y="1950104"/>
            <a:ext cx="2208541" cy="117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chemeClr val="accent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解法一：</a:t>
            </a:r>
            <a:endParaRPr lang="zh-CN" altLang="en-US" sz="1800" b="1" dirty="0">
              <a:solidFill>
                <a:srgbClr val="FF00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/>
              <a:t>   </a:t>
            </a:r>
            <a:r>
              <a:rPr lang="zh-CN" altLang="en-US" sz="1800" dirty="0">
                <a:latin typeface="宋体" panose="02010600030101010101" pitchFamily="2" charset="-122"/>
              </a:rPr>
              <a:t>解：原式</a:t>
            </a:r>
            <a:r>
              <a:rPr lang="zh-CN" altLang="zh-CN" sz="1800" dirty="0"/>
              <a:t>=</a:t>
            </a:r>
          </a:p>
          <a:p>
            <a:pPr>
              <a:spcBef>
                <a:spcPct val="50000"/>
              </a:spcBef>
            </a:pPr>
            <a:r>
              <a:rPr lang="zh-CN" altLang="zh-CN" sz="1800" dirty="0">
                <a:latin typeface="宋体" panose="02010600030101010101" pitchFamily="2" charset="-122"/>
              </a:rPr>
              <a:t>          </a:t>
            </a:r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2376488" y="2371725"/>
          <a:ext cx="1354931" cy="388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5" r:id="rId6" imgW="546100" imgH="228600" progId="Equation.3">
                  <p:embed/>
                </p:oleObj>
              </mc:Choice>
              <mc:Fallback>
                <p:oleObj r:id="rId6" imgW="546100" imgH="228600" progId="Equation.3">
                  <p:embed/>
                  <p:pic>
                    <p:nvPicPr>
                      <p:cNvPr id="0" name="图片 185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2371725"/>
                        <a:ext cx="1354931" cy="388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3851434" y="1996372"/>
            <a:ext cx="2755106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chemeClr val="accent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解法二：</a:t>
            </a:r>
            <a:endParaRPr lang="zh-CN" altLang="en-US" sz="1800" b="1" dirty="0">
              <a:solidFill>
                <a:srgbClr val="FF00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/>
              <a:t>     解： 原式</a:t>
            </a:r>
            <a:r>
              <a:rPr lang="zh-CN" altLang="zh-CN" sz="1800" dirty="0"/>
              <a:t>=</a:t>
            </a:r>
          </a:p>
        </p:txBody>
      </p:sp>
      <p:graphicFrame>
        <p:nvGraphicFramePr>
          <p:cNvPr id="37" name="Object 8"/>
          <p:cNvGraphicFramePr>
            <a:graphicFrameLocks noChangeAspect="1"/>
          </p:cNvGraphicFramePr>
          <p:nvPr/>
        </p:nvGraphicFramePr>
        <p:xfrm>
          <a:off x="5441156" y="2402920"/>
          <a:ext cx="1728788" cy="348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6" r:id="rId8" imgW="1130300" imgH="228600" progId="Equation.3">
                  <p:embed/>
                </p:oleObj>
              </mc:Choice>
              <mc:Fallback>
                <p:oleObj r:id="rId8" imgW="1130300" imgH="228600" progId="Equation.3">
                  <p:embed/>
                  <p:pic>
                    <p:nvPicPr>
                      <p:cNvPr id="0" name="图片 185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156" y="2402920"/>
                        <a:ext cx="1728788" cy="348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2415778" y="4223147"/>
            <a:ext cx="138564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endParaRPr lang="zh-CN" altLang="zh-CN"/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800249" y="3297555"/>
            <a:ext cx="2908459" cy="1327785"/>
          </a:xfrm>
          <a:prstGeom prst="cloudCallout">
            <a:avLst>
              <a:gd name="adj1" fmla="val -43759"/>
              <a:gd name="adj2" fmla="val 61801"/>
            </a:avLst>
          </a:prstGeom>
          <a:solidFill>
            <a:schemeClr val="accent3">
              <a:lumMod val="20000"/>
              <a:lumOff val="80000"/>
            </a:schemeClr>
          </a:solidFill>
          <a:ln w="12700" cap="sq" cmpd="sng">
            <a:solidFill>
              <a:schemeClr val="tx1"/>
            </a:solidFill>
            <a:round/>
          </a:ln>
          <a:effectLst/>
        </p:spPr>
        <p:txBody>
          <a:bodyPr lIns="68580" tIns="34290" rIns="68580" bIns="34290"/>
          <a:lstStyle/>
          <a:p>
            <a:pPr algn="ctr"/>
            <a:r>
              <a:rPr lang="zh-CN" altLang="en-US" sz="1800" b="1" dirty="0">
                <a:solidFill>
                  <a:srgbClr val="C00000"/>
                </a:solidFill>
              </a:rPr>
              <a:t>讨论交流</a:t>
            </a:r>
            <a:r>
              <a:rPr lang="en-US" altLang="zh-CN" sz="1800" b="1" dirty="0">
                <a:solidFill>
                  <a:srgbClr val="C00000"/>
                </a:solidFill>
              </a:rPr>
              <a:t>:</a:t>
            </a:r>
            <a:endParaRPr lang="zh-CN" altLang="en-US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zh-CN" altLang="en-US" sz="1800" dirty="0"/>
              <a:t>你认为哪种方法更好呢？</a:t>
            </a: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1986971" y="2845594"/>
            <a:ext cx="781416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zh-CN" sz="1800" dirty="0"/>
              <a:t>=  -11</a:t>
            </a:r>
            <a:r>
              <a:rPr lang="en-US" altLang="zh-CN" sz="1800" dirty="0"/>
              <a:t>.</a:t>
            </a:r>
            <a:endParaRPr lang="zh-CN" altLang="zh-CN" sz="1800" dirty="0"/>
          </a:p>
        </p:txBody>
      </p:sp>
      <p:sp>
        <p:nvSpPr>
          <p:cNvPr id="61" name="Text Box 14"/>
          <p:cNvSpPr txBox="1">
            <a:spLocks noChangeArrowheads="1"/>
          </p:cNvSpPr>
          <p:nvPr/>
        </p:nvSpPr>
        <p:spPr bwMode="auto">
          <a:xfrm>
            <a:off x="5062136" y="2757726"/>
            <a:ext cx="1412887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zh-CN" sz="1800" dirty="0"/>
              <a:t> =-6+</a:t>
            </a:r>
            <a:r>
              <a:rPr lang="zh-CN" altLang="en-US" sz="1800" dirty="0"/>
              <a:t>（</a:t>
            </a:r>
            <a:r>
              <a:rPr lang="zh-CN" altLang="zh-CN" sz="1800" dirty="0"/>
              <a:t>-5</a:t>
            </a:r>
            <a:r>
              <a:rPr lang="zh-CN" altLang="en-US" sz="1800" dirty="0"/>
              <a:t>）</a:t>
            </a:r>
          </a:p>
          <a:p>
            <a:pPr algn="ctr"/>
            <a:r>
              <a:rPr lang="zh-CN" altLang="en-US" sz="1800" dirty="0"/>
              <a:t>                    </a:t>
            </a: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5146314" y="3104198"/>
            <a:ext cx="653978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zh-CN" sz="1800" dirty="0"/>
              <a:t>=-11</a:t>
            </a:r>
            <a:r>
              <a:rPr lang="en-US" altLang="zh-CN" sz="1800" dirty="0"/>
              <a:t>.</a:t>
            </a:r>
            <a:endParaRPr lang="zh-CN" altLang="zh-CN" sz="1800" dirty="0"/>
          </a:p>
          <a:p>
            <a:pPr algn="ctr"/>
            <a:endParaRPr lang="zh-CN" altLang="zh-CN" sz="1800" dirty="0"/>
          </a:p>
        </p:txBody>
      </p:sp>
      <p:sp>
        <p:nvSpPr>
          <p:cNvPr id="64" name="文本框 1"/>
          <p:cNvSpPr txBox="1"/>
          <p:nvPr/>
        </p:nvSpPr>
        <p:spPr>
          <a:xfrm>
            <a:off x="1134308" y="644733"/>
            <a:ext cx="644486" cy="3914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68580" tIns="34290" rIns="68580" bIns="34290" numCol="1" spcCol="0" rtlCol="0" fromWordArt="0" anchor="ctr" anchorCtr="0" forceAA="0" compatLnSpc="1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1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例2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8" grpId="0" bldLvl="0" animBg="1"/>
      <p:bldP spid="34" grpId="0" bldLvl="0" animBg="1"/>
      <p:bldP spid="36" grpId="0" bldLvl="0" animBg="1"/>
      <p:bldP spid="40" grpId="0" bldLvl="0" animBg="1" autoUpdateAnimBg="0"/>
      <p:bldP spid="60" grpId="0" bldLvl="0" animBg="1"/>
      <p:bldP spid="61" grpId="0" bldLvl="0" animBg="1"/>
      <p:bldP spid="6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959644" y="536257"/>
            <a:ext cx="1825943" cy="820103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2700" kern="1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练一练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335676" y="1467410"/>
                <a:ext cx="6492241" cy="230664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计算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:(1)-|-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e>
                      <m:sup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|-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zh-CN" altLang="en-US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（</m:t>
                        </m:r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−3</m:t>
                        </m:r>
                        <m:r>
                          <a:rPr lang="zh-CN" altLang="en-US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）</m:t>
                        </m:r>
                      </m:e>
                      <m:sup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-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2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den>
                    </m:f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4</m:t>
                        </m:r>
                      </m:den>
                    </m:f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 −</m:t>
                    </m:r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）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×24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；</a:t>
                </a:r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(2)-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1</m:t>
                        </m:r>
                      </m:e>
                      <m:sup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+(1-0.5)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× [2-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zh-CN" altLang="en-US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（</m:t>
                        </m:r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−3</m:t>
                        </m:r>
                        <m:r>
                          <a:rPr lang="zh-CN" altLang="en-US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）</m:t>
                        </m:r>
                      </m:e>
                      <m:sup>
                        <m:r>
                          <a:rPr lang="en-US" altLang="zh-CN" sz="21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].</a:t>
                </a:r>
                <a:endPara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676" y="1467410"/>
                <a:ext cx="6492241" cy="2306642"/>
              </a:xfrm>
              <a:prstGeom prst="rect">
                <a:avLst/>
              </a:prstGeom>
              <a:blipFill rotWithShape="1">
                <a:blip r:embed="rId3"/>
                <a:stretch>
                  <a:fillRect l="-4" t="-24" r="4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全屏显示(16:9)</PresentationFormat>
  <Paragraphs>112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Roboto Slab</vt:lpstr>
      <vt:lpstr>等线</vt:lpstr>
      <vt:lpstr>黑体</vt:lpstr>
      <vt:lpstr>华文楷体</vt:lpstr>
      <vt:lpstr>楷体_GB2312</vt:lpstr>
      <vt:lpstr>宋体</vt:lpstr>
      <vt:lpstr>微软雅黑</vt:lpstr>
      <vt:lpstr>Arial</vt:lpstr>
      <vt:lpstr>Arial Rounded MT Bold</vt:lpstr>
      <vt:lpstr>Calibri</vt:lpstr>
      <vt:lpstr>Cambria Math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2023-01-16T17:12:45Z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7B61BEDFBE134787BF8A2E8FCDCED7CB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