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478" r:id="rId3"/>
    <p:sldId id="599" r:id="rId4"/>
    <p:sldId id="413" r:id="rId5"/>
    <p:sldId id="410" r:id="rId6"/>
    <p:sldId id="310" r:id="rId7"/>
    <p:sldId id="597" r:id="rId8"/>
    <p:sldId id="671" r:id="rId9"/>
    <p:sldId id="312" r:id="rId10"/>
    <p:sldId id="633" r:id="rId11"/>
    <p:sldId id="634" r:id="rId12"/>
    <p:sldId id="635" r:id="rId13"/>
    <p:sldId id="636" r:id="rId14"/>
    <p:sldId id="637" r:id="rId15"/>
    <p:sldId id="638" r:id="rId16"/>
    <p:sldId id="639" r:id="rId17"/>
    <p:sldId id="404" r:id="rId18"/>
    <p:sldId id="362" r:id="rId19"/>
    <p:sldId id="642" r:id="rId20"/>
    <p:sldId id="643" r:id="rId21"/>
    <p:sldId id="645" r:id="rId22"/>
    <p:sldId id="646" r:id="rId23"/>
    <p:sldId id="647" r:id="rId24"/>
    <p:sldId id="649" r:id="rId25"/>
    <p:sldId id="650" r:id="rId26"/>
    <p:sldId id="706" r:id="rId27"/>
    <p:sldId id="662" r:id="rId28"/>
    <p:sldId id="715" r:id="rId29"/>
    <p:sldId id="657" r:id="rId30"/>
    <p:sldId id="319" r:id="rId31"/>
    <p:sldId id="359" r:id="rId32"/>
    <p:sldId id="258" r:id="rId33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黑体" panose="02010609060101010101" pitchFamily="49" charset="-122"/>
      <p:regular r:id="rId40"/>
    </p:embeddedFont>
    <p:embeddedFont>
      <p:font typeface="等线 Light" panose="02010600030101010101" pitchFamily="2" charset="-122"/>
      <p:regular r:id="rId41"/>
    </p:embeddedFont>
    <p:embeddedFont>
      <p:font typeface="FandolFang R" panose="02010600030101010101" charset="-122"/>
      <p:regular r:id="rId42"/>
    </p:embeddedFont>
    <p:embeddedFont>
      <p:font typeface="等线" panose="02010600030101010101" pitchFamily="2" charset="-122"/>
      <p:regular r:id="rId43"/>
      <p:bold r:id="rId4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4F2"/>
    <a:srgbClr val="0FA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fld id="{321F6C1D-35C5-45FF-A402-DF12BBC2247B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fld id="{0CA15F67-3277-40ED-BA4D-BDBFBC6D405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/>
        </p:nvSpPr>
        <p:spPr>
          <a:xfrm flipH="1">
            <a:off x="-351478" y="197962"/>
            <a:ext cx="907003" cy="907003"/>
          </a:xfrm>
          <a:prstGeom prst="ellipse">
            <a:avLst/>
          </a:pr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 Heavy" panose="02020900000000000000" pitchFamily="18" charset="-122"/>
              <a:ea typeface="思源宋体 CN Heavy" panose="02020900000000000000" pitchFamily="18" charset="-122"/>
              <a:sym typeface="+mn-lt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688403" y="453623"/>
            <a:ext cx="2724150" cy="433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A74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  <a:lvl2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2pPr>
            <a:lvl3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3pPr>
            <a:lvl4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4pPr>
            <a:lvl5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5021945" y="-660298"/>
            <a:ext cx="8086296" cy="8086295"/>
            <a:chOff x="5021945" y="-660298"/>
            <a:chExt cx="8086296" cy="8086295"/>
          </a:xfrm>
        </p:grpSpPr>
        <p:pic>
          <p:nvPicPr>
            <p:cNvPr id="22" name="图片 21" descr="图片包含 建筑, 窗户, 瓶子, 亮&#10;&#10;描述已自动生成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77" t="11293" r="21677" b="3515"/>
            <a:stretch>
              <a:fillRect/>
            </a:stretch>
          </p:blipFill>
          <p:spPr>
            <a:xfrm>
              <a:off x="6774860" y="1138768"/>
              <a:ext cx="4580466" cy="4580466"/>
            </a:xfrm>
            <a:custGeom>
              <a:avLst/>
              <a:gdLst>
                <a:gd name="connsiteX0" fmla="*/ 2290233 w 4580466"/>
                <a:gd name="connsiteY0" fmla="*/ 0 h 4580466"/>
                <a:gd name="connsiteX1" fmla="*/ 4580466 w 4580466"/>
                <a:gd name="connsiteY1" fmla="*/ 2290233 h 4580466"/>
                <a:gd name="connsiteX2" fmla="*/ 2290233 w 4580466"/>
                <a:gd name="connsiteY2" fmla="*/ 4580466 h 4580466"/>
                <a:gd name="connsiteX3" fmla="*/ 0 w 4580466"/>
                <a:gd name="connsiteY3" fmla="*/ 2290233 h 4580466"/>
                <a:gd name="connsiteX4" fmla="*/ 2290233 w 4580466"/>
                <a:gd name="connsiteY4" fmla="*/ 0 h 458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0466" h="4580466">
                  <a:moveTo>
                    <a:pt x="2290233" y="0"/>
                  </a:moveTo>
                  <a:cubicBezTo>
                    <a:pt x="3555094" y="0"/>
                    <a:pt x="4580466" y="1025372"/>
                    <a:pt x="4580466" y="2290233"/>
                  </a:cubicBezTo>
                  <a:cubicBezTo>
                    <a:pt x="4580466" y="3555094"/>
                    <a:pt x="3555094" y="4580466"/>
                    <a:pt x="2290233" y="4580466"/>
                  </a:cubicBezTo>
                  <a:cubicBezTo>
                    <a:pt x="1025372" y="4580466"/>
                    <a:pt x="0" y="3555094"/>
                    <a:pt x="0" y="2290233"/>
                  </a:cubicBezTo>
                  <a:cubicBezTo>
                    <a:pt x="0" y="1025372"/>
                    <a:pt x="1025372" y="0"/>
                    <a:pt x="2290233" y="0"/>
                  </a:cubicBezTo>
                  <a:close/>
                </a:path>
              </a:pathLst>
            </a:custGeom>
            <a:ln w="31750">
              <a:solidFill>
                <a:srgbClr val="0FA2F1"/>
              </a:solidFill>
            </a:ln>
          </p:spPr>
        </p:pic>
        <p:sp>
          <p:nvSpPr>
            <p:cNvPr id="5" name="椭圆 4"/>
            <p:cNvSpPr/>
            <p:nvPr/>
          </p:nvSpPr>
          <p:spPr>
            <a:xfrm>
              <a:off x="5021945" y="-660298"/>
              <a:ext cx="8086296" cy="8086295"/>
            </a:xfrm>
            <a:prstGeom prst="ellipse">
              <a:avLst/>
            </a:prstGeom>
            <a:noFill/>
            <a:ln>
              <a:solidFill>
                <a:srgbClr val="0FA2F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flipH="1">
              <a:off x="6237227" y="601134"/>
              <a:ext cx="5655733" cy="5655733"/>
            </a:xfrm>
            <a:prstGeom prst="ellipse">
              <a:avLst/>
            </a:prstGeom>
            <a:noFill/>
            <a:ln>
              <a:solidFill>
                <a:srgbClr val="0FA2F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flipH="1">
              <a:off x="10415528" y="3913718"/>
              <a:ext cx="2074332" cy="2074332"/>
            </a:xfrm>
            <a:prstGeom prst="ellipse">
              <a:avLst/>
            </a:prstGeom>
            <a:gradFill flip="none" rotWithShape="0">
              <a:gsLst>
                <a:gs pos="100000">
                  <a:srgbClr val="1C46F2"/>
                </a:gs>
                <a:gs pos="0">
                  <a:srgbClr val="00B0F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flipH="1">
              <a:off x="7464889" y="577727"/>
              <a:ext cx="660402" cy="660402"/>
            </a:xfrm>
            <a:prstGeom prst="ellipse">
              <a:avLst/>
            </a:prstGeom>
            <a:gradFill flip="none" rotWithShape="0">
              <a:gsLst>
                <a:gs pos="100000">
                  <a:srgbClr val="1C46F2"/>
                </a:gs>
                <a:gs pos="0">
                  <a:srgbClr val="00B0F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flipH="1">
              <a:off x="7510461" y="5107640"/>
              <a:ext cx="306793" cy="306793"/>
            </a:xfrm>
            <a:prstGeom prst="ellipse">
              <a:avLst/>
            </a:prstGeom>
            <a:gradFill flip="none" rotWithShape="0">
              <a:gsLst>
                <a:gs pos="100000">
                  <a:srgbClr val="1C46F2"/>
                </a:gs>
                <a:gs pos="0">
                  <a:srgbClr val="00B0F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bg1">
                  <a:alpha val="70000"/>
                </a:schemeClr>
              </a:gs>
              <a:gs pos="56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69911" y="545651"/>
            <a:ext cx="1415772" cy="721935"/>
            <a:chOff x="519530" y="545651"/>
            <a:chExt cx="1415772" cy="721935"/>
          </a:xfrm>
        </p:grpSpPr>
        <p:sp>
          <p:nvSpPr>
            <p:cNvPr id="13" name="文本框 12"/>
            <p:cNvSpPr txBox="1"/>
            <p:nvPr/>
          </p:nvSpPr>
          <p:spPr>
            <a:xfrm>
              <a:off x="519530" y="545651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某某实验小学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33380" y="1267586"/>
              <a:ext cx="323605" cy="0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19" name="矩形 18"/>
          <p:cNvSpPr/>
          <p:nvPr/>
        </p:nvSpPr>
        <p:spPr>
          <a:xfrm>
            <a:off x="526369" y="5486382"/>
            <a:ext cx="2057173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授课老师：某某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/>
            </a:r>
            <a:b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</a:b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授课时间：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20XX.XX</a:t>
            </a: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BY YUSHEN</a:t>
            </a:r>
            <a:endParaRPr lang="zh-CN" altLang="en-US" dirty="0">
              <a:noFill/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74955" y="2413000"/>
            <a:ext cx="5820410" cy="1891681"/>
            <a:chOff x="494748" y="2412789"/>
            <a:chExt cx="5724644" cy="1891538"/>
          </a:xfrm>
        </p:grpSpPr>
        <p:sp>
          <p:nvSpPr>
            <p:cNvPr id="16" name="矩形 15"/>
            <p:cNvSpPr/>
            <p:nvPr/>
          </p:nvSpPr>
          <p:spPr>
            <a:xfrm>
              <a:off x="494748" y="2412789"/>
              <a:ext cx="5724644" cy="1198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7200" dirty="0">
                  <a:solidFill>
                    <a:srgbClr val="1A74F2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一个接着一个</a:t>
              </a:r>
              <a:endParaRPr lang="en-US" altLang="zh-CN" sz="7200" dirty="0">
                <a:solidFill>
                  <a:srgbClr val="1A74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94748" y="3720806"/>
              <a:ext cx="5540299" cy="5835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语文精品课件 一年级下册 </a:t>
              </a:r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2.3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598939" y="3632521"/>
              <a:ext cx="529386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77930" y="1711711"/>
            <a:ext cx="1158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ɡuò</a:t>
            </a:r>
            <a:endParaRPr lang="en-US" altLang="zh-CN" sz="3200" b="1" dirty="0">
              <a:latin typeface="思源宋体 CN Heavy" panose="02020900000000000000" pitchFamily="18" charset="-122"/>
              <a:ea typeface="思源宋体 CN Heavy" panose="02020900000000000000" pitchFamily="18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51316" y="2554356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0C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结构：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0C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部首：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0C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组词：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0C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造句：</a:t>
            </a: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70C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27006" y="2554356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半包围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辶 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过去   经过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我上学的路上会经过一条小河。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367756" y="2421394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378222" y="243082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过</a:t>
            </a:r>
          </a:p>
        </p:txBody>
      </p:sp>
      <p:pic>
        <p:nvPicPr>
          <p:cNvPr id="3" name="优酷录屏2019-12-31-18-0-5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8316" y="2421394"/>
            <a:ext cx="3028315" cy="2948940"/>
          </a:xfrm>
          <a:prstGeom prst="rect">
            <a:avLst/>
          </a:prstGeom>
        </p:spPr>
      </p:pic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88975" y="454025"/>
            <a:ext cx="2724150" cy="4333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88975" y="454025"/>
            <a:ext cx="2724150" cy="4333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448004" y="1725004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 ɡè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969984" y="2567649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0C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结构：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0C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部首：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0C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组词：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0C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造句：</a:t>
            </a: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70C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196689" y="2528107"/>
            <a:ext cx="590931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上下</a:t>
            </a:r>
            <a:endParaRPr lang="en-US" altLang="zh-CN" sz="2400" dirty="0"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口 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各种   各自</a:t>
            </a:r>
            <a:endParaRPr lang="en-US" altLang="zh-CN" sz="2400" dirty="0"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菜市场里摆满了各种各样的蔬菜。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386424" y="2434687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396890" y="2444114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各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5316" y="2434687"/>
            <a:ext cx="2901315" cy="279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9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88975" y="454025"/>
            <a:ext cx="2724150" cy="4333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066436" y="1333685"/>
            <a:ext cx="1535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zhǒnɡ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971194" y="2567649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0C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结构：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0C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部首：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0C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组词：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0C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造句：</a:t>
            </a: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70C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334539" y="2561228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左右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禾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种子   种类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田里的种子都发芽了。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387634" y="2027847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398100" y="2037274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种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7917" y="2421142"/>
            <a:ext cx="2641600" cy="275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88975" y="454025"/>
            <a:ext cx="2724150" cy="4333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368597" y="1741443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yànɡ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979477" y="2561228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0C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结构：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0C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部首：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0C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组词：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0C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造句：</a:t>
            </a: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70C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895147" y="2561228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左右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木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样子  怎样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他生气的样子很可爱。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357817" y="2451126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368283" y="246055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样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8227" y="2561228"/>
            <a:ext cx="2775585" cy="2580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88975" y="454025"/>
            <a:ext cx="2724150" cy="4333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387937" y="1718583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huǒ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971512" y="2561228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0C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结构：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0C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部首：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0C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组词：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0C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造句：</a:t>
            </a: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70C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002117" y="2538368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左右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亻 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伙伴   团伙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周末，他们成群结伙去郊外玩。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387952" y="2428266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398418" y="243769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伙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8044" y="2302148"/>
            <a:ext cx="2891155" cy="2948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88975" y="454025"/>
            <a:ext cx="2724150" cy="4333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460479" y="1718583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bàn</a:t>
            </a:r>
            <a:r>
              <a:rPr lang="en-US" altLang="zh-CN" sz="3200" b="1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 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982459" y="2561228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0C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结构：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0C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部首：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0C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组词：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0C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造句：</a:t>
            </a: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70C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053069" y="2561228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左右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亻 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伙伴   陪伴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妈妈陪伴着弟弟去逛公园。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398899" y="2428266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409365" y="243769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伴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68349" y="2230075"/>
            <a:ext cx="3011805" cy="2948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88975" y="454025"/>
            <a:ext cx="2724150" cy="4333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460479" y="1718583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zhè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982459" y="2561228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0C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结构：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0C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部首：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0C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组词：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0C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造句：</a:t>
            </a: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70C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053069" y="2561228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半包围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辶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这么   这里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原来小花猫藏在了这里啊！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398899" y="2428266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409365" y="243769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这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3094" y="2283098"/>
            <a:ext cx="3147060" cy="2842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/>
          <p:cNvSpPr txBox="1"/>
          <p:nvPr/>
        </p:nvSpPr>
        <p:spPr>
          <a:xfrm>
            <a:off x="1437862" y="2042081"/>
            <a:ext cx="9316278" cy="50283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读课文，仔细观察课文插图，你发现插图对应的分别是哪件趣事？</a:t>
            </a:r>
          </a:p>
        </p:txBody>
      </p:sp>
      <p:sp>
        <p:nvSpPr>
          <p:cNvPr id="52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88975" y="454025"/>
            <a:ext cx="2724150" cy="43338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53" name="矩形: 圆角 5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749098" y="3652338"/>
            <a:ext cx="2048120" cy="1858406"/>
            <a:chOff x="3803458" y="3652338"/>
            <a:chExt cx="2048120" cy="185840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" r="294"/>
            <a:stretch>
              <a:fillRect/>
            </a:stretch>
          </p:blipFill>
          <p:spPr>
            <a:xfrm>
              <a:off x="3803458" y="3652338"/>
              <a:ext cx="2048120" cy="1365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文本框 5"/>
            <p:cNvSpPr txBox="1"/>
            <p:nvPr/>
          </p:nvSpPr>
          <p:spPr>
            <a:xfrm>
              <a:off x="3965856" y="5110803"/>
              <a:ext cx="1723325" cy="399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C0000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黑体" panose="02010609060101010101" charset="-122"/>
                  <a:sym typeface="+mn-ea"/>
                </a:rPr>
                <a:t>听老师讲故事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03414" y="3130938"/>
            <a:ext cx="2048120" cy="1886408"/>
            <a:chOff x="1203164" y="3130938"/>
            <a:chExt cx="2048120" cy="188640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203164" y="3652338"/>
              <a:ext cx="2048120" cy="1365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文本框 1"/>
            <p:cNvSpPr txBox="1"/>
            <p:nvPr/>
          </p:nvSpPr>
          <p:spPr>
            <a:xfrm>
              <a:off x="1493663" y="3130938"/>
              <a:ext cx="1467122" cy="399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C0000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黑体" panose="02010609060101010101" charset="-122"/>
                  <a:sym typeface="+mn-ea"/>
                </a:rPr>
                <a:t>月夜踩影子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94782" y="3130938"/>
            <a:ext cx="2048120" cy="1886408"/>
            <a:chOff x="6126434" y="3130938"/>
            <a:chExt cx="2048120" cy="1886408"/>
          </a:xfrm>
        </p:grpSpPr>
        <p:sp>
          <p:nvSpPr>
            <p:cNvPr id="10" name="文本框 9"/>
            <p:cNvSpPr txBox="1"/>
            <p:nvPr/>
          </p:nvSpPr>
          <p:spPr>
            <a:xfrm>
              <a:off x="6160477" y="3130938"/>
              <a:ext cx="1980035" cy="399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C0000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黑体" panose="02010609060101010101" charset="-122"/>
                  <a:sym typeface="+mn-ea"/>
                </a:rPr>
                <a:t>做各种各样的梦</a:t>
              </a:r>
            </a:p>
          </p:txBody>
        </p:sp>
        <p:pic>
          <p:nvPicPr>
            <p:cNvPr id="19458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1" r="1661"/>
            <a:stretch>
              <a:fillRect/>
            </a:stretch>
          </p:blipFill>
          <p:spPr>
            <a:xfrm>
              <a:off x="6126434" y="3652338"/>
              <a:ext cx="2048120" cy="136500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0" name="组合 29"/>
          <p:cNvGrpSpPr/>
          <p:nvPr/>
        </p:nvGrpSpPr>
        <p:grpSpPr>
          <a:xfrm>
            <a:off x="9040466" y="3652338"/>
            <a:ext cx="2048120" cy="1858490"/>
            <a:chOff x="9140216" y="3652338"/>
            <a:chExt cx="2048120" cy="1858490"/>
          </a:xfrm>
        </p:grpSpPr>
        <p:pic>
          <p:nvPicPr>
            <p:cNvPr id="22531" name="图片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" b="59"/>
            <a:stretch>
              <a:fillRect/>
            </a:stretch>
          </p:blipFill>
          <p:spPr>
            <a:xfrm>
              <a:off x="9140216" y="3652338"/>
              <a:ext cx="2048120" cy="13650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5" name="文本框 54"/>
            <p:cNvSpPr txBox="1"/>
            <p:nvPr/>
          </p:nvSpPr>
          <p:spPr>
            <a:xfrm>
              <a:off x="9687223" y="5110718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C0000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黑体" panose="02010609060101010101" charset="-122"/>
                  <a:sym typeface="+mn-ea"/>
                </a:rPr>
                <a:t>跳房子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矩形 5"/>
          <p:cNvSpPr/>
          <p:nvPr/>
        </p:nvSpPr>
        <p:spPr>
          <a:xfrm>
            <a:off x="807761" y="1760469"/>
            <a:ext cx="1057647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buFont typeface="Wingdings" panose="05000000000000000000" pitchFamily="2" charset="2"/>
              <a:buNone/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自由读一读第</a:t>
            </a:r>
            <a:r>
              <a:rPr lang="en-US" altLang="zh-CN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小节，读完你能感受到“我”的表情有怎样的变化吗？</a:t>
            </a:r>
            <a:endParaRPr lang="zh-CN" altLang="en-US" sz="2400" dirty="0"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6298" y="3104739"/>
            <a:ext cx="5080000" cy="1924405"/>
          </a:xfrm>
          <a:prstGeom prst="roundRect">
            <a:avLst/>
          </a:prstGeom>
          <a:noFill/>
          <a:ln w="38100">
            <a:solidFill>
              <a:srgbClr val="1A74F2"/>
            </a:solidFill>
            <a:prstDash val="lgDashDotDot"/>
          </a:ln>
        </p:spPr>
        <p:txBody>
          <a:bodyPr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400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月夜，正玩着踩影子，</a:t>
            </a:r>
            <a:r>
              <a:rPr lang="en-US" sz="2400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</a:t>
            </a:r>
            <a:r>
              <a:rPr lang="zh-CN" sz="2400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　　</a:t>
            </a:r>
          </a:p>
          <a:p>
            <a:pPr indent="0" fontAlgn="auto">
              <a:lnSpc>
                <a:spcPct val="150000"/>
              </a:lnSpc>
            </a:pPr>
            <a:r>
              <a:rPr lang="zh-CN" sz="2400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就听大人叫着：“快回家睡觉！” 　　</a:t>
            </a:r>
          </a:p>
          <a:p>
            <a:pPr indent="0" fontAlgn="auto">
              <a:lnSpc>
                <a:spcPct val="150000"/>
              </a:lnSpc>
            </a:pPr>
            <a:r>
              <a:rPr lang="zh-CN" sz="2400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唉，我好想再多玩一会儿啊。</a:t>
            </a:r>
            <a:endParaRPr lang="zh-CN" altLang="en-US" sz="2400" dirty="0"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06959" y="3218180"/>
            <a:ext cx="28689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 algn="ctr"/>
            <a:r>
              <a:rPr lang="zh-CN" sz="2800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快乐---沮丧</a:t>
            </a:r>
            <a:endParaRPr lang="zh-CN" altLang="en-US" sz="2800" b="0" dirty="0">
              <a:solidFill>
                <a:srgbClr val="00000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8560038" y="4303512"/>
            <a:ext cx="323901" cy="108126"/>
          </a:xfrm>
          <a:prstGeom prst="rightArrow">
            <a:avLst/>
          </a:prstGeom>
          <a:solidFill>
            <a:schemeClr val="bg1"/>
          </a:solidFill>
          <a:ln>
            <a:solidFill>
              <a:srgbClr val="1A74F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4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88975" y="454025"/>
            <a:ext cx="2724150" cy="43338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50" name="矩形: 圆角 4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1" name="iconfont-1019-182617"/>
          <p:cNvSpPr>
            <a:spLocks noChangeAspect="1"/>
          </p:cNvSpPr>
          <p:nvPr/>
        </p:nvSpPr>
        <p:spPr bwMode="auto">
          <a:xfrm>
            <a:off x="7799550" y="4066941"/>
            <a:ext cx="609685" cy="609685"/>
          </a:xfrm>
          <a:custGeom>
            <a:avLst/>
            <a:gdLst>
              <a:gd name="T0" fmla="*/ 6400 w 12800"/>
              <a:gd name="T1" fmla="*/ 800 h 12800"/>
              <a:gd name="T2" fmla="*/ 12000 w 12800"/>
              <a:gd name="T3" fmla="*/ 6400 h 12800"/>
              <a:gd name="T4" fmla="*/ 6400 w 12800"/>
              <a:gd name="T5" fmla="*/ 12000 h 12800"/>
              <a:gd name="T6" fmla="*/ 800 w 12800"/>
              <a:gd name="T7" fmla="*/ 6400 h 12800"/>
              <a:gd name="T8" fmla="*/ 6400 w 12800"/>
              <a:gd name="T9" fmla="*/ 800 h 12800"/>
              <a:gd name="T10" fmla="*/ 6400 w 12800"/>
              <a:gd name="T11" fmla="*/ 0 h 12800"/>
              <a:gd name="T12" fmla="*/ 0 w 12800"/>
              <a:gd name="T13" fmla="*/ 6400 h 12800"/>
              <a:gd name="T14" fmla="*/ 6400 w 12800"/>
              <a:gd name="T15" fmla="*/ 12800 h 12800"/>
              <a:gd name="T16" fmla="*/ 12800 w 12800"/>
              <a:gd name="T17" fmla="*/ 6400 h 12800"/>
              <a:gd name="T18" fmla="*/ 6400 w 12800"/>
              <a:gd name="T19" fmla="*/ 0 h 12800"/>
              <a:gd name="T20" fmla="*/ 5600 w 12800"/>
              <a:gd name="T21" fmla="*/ 5600 h 12800"/>
              <a:gd name="T22" fmla="*/ 3929 w 12800"/>
              <a:gd name="T23" fmla="*/ 4000 h 12800"/>
              <a:gd name="T24" fmla="*/ 3922 w 12800"/>
              <a:gd name="T25" fmla="*/ 4000 h 12800"/>
              <a:gd name="T26" fmla="*/ 2371 w 12800"/>
              <a:gd name="T27" fmla="*/ 5610 h 12800"/>
              <a:gd name="T28" fmla="*/ 3174 w 12800"/>
              <a:gd name="T29" fmla="*/ 5623 h 12800"/>
              <a:gd name="T30" fmla="*/ 4004 w 12800"/>
              <a:gd name="T31" fmla="*/ 4689 h 12800"/>
              <a:gd name="T32" fmla="*/ 4800 w 12800"/>
              <a:gd name="T33" fmla="*/ 5600 h 12800"/>
              <a:gd name="T34" fmla="*/ 5600 w 12800"/>
              <a:gd name="T35" fmla="*/ 5600 h 12800"/>
              <a:gd name="T36" fmla="*/ 10400 w 12800"/>
              <a:gd name="T37" fmla="*/ 5600 h 12800"/>
              <a:gd name="T38" fmla="*/ 8728 w 12800"/>
              <a:gd name="T39" fmla="*/ 4000 h 12800"/>
              <a:gd name="T40" fmla="*/ 8722 w 12800"/>
              <a:gd name="T41" fmla="*/ 4000 h 12800"/>
              <a:gd name="T42" fmla="*/ 7171 w 12800"/>
              <a:gd name="T43" fmla="*/ 5610 h 12800"/>
              <a:gd name="T44" fmla="*/ 7974 w 12800"/>
              <a:gd name="T45" fmla="*/ 5623 h 12800"/>
              <a:gd name="T46" fmla="*/ 8803 w 12800"/>
              <a:gd name="T47" fmla="*/ 4690 h 12800"/>
              <a:gd name="T48" fmla="*/ 9600 w 12800"/>
              <a:gd name="T49" fmla="*/ 5600 h 12800"/>
              <a:gd name="T50" fmla="*/ 10400 w 12800"/>
              <a:gd name="T51" fmla="*/ 5600 h 12800"/>
              <a:gd name="T52" fmla="*/ 10414 w 12800"/>
              <a:gd name="T53" fmla="*/ 7200 h 12800"/>
              <a:gd name="T54" fmla="*/ 9700 w 12800"/>
              <a:gd name="T55" fmla="*/ 7200 h 12800"/>
              <a:gd name="T56" fmla="*/ 6149 w 12800"/>
              <a:gd name="T57" fmla="*/ 9576 h 12800"/>
              <a:gd name="T58" fmla="*/ 3200 w 12800"/>
              <a:gd name="T59" fmla="*/ 7200 h 12800"/>
              <a:gd name="T60" fmla="*/ 2349 w 12800"/>
              <a:gd name="T61" fmla="*/ 7203 h 12800"/>
              <a:gd name="T62" fmla="*/ 6088 w 12800"/>
              <a:gd name="T63" fmla="*/ 10366 h 12800"/>
              <a:gd name="T64" fmla="*/ 6398 w 12800"/>
              <a:gd name="T65" fmla="*/ 10384 h 12800"/>
              <a:gd name="T66" fmla="*/ 10414 w 12800"/>
              <a:gd name="T67" fmla="*/ 720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800" h="12800">
                <a:moveTo>
                  <a:pt x="6400" y="800"/>
                </a:moveTo>
                <a:cubicBezTo>
                  <a:pt x="9487" y="800"/>
                  <a:pt x="12000" y="3312"/>
                  <a:pt x="12000" y="6400"/>
                </a:cubicBezTo>
                <a:cubicBezTo>
                  <a:pt x="12000" y="9487"/>
                  <a:pt x="9487" y="12000"/>
                  <a:pt x="6400" y="12000"/>
                </a:cubicBezTo>
                <a:cubicBezTo>
                  <a:pt x="3312" y="12000"/>
                  <a:pt x="800" y="9487"/>
                  <a:pt x="800" y="6400"/>
                </a:cubicBezTo>
                <a:cubicBezTo>
                  <a:pt x="800" y="3312"/>
                  <a:pt x="3312" y="800"/>
                  <a:pt x="6400" y="800"/>
                </a:cubicBezTo>
                <a:close/>
                <a:moveTo>
                  <a:pt x="6400" y="0"/>
                </a:moveTo>
                <a:cubicBezTo>
                  <a:pt x="2866" y="0"/>
                  <a:pt x="0" y="2866"/>
                  <a:pt x="0" y="6400"/>
                </a:cubicBezTo>
                <a:cubicBezTo>
                  <a:pt x="0" y="9934"/>
                  <a:pt x="2866" y="12800"/>
                  <a:pt x="6400" y="12800"/>
                </a:cubicBezTo>
                <a:cubicBezTo>
                  <a:pt x="9934" y="12800"/>
                  <a:pt x="12800" y="9934"/>
                  <a:pt x="12800" y="6400"/>
                </a:cubicBezTo>
                <a:cubicBezTo>
                  <a:pt x="12800" y="2866"/>
                  <a:pt x="9934" y="0"/>
                  <a:pt x="6400" y="0"/>
                </a:cubicBezTo>
                <a:close/>
                <a:moveTo>
                  <a:pt x="5600" y="5600"/>
                </a:moveTo>
                <a:cubicBezTo>
                  <a:pt x="5513" y="4525"/>
                  <a:pt x="4862" y="4000"/>
                  <a:pt x="3929" y="4000"/>
                </a:cubicBezTo>
                <a:lnTo>
                  <a:pt x="3922" y="4000"/>
                </a:lnTo>
                <a:cubicBezTo>
                  <a:pt x="3017" y="4000"/>
                  <a:pt x="2400" y="4800"/>
                  <a:pt x="2371" y="5610"/>
                </a:cubicBezTo>
                <a:lnTo>
                  <a:pt x="3174" y="5623"/>
                </a:lnTo>
                <a:cubicBezTo>
                  <a:pt x="3162" y="5013"/>
                  <a:pt x="3453" y="4690"/>
                  <a:pt x="4004" y="4689"/>
                </a:cubicBezTo>
                <a:cubicBezTo>
                  <a:pt x="4542" y="4687"/>
                  <a:pt x="4825" y="5138"/>
                  <a:pt x="4800" y="5600"/>
                </a:cubicBezTo>
                <a:lnTo>
                  <a:pt x="5600" y="5600"/>
                </a:lnTo>
                <a:close/>
                <a:moveTo>
                  <a:pt x="10400" y="5600"/>
                </a:moveTo>
                <a:cubicBezTo>
                  <a:pt x="10313" y="4525"/>
                  <a:pt x="9662" y="4000"/>
                  <a:pt x="8728" y="4000"/>
                </a:cubicBezTo>
                <a:lnTo>
                  <a:pt x="8722" y="4000"/>
                </a:lnTo>
                <a:cubicBezTo>
                  <a:pt x="7817" y="4000"/>
                  <a:pt x="7200" y="4800"/>
                  <a:pt x="7171" y="5610"/>
                </a:cubicBezTo>
                <a:lnTo>
                  <a:pt x="7974" y="5623"/>
                </a:lnTo>
                <a:cubicBezTo>
                  <a:pt x="7962" y="5013"/>
                  <a:pt x="8253" y="4690"/>
                  <a:pt x="8803" y="4690"/>
                </a:cubicBezTo>
                <a:cubicBezTo>
                  <a:pt x="9342" y="4687"/>
                  <a:pt x="9625" y="5138"/>
                  <a:pt x="9600" y="5600"/>
                </a:cubicBezTo>
                <a:lnTo>
                  <a:pt x="10400" y="5600"/>
                </a:lnTo>
                <a:close/>
                <a:moveTo>
                  <a:pt x="10414" y="7200"/>
                </a:moveTo>
                <a:lnTo>
                  <a:pt x="9700" y="7200"/>
                </a:lnTo>
                <a:cubicBezTo>
                  <a:pt x="8862" y="8713"/>
                  <a:pt x="7850" y="9662"/>
                  <a:pt x="6149" y="9576"/>
                </a:cubicBezTo>
                <a:cubicBezTo>
                  <a:pt x="4762" y="9505"/>
                  <a:pt x="3570" y="8525"/>
                  <a:pt x="3200" y="7200"/>
                </a:cubicBezTo>
                <a:lnTo>
                  <a:pt x="2349" y="7203"/>
                </a:lnTo>
                <a:cubicBezTo>
                  <a:pt x="2814" y="8866"/>
                  <a:pt x="4352" y="10233"/>
                  <a:pt x="6088" y="10366"/>
                </a:cubicBezTo>
                <a:cubicBezTo>
                  <a:pt x="6192" y="10374"/>
                  <a:pt x="6296" y="10384"/>
                  <a:pt x="6398" y="10384"/>
                </a:cubicBezTo>
                <a:cubicBezTo>
                  <a:pt x="8213" y="10384"/>
                  <a:pt x="9800" y="8887"/>
                  <a:pt x="10414" y="72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2" name="teardrop-falling-on-sad-emoticon-face_42895"/>
          <p:cNvSpPr>
            <a:spLocks noChangeAspect="1"/>
          </p:cNvSpPr>
          <p:nvPr/>
        </p:nvSpPr>
        <p:spPr bwMode="auto">
          <a:xfrm>
            <a:off x="9034742" y="4066941"/>
            <a:ext cx="637745" cy="636801"/>
          </a:xfrm>
          <a:custGeom>
            <a:avLst/>
            <a:gdLst>
              <a:gd name="T0" fmla="*/ 1276 w 1552"/>
              <a:gd name="T1" fmla="*/ 1276 h 1552"/>
              <a:gd name="T2" fmla="*/ 1276 w 1552"/>
              <a:gd name="T3" fmla="*/ 276 h 1552"/>
              <a:gd name="T4" fmla="*/ 276 w 1552"/>
              <a:gd name="T5" fmla="*/ 276 h 1552"/>
              <a:gd name="T6" fmla="*/ 276 w 1552"/>
              <a:gd name="T7" fmla="*/ 1276 h 1552"/>
              <a:gd name="T8" fmla="*/ 1276 w 1552"/>
              <a:gd name="T9" fmla="*/ 1276 h 1552"/>
              <a:gd name="T10" fmla="*/ 353 w 1552"/>
              <a:gd name="T11" fmla="*/ 353 h 1552"/>
              <a:gd name="T12" fmla="*/ 1199 w 1552"/>
              <a:gd name="T13" fmla="*/ 353 h 1552"/>
              <a:gd name="T14" fmla="*/ 1199 w 1552"/>
              <a:gd name="T15" fmla="*/ 1199 h 1552"/>
              <a:gd name="T16" fmla="*/ 353 w 1552"/>
              <a:gd name="T17" fmla="*/ 1199 h 1552"/>
              <a:gd name="T18" fmla="*/ 353 w 1552"/>
              <a:gd name="T19" fmla="*/ 353 h 1552"/>
              <a:gd name="T20" fmla="*/ 854 w 1552"/>
              <a:gd name="T21" fmla="*/ 625 h 1552"/>
              <a:gd name="T22" fmla="*/ 970 w 1552"/>
              <a:gd name="T23" fmla="*/ 509 h 1552"/>
              <a:gd name="T24" fmla="*/ 1086 w 1552"/>
              <a:gd name="T25" fmla="*/ 625 h 1552"/>
              <a:gd name="T26" fmla="*/ 1052 w 1552"/>
              <a:gd name="T27" fmla="*/ 658 h 1552"/>
              <a:gd name="T28" fmla="*/ 1019 w 1552"/>
              <a:gd name="T29" fmla="*/ 625 h 1552"/>
              <a:gd name="T30" fmla="*/ 970 w 1552"/>
              <a:gd name="T31" fmla="*/ 575 h 1552"/>
              <a:gd name="T32" fmla="*/ 920 w 1552"/>
              <a:gd name="T33" fmla="*/ 625 h 1552"/>
              <a:gd name="T34" fmla="*/ 887 w 1552"/>
              <a:gd name="T35" fmla="*/ 658 h 1552"/>
              <a:gd name="T36" fmla="*/ 854 w 1552"/>
              <a:gd name="T37" fmla="*/ 625 h 1552"/>
              <a:gd name="T38" fmla="*/ 484 w 1552"/>
              <a:gd name="T39" fmla="*/ 624 h 1552"/>
              <a:gd name="T40" fmla="*/ 600 w 1552"/>
              <a:gd name="T41" fmla="*/ 508 h 1552"/>
              <a:gd name="T42" fmla="*/ 716 w 1552"/>
              <a:gd name="T43" fmla="*/ 624 h 1552"/>
              <a:gd name="T44" fmla="*/ 683 w 1552"/>
              <a:gd name="T45" fmla="*/ 658 h 1552"/>
              <a:gd name="T46" fmla="*/ 650 w 1552"/>
              <a:gd name="T47" fmla="*/ 624 h 1552"/>
              <a:gd name="T48" fmla="*/ 600 w 1552"/>
              <a:gd name="T49" fmla="*/ 575 h 1552"/>
              <a:gd name="T50" fmla="*/ 551 w 1552"/>
              <a:gd name="T51" fmla="*/ 624 h 1552"/>
              <a:gd name="T52" fmla="*/ 517 w 1552"/>
              <a:gd name="T53" fmla="*/ 658 h 1552"/>
              <a:gd name="T54" fmla="*/ 484 w 1552"/>
              <a:gd name="T55" fmla="*/ 624 h 1552"/>
              <a:gd name="T56" fmla="*/ 790 w 1552"/>
              <a:gd name="T57" fmla="*/ 861 h 1552"/>
              <a:gd name="T58" fmla="*/ 1096 w 1552"/>
              <a:gd name="T59" fmla="*/ 1056 h 1552"/>
              <a:gd name="T60" fmla="*/ 1075 w 1552"/>
              <a:gd name="T61" fmla="*/ 1108 h 1552"/>
              <a:gd name="T62" fmla="*/ 1022 w 1552"/>
              <a:gd name="T63" fmla="*/ 1087 h 1552"/>
              <a:gd name="T64" fmla="*/ 790 w 1552"/>
              <a:gd name="T65" fmla="*/ 941 h 1552"/>
              <a:gd name="T66" fmla="*/ 557 w 1552"/>
              <a:gd name="T67" fmla="*/ 1087 h 1552"/>
              <a:gd name="T68" fmla="*/ 520 w 1552"/>
              <a:gd name="T69" fmla="*/ 1112 h 1552"/>
              <a:gd name="T70" fmla="*/ 504 w 1552"/>
              <a:gd name="T71" fmla="*/ 1109 h 1552"/>
              <a:gd name="T72" fmla="*/ 483 w 1552"/>
              <a:gd name="T73" fmla="*/ 1057 h 1552"/>
              <a:gd name="T74" fmla="*/ 790 w 1552"/>
              <a:gd name="T75" fmla="*/ 861 h 1552"/>
              <a:gd name="T76" fmla="*/ 405 w 1552"/>
              <a:gd name="T77" fmla="*/ 826 h 1552"/>
              <a:gd name="T78" fmla="*/ 466 w 1552"/>
              <a:gd name="T79" fmla="*/ 726 h 1552"/>
              <a:gd name="T80" fmla="*/ 486 w 1552"/>
              <a:gd name="T81" fmla="*/ 784 h 1552"/>
              <a:gd name="T82" fmla="*/ 502 w 1552"/>
              <a:gd name="T83" fmla="*/ 831 h 1552"/>
              <a:gd name="T84" fmla="*/ 453 w 1552"/>
              <a:gd name="T85" fmla="*/ 880 h 1552"/>
              <a:gd name="T86" fmla="*/ 405 w 1552"/>
              <a:gd name="T87" fmla="*/ 826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52" h="1552">
                <a:moveTo>
                  <a:pt x="1276" y="1276"/>
                </a:moveTo>
                <a:cubicBezTo>
                  <a:pt x="1552" y="1000"/>
                  <a:pt x="1552" y="552"/>
                  <a:pt x="1276" y="276"/>
                </a:cubicBezTo>
                <a:cubicBezTo>
                  <a:pt x="1000" y="0"/>
                  <a:pt x="552" y="0"/>
                  <a:pt x="276" y="276"/>
                </a:cubicBezTo>
                <a:cubicBezTo>
                  <a:pt x="0" y="552"/>
                  <a:pt x="0" y="1000"/>
                  <a:pt x="276" y="1276"/>
                </a:cubicBezTo>
                <a:cubicBezTo>
                  <a:pt x="552" y="1552"/>
                  <a:pt x="1000" y="1552"/>
                  <a:pt x="1276" y="1276"/>
                </a:cubicBezTo>
                <a:close/>
                <a:moveTo>
                  <a:pt x="353" y="353"/>
                </a:moveTo>
                <a:cubicBezTo>
                  <a:pt x="586" y="120"/>
                  <a:pt x="966" y="120"/>
                  <a:pt x="1199" y="353"/>
                </a:cubicBezTo>
                <a:cubicBezTo>
                  <a:pt x="1432" y="586"/>
                  <a:pt x="1432" y="966"/>
                  <a:pt x="1199" y="1199"/>
                </a:cubicBezTo>
                <a:cubicBezTo>
                  <a:pt x="966" y="1432"/>
                  <a:pt x="586" y="1432"/>
                  <a:pt x="353" y="1199"/>
                </a:cubicBezTo>
                <a:cubicBezTo>
                  <a:pt x="120" y="966"/>
                  <a:pt x="120" y="586"/>
                  <a:pt x="353" y="353"/>
                </a:cubicBezTo>
                <a:close/>
                <a:moveTo>
                  <a:pt x="854" y="625"/>
                </a:moveTo>
                <a:cubicBezTo>
                  <a:pt x="854" y="561"/>
                  <a:pt x="906" y="509"/>
                  <a:pt x="970" y="509"/>
                </a:cubicBezTo>
                <a:cubicBezTo>
                  <a:pt x="1034" y="509"/>
                  <a:pt x="1086" y="561"/>
                  <a:pt x="1086" y="625"/>
                </a:cubicBezTo>
                <a:cubicBezTo>
                  <a:pt x="1086" y="643"/>
                  <a:pt x="1071" y="658"/>
                  <a:pt x="1052" y="658"/>
                </a:cubicBezTo>
                <a:cubicBezTo>
                  <a:pt x="1034" y="658"/>
                  <a:pt x="1019" y="643"/>
                  <a:pt x="1019" y="625"/>
                </a:cubicBezTo>
                <a:cubicBezTo>
                  <a:pt x="1019" y="597"/>
                  <a:pt x="997" y="575"/>
                  <a:pt x="970" y="575"/>
                </a:cubicBezTo>
                <a:cubicBezTo>
                  <a:pt x="943" y="575"/>
                  <a:pt x="920" y="597"/>
                  <a:pt x="920" y="625"/>
                </a:cubicBezTo>
                <a:cubicBezTo>
                  <a:pt x="920" y="643"/>
                  <a:pt x="906" y="658"/>
                  <a:pt x="887" y="658"/>
                </a:cubicBezTo>
                <a:cubicBezTo>
                  <a:pt x="869" y="658"/>
                  <a:pt x="854" y="643"/>
                  <a:pt x="854" y="625"/>
                </a:cubicBezTo>
                <a:close/>
                <a:moveTo>
                  <a:pt x="484" y="624"/>
                </a:moveTo>
                <a:cubicBezTo>
                  <a:pt x="484" y="560"/>
                  <a:pt x="536" y="508"/>
                  <a:pt x="600" y="508"/>
                </a:cubicBezTo>
                <a:cubicBezTo>
                  <a:pt x="664" y="508"/>
                  <a:pt x="716" y="560"/>
                  <a:pt x="716" y="624"/>
                </a:cubicBezTo>
                <a:cubicBezTo>
                  <a:pt x="716" y="643"/>
                  <a:pt x="701" y="658"/>
                  <a:pt x="683" y="658"/>
                </a:cubicBezTo>
                <a:cubicBezTo>
                  <a:pt x="664" y="658"/>
                  <a:pt x="650" y="643"/>
                  <a:pt x="650" y="624"/>
                </a:cubicBezTo>
                <a:cubicBezTo>
                  <a:pt x="650" y="597"/>
                  <a:pt x="627" y="575"/>
                  <a:pt x="600" y="575"/>
                </a:cubicBezTo>
                <a:cubicBezTo>
                  <a:pt x="573" y="575"/>
                  <a:pt x="551" y="597"/>
                  <a:pt x="551" y="624"/>
                </a:cubicBezTo>
                <a:cubicBezTo>
                  <a:pt x="551" y="643"/>
                  <a:pt x="536" y="658"/>
                  <a:pt x="517" y="658"/>
                </a:cubicBezTo>
                <a:cubicBezTo>
                  <a:pt x="499" y="658"/>
                  <a:pt x="484" y="643"/>
                  <a:pt x="484" y="624"/>
                </a:cubicBezTo>
                <a:close/>
                <a:moveTo>
                  <a:pt x="790" y="861"/>
                </a:moveTo>
                <a:cubicBezTo>
                  <a:pt x="925" y="861"/>
                  <a:pt x="1045" y="937"/>
                  <a:pt x="1096" y="1056"/>
                </a:cubicBezTo>
                <a:cubicBezTo>
                  <a:pt x="1105" y="1076"/>
                  <a:pt x="1095" y="1099"/>
                  <a:pt x="1075" y="1108"/>
                </a:cubicBezTo>
                <a:cubicBezTo>
                  <a:pt x="1055" y="1117"/>
                  <a:pt x="1031" y="1108"/>
                  <a:pt x="1022" y="1087"/>
                </a:cubicBezTo>
                <a:cubicBezTo>
                  <a:pt x="984" y="998"/>
                  <a:pt x="893" y="941"/>
                  <a:pt x="790" y="941"/>
                </a:cubicBezTo>
                <a:cubicBezTo>
                  <a:pt x="685" y="941"/>
                  <a:pt x="594" y="998"/>
                  <a:pt x="557" y="1087"/>
                </a:cubicBezTo>
                <a:cubicBezTo>
                  <a:pt x="550" y="1103"/>
                  <a:pt x="535" y="1112"/>
                  <a:pt x="520" y="1112"/>
                </a:cubicBezTo>
                <a:cubicBezTo>
                  <a:pt x="514" y="1112"/>
                  <a:pt x="509" y="1111"/>
                  <a:pt x="504" y="1109"/>
                </a:cubicBezTo>
                <a:cubicBezTo>
                  <a:pt x="484" y="1100"/>
                  <a:pt x="474" y="1077"/>
                  <a:pt x="483" y="1057"/>
                </a:cubicBezTo>
                <a:cubicBezTo>
                  <a:pt x="532" y="938"/>
                  <a:pt x="653" y="861"/>
                  <a:pt x="790" y="861"/>
                </a:cubicBezTo>
                <a:close/>
                <a:moveTo>
                  <a:pt x="405" y="826"/>
                </a:moveTo>
                <a:cubicBezTo>
                  <a:pt x="405" y="781"/>
                  <a:pt x="466" y="726"/>
                  <a:pt x="466" y="726"/>
                </a:cubicBezTo>
                <a:cubicBezTo>
                  <a:pt x="472" y="763"/>
                  <a:pt x="486" y="784"/>
                  <a:pt x="486" y="784"/>
                </a:cubicBezTo>
                <a:cubicBezTo>
                  <a:pt x="502" y="808"/>
                  <a:pt x="502" y="831"/>
                  <a:pt x="502" y="831"/>
                </a:cubicBezTo>
                <a:cubicBezTo>
                  <a:pt x="502" y="880"/>
                  <a:pt x="453" y="880"/>
                  <a:pt x="453" y="880"/>
                </a:cubicBezTo>
                <a:cubicBezTo>
                  <a:pt x="405" y="880"/>
                  <a:pt x="405" y="826"/>
                  <a:pt x="405" y="8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12360" y="3513455"/>
            <a:ext cx="6069965" cy="16893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b="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   </a:t>
            </a:r>
            <a:r>
              <a:rPr lang="zh-CN" sz="2400" b="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示例：</a:t>
            </a:r>
            <a:r>
              <a:rPr lang="zh-CN" sz="2400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月光下，我们的影子随着身子来回地跑动，我们在对方的影子上来回地踩，都想看一看能不能把影子踩住。</a:t>
            </a:r>
            <a:endParaRPr lang="zh-CN" altLang="en-US" sz="2400" b="0" dirty="0">
              <a:solidFill>
                <a:srgbClr val="00000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0760" y="2061800"/>
            <a:ext cx="7650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280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结合图片说一说：“我们”是怎么玩踩影子的？</a:t>
            </a:r>
            <a:endParaRPr lang="zh-CN" altLang="en-US" sz="2800" b="0" dirty="0">
              <a:solidFill>
                <a:srgbClr val="00000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9705" y="3333674"/>
            <a:ext cx="3318510" cy="2460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88975" y="454025"/>
            <a:ext cx="2724150" cy="43338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15365" y="2350770"/>
            <a:ext cx="5296535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     同学们，你遇到过不如意的事情吗？今天我们要学习一篇课文，就是关于一个孩子遇到了一个接一个不如意的事情，你知道他是怎么处理的吗?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2277745"/>
            <a:ext cx="4795520" cy="348488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47700" y="1749314"/>
            <a:ext cx="10745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/>
            <a:r>
              <a:rPr lang="zh-CN" sz="240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同学们假如你想玩一会儿，这时候大人喊你回家睡觉，你会怎么想？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381125" y="2993334"/>
            <a:ext cx="5080000" cy="578882"/>
          </a:xfrm>
          <a:prstGeom prst="round2DiagRect">
            <a:avLst/>
          </a:prstGeom>
          <a:noFill/>
          <a:ln w="38100">
            <a:solidFill>
              <a:srgbClr val="1A74F2"/>
            </a:solidFill>
          </a:ln>
        </p:spPr>
        <p:txBody>
          <a:bodyPr>
            <a:spAutoFit/>
          </a:bodyPr>
          <a:lstStyle/>
          <a:p>
            <a:pPr indent="0"/>
            <a:r>
              <a:rPr lang="zh-CN" sz="2800" b="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唉</a:t>
            </a:r>
            <a:r>
              <a:rPr lang="zh-CN" sz="2800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，我</a:t>
            </a:r>
            <a:r>
              <a:rPr lang="zh-CN" sz="2800" b="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多想</a:t>
            </a:r>
            <a:r>
              <a:rPr lang="zh-CN" sz="2800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再多玩一会儿呀！</a:t>
            </a:r>
            <a:endParaRPr lang="zh-CN" altLang="en-US" sz="2800" b="0" dirty="0">
              <a:solidFill>
                <a:srgbClr val="00000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4420" y="4216979"/>
            <a:ext cx="5693410" cy="1764590"/>
          </a:xfrm>
          <a:prstGeom prst="cloudCallout">
            <a:avLst>
              <a:gd name="adj1" fmla="val 6546"/>
              <a:gd name="adj2" fmla="val -89379"/>
            </a:avLst>
          </a:prstGeom>
          <a:noFill/>
          <a:ln w="9525">
            <a:solidFill>
              <a:srgbClr val="1A74F2"/>
            </a:solidFill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400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“唉、好想”写出了孩子们游戏被打断后的沮丧。</a:t>
            </a:r>
            <a:endParaRPr lang="zh-CN" altLang="en-US" sz="2400" b="0" dirty="0">
              <a:solidFill>
                <a:srgbClr val="00000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</p:txBody>
      </p:sp>
      <p:sp>
        <p:nvSpPr>
          <p:cNvPr id="45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88975" y="454025"/>
            <a:ext cx="2724150" cy="43338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6" name="矩形: 圆角 45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25271" y="3244856"/>
            <a:ext cx="3661588" cy="2440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0" grpId="0" build="allAtOnce" bldLvl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22028" y="4242084"/>
            <a:ext cx="97256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  <a:alpha val="58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和老师一起来读一读第一小节吧，看大家能不能读出小作者的心情变化。</a:t>
            </a:r>
          </a:p>
        </p:txBody>
      </p:sp>
      <p:sp>
        <p:nvSpPr>
          <p:cNvPr id="11" name="右箭头 10"/>
          <p:cNvSpPr/>
          <p:nvPr/>
        </p:nvSpPr>
        <p:spPr>
          <a:xfrm>
            <a:off x="4208236" y="5202613"/>
            <a:ext cx="885190" cy="391795"/>
          </a:xfrm>
          <a:prstGeom prst="rightArrow">
            <a:avLst/>
          </a:prstGeom>
          <a:solidFill>
            <a:schemeClr val="bg1"/>
          </a:solidFill>
          <a:ln>
            <a:solidFill>
              <a:srgbClr val="1A74F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6917002" y="5182610"/>
            <a:ext cx="1013460" cy="431800"/>
          </a:xfrm>
          <a:prstGeom prst="rightArrow">
            <a:avLst/>
          </a:prstGeom>
          <a:solidFill>
            <a:schemeClr val="bg1"/>
          </a:solidFill>
          <a:ln>
            <a:solidFill>
              <a:srgbClr val="1A74F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88975" y="454025"/>
            <a:ext cx="2724150" cy="43338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0" name="iconfont-1019-182617"/>
          <p:cNvSpPr>
            <a:spLocks noChangeAspect="1"/>
          </p:cNvSpPr>
          <p:nvPr/>
        </p:nvSpPr>
        <p:spPr bwMode="auto">
          <a:xfrm>
            <a:off x="2748861" y="4824505"/>
            <a:ext cx="1148010" cy="1148010"/>
          </a:xfrm>
          <a:custGeom>
            <a:avLst/>
            <a:gdLst>
              <a:gd name="T0" fmla="*/ 6400 w 12800"/>
              <a:gd name="T1" fmla="*/ 800 h 12800"/>
              <a:gd name="T2" fmla="*/ 12000 w 12800"/>
              <a:gd name="T3" fmla="*/ 6400 h 12800"/>
              <a:gd name="T4" fmla="*/ 6400 w 12800"/>
              <a:gd name="T5" fmla="*/ 12000 h 12800"/>
              <a:gd name="T6" fmla="*/ 800 w 12800"/>
              <a:gd name="T7" fmla="*/ 6400 h 12800"/>
              <a:gd name="T8" fmla="*/ 6400 w 12800"/>
              <a:gd name="T9" fmla="*/ 800 h 12800"/>
              <a:gd name="T10" fmla="*/ 6400 w 12800"/>
              <a:gd name="T11" fmla="*/ 0 h 12800"/>
              <a:gd name="T12" fmla="*/ 0 w 12800"/>
              <a:gd name="T13" fmla="*/ 6400 h 12800"/>
              <a:gd name="T14" fmla="*/ 6400 w 12800"/>
              <a:gd name="T15" fmla="*/ 12800 h 12800"/>
              <a:gd name="T16" fmla="*/ 12800 w 12800"/>
              <a:gd name="T17" fmla="*/ 6400 h 12800"/>
              <a:gd name="T18" fmla="*/ 6400 w 12800"/>
              <a:gd name="T19" fmla="*/ 0 h 12800"/>
              <a:gd name="T20" fmla="*/ 5600 w 12800"/>
              <a:gd name="T21" fmla="*/ 5600 h 12800"/>
              <a:gd name="T22" fmla="*/ 3929 w 12800"/>
              <a:gd name="T23" fmla="*/ 4000 h 12800"/>
              <a:gd name="T24" fmla="*/ 3922 w 12800"/>
              <a:gd name="T25" fmla="*/ 4000 h 12800"/>
              <a:gd name="T26" fmla="*/ 2371 w 12800"/>
              <a:gd name="T27" fmla="*/ 5610 h 12800"/>
              <a:gd name="T28" fmla="*/ 3174 w 12800"/>
              <a:gd name="T29" fmla="*/ 5623 h 12800"/>
              <a:gd name="T30" fmla="*/ 4004 w 12800"/>
              <a:gd name="T31" fmla="*/ 4689 h 12800"/>
              <a:gd name="T32" fmla="*/ 4800 w 12800"/>
              <a:gd name="T33" fmla="*/ 5600 h 12800"/>
              <a:gd name="T34" fmla="*/ 5600 w 12800"/>
              <a:gd name="T35" fmla="*/ 5600 h 12800"/>
              <a:gd name="T36" fmla="*/ 10400 w 12800"/>
              <a:gd name="T37" fmla="*/ 5600 h 12800"/>
              <a:gd name="T38" fmla="*/ 8728 w 12800"/>
              <a:gd name="T39" fmla="*/ 4000 h 12800"/>
              <a:gd name="T40" fmla="*/ 8722 w 12800"/>
              <a:gd name="T41" fmla="*/ 4000 h 12800"/>
              <a:gd name="T42" fmla="*/ 7171 w 12800"/>
              <a:gd name="T43" fmla="*/ 5610 h 12800"/>
              <a:gd name="T44" fmla="*/ 7974 w 12800"/>
              <a:gd name="T45" fmla="*/ 5623 h 12800"/>
              <a:gd name="T46" fmla="*/ 8803 w 12800"/>
              <a:gd name="T47" fmla="*/ 4690 h 12800"/>
              <a:gd name="T48" fmla="*/ 9600 w 12800"/>
              <a:gd name="T49" fmla="*/ 5600 h 12800"/>
              <a:gd name="T50" fmla="*/ 10400 w 12800"/>
              <a:gd name="T51" fmla="*/ 5600 h 12800"/>
              <a:gd name="T52" fmla="*/ 10414 w 12800"/>
              <a:gd name="T53" fmla="*/ 7200 h 12800"/>
              <a:gd name="T54" fmla="*/ 9700 w 12800"/>
              <a:gd name="T55" fmla="*/ 7200 h 12800"/>
              <a:gd name="T56" fmla="*/ 6149 w 12800"/>
              <a:gd name="T57" fmla="*/ 9576 h 12800"/>
              <a:gd name="T58" fmla="*/ 3200 w 12800"/>
              <a:gd name="T59" fmla="*/ 7200 h 12800"/>
              <a:gd name="T60" fmla="*/ 2349 w 12800"/>
              <a:gd name="T61" fmla="*/ 7203 h 12800"/>
              <a:gd name="T62" fmla="*/ 6088 w 12800"/>
              <a:gd name="T63" fmla="*/ 10366 h 12800"/>
              <a:gd name="T64" fmla="*/ 6398 w 12800"/>
              <a:gd name="T65" fmla="*/ 10384 h 12800"/>
              <a:gd name="T66" fmla="*/ 10414 w 12800"/>
              <a:gd name="T67" fmla="*/ 720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800" h="12800">
                <a:moveTo>
                  <a:pt x="6400" y="800"/>
                </a:moveTo>
                <a:cubicBezTo>
                  <a:pt x="9487" y="800"/>
                  <a:pt x="12000" y="3312"/>
                  <a:pt x="12000" y="6400"/>
                </a:cubicBezTo>
                <a:cubicBezTo>
                  <a:pt x="12000" y="9487"/>
                  <a:pt x="9487" y="12000"/>
                  <a:pt x="6400" y="12000"/>
                </a:cubicBezTo>
                <a:cubicBezTo>
                  <a:pt x="3312" y="12000"/>
                  <a:pt x="800" y="9487"/>
                  <a:pt x="800" y="6400"/>
                </a:cubicBezTo>
                <a:cubicBezTo>
                  <a:pt x="800" y="3312"/>
                  <a:pt x="3312" y="800"/>
                  <a:pt x="6400" y="800"/>
                </a:cubicBezTo>
                <a:close/>
                <a:moveTo>
                  <a:pt x="6400" y="0"/>
                </a:moveTo>
                <a:cubicBezTo>
                  <a:pt x="2866" y="0"/>
                  <a:pt x="0" y="2866"/>
                  <a:pt x="0" y="6400"/>
                </a:cubicBezTo>
                <a:cubicBezTo>
                  <a:pt x="0" y="9934"/>
                  <a:pt x="2866" y="12800"/>
                  <a:pt x="6400" y="12800"/>
                </a:cubicBezTo>
                <a:cubicBezTo>
                  <a:pt x="9934" y="12800"/>
                  <a:pt x="12800" y="9934"/>
                  <a:pt x="12800" y="6400"/>
                </a:cubicBezTo>
                <a:cubicBezTo>
                  <a:pt x="12800" y="2866"/>
                  <a:pt x="9934" y="0"/>
                  <a:pt x="6400" y="0"/>
                </a:cubicBezTo>
                <a:close/>
                <a:moveTo>
                  <a:pt x="5600" y="5600"/>
                </a:moveTo>
                <a:cubicBezTo>
                  <a:pt x="5513" y="4525"/>
                  <a:pt x="4862" y="4000"/>
                  <a:pt x="3929" y="4000"/>
                </a:cubicBezTo>
                <a:lnTo>
                  <a:pt x="3922" y="4000"/>
                </a:lnTo>
                <a:cubicBezTo>
                  <a:pt x="3017" y="4000"/>
                  <a:pt x="2400" y="4800"/>
                  <a:pt x="2371" y="5610"/>
                </a:cubicBezTo>
                <a:lnTo>
                  <a:pt x="3174" y="5623"/>
                </a:lnTo>
                <a:cubicBezTo>
                  <a:pt x="3162" y="5013"/>
                  <a:pt x="3453" y="4690"/>
                  <a:pt x="4004" y="4689"/>
                </a:cubicBezTo>
                <a:cubicBezTo>
                  <a:pt x="4542" y="4687"/>
                  <a:pt x="4825" y="5138"/>
                  <a:pt x="4800" y="5600"/>
                </a:cubicBezTo>
                <a:lnTo>
                  <a:pt x="5600" y="5600"/>
                </a:lnTo>
                <a:close/>
                <a:moveTo>
                  <a:pt x="10400" y="5600"/>
                </a:moveTo>
                <a:cubicBezTo>
                  <a:pt x="10313" y="4525"/>
                  <a:pt x="9662" y="4000"/>
                  <a:pt x="8728" y="4000"/>
                </a:cubicBezTo>
                <a:lnTo>
                  <a:pt x="8722" y="4000"/>
                </a:lnTo>
                <a:cubicBezTo>
                  <a:pt x="7817" y="4000"/>
                  <a:pt x="7200" y="4800"/>
                  <a:pt x="7171" y="5610"/>
                </a:cubicBezTo>
                <a:lnTo>
                  <a:pt x="7974" y="5623"/>
                </a:lnTo>
                <a:cubicBezTo>
                  <a:pt x="7962" y="5013"/>
                  <a:pt x="8253" y="4690"/>
                  <a:pt x="8803" y="4690"/>
                </a:cubicBezTo>
                <a:cubicBezTo>
                  <a:pt x="9342" y="4687"/>
                  <a:pt x="9625" y="5138"/>
                  <a:pt x="9600" y="5600"/>
                </a:cubicBezTo>
                <a:lnTo>
                  <a:pt x="10400" y="5600"/>
                </a:lnTo>
                <a:close/>
                <a:moveTo>
                  <a:pt x="10414" y="7200"/>
                </a:moveTo>
                <a:lnTo>
                  <a:pt x="9700" y="7200"/>
                </a:lnTo>
                <a:cubicBezTo>
                  <a:pt x="8862" y="8713"/>
                  <a:pt x="7850" y="9662"/>
                  <a:pt x="6149" y="9576"/>
                </a:cubicBezTo>
                <a:cubicBezTo>
                  <a:pt x="4762" y="9505"/>
                  <a:pt x="3570" y="8525"/>
                  <a:pt x="3200" y="7200"/>
                </a:cubicBezTo>
                <a:lnTo>
                  <a:pt x="2349" y="7203"/>
                </a:lnTo>
                <a:cubicBezTo>
                  <a:pt x="2814" y="8866"/>
                  <a:pt x="4352" y="10233"/>
                  <a:pt x="6088" y="10366"/>
                </a:cubicBezTo>
                <a:cubicBezTo>
                  <a:pt x="6192" y="10374"/>
                  <a:pt x="6296" y="10384"/>
                  <a:pt x="6398" y="10384"/>
                </a:cubicBezTo>
                <a:cubicBezTo>
                  <a:pt x="8213" y="10384"/>
                  <a:pt x="9800" y="8887"/>
                  <a:pt x="10414" y="72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1" name="teardrop-falling-on-sad-emoticon-face_42895"/>
          <p:cNvSpPr>
            <a:spLocks noChangeAspect="1"/>
          </p:cNvSpPr>
          <p:nvPr/>
        </p:nvSpPr>
        <p:spPr bwMode="auto">
          <a:xfrm>
            <a:off x="5404791" y="4798976"/>
            <a:ext cx="1200846" cy="1199068"/>
          </a:xfrm>
          <a:custGeom>
            <a:avLst/>
            <a:gdLst>
              <a:gd name="T0" fmla="*/ 1276 w 1552"/>
              <a:gd name="T1" fmla="*/ 1276 h 1552"/>
              <a:gd name="T2" fmla="*/ 1276 w 1552"/>
              <a:gd name="T3" fmla="*/ 276 h 1552"/>
              <a:gd name="T4" fmla="*/ 276 w 1552"/>
              <a:gd name="T5" fmla="*/ 276 h 1552"/>
              <a:gd name="T6" fmla="*/ 276 w 1552"/>
              <a:gd name="T7" fmla="*/ 1276 h 1552"/>
              <a:gd name="T8" fmla="*/ 1276 w 1552"/>
              <a:gd name="T9" fmla="*/ 1276 h 1552"/>
              <a:gd name="T10" fmla="*/ 353 w 1552"/>
              <a:gd name="T11" fmla="*/ 353 h 1552"/>
              <a:gd name="T12" fmla="*/ 1199 w 1552"/>
              <a:gd name="T13" fmla="*/ 353 h 1552"/>
              <a:gd name="T14" fmla="*/ 1199 w 1552"/>
              <a:gd name="T15" fmla="*/ 1199 h 1552"/>
              <a:gd name="T16" fmla="*/ 353 w 1552"/>
              <a:gd name="T17" fmla="*/ 1199 h 1552"/>
              <a:gd name="T18" fmla="*/ 353 w 1552"/>
              <a:gd name="T19" fmla="*/ 353 h 1552"/>
              <a:gd name="T20" fmla="*/ 854 w 1552"/>
              <a:gd name="T21" fmla="*/ 625 h 1552"/>
              <a:gd name="T22" fmla="*/ 970 w 1552"/>
              <a:gd name="T23" fmla="*/ 509 h 1552"/>
              <a:gd name="T24" fmla="*/ 1086 w 1552"/>
              <a:gd name="T25" fmla="*/ 625 h 1552"/>
              <a:gd name="T26" fmla="*/ 1052 w 1552"/>
              <a:gd name="T27" fmla="*/ 658 h 1552"/>
              <a:gd name="T28" fmla="*/ 1019 w 1552"/>
              <a:gd name="T29" fmla="*/ 625 h 1552"/>
              <a:gd name="T30" fmla="*/ 970 w 1552"/>
              <a:gd name="T31" fmla="*/ 575 h 1552"/>
              <a:gd name="T32" fmla="*/ 920 w 1552"/>
              <a:gd name="T33" fmla="*/ 625 h 1552"/>
              <a:gd name="T34" fmla="*/ 887 w 1552"/>
              <a:gd name="T35" fmla="*/ 658 h 1552"/>
              <a:gd name="T36" fmla="*/ 854 w 1552"/>
              <a:gd name="T37" fmla="*/ 625 h 1552"/>
              <a:gd name="T38" fmla="*/ 484 w 1552"/>
              <a:gd name="T39" fmla="*/ 624 h 1552"/>
              <a:gd name="T40" fmla="*/ 600 w 1552"/>
              <a:gd name="T41" fmla="*/ 508 h 1552"/>
              <a:gd name="T42" fmla="*/ 716 w 1552"/>
              <a:gd name="T43" fmla="*/ 624 h 1552"/>
              <a:gd name="T44" fmla="*/ 683 w 1552"/>
              <a:gd name="T45" fmla="*/ 658 h 1552"/>
              <a:gd name="T46" fmla="*/ 650 w 1552"/>
              <a:gd name="T47" fmla="*/ 624 h 1552"/>
              <a:gd name="T48" fmla="*/ 600 w 1552"/>
              <a:gd name="T49" fmla="*/ 575 h 1552"/>
              <a:gd name="T50" fmla="*/ 551 w 1552"/>
              <a:gd name="T51" fmla="*/ 624 h 1552"/>
              <a:gd name="T52" fmla="*/ 517 w 1552"/>
              <a:gd name="T53" fmla="*/ 658 h 1552"/>
              <a:gd name="T54" fmla="*/ 484 w 1552"/>
              <a:gd name="T55" fmla="*/ 624 h 1552"/>
              <a:gd name="T56" fmla="*/ 790 w 1552"/>
              <a:gd name="T57" fmla="*/ 861 h 1552"/>
              <a:gd name="T58" fmla="*/ 1096 w 1552"/>
              <a:gd name="T59" fmla="*/ 1056 h 1552"/>
              <a:gd name="T60" fmla="*/ 1075 w 1552"/>
              <a:gd name="T61" fmla="*/ 1108 h 1552"/>
              <a:gd name="T62" fmla="*/ 1022 w 1552"/>
              <a:gd name="T63" fmla="*/ 1087 h 1552"/>
              <a:gd name="T64" fmla="*/ 790 w 1552"/>
              <a:gd name="T65" fmla="*/ 941 h 1552"/>
              <a:gd name="T66" fmla="*/ 557 w 1552"/>
              <a:gd name="T67" fmla="*/ 1087 h 1552"/>
              <a:gd name="T68" fmla="*/ 520 w 1552"/>
              <a:gd name="T69" fmla="*/ 1112 h 1552"/>
              <a:gd name="T70" fmla="*/ 504 w 1552"/>
              <a:gd name="T71" fmla="*/ 1109 h 1552"/>
              <a:gd name="T72" fmla="*/ 483 w 1552"/>
              <a:gd name="T73" fmla="*/ 1057 h 1552"/>
              <a:gd name="T74" fmla="*/ 790 w 1552"/>
              <a:gd name="T75" fmla="*/ 861 h 1552"/>
              <a:gd name="T76" fmla="*/ 405 w 1552"/>
              <a:gd name="T77" fmla="*/ 826 h 1552"/>
              <a:gd name="T78" fmla="*/ 466 w 1552"/>
              <a:gd name="T79" fmla="*/ 726 h 1552"/>
              <a:gd name="T80" fmla="*/ 486 w 1552"/>
              <a:gd name="T81" fmla="*/ 784 h 1552"/>
              <a:gd name="T82" fmla="*/ 502 w 1552"/>
              <a:gd name="T83" fmla="*/ 831 h 1552"/>
              <a:gd name="T84" fmla="*/ 453 w 1552"/>
              <a:gd name="T85" fmla="*/ 880 h 1552"/>
              <a:gd name="T86" fmla="*/ 405 w 1552"/>
              <a:gd name="T87" fmla="*/ 826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52" h="1552">
                <a:moveTo>
                  <a:pt x="1276" y="1276"/>
                </a:moveTo>
                <a:cubicBezTo>
                  <a:pt x="1552" y="1000"/>
                  <a:pt x="1552" y="552"/>
                  <a:pt x="1276" y="276"/>
                </a:cubicBezTo>
                <a:cubicBezTo>
                  <a:pt x="1000" y="0"/>
                  <a:pt x="552" y="0"/>
                  <a:pt x="276" y="276"/>
                </a:cubicBezTo>
                <a:cubicBezTo>
                  <a:pt x="0" y="552"/>
                  <a:pt x="0" y="1000"/>
                  <a:pt x="276" y="1276"/>
                </a:cubicBezTo>
                <a:cubicBezTo>
                  <a:pt x="552" y="1552"/>
                  <a:pt x="1000" y="1552"/>
                  <a:pt x="1276" y="1276"/>
                </a:cubicBezTo>
                <a:close/>
                <a:moveTo>
                  <a:pt x="353" y="353"/>
                </a:moveTo>
                <a:cubicBezTo>
                  <a:pt x="586" y="120"/>
                  <a:pt x="966" y="120"/>
                  <a:pt x="1199" y="353"/>
                </a:cubicBezTo>
                <a:cubicBezTo>
                  <a:pt x="1432" y="586"/>
                  <a:pt x="1432" y="966"/>
                  <a:pt x="1199" y="1199"/>
                </a:cubicBezTo>
                <a:cubicBezTo>
                  <a:pt x="966" y="1432"/>
                  <a:pt x="586" y="1432"/>
                  <a:pt x="353" y="1199"/>
                </a:cubicBezTo>
                <a:cubicBezTo>
                  <a:pt x="120" y="966"/>
                  <a:pt x="120" y="586"/>
                  <a:pt x="353" y="353"/>
                </a:cubicBezTo>
                <a:close/>
                <a:moveTo>
                  <a:pt x="854" y="625"/>
                </a:moveTo>
                <a:cubicBezTo>
                  <a:pt x="854" y="561"/>
                  <a:pt x="906" y="509"/>
                  <a:pt x="970" y="509"/>
                </a:cubicBezTo>
                <a:cubicBezTo>
                  <a:pt x="1034" y="509"/>
                  <a:pt x="1086" y="561"/>
                  <a:pt x="1086" y="625"/>
                </a:cubicBezTo>
                <a:cubicBezTo>
                  <a:pt x="1086" y="643"/>
                  <a:pt x="1071" y="658"/>
                  <a:pt x="1052" y="658"/>
                </a:cubicBezTo>
                <a:cubicBezTo>
                  <a:pt x="1034" y="658"/>
                  <a:pt x="1019" y="643"/>
                  <a:pt x="1019" y="625"/>
                </a:cubicBezTo>
                <a:cubicBezTo>
                  <a:pt x="1019" y="597"/>
                  <a:pt x="997" y="575"/>
                  <a:pt x="970" y="575"/>
                </a:cubicBezTo>
                <a:cubicBezTo>
                  <a:pt x="943" y="575"/>
                  <a:pt x="920" y="597"/>
                  <a:pt x="920" y="625"/>
                </a:cubicBezTo>
                <a:cubicBezTo>
                  <a:pt x="920" y="643"/>
                  <a:pt x="906" y="658"/>
                  <a:pt x="887" y="658"/>
                </a:cubicBezTo>
                <a:cubicBezTo>
                  <a:pt x="869" y="658"/>
                  <a:pt x="854" y="643"/>
                  <a:pt x="854" y="625"/>
                </a:cubicBezTo>
                <a:close/>
                <a:moveTo>
                  <a:pt x="484" y="624"/>
                </a:moveTo>
                <a:cubicBezTo>
                  <a:pt x="484" y="560"/>
                  <a:pt x="536" y="508"/>
                  <a:pt x="600" y="508"/>
                </a:cubicBezTo>
                <a:cubicBezTo>
                  <a:pt x="664" y="508"/>
                  <a:pt x="716" y="560"/>
                  <a:pt x="716" y="624"/>
                </a:cubicBezTo>
                <a:cubicBezTo>
                  <a:pt x="716" y="643"/>
                  <a:pt x="701" y="658"/>
                  <a:pt x="683" y="658"/>
                </a:cubicBezTo>
                <a:cubicBezTo>
                  <a:pt x="664" y="658"/>
                  <a:pt x="650" y="643"/>
                  <a:pt x="650" y="624"/>
                </a:cubicBezTo>
                <a:cubicBezTo>
                  <a:pt x="650" y="597"/>
                  <a:pt x="627" y="575"/>
                  <a:pt x="600" y="575"/>
                </a:cubicBezTo>
                <a:cubicBezTo>
                  <a:pt x="573" y="575"/>
                  <a:pt x="551" y="597"/>
                  <a:pt x="551" y="624"/>
                </a:cubicBezTo>
                <a:cubicBezTo>
                  <a:pt x="551" y="643"/>
                  <a:pt x="536" y="658"/>
                  <a:pt x="517" y="658"/>
                </a:cubicBezTo>
                <a:cubicBezTo>
                  <a:pt x="499" y="658"/>
                  <a:pt x="484" y="643"/>
                  <a:pt x="484" y="624"/>
                </a:cubicBezTo>
                <a:close/>
                <a:moveTo>
                  <a:pt x="790" y="861"/>
                </a:moveTo>
                <a:cubicBezTo>
                  <a:pt x="925" y="861"/>
                  <a:pt x="1045" y="937"/>
                  <a:pt x="1096" y="1056"/>
                </a:cubicBezTo>
                <a:cubicBezTo>
                  <a:pt x="1105" y="1076"/>
                  <a:pt x="1095" y="1099"/>
                  <a:pt x="1075" y="1108"/>
                </a:cubicBezTo>
                <a:cubicBezTo>
                  <a:pt x="1055" y="1117"/>
                  <a:pt x="1031" y="1108"/>
                  <a:pt x="1022" y="1087"/>
                </a:cubicBezTo>
                <a:cubicBezTo>
                  <a:pt x="984" y="998"/>
                  <a:pt x="893" y="941"/>
                  <a:pt x="790" y="941"/>
                </a:cubicBezTo>
                <a:cubicBezTo>
                  <a:pt x="685" y="941"/>
                  <a:pt x="594" y="998"/>
                  <a:pt x="557" y="1087"/>
                </a:cubicBezTo>
                <a:cubicBezTo>
                  <a:pt x="550" y="1103"/>
                  <a:pt x="535" y="1112"/>
                  <a:pt x="520" y="1112"/>
                </a:cubicBezTo>
                <a:cubicBezTo>
                  <a:pt x="514" y="1112"/>
                  <a:pt x="509" y="1111"/>
                  <a:pt x="504" y="1109"/>
                </a:cubicBezTo>
                <a:cubicBezTo>
                  <a:pt x="484" y="1100"/>
                  <a:pt x="474" y="1077"/>
                  <a:pt x="483" y="1057"/>
                </a:cubicBezTo>
                <a:cubicBezTo>
                  <a:pt x="532" y="938"/>
                  <a:pt x="653" y="861"/>
                  <a:pt x="790" y="861"/>
                </a:cubicBezTo>
                <a:close/>
                <a:moveTo>
                  <a:pt x="405" y="826"/>
                </a:moveTo>
                <a:cubicBezTo>
                  <a:pt x="405" y="781"/>
                  <a:pt x="466" y="726"/>
                  <a:pt x="466" y="726"/>
                </a:cubicBezTo>
                <a:cubicBezTo>
                  <a:pt x="472" y="763"/>
                  <a:pt x="486" y="784"/>
                  <a:pt x="486" y="784"/>
                </a:cubicBezTo>
                <a:cubicBezTo>
                  <a:pt x="502" y="808"/>
                  <a:pt x="502" y="831"/>
                  <a:pt x="502" y="831"/>
                </a:cubicBezTo>
                <a:cubicBezTo>
                  <a:pt x="502" y="880"/>
                  <a:pt x="453" y="880"/>
                  <a:pt x="453" y="880"/>
                </a:cubicBezTo>
                <a:cubicBezTo>
                  <a:pt x="405" y="880"/>
                  <a:pt x="405" y="826"/>
                  <a:pt x="405" y="8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1" name="teardrop-falling-on-sad-emoticon-face_42895"/>
          <p:cNvSpPr>
            <a:spLocks noChangeAspect="1"/>
          </p:cNvSpPr>
          <p:nvPr/>
        </p:nvSpPr>
        <p:spPr bwMode="auto">
          <a:xfrm>
            <a:off x="8241825" y="4868712"/>
            <a:ext cx="1061202" cy="1059596"/>
          </a:xfrm>
          <a:custGeom>
            <a:avLst/>
            <a:gdLst>
              <a:gd name="T0" fmla="*/ 3005 w 6011"/>
              <a:gd name="T1" fmla="*/ 0 h 6011"/>
              <a:gd name="T2" fmla="*/ 0 w 6011"/>
              <a:gd name="T3" fmla="*/ 3005 h 6011"/>
              <a:gd name="T4" fmla="*/ 3005 w 6011"/>
              <a:gd name="T5" fmla="*/ 6011 h 6011"/>
              <a:gd name="T6" fmla="*/ 6011 w 6011"/>
              <a:gd name="T7" fmla="*/ 3005 h 6011"/>
              <a:gd name="T8" fmla="*/ 3005 w 6011"/>
              <a:gd name="T9" fmla="*/ 0 h 6011"/>
              <a:gd name="T10" fmla="*/ 3005 w 6011"/>
              <a:gd name="T11" fmla="*/ 5712 h 6011"/>
              <a:gd name="T12" fmla="*/ 299 w 6011"/>
              <a:gd name="T13" fmla="*/ 3005 h 6011"/>
              <a:gd name="T14" fmla="*/ 3005 w 6011"/>
              <a:gd name="T15" fmla="*/ 299 h 6011"/>
              <a:gd name="T16" fmla="*/ 5712 w 6011"/>
              <a:gd name="T17" fmla="*/ 3005 h 6011"/>
              <a:gd name="T18" fmla="*/ 3005 w 6011"/>
              <a:gd name="T19" fmla="*/ 5712 h 6011"/>
              <a:gd name="T20" fmla="*/ 1873 w 6011"/>
              <a:gd name="T21" fmla="*/ 2492 h 6011"/>
              <a:gd name="T22" fmla="*/ 1399 w 6011"/>
              <a:gd name="T23" fmla="*/ 2018 h 6011"/>
              <a:gd name="T24" fmla="*/ 1873 w 6011"/>
              <a:gd name="T25" fmla="*/ 1545 h 6011"/>
              <a:gd name="T26" fmla="*/ 2347 w 6011"/>
              <a:gd name="T27" fmla="*/ 2018 h 6011"/>
              <a:gd name="T28" fmla="*/ 1873 w 6011"/>
              <a:gd name="T29" fmla="*/ 2492 h 6011"/>
              <a:gd name="T30" fmla="*/ 4626 w 6011"/>
              <a:gd name="T31" fmla="*/ 2018 h 6011"/>
              <a:gd name="T32" fmla="*/ 4152 w 6011"/>
              <a:gd name="T33" fmla="*/ 2492 h 6011"/>
              <a:gd name="T34" fmla="*/ 3678 w 6011"/>
              <a:gd name="T35" fmla="*/ 2018 h 6011"/>
              <a:gd name="T36" fmla="*/ 4152 w 6011"/>
              <a:gd name="T37" fmla="*/ 1545 h 6011"/>
              <a:gd name="T38" fmla="*/ 4626 w 6011"/>
              <a:gd name="T39" fmla="*/ 2018 h 6011"/>
              <a:gd name="T40" fmla="*/ 2343 w 6011"/>
              <a:gd name="T41" fmla="*/ 3162 h 6011"/>
              <a:gd name="T42" fmla="*/ 3005 w 6011"/>
              <a:gd name="T43" fmla="*/ 2500 h 6011"/>
              <a:gd name="T44" fmla="*/ 3668 w 6011"/>
              <a:gd name="T45" fmla="*/ 3162 h 6011"/>
              <a:gd name="T46" fmla="*/ 3005 w 6011"/>
              <a:gd name="T47" fmla="*/ 3825 h 6011"/>
              <a:gd name="T48" fmla="*/ 2343 w 6011"/>
              <a:gd name="T49" fmla="*/ 3162 h 6011"/>
              <a:gd name="T50" fmla="*/ 4273 w 6011"/>
              <a:gd name="T51" fmla="*/ 3823 h 6011"/>
              <a:gd name="T52" fmla="*/ 3005 w 6011"/>
              <a:gd name="T53" fmla="*/ 4999 h 6011"/>
              <a:gd name="T54" fmla="*/ 1738 w 6011"/>
              <a:gd name="T55" fmla="*/ 3823 h 6011"/>
              <a:gd name="T56" fmla="*/ 1850 w 6011"/>
              <a:gd name="T57" fmla="*/ 3711 h 6011"/>
              <a:gd name="T58" fmla="*/ 1962 w 6011"/>
              <a:gd name="T59" fmla="*/ 3823 h 6011"/>
              <a:gd name="T60" fmla="*/ 3005 w 6011"/>
              <a:gd name="T61" fmla="*/ 4775 h 6011"/>
              <a:gd name="T62" fmla="*/ 4049 w 6011"/>
              <a:gd name="T63" fmla="*/ 3823 h 6011"/>
              <a:gd name="T64" fmla="*/ 4161 w 6011"/>
              <a:gd name="T65" fmla="*/ 3711 h 6011"/>
              <a:gd name="T66" fmla="*/ 4273 w 6011"/>
              <a:gd name="T67" fmla="*/ 3823 h 6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11" h="6011">
                <a:moveTo>
                  <a:pt x="3005" y="0"/>
                </a:moveTo>
                <a:cubicBezTo>
                  <a:pt x="1348" y="0"/>
                  <a:pt x="0" y="1348"/>
                  <a:pt x="0" y="3005"/>
                </a:cubicBezTo>
                <a:cubicBezTo>
                  <a:pt x="0" y="4662"/>
                  <a:pt x="1348" y="6011"/>
                  <a:pt x="3005" y="6011"/>
                </a:cubicBezTo>
                <a:cubicBezTo>
                  <a:pt x="4662" y="6011"/>
                  <a:pt x="6011" y="4662"/>
                  <a:pt x="6011" y="3005"/>
                </a:cubicBezTo>
                <a:cubicBezTo>
                  <a:pt x="6011" y="1348"/>
                  <a:pt x="4662" y="0"/>
                  <a:pt x="3005" y="0"/>
                </a:cubicBezTo>
                <a:close/>
                <a:moveTo>
                  <a:pt x="3005" y="5712"/>
                </a:moveTo>
                <a:cubicBezTo>
                  <a:pt x="1513" y="5712"/>
                  <a:pt x="299" y="4498"/>
                  <a:pt x="299" y="3005"/>
                </a:cubicBezTo>
                <a:cubicBezTo>
                  <a:pt x="299" y="1513"/>
                  <a:pt x="1513" y="299"/>
                  <a:pt x="3005" y="299"/>
                </a:cubicBezTo>
                <a:cubicBezTo>
                  <a:pt x="4498" y="299"/>
                  <a:pt x="5712" y="1513"/>
                  <a:pt x="5712" y="3005"/>
                </a:cubicBezTo>
                <a:cubicBezTo>
                  <a:pt x="5712" y="4498"/>
                  <a:pt x="4498" y="5712"/>
                  <a:pt x="3005" y="5712"/>
                </a:cubicBezTo>
                <a:close/>
                <a:moveTo>
                  <a:pt x="1873" y="2492"/>
                </a:moveTo>
                <a:cubicBezTo>
                  <a:pt x="1612" y="2492"/>
                  <a:pt x="1399" y="2280"/>
                  <a:pt x="1399" y="2018"/>
                </a:cubicBezTo>
                <a:cubicBezTo>
                  <a:pt x="1399" y="1757"/>
                  <a:pt x="1612" y="1545"/>
                  <a:pt x="1873" y="1545"/>
                </a:cubicBezTo>
                <a:cubicBezTo>
                  <a:pt x="2135" y="1545"/>
                  <a:pt x="2347" y="1757"/>
                  <a:pt x="2347" y="2018"/>
                </a:cubicBezTo>
                <a:cubicBezTo>
                  <a:pt x="2347" y="2280"/>
                  <a:pt x="2135" y="2492"/>
                  <a:pt x="1873" y="2492"/>
                </a:cubicBezTo>
                <a:close/>
                <a:moveTo>
                  <a:pt x="4626" y="2018"/>
                </a:moveTo>
                <a:cubicBezTo>
                  <a:pt x="4626" y="2280"/>
                  <a:pt x="4414" y="2492"/>
                  <a:pt x="4152" y="2492"/>
                </a:cubicBezTo>
                <a:cubicBezTo>
                  <a:pt x="3890" y="2492"/>
                  <a:pt x="3678" y="2280"/>
                  <a:pt x="3678" y="2018"/>
                </a:cubicBezTo>
                <a:cubicBezTo>
                  <a:pt x="3678" y="1757"/>
                  <a:pt x="3890" y="1545"/>
                  <a:pt x="4152" y="1545"/>
                </a:cubicBezTo>
                <a:cubicBezTo>
                  <a:pt x="4414" y="1545"/>
                  <a:pt x="4626" y="1757"/>
                  <a:pt x="4626" y="2018"/>
                </a:cubicBezTo>
                <a:close/>
                <a:moveTo>
                  <a:pt x="2343" y="3162"/>
                </a:moveTo>
                <a:cubicBezTo>
                  <a:pt x="2343" y="2796"/>
                  <a:pt x="2639" y="2500"/>
                  <a:pt x="3005" y="2500"/>
                </a:cubicBezTo>
                <a:cubicBezTo>
                  <a:pt x="3371" y="2500"/>
                  <a:pt x="3668" y="2796"/>
                  <a:pt x="3668" y="3162"/>
                </a:cubicBezTo>
                <a:cubicBezTo>
                  <a:pt x="3668" y="3528"/>
                  <a:pt x="3371" y="3825"/>
                  <a:pt x="3005" y="3825"/>
                </a:cubicBezTo>
                <a:cubicBezTo>
                  <a:pt x="2639" y="3825"/>
                  <a:pt x="2343" y="3528"/>
                  <a:pt x="2343" y="3162"/>
                </a:cubicBezTo>
                <a:close/>
                <a:moveTo>
                  <a:pt x="4273" y="3823"/>
                </a:moveTo>
                <a:cubicBezTo>
                  <a:pt x="4273" y="4472"/>
                  <a:pt x="3704" y="4999"/>
                  <a:pt x="3005" y="4999"/>
                </a:cubicBezTo>
                <a:cubicBezTo>
                  <a:pt x="2306" y="4999"/>
                  <a:pt x="1738" y="4472"/>
                  <a:pt x="1738" y="3823"/>
                </a:cubicBezTo>
                <a:cubicBezTo>
                  <a:pt x="1738" y="3761"/>
                  <a:pt x="1788" y="3711"/>
                  <a:pt x="1850" y="3711"/>
                </a:cubicBezTo>
                <a:cubicBezTo>
                  <a:pt x="1912" y="3711"/>
                  <a:pt x="1962" y="3761"/>
                  <a:pt x="1962" y="3823"/>
                </a:cubicBezTo>
                <a:cubicBezTo>
                  <a:pt x="1962" y="4348"/>
                  <a:pt x="2430" y="4775"/>
                  <a:pt x="3005" y="4775"/>
                </a:cubicBezTo>
                <a:cubicBezTo>
                  <a:pt x="3581" y="4775"/>
                  <a:pt x="4049" y="4348"/>
                  <a:pt x="4049" y="3823"/>
                </a:cubicBezTo>
                <a:cubicBezTo>
                  <a:pt x="4049" y="3761"/>
                  <a:pt x="4099" y="3711"/>
                  <a:pt x="4161" y="3711"/>
                </a:cubicBezTo>
                <a:cubicBezTo>
                  <a:pt x="4223" y="3711"/>
                  <a:pt x="4273" y="3761"/>
                  <a:pt x="4273" y="38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  <p:sp>
        <p:nvSpPr>
          <p:cNvPr id="83" name="棱台 2"/>
          <p:cNvSpPr/>
          <p:nvPr/>
        </p:nvSpPr>
        <p:spPr bwMode="auto">
          <a:xfrm>
            <a:off x="1348196" y="1457916"/>
            <a:ext cx="7490460" cy="720725"/>
          </a:xfrm>
          <a:prstGeom prst="bevel">
            <a:avLst/>
          </a:prstGeom>
          <a:noFill/>
          <a:ln>
            <a:solidFill>
              <a:srgbClr val="1A74F2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 anchor="b"/>
          <a:lstStyle/>
          <a:p>
            <a:pPr marL="342900" marR="0" lvl="0" indent="-342900" algn="l" defTabSz="1066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Blip>
                <a:blip r:embed="rId4"/>
              </a:buBlip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不过，回家睡着了倒可以做各种各样的梦呢！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9475470" y="1818278"/>
            <a:ext cx="1178560" cy="651291"/>
          </a:xfrm>
          <a:prstGeom prst="wedgeEllipseCallout">
            <a:avLst>
              <a:gd name="adj1" fmla="val -54579"/>
              <a:gd name="adj2" fmla="val -85557"/>
            </a:avLst>
          </a:prstGeom>
          <a:noFill/>
          <a:ln w="38100">
            <a:solidFill>
              <a:srgbClr val="1A74F2"/>
            </a:solidFill>
          </a:ln>
        </p:spPr>
        <p:txBody>
          <a:bodyPr wrap="square" rtlCol="0">
            <a:spAutoFit/>
          </a:bodyPr>
          <a:lstStyle/>
          <a:p>
            <a:r>
              <a:rPr kumimoji="0" lang="zh-CN" altLang="en-US" sz="2400" i="0" kern="1200" cap="none" spc="0" normalizeH="0" baseline="0" noProof="0" dirty="0">
                <a:solidFill>
                  <a:srgbClr val="1A74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期待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2051050" y="2804049"/>
            <a:ext cx="2139315" cy="772460"/>
          </a:xfrm>
          <a:prstGeom prst="doubleWave">
            <a:avLst/>
          </a:prstGeom>
          <a:noFill/>
          <a:ln>
            <a:solidFill>
              <a:srgbClr val="1A74F2"/>
            </a:solidFill>
          </a:ln>
        </p:spPr>
        <p:txBody>
          <a:bodyPr wrap="square" rtlCol="0">
            <a:spAutoFit/>
          </a:bodyPr>
          <a:lstStyle/>
          <a:p>
            <a:pPr marR="0" indent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solidFill>
                  <a:srgbClr val="1A74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沮丧——期待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4491355" y="2929294"/>
            <a:ext cx="61626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sz="2800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“我”是一个</a:t>
            </a:r>
            <a:r>
              <a:rPr lang="zh-CN" sz="2800" b="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开朗乐观</a:t>
            </a:r>
            <a:r>
              <a:rPr lang="zh-CN" sz="2800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的孩子</a:t>
            </a:r>
            <a:r>
              <a:rPr lang="zh-CN" altLang="en-US" sz="2800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83" grpId="0" bldLvl="0" animBg="1"/>
      <p:bldP spid="84" grpId="0" bldLvl="0" animBg="1"/>
      <p:bldP spid="85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27545" y="2927556"/>
            <a:ext cx="5363210" cy="19244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74F2"/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i="0" u="none" strike="noStrike" cap="none" normalizeH="0" baseline="0" dirty="0">
                <a:ln>
                  <a:noFill/>
                </a:ln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正做着好梦， 　　</a:t>
            </a: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i="0" u="none" strike="noStrike" cap="none" normalizeH="0" baseline="0" dirty="0">
                <a:ln>
                  <a:noFill/>
                </a:ln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又听见大人在叫：“该起床上学啦！” 　　</a:t>
            </a: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i="0" u="none" strike="noStrike" cap="none" normalizeH="0" baseline="0" dirty="0">
                <a:ln>
                  <a:noFill/>
                </a:ln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唉，要是不上学就好了。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976371" y="4904758"/>
            <a:ext cx="5024755" cy="849762"/>
          </a:xfrm>
          <a:prstGeom prst="cloudCallout">
            <a:avLst>
              <a:gd name="adj1" fmla="val -64229"/>
              <a:gd name="adj2" fmla="val -102080"/>
            </a:avLst>
          </a:prstGeom>
          <a:solidFill>
            <a:schemeClr val="bg1"/>
          </a:solidFill>
          <a:ln w="9525">
            <a:solidFill>
              <a:srgbClr val="1A74F2"/>
            </a:solidFill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sz="2400" kern="800" spc="-1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从“唉”看出我的无奈。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121093" y="1766813"/>
            <a:ext cx="99498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同学们当你睡得正香的时候，被大人叫醒，你的心里该怎么想？</a:t>
            </a:r>
            <a:endParaRPr lang="zh-CN" altLang="en-US" sz="2800" b="0" dirty="0">
              <a:solidFill>
                <a:srgbClr val="00000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88975" y="454025"/>
            <a:ext cx="2724150" cy="43338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0" name="右箭头 10"/>
          <p:cNvSpPr/>
          <p:nvPr/>
        </p:nvSpPr>
        <p:spPr>
          <a:xfrm>
            <a:off x="8800114" y="3301511"/>
            <a:ext cx="885190" cy="391795"/>
          </a:xfrm>
          <a:prstGeom prst="rightArrow">
            <a:avLst/>
          </a:prstGeom>
          <a:solidFill>
            <a:schemeClr val="bg1"/>
          </a:solidFill>
          <a:ln>
            <a:solidFill>
              <a:srgbClr val="1A74F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51" name="iconfont-1019-182617"/>
          <p:cNvSpPr>
            <a:spLocks noChangeAspect="1"/>
          </p:cNvSpPr>
          <p:nvPr/>
        </p:nvSpPr>
        <p:spPr bwMode="auto">
          <a:xfrm>
            <a:off x="7340739" y="2923403"/>
            <a:ext cx="1148010" cy="1148010"/>
          </a:xfrm>
          <a:custGeom>
            <a:avLst/>
            <a:gdLst>
              <a:gd name="T0" fmla="*/ 6400 w 12800"/>
              <a:gd name="T1" fmla="*/ 800 h 12800"/>
              <a:gd name="T2" fmla="*/ 12000 w 12800"/>
              <a:gd name="T3" fmla="*/ 6400 h 12800"/>
              <a:gd name="T4" fmla="*/ 6400 w 12800"/>
              <a:gd name="T5" fmla="*/ 12000 h 12800"/>
              <a:gd name="T6" fmla="*/ 800 w 12800"/>
              <a:gd name="T7" fmla="*/ 6400 h 12800"/>
              <a:gd name="T8" fmla="*/ 6400 w 12800"/>
              <a:gd name="T9" fmla="*/ 800 h 12800"/>
              <a:gd name="T10" fmla="*/ 6400 w 12800"/>
              <a:gd name="T11" fmla="*/ 0 h 12800"/>
              <a:gd name="T12" fmla="*/ 0 w 12800"/>
              <a:gd name="T13" fmla="*/ 6400 h 12800"/>
              <a:gd name="T14" fmla="*/ 6400 w 12800"/>
              <a:gd name="T15" fmla="*/ 12800 h 12800"/>
              <a:gd name="T16" fmla="*/ 12800 w 12800"/>
              <a:gd name="T17" fmla="*/ 6400 h 12800"/>
              <a:gd name="T18" fmla="*/ 6400 w 12800"/>
              <a:gd name="T19" fmla="*/ 0 h 12800"/>
              <a:gd name="T20" fmla="*/ 5600 w 12800"/>
              <a:gd name="T21" fmla="*/ 5600 h 12800"/>
              <a:gd name="T22" fmla="*/ 3929 w 12800"/>
              <a:gd name="T23" fmla="*/ 4000 h 12800"/>
              <a:gd name="T24" fmla="*/ 3922 w 12800"/>
              <a:gd name="T25" fmla="*/ 4000 h 12800"/>
              <a:gd name="T26" fmla="*/ 2371 w 12800"/>
              <a:gd name="T27" fmla="*/ 5610 h 12800"/>
              <a:gd name="T28" fmla="*/ 3174 w 12800"/>
              <a:gd name="T29" fmla="*/ 5623 h 12800"/>
              <a:gd name="T30" fmla="*/ 4004 w 12800"/>
              <a:gd name="T31" fmla="*/ 4689 h 12800"/>
              <a:gd name="T32" fmla="*/ 4800 w 12800"/>
              <a:gd name="T33" fmla="*/ 5600 h 12800"/>
              <a:gd name="T34" fmla="*/ 5600 w 12800"/>
              <a:gd name="T35" fmla="*/ 5600 h 12800"/>
              <a:gd name="T36" fmla="*/ 10400 w 12800"/>
              <a:gd name="T37" fmla="*/ 5600 h 12800"/>
              <a:gd name="T38" fmla="*/ 8728 w 12800"/>
              <a:gd name="T39" fmla="*/ 4000 h 12800"/>
              <a:gd name="T40" fmla="*/ 8722 w 12800"/>
              <a:gd name="T41" fmla="*/ 4000 h 12800"/>
              <a:gd name="T42" fmla="*/ 7171 w 12800"/>
              <a:gd name="T43" fmla="*/ 5610 h 12800"/>
              <a:gd name="T44" fmla="*/ 7974 w 12800"/>
              <a:gd name="T45" fmla="*/ 5623 h 12800"/>
              <a:gd name="T46" fmla="*/ 8803 w 12800"/>
              <a:gd name="T47" fmla="*/ 4690 h 12800"/>
              <a:gd name="T48" fmla="*/ 9600 w 12800"/>
              <a:gd name="T49" fmla="*/ 5600 h 12800"/>
              <a:gd name="T50" fmla="*/ 10400 w 12800"/>
              <a:gd name="T51" fmla="*/ 5600 h 12800"/>
              <a:gd name="T52" fmla="*/ 10414 w 12800"/>
              <a:gd name="T53" fmla="*/ 7200 h 12800"/>
              <a:gd name="T54" fmla="*/ 9700 w 12800"/>
              <a:gd name="T55" fmla="*/ 7200 h 12800"/>
              <a:gd name="T56" fmla="*/ 6149 w 12800"/>
              <a:gd name="T57" fmla="*/ 9576 h 12800"/>
              <a:gd name="T58" fmla="*/ 3200 w 12800"/>
              <a:gd name="T59" fmla="*/ 7200 h 12800"/>
              <a:gd name="T60" fmla="*/ 2349 w 12800"/>
              <a:gd name="T61" fmla="*/ 7203 h 12800"/>
              <a:gd name="T62" fmla="*/ 6088 w 12800"/>
              <a:gd name="T63" fmla="*/ 10366 h 12800"/>
              <a:gd name="T64" fmla="*/ 6398 w 12800"/>
              <a:gd name="T65" fmla="*/ 10384 h 12800"/>
              <a:gd name="T66" fmla="*/ 10414 w 12800"/>
              <a:gd name="T67" fmla="*/ 720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800" h="12800">
                <a:moveTo>
                  <a:pt x="6400" y="800"/>
                </a:moveTo>
                <a:cubicBezTo>
                  <a:pt x="9487" y="800"/>
                  <a:pt x="12000" y="3312"/>
                  <a:pt x="12000" y="6400"/>
                </a:cubicBezTo>
                <a:cubicBezTo>
                  <a:pt x="12000" y="9487"/>
                  <a:pt x="9487" y="12000"/>
                  <a:pt x="6400" y="12000"/>
                </a:cubicBezTo>
                <a:cubicBezTo>
                  <a:pt x="3312" y="12000"/>
                  <a:pt x="800" y="9487"/>
                  <a:pt x="800" y="6400"/>
                </a:cubicBezTo>
                <a:cubicBezTo>
                  <a:pt x="800" y="3312"/>
                  <a:pt x="3312" y="800"/>
                  <a:pt x="6400" y="800"/>
                </a:cubicBezTo>
                <a:close/>
                <a:moveTo>
                  <a:pt x="6400" y="0"/>
                </a:moveTo>
                <a:cubicBezTo>
                  <a:pt x="2866" y="0"/>
                  <a:pt x="0" y="2866"/>
                  <a:pt x="0" y="6400"/>
                </a:cubicBezTo>
                <a:cubicBezTo>
                  <a:pt x="0" y="9934"/>
                  <a:pt x="2866" y="12800"/>
                  <a:pt x="6400" y="12800"/>
                </a:cubicBezTo>
                <a:cubicBezTo>
                  <a:pt x="9934" y="12800"/>
                  <a:pt x="12800" y="9934"/>
                  <a:pt x="12800" y="6400"/>
                </a:cubicBezTo>
                <a:cubicBezTo>
                  <a:pt x="12800" y="2866"/>
                  <a:pt x="9934" y="0"/>
                  <a:pt x="6400" y="0"/>
                </a:cubicBezTo>
                <a:close/>
                <a:moveTo>
                  <a:pt x="5600" y="5600"/>
                </a:moveTo>
                <a:cubicBezTo>
                  <a:pt x="5513" y="4525"/>
                  <a:pt x="4862" y="4000"/>
                  <a:pt x="3929" y="4000"/>
                </a:cubicBezTo>
                <a:lnTo>
                  <a:pt x="3922" y="4000"/>
                </a:lnTo>
                <a:cubicBezTo>
                  <a:pt x="3017" y="4000"/>
                  <a:pt x="2400" y="4800"/>
                  <a:pt x="2371" y="5610"/>
                </a:cubicBezTo>
                <a:lnTo>
                  <a:pt x="3174" y="5623"/>
                </a:lnTo>
                <a:cubicBezTo>
                  <a:pt x="3162" y="5013"/>
                  <a:pt x="3453" y="4690"/>
                  <a:pt x="4004" y="4689"/>
                </a:cubicBezTo>
                <a:cubicBezTo>
                  <a:pt x="4542" y="4687"/>
                  <a:pt x="4825" y="5138"/>
                  <a:pt x="4800" y="5600"/>
                </a:cubicBezTo>
                <a:lnTo>
                  <a:pt x="5600" y="5600"/>
                </a:lnTo>
                <a:close/>
                <a:moveTo>
                  <a:pt x="10400" y="5600"/>
                </a:moveTo>
                <a:cubicBezTo>
                  <a:pt x="10313" y="4525"/>
                  <a:pt x="9662" y="4000"/>
                  <a:pt x="8728" y="4000"/>
                </a:cubicBezTo>
                <a:lnTo>
                  <a:pt x="8722" y="4000"/>
                </a:lnTo>
                <a:cubicBezTo>
                  <a:pt x="7817" y="4000"/>
                  <a:pt x="7200" y="4800"/>
                  <a:pt x="7171" y="5610"/>
                </a:cubicBezTo>
                <a:lnTo>
                  <a:pt x="7974" y="5623"/>
                </a:lnTo>
                <a:cubicBezTo>
                  <a:pt x="7962" y="5013"/>
                  <a:pt x="8253" y="4690"/>
                  <a:pt x="8803" y="4690"/>
                </a:cubicBezTo>
                <a:cubicBezTo>
                  <a:pt x="9342" y="4687"/>
                  <a:pt x="9625" y="5138"/>
                  <a:pt x="9600" y="5600"/>
                </a:cubicBezTo>
                <a:lnTo>
                  <a:pt x="10400" y="5600"/>
                </a:lnTo>
                <a:close/>
                <a:moveTo>
                  <a:pt x="10414" y="7200"/>
                </a:moveTo>
                <a:lnTo>
                  <a:pt x="9700" y="7200"/>
                </a:lnTo>
                <a:cubicBezTo>
                  <a:pt x="8862" y="8713"/>
                  <a:pt x="7850" y="9662"/>
                  <a:pt x="6149" y="9576"/>
                </a:cubicBezTo>
                <a:cubicBezTo>
                  <a:pt x="4762" y="9505"/>
                  <a:pt x="3570" y="8525"/>
                  <a:pt x="3200" y="7200"/>
                </a:cubicBezTo>
                <a:lnTo>
                  <a:pt x="2349" y="7203"/>
                </a:lnTo>
                <a:cubicBezTo>
                  <a:pt x="2814" y="8866"/>
                  <a:pt x="4352" y="10233"/>
                  <a:pt x="6088" y="10366"/>
                </a:cubicBezTo>
                <a:cubicBezTo>
                  <a:pt x="6192" y="10374"/>
                  <a:pt x="6296" y="10384"/>
                  <a:pt x="6398" y="10384"/>
                </a:cubicBezTo>
                <a:cubicBezTo>
                  <a:pt x="8213" y="10384"/>
                  <a:pt x="9800" y="8887"/>
                  <a:pt x="10414" y="72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9" name="teardrop-falling-on-sad-emoticon-face_42895"/>
          <p:cNvSpPr>
            <a:spLocks noChangeAspect="1"/>
          </p:cNvSpPr>
          <p:nvPr/>
        </p:nvSpPr>
        <p:spPr bwMode="auto">
          <a:xfrm>
            <a:off x="9996669" y="2897874"/>
            <a:ext cx="1200846" cy="1199068"/>
          </a:xfrm>
          <a:custGeom>
            <a:avLst/>
            <a:gdLst>
              <a:gd name="T0" fmla="*/ 1276 w 1552"/>
              <a:gd name="T1" fmla="*/ 1276 h 1552"/>
              <a:gd name="T2" fmla="*/ 1276 w 1552"/>
              <a:gd name="T3" fmla="*/ 276 h 1552"/>
              <a:gd name="T4" fmla="*/ 276 w 1552"/>
              <a:gd name="T5" fmla="*/ 276 h 1552"/>
              <a:gd name="T6" fmla="*/ 276 w 1552"/>
              <a:gd name="T7" fmla="*/ 1276 h 1552"/>
              <a:gd name="T8" fmla="*/ 1276 w 1552"/>
              <a:gd name="T9" fmla="*/ 1276 h 1552"/>
              <a:gd name="T10" fmla="*/ 353 w 1552"/>
              <a:gd name="T11" fmla="*/ 353 h 1552"/>
              <a:gd name="T12" fmla="*/ 1199 w 1552"/>
              <a:gd name="T13" fmla="*/ 353 h 1552"/>
              <a:gd name="T14" fmla="*/ 1199 w 1552"/>
              <a:gd name="T15" fmla="*/ 1199 h 1552"/>
              <a:gd name="T16" fmla="*/ 353 w 1552"/>
              <a:gd name="T17" fmla="*/ 1199 h 1552"/>
              <a:gd name="T18" fmla="*/ 353 w 1552"/>
              <a:gd name="T19" fmla="*/ 353 h 1552"/>
              <a:gd name="T20" fmla="*/ 854 w 1552"/>
              <a:gd name="T21" fmla="*/ 625 h 1552"/>
              <a:gd name="T22" fmla="*/ 970 w 1552"/>
              <a:gd name="T23" fmla="*/ 509 h 1552"/>
              <a:gd name="T24" fmla="*/ 1086 w 1552"/>
              <a:gd name="T25" fmla="*/ 625 h 1552"/>
              <a:gd name="T26" fmla="*/ 1052 w 1552"/>
              <a:gd name="T27" fmla="*/ 658 h 1552"/>
              <a:gd name="T28" fmla="*/ 1019 w 1552"/>
              <a:gd name="T29" fmla="*/ 625 h 1552"/>
              <a:gd name="T30" fmla="*/ 970 w 1552"/>
              <a:gd name="T31" fmla="*/ 575 h 1552"/>
              <a:gd name="T32" fmla="*/ 920 w 1552"/>
              <a:gd name="T33" fmla="*/ 625 h 1552"/>
              <a:gd name="T34" fmla="*/ 887 w 1552"/>
              <a:gd name="T35" fmla="*/ 658 h 1552"/>
              <a:gd name="T36" fmla="*/ 854 w 1552"/>
              <a:gd name="T37" fmla="*/ 625 h 1552"/>
              <a:gd name="T38" fmla="*/ 484 w 1552"/>
              <a:gd name="T39" fmla="*/ 624 h 1552"/>
              <a:gd name="T40" fmla="*/ 600 w 1552"/>
              <a:gd name="T41" fmla="*/ 508 h 1552"/>
              <a:gd name="T42" fmla="*/ 716 w 1552"/>
              <a:gd name="T43" fmla="*/ 624 h 1552"/>
              <a:gd name="T44" fmla="*/ 683 w 1552"/>
              <a:gd name="T45" fmla="*/ 658 h 1552"/>
              <a:gd name="T46" fmla="*/ 650 w 1552"/>
              <a:gd name="T47" fmla="*/ 624 h 1552"/>
              <a:gd name="T48" fmla="*/ 600 w 1552"/>
              <a:gd name="T49" fmla="*/ 575 h 1552"/>
              <a:gd name="T50" fmla="*/ 551 w 1552"/>
              <a:gd name="T51" fmla="*/ 624 h 1552"/>
              <a:gd name="T52" fmla="*/ 517 w 1552"/>
              <a:gd name="T53" fmla="*/ 658 h 1552"/>
              <a:gd name="T54" fmla="*/ 484 w 1552"/>
              <a:gd name="T55" fmla="*/ 624 h 1552"/>
              <a:gd name="T56" fmla="*/ 790 w 1552"/>
              <a:gd name="T57" fmla="*/ 861 h 1552"/>
              <a:gd name="T58" fmla="*/ 1096 w 1552"/>
              <a:gd name="T59" fmla="*/ 1056 h 1552"/>
              <a:gd name="T60" fmla="*/ 1075 w 1552"/>
              <a:gd name="T61" fmla="*/ 1108 h 1552"/>
              <a:gd name="T62" fmla="*/ 1022 w 1552"/>
              <a:gd name="T63" fmla="*/ 1087 h 1552"/>
              <a:gd name="T64" fmla="*/ 790 w 1552"/>
              <a:gd name="T65" fmla="*/ 941 h 1552"/>
              <a:gd name="T66" fmla="*/ 557 w 1552"/>
              <a:gd name="T67" fmla="*/ 1087 h 1552"/>
              <a:gd name="T68" fmla="*/ 520 w 1552"/>
              <a:gd name="T69" fmla="*/ 1112 h 1552"/>
              <a:gd name="T70" fmla="*/ 504 w 1552"/>
              <a:gd name="T71" fmla="*/ 1109 h 1552"/>
              <a:gd name="T72" fmla="*/ 483 w 1552"/>
              <a:gd name="T73" fmla="*/ 1057 h 1552"/>
              <a:gd name="T74" fmla="*/ 790 w 1552"/>
              <a:gd name="T75" fmla="*/ 861 h 1552"/>
              <a:gd name="T76" fmla="*/ 405 w 1552"/>
              <a:gd name="T77" fmla="*/ 826 h 1552"/>
              <a:gd name="T78" fmla="*/ 466 w 1552"/>
              <a:gd name="T79" fmla="*/ 726 h 1552"/>
              <a:gd name="T80" fmla="*/ 486 w 1552"/>
              <a:gd name="T81" fmla="*/ 784 h 1552"/>
              <a:gd name="T82" fmla="*/ 502 w 1552"/>
              <a:gd name="T83" fmla="*/ 831 h 1552"/>
              <a:gd name="T84" fmla="*/ 453 w 1552"/>
              <a:gd name="T85" fmla="*/ 880 h 1552"/>
              <a:gd name="T86" fmla="*/ 405 w 1552"/>
              <a:gd name="T87" fmla="*/ 826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52" h="1552">
                <a:moveTo>
                  <a:pt x="1276" y="1276"/>
                </a:moveTo>
                <a:cubicBezTo>
                  <a:pt x="1552" y="1000"/>
                  <a:pt x="1552" y="552"/>
                  <a:pt x="1276" y="276"/>
                </a:cubicBezTo>
                <a:cubicBezTo>
                  <a:pt x="1000" y="0"/>
                  <a:pt x="552" y="0"/>
                  <a:pt x="276" y="276"/>
                </a:cubicBezTo>
                <a:cubicBezTo>
                  <a:pt x="0" y="552"/>
                  <a:pt x="0" y="1000"/>
                  <a:pt x="276" y="1276"/>
                </a:cubicBezTo>
                <a:cubicBezTo>
                  <a:pt x="552" y="1552"/>
                  <a:pt x="1000" y="1552"/>
                  <a:pt x="1276" y="1276"/>
                </a:cubicBezTo>
                <a:close/>
                <a:moveTo>
                  <a:pt x="353" y="353"/>
                </a:moveTo>
                <a:cubicBezTo>
                  <a:pt x="586" y="120"/>
                  <a:pt x="966" y="120"/>
                  <a:pt x="1199" y="353"/>
                </a:cubicBezTo>
                <a:cubicBezTo>
                  <a:pt x="1432" y="586"/>
                  <a:pt x="1432" y="966"/>
                  <a:pt x="1199" y="1199"/>
                </a:cubicBezTo>
                <a:cubicBezTo>
                  <a:pt x="966" y="1432"/>
                  <a:pt x="586" y="1432"/>
                  <a:pt x="353" y="1199"/>
                </a:cubicBezTo>
                <a:cubicBezTo>
                  <a:pt x="120" y="966"/>
                  <a:pt x="120" y="586"/>
                  <a:pt x="353" y="353"/>
                </a:cubicBezTo>
                <a:close/>
                <a:moveTo>
                  <a:pt x="854" y="625"/>
                </a:moveTo>
                <a:cubicBezTo>
                  <a:pt x="854" y="561"/>
                  <a:pt x="906" y="509"/>
                  <a:pt x="970" y="509"/>
                </a:cubicBezTo>
                <a:cubicBezTo>
                  <a:pt x="1034" y="509"/>
                  <a:pt x="1086" y="561"/>
                  <a:pt x="1086" y="625"/>
                </a:cubicBezTo>
                <a:cubicBezTo>
                  <a:pt x="1086" y="643"/>
                  <a:pt x="1071" y="658"/>
                  <a:pt x="1052" y="658"/>
                </a:cubicBezTo>
                <a:cubicBezTo>
                  <a:pt x="1034" y="658"/>
                  <a:pt x="1019" y="643"/>
                  <a:pt x="1019" y="625"/>
                </a:cubicBezTo>
                <a:cubicBezTo>
                  <a:pt x="1019" y="597"/>
                  <a:pt x="997" y="575"/>
                  <a:pt x="970" y="575"/>
                </a:cubicBezTo>
                <a:cubicBezTo>
                  <a:pt x="943" y="575"/>
                  <a:pt x="920" y="597"/>
                  <a:pt x="920" y="625"/>
                </a:cubicBezTo>
                <a:cubicBezTo>
                  <a:pt x="920" y="643"/>
                  <a:pt x="906" y="658"/>
                  <a:pt x="887" y="658"/>
                </a:cubicBezTo>
                <a:cubicBezTo>
                  <a:pt x="869" y="658"/>
                  <a:pt x="854" y="643"/>
                  <a:pt x="854" y="625"/>
                </a:cubicBezTo>
                <a:close/>
                <a:moveTo>
                  <a:pt x="484" y="624"/>
                </a:moveTo>
                <a:cubicBezTo>
                  <a:pt x="484" y="560"/>
                  <a:pt x="536" y="508"/>
                  <a:pt x="600" y="508"/>
                </a:cubicBezTo>
                <a:cubicBezTo>
                  <a:pt x="664" y="508"/>
                  <a:pt x="716" y="560"/>
                  <a:pt x="716" y="624"/>
                </a:cubicBezTo>
                <a:cubicBezTo>
                  <a:pt x="716" y="643"/>
                  <a:pt x="701" y="658"/>
                  <a:pt x="683" y="658"/>
                </a:cubicBezTo>
                <a:cubicBezTo>
                  <a:pt x="664" y="658"/>
                  <a:pt x="650" y="643"/>
                  <a:pt x="650" y="624"/>
                </a:cubicBezTo>
                <a:cubicBezTo>
                  <a:pt x="650" y="597"/>
                  <a:pt x="627" y="575"/>
                  <a:pt x="600" y="575"/>
                </a:cubicBezTo>
                <a:cubicBezTo>
                  <a:pt x="573" y="575"/>
                  <a:pt x="551" y="597"/>
                  <a:pt x="551" y="624"/>
                </a:cubicBezTo>
                <a:cubicBezTo>
                  <a:pt x="551" y="643"/>
                  <a:pt x="536" y="658"/>
                  <a:pt x="517" y="658"/>
                </a:cubicBezTo>
                <a:cubicBezTo>
                  <a:pt x="499" y="658"/>
                  <a:pt x="484" y="643"/>
                  <a:pt x="484" y="624"/>
                </a:cubicBezTo>
                <a:close/>
                <a:moveTo>
                  <a:pt x="790" y="861"/>
                </a:moveTo>
                <a:cubicBezTo>
                  <a:pt x="925" y="861"/>
                  <a:pt x="1045" y="937"/>
                  <a:pt x="1096" y="1056"/>
                </a:cubicBezTo>
                <a:cubicBezTo>
                  <a:pt x="1105" y="1076"/>
                  <a:pt x="1095" y="1099"/>
                  <a:pt x="1075" y="1108"/>
                </a:cubicBezTo>
                <a:cubicBezTo>
                  <a:pt x="1055" y="1117"/>
                  <a:pt x="1031" y="1108"/>
                  <a:pt x="1022" y="1087"/>
                </a:cubicBezTo>
                <a:cubicBezTo>
                  <a:pt x="984" y="998"/>
                  <a:pt x="893" y="941"/>
                  <a:pt x="790" y="941"/>
                </a:cubicBezTo>
                <a:cubicBezTo>
                  <a:pt x="685" y="941"/>
                  <a:pt x="594" y="998"/>
                  <a:pt x="557" y="1087"/>
                </a:cubicBezTo>
                <a:cubicBezTo>
                  <a:pt x="550" y="1103"/>
                  <a:pt x="535" y="1112"/>
                  <a:pt x="520" y="1112"/>
                </a:cubicBezTo>
                <a:cubicBezTo>
                  <a:pt x="514" y="1112"/>
                  <a:pt x="509" y="1111"/>
                  <a:pt x="504" y="1109"/>
                </a:cubicBezTo>
                <a:cubicBezTo>
                  <a:pt x="484" y="1100"/>
                  <a:pt x="474" y="1077"/>
                  <a:pt x="483" y="1057"/>
                </a:cubicBezTo>
                <a:cubicBezTo>
                  <a:pt x="532" y="938"/>
                  <a:pt x="653" y="861"/>
                  <a:pt x="790" y="861"/>
                </a:cubicBezTo>
                <a:close/>
                <a:moveTo>
                  <a:pt x="405" y="826"/>
                </a:moveTo>
                <a:cubicBezTo>
                  <a:pt x="405" y="781"/>
                  <a:pt x="466" y="726"/>
                  <a:pt x="466" y="726"/>
                </a:cubicBezTo>
                <a:cubicBezTo>
                  <a:pt x="472" y="763"/>
                  <a:pt x="486" y="784"/>
                  <a:pt x="486" y="784"/>
                </a:cubicBezTo>
                <a:cubicBezTo>
                  <a:pt x="502" y="808"/>
                  <a:pt x="502" y="831"/>
                  <a:pt x="502" y="831"/>
                </a:cubicBezTo>
                <a:cubicBezTo>
                  <a:pt x="502" y="880"/>
                  <a:pt x="453" y="880"/>
                  <a:pt x="453" y="880"/>
                </a:cubicBezTo>
                <a:cubicBezTo>
                  <a:pt x="405" y="880"/>
                  <a:pt x="405" y="826"/>
                  <a:pt x="405" y="8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椭圆 3"/>
          <p:cNvSpPr/>
          <p:nvPr/>
        </p:nvSpPr>
        <p:spPr>
          <a:xfrm>
            <a:off x="1207859" y="4200453"/>
            <a:ext cx="575310" cy="574040"/>
          </a:xfrm>
          <a:prstGeom prst="ellipse">
            <a:avLst/>
          </a:prstGeom>
          <a:noFill/>
          <a:ln w="38100">
            <a:solidFill>
              <a:srgbClr val="1A74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0" grpId="0" animBg="1"/>
      <p:bldP spid="4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537181" y="1567621"/>
            <a:ext cx="4190407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zh-CN" altLang="en-US" sz="2400" dirty="0">
                <a:ln w="0"/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思考：这句话体现了什么？</a:t>
            </a:r>
          </a:p>
        </p:txBody>
      </p:sp>
      <p:sp>
        <p:nvSpPr>
          <p:cNvPr id="10" name="流程图: 终止 9"/>
          <p:cNvSpPr/>
          <p:nvPr/>
        </p:nvSpPr>
        <p:spPr>
          <a:xfrm>
            <a:off x="989965" y="1446166"/>
            <a:ext cx="4274820" cy="703287"/>
          </a:xfrm>
          <a:prstGeom prst="flowChartTerminator">
            <a:avLst/>
          </a:prstGeom>
          <a:noFill/>
          <a:ln>
            <a:solidFill>
              <a:srgbClr val="1A74F2"/>
            </a:solidFill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唉，要是不上学就好了！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152938" y="2149453"/>
            <a:ext cx="10187609" cy="5813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400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这句话是描写“我”因贪睡不想上学的心理，体现了</a:t>
            </a:r>
            <a:r>
              <a:rPr lang="zh-CN" sz="2400" b="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儿童天真烂漫</a:t>
            </a:r>
            <a:r>
              <a:rPr lang="zh-CN" sz="2400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的特点。</a:t>
            </a:r>
            <a:endParaRPr lang="zh-CN" altLang="en-US" sz="2400" b="0" dirty="0">
              <a:solidFill>
                <a:srgbClr val="00000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</p:txBody>
      </p:sp>
      <p:sp>
        <p:nvSpPr>
          <p:cNvPr id="47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88975" y="454025"/>
            <a:ext cx="2724150" cy="43338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8" name="矩形: 圆角 47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139848" y="3666609"/>
            <a:ext cx="80460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不过，去了学校，就能见到小伙伴，多么开心哪！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162890" y="4433280"/>
            <a:ext cx="5487035" cy="702766"/>
          </a:xfrm>
          <a:prstGeom prst="cloudCallout">
            <a:avLst>
              <a:gd name="adj1" fmla="val -15226"/>
              <a:gd name="adj2" fmla="val -115681"/>
            </a:avLst>
          </a:prstGeom>
          <a:noFill/>
          <a:ln>
            <a:solidFill>
              <a:srgbClr val="1A74F2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读出感叹句的开心的语气。</a:t>
            </a:r>
            <a:endParaRPr lang="zh-CN" altLang="en-US" sz="2400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139848" y="5363576"/>
            <a:ext cx="7703820" cy="613470"/>
          </a:xfrm>
          <a:prstGeom prst="horizontalScroll">
            <a:avLst/>
          </a:prstGeom>
          <a:noFill/>
          <a:ln w="9525">
            <a:solidFill>
              <a:srgbClr val="1A74F2"/>
            </a:solidFill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她想到了什么？平时你和小伙伴都在玩什么？</a:t>
            </a:r>
            <a:endParaRPr lang="zh-CN" sz="2400" dirty="0">
              <a:solidFill>
                <a:srgbClr val="00000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50" grpId="0" bldLvl="0" animBg="1"/>
      <p:bldP spid="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88975" y="454025"/>
            <a:ext cx="2724150" cy="43338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51" name="矩形: 圆角 50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3749098" y="3014163"/>
            <a:ext cx="2048120" cy="1858406"/>
            <a:chOff x="3803458" y="3652338"/>
            <a:chExt cx="2048120" cy="1858406"/>
          </a:xfrm>
        </p:grpSpPr>
        <p:pic>
          <p:nvPicPr>
            <p:cNvPr id="80" name="图片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" r="294"/>
            <a:stretch>
              <a:fillRect/>
            </a:stretch>
          </p:blipFill>
          <p:spPr>
            <a:xfrm>
              <a:off x="3803458" y="3652338"/>
              <a:ext cx="2048120" cy="1365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1" name="文本框 80"/>
            <p:cNvSpPr txBox="1"/>
            <p:nvPr/>
          </p:nvSpPr>
          <p:spPr>
            <a:xfrm>
              <a:off x="3965856" y="5110803"/>
              <a:ext cx="1723325" cy="399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C0000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黑体" panose="02010609060101010101" charset="-122"/>
                  <a:sym typeface="+mn-ea"/>
                </a:rPr>
                <a:t>听老师讲故事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103414" y="2492763"/>
            <a:ext cx="2048120" cy="1886408"/>
            <a:chOff x="1203164" y="3130938"/>
            <a:chExt cx="2048120" cy="1886408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203164" y="3652338"/>
              <a:ext cx="2048120" cy="1365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4" name="文本框 83"/>
            <p:cNvSpPr txBox="1"/>
            <p:nvPr/>
          </p:nvSpPr>
          <p:spPr>
            <a:xfrm>
              <a:off x="1493663" y="3130938"/>
              <a:ext cx="1467122" cy="399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C0000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黑体" panose="02010609060101010101" charset="-122"/>
                  <a:sym typeface="+mn-ea"/>
                </a:rPr>
                <a:t>月夜踩影子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6394782" y="2492763"/>
            <a:ext cx="2048120" cy="1886408"/>
            <a:chOff x="6126434" y="3130938"/>
            <a:chExt cx="2048120" cy="1886408"/>
          </a:xfrm>
        </p:grpSpPr>
        <p:sp>
          <p:nvSpPr>
            <p:cNvPr id="86" name="文本框 85"/>
            <p:cNvSpPr txBox="1"/>
            <p:nvPr/>
          </p:nvSpPr>
          <p:spPr>
            <a:xfrm>
              <a:off x="6160477" y="3130938"/>
              <a:ext cx="1980035" cy="399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C0000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黑体" panose="02010609060101010101" charset="-122"/>
                  <a:sym typeface="+mn-ea"/>
                </a:rPr>
                <a:t>做各种各样的梦</a:t>
              </a:r>
            </a:p>
          </p:txBody>
        </p:sp>
        <p:pic>
          <p:nvPicPr>
            <p:cNvPr id="8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1" r="1661"/>
            <a:stretch>
              <a:fillRect/>
            </a:stretch>
          </p:blipFill>
          <p:spPr>
            <a:xfrm>
              <a:off x="6126434" y="3652338"/>
              <a:ext cx="2048120" cy="136500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8" name="组合 87"/>
          <p:cNvGrpSpPr/>
          <p:nvPr/>
        </p:nvGrpSpPr>
        <p:grpSpPr>
          <a:xfrm>
            <a:off x="9040466" y="3014163"/>
            <a:ext cx="2048120" cy="1858490"/>
            <a:chOff x="9140216" y="3652338"/>
            <a:chExt cx="2048120" cy="1858490"/>
          </a:xfrm>
        </p:grpSpPr>
        <p:pic>
          <p:nvPicPr>
            <p:cNvPr id="89" name="图片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" b="59"/>
            <a:stretch>
              <a:fillRect/>
            </a:stretch>
          </p:blipFill>
          <p:spPr>
            <a:xfrm>
              <a:off x="9140216" y="3652338"/>
              <a:ext cx="2048120" cy="13650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0" name="文本框 89"/>
            <p:cNvSpPr txBox="1"/>
            <p:nvPr/>
          </p:nvSpPr>
          <p:spPr>
            <a:xfrm>
              <a:off x="9687223" y="5110718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C0000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黑体" panose="02010609060101010101" charset="-122"/>
                  <a:sym typeface="+mn-ea"/>
                </a:rPr>
                <a:t>跳房子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93305" y="1445259"/>
            <a:ext cx="9501808" cy="961482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dashDot"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000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自由读第三节，找一找：这节诗中“我”的心情变化与前面有什么相同？</a:t>
            </a:r>
            <a:endParaRPr lang="en-US" altLang="zh-CN" sz="2000" b="0" dirty="0">
              <a:solidFill>
                <a:srgbClr val="00000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000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心情不好是因为什么？心情好了又是因为什么呢？</a:t>
            </a:r>
          </a:p>
        </p:txBody>
      </p:sp>
      <p:sp>
        <p:nvSpPr>
          <p:cNvPr id="4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88975" y="454025"/>
            <a:ext cx="2724150" cy="43338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4" name="矩形: 圆角 4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093305" y="2618262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正和小伙伴们玩着跳房子，操场上却响起了上课铃声。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093305" y="3494890"/>
            <a:ext cx="206502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开心</a:t>
            </a:r>
            <a:r>
              <a:rPr lang="en-US" altLang="zh-CN" sz="2400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——</a:t>
            </a:r>
            <a:r>
              <a:rPr lang="zh-CN" altLang="en-US" sz="2400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不舍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603930" y="3280406"/>
            <a:ext cx="2618270" cy="814018"/>
            <a:chOff x="7340739" y="3486230"/>
            <a:chExt cx="3856776" cy="1199068"/>
          </a:xfrm>
        </p:grpSpPr>
        <p:sp>
          <p:nvSpPr>
            <p:cNvPr id="47" name="右箭头 10"/>
            <p:cNvSpPr/>
            <p:nvPr/>
          </p:nvSpPr>
          <p:spPr>
            <a:xfrm>
              <a:off x="8800114" y="3889867"/>
              <a:ext cx="885190" cy="39179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1A74F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48" name="iconfont-1019-182617"/>
            <p:cNvSpPr>
              <a:spLocks noChangeAspect="1"/>
            </p:cNvSpPr>
            <p:nvPr/>
          </p:nvSpPr>
          <p:spPr bwMode="auto">
            <a:xfrm>
              <a:off x="7340739" y="3511759"/>
              <a:ext cx="1148010" cy="1148010"/>
            </a:xfrm>
            <a:custGeom>
              <a:avLst/>
              <a:gdLst>
                <a:gd name="T0" fmla="*/ 6400 w 12800"/>
                <a:gd name="T1" fmla="*/ 800 h 12800"/>
                <a:gd name="T2" fmla="*/ 12000 w 12800"/>
                <a:gd name="T3" fmla="*/ 6400 h 12800"/>
                <a:gd name="T4" fmla="*/ 6400 w 12800"/>
                <a:gd name="T5" fmla="*/ 12000 h 12800"/>
                <a:gd name="T6" fmla="*/ 800 w 12800"/>
                <a:gd name="T7" fmla="*/ 6400 h 12800"/>
                <a:gd name="T8" fmla="*/ 6400 w 12800"/>
                <a:gd name="T9" fmla="*/ 800 h 12800"/>
                <a:gd name="T10" fmla="*/ 6400 w 12800"/>
                <a:gd name="T11" fmla="*/ 0 h 12800"/>
                <a:gd name="T12" fmla="*/ 0 w 12800"/>
                <a:gd name="T13" fmla="*/ 6400 h 12800"/>
                <a:gd name="T14" fmla="*/ 6400 w 12800"/>
                <a:gd name="T15" fmla="*/ 12800 h 12800"/>
                <a:gd name="T16" fmla="*/ 12800 w 12800"/>
                <a:gd name="T17" fmla="*/ 6400 h 12800"/>
                <a:gd name="T18" fmla="*/ 6400 w 12800"/>
                <a:gd name="T19" fmla="*/ 0 h 12800"/>
                <a:gd name="T20" fmla="*/ 5600 w 12800"/>
                <a:gd name="T21" fmla="*/ 5600 h 12800"/>
                <a:gd name="T22" fmla="*/ 3929 w 12800"/>
                <a:gd name="T23" fmla="*/ 4000 h 12800"/>
                <a:gd name="T24" fmla="*/ 3922 w 12800"/>
                <a:gd name="T25" fmla="*/ 4000 h 12800"/>
                <a:gd name="T26" fmla="*/ 2371 w 12800"/>
                <a:gd name="T27" fmla="*/ 5610 h 12800"/>
                <a:gd name="T28" fmla="*/ 3174 w 12800"/>
                <a:gd name="T29" fmla="*/ 5623 h 12800"/>
                <a:gd name="T30" fmla="*/ 4004 w 12800"/>
                <a:gd name="T31" fmla="*/ 4689 h 12800"/>
                <a:gd name="T32" fmla="*/ 4800 w 12800"/>
                <a:gd name="T33" fmla="*/ 5600 h 12800"/>
                <a:gd name="T34" fmla="*/ 5600 w 12800"/>
                <a:gd name="T35" fmla="*/ 5600 h 12800"/>
                <a:gd name="T36" fmla="*/ 10400 w 12800"/>
                <a:gd name="T37" fmla="*/ 5600 h 12800"/>
                <a:gd name="T38" fmla="*/ 8728 w 12800"/>
                <a:gd name="T39" fmla="*/ 4000 h 12800"/>
                <a:gd name="T40" fmla="*/ 8722 w 12800"/>
                <a:gd name="T41" fmla="*/ 4000 h 12800"/>
                <a:gd name="T42" fmla="*/ 7171 w 12800"/>
                <a:gd name="T43" fmla="*/ 5610 h 12800"/>
                <a:gd name="T44" fmla="*/ 7974 w 12800"/>
                <a:gd name="T45" fmla="*/ 5623 h 12800"/>
                <a:gd name="T46" fmla="*/ 8803 w 12800"/>
                <a:gd name="T47" fmla="*/ 4690 h 12800"/>
                <a:gd name="T48" fmla="*/ 9600 w 12800"/>
                <a:gd name="T49" fmla="*/ 5600 h 12800"/>
                <a:gd name="T50" fmla="*/ 10400 w 12800"/>
                <a:gd name="T51" fmla="*/ 5600 h 12800"/>
                <a:gd name="T52" fmla="*/ 10414 w 12800"/>
                <a:gd name="T53" fmla="*/ 7200 h 12800"/>
                <a:gd name="T54" fmla="*/ 9700 w 12800"/>
                <a:gd name="T55" fmla="*/ 7200 h 12800"/>
                <a:gd name="T56" fmla="*/ 6149 w 12800"/>
                <a:gd name="T57" fmla="*/ 9576 h 12800"/>
                <a:gd name="T58" fmla="*/ 3200 w 12800"/>
                <a:gd name="T59" fmla="*/ 7200 h 12800"/>
                <a:gd name="T60" fmla="*/ 2349 w 12800"/>
                <a:gd name="T61" fmla="*/ 7203 h 12800"/>
                <a:gd name="T62" fmla="*/ 6088 w 12800"/>
                <a:gd name="T63" fmla="*/ 10366 h 12800"/>
                <a:gd name="T64" fmla="*/ 6398 w 12800"/>
                <a:gd name="T65" fmla="*/ 10384 h 12800"/>
                <a:gd name="T66" fmla="*/ 10414 w 12800"/>
                <a:gd name="T67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00" h="12800">
                  <a:moveTo>
                    <a:pt x="6400" y="800"/>
                  </a:moveTo>
                  <a:cubicBezTo>
                    <a:pt x="9487" y="800"/>
                    <a:pt x="12000" y="3312"/>
                    <a:pt x="12000" y="6400"/>
                  </a:cubicBezTo>
                  <a:cubicBezTo>
                    <a:pt x="12000" y="9487"/>
                    <a:pt x="9487" y="12000"/>
                    <a:pt x="6400" y="12000"/>
                  </a:cubicBezTo>
                  <a:cubicBezTo>
                    <a:pt x="3312" y="12000"/>
                    <a:pt x="800" y="9487"/>
                    <a:pt x="800" y="6400"/>
                  </a:cubicBezTo>
                  <a:cubicBezTo>
                    <a:pt x="800" y="3312"/>
                    <a:pt x="3312" y="800"/>
                    <a:pt x="6400" y="800"/>
                  </a:cubicBezTo>
                  <a:close/>
                  <a:moveTo>
                    <a:pt x="6400" y="0"/>
                  </a:moveTo>
                  <a:cubicBezTo>
                    <a:pt x="2866" y="0"/>
                    <a:pt x="0" y="2866"/>
                    <a:pt x="0" y="6400"/>
                  </a:cubicBezTo>
                  <a:cubicBezTo>
                    <a:pt x="0" y="9934"/>
                    <a:pt x="2866" y="12800"/>
                    <a:pt x="6400" y="12800"/>
                  </a:cubicBezTo>
                  <a:cubicBezTo>
                    <a:pt x="9934" y="12800"/>
                    <a:pt x="12800" y="9934"/>
                    <a:pt x="12800" y="6400"/>
                  </a:cubicBezTo>
                  <a:cubicBezTo>
                    <a:pt x="12800" y="2866"/>
                    <a:pt x="9934" y="0"/>
                    <a:pt x="6400" y="0"/>
                  </a:cubicBezTo>
                  <a:close/>
                  <a:moveTo>
                    <a:pt x="5600" y="5600"/>
                  </a:moveTo>
                  <a:cubicBezTo>
                    <a:pt x="5513" y="4525"/>
                    <a:pt x="4862" y="4000"/>
                    <a:pt x="3929" y="4000"/>
                  </a:cubicBezTo>
                  <a:lnTo>
                    <a:pt x="3922" y="4000"/>
                  </a:lnTo>
                  <a:cubicBezTo>
                    <a:pt x="3017" y="4000"/>
                    <a:pt x="2400" y="4800"/>
                    <a:pt x="2371" y="5610"/>
                  </a:cubicBezTo>
                  <a:lnTo>
                    <a:pt x="3174" y="5623"/>
                  </a:lnTo>
                  <a:cubicBezTo>
                    <a:pt x="3162" y="5013"/>
                    <a:pt x="3453" y="4690"/>
                    <a:pt x="4004" y="4689"/>
                  </a:cubicBezTo>
                  <a:cubicBezTo>
                    <a:pt x="4542" y="4687"/>
                    <a:pt x="4825" y="5138"/>
                    <a:pt x="4800" y="5600"/>
                  </a:cubicBezTo>
                  <a:lnTo>
                    <a:pt x="5600" y="5600"/>
                  </a:lnTo>
                  <a:close/>
                  <a:moveTo>
                    <a:pt x="10400" y="5600"/>
                  </a:moveTo>
                  <a:cubicBezTo>
                    <a:pt x="10313" y="4525"/>
                    <a:pt x="9662" y="4000"/>
                    <a:pt x="8728" y="4000"/>
                  </a:cubicBezTo>
                  <a:lnTo>
                    <a:pt x="8722" y="4000"/>
                  </a:lnTo>
                  <a:cubicBezTo>
                    <a:pt x="7817" y="4000"/>
                    <a:pt x="7200" y="4800"/>
                    <a:pt x="7171" y="5610"/>
                  </a:cubicBezTo>
                  <a:lnTo>
                    <a:pt x="7974" y="5623"/>
                  </a:lnTo>
                  <a:cubicBezTo>
                    <a:pt x="7962" y="5013"/>
                    <a:pt x="8253" y="4690"/>
                    <a:pt x="8803" y="4690"/>
                  </a:cubicBezTo>
                  <a:cubicBezTo>
                    <a:pt x="9342" y="4687"/>
                    <a:pt x="9625" y="5138"/>
                    <a:pt x="9600" y="5600"/>
                  </a:cubicBezTo>
                  <a:lnTo>
                    <a:pt x="10400" y="5600"/>
                  </a:lnTo>
                  <a:close/>
                  <a:moveTo>
                    <a:pt x="10414" y="7200"/>
                  </a:moveTo>
                  <a:lnTo>
                    <a:pt x="9700" y="7200"/>
                  </a:lnTo>
                  <a:cubicBezTo>
                    <a:pt x="8862" y="8713"/>
                    <a:pt x="7850" y="9662"/>
                    <a:pt x="6149" y="9576"/>
                  </a:cubicBezTo>
                  <a:cubicBezTo>
                    <a:pt x="4762" y="9505"/>
                    <a:pt x="3570" y="8525"/>
                    <a:pt x="3200" y="7200"/>
                  </a:cubicBezTo>
                  <a:lnTo>
                    <a:pt x="2349" y="7203"/>
                  </a:lnTo>
                  <a:cubicBezTo>
                    <a:pt x="2814" y="8866"/>
                    <a:pt x="4352" y="10233"/>
                    <a:pt x="6088" y="10366"/>
                  </a:cubicBezTo>
                  <a:cubicBezTo>
                    <a:pt x="6192" y="10374"/>
                    <a:pt x="6296" y="10384"/>
                    <a:pt x="6398" y="10384"/>
                  </a:cubicBezTo>
                  <a:cubicBezTo>
                    <a:pt x="8213" y="10384"/>
                    <a:pt x="9800" y="8887"/>
                    <a:pt x="10414" y="72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9" name="teardrop-falling-on-sad-emoticon-face_42895"/>
            <p:cNvSpPr>
              <a:spLocks noChangeAspect="1"/>
            </p:cNvSpPr>
            <p:nvPr/>
          </p:nvSpPr>
          <p:spPr bwMode="auto">
            <a:xfrm>
              <a:off x="9996669" y="3486230"/>
              <a:ext cx="1200846" cy="1199068"/>
            </a:xfrm>
            <a:custGeom>
              <a:avLst/>
              <a:gdLst>
                <a:gd name="T0" fmla="*/ 1276 w 1552"/>
                <a:gd name="T1" fmla="*/ 1276 h 1552"/>
                <a:gd name="T2" fmla="*/ 1276 w 1552"/>
                <a:gd name="T3" fmla="*/ 276 h 1552"/>
                <a:gd name="T4" fmla="*/ 276 w 1552"/>
                <a:gd name="T5" fmla="*/ 276 h 1552"/>
                <a:gd name="T6" fmla="*/ 276 w 1552"/>
                <a:gd name="T7" fmla="*/ 1276 h 1552"/>
                <a:gd name="T8" fmla="*/ 1276 w 1552"/>
                <a:gd name="T9" fmla="*/ 1276 h 1552"/>
                <a:gd name="T10" fmla="*/ 353 w 1552"/>
                <a:gd name="T11" fmla="*/ 353 h 1552"/>
                <a:gd name="T12" fmla="*/ 1199 w 1552"/>
                <a:gd name="T13" fmla="*/ 353 h 1552"/>
                <a:gd name="T14" fmla="*/ 1199 w 1552"/>
                <a:gd name="T15" fmla="*/ 1199 h 1552"/>
                <a:gd name="T16" fmla="*/ 353 w 1552"/>
                <a:gd name="T17" fmla="*/ 1199 h 1552"/>
                <a:gd name="T18" fmla="*/ 353 w 1552"/>
                <a:gd name="T19" fmla="*/ 353 h 1552"/>
                <a:gd name="T20" fmla="*/ 854 w 1552"/>
                <a:gd name="T21" fmla="*/ 625 h 1552"/>
                <a:gd name="T22" fmla="*/ 970 w 1552"/>
                <a:gd name="T23" fmla="*/ 509 h 1552"/>
                <a:gd name="T24" fmla="*/ 1086 w 1552"/>
                <a:gd name="T25" fmla="*/ 625 h 1552"/>
                <a:gd name="T26" fmla="*/ 1052 w 1552"/>
                <a:gd name="T27" fmla="*/ 658 h 1552"/>
                <a:gd name="T28" fmla="*/ 1019 w 1552"/>
                <a:gd name="T29" fmla="*/ 625 h 1552"/>
                <a:gd name="T30" fmla="*/ 970 w 1552"/>
                <a:gd name="T31" fmla="*/ 575 h 1552"/>
                <a:gd name="T32" fmla="*/ 920 w 1552"/>
                <a:gd name="T33" fmla="*/ 625 h 1552"/>
                <a:gd name="T34" fmla="*/ 887 w 1552"/>
                <a:gd name="T35" fmla="*/ 658 h 1552"/>
                <a:gd name="T36" fmla="*/ 854 w 1552"/>
                <a:gd name="T37" fmla="*/ 625 h 1552"/>
                <a:gd name="T38" fmla="*/ 484 w 1552"/>
                <a:gd name="T39" fmla="*/ 624 h 1552"/>
                <a:gd name="T40" fmla="*/ 600 w 1552"/>
                <a:gd name="T41" fmla="*/ 508 h 1552"/>
                <a:gd name="T42" fmla="*/ 716 w 1552"/>
                <a:gd name="T43" fmla="*/ 624 h 1552"/>
                <a:gd name="T44" fmla="*/ 683 w 1552"/>
                <a:gd name="T45" fmla="*/ 658 h 1552"/>
                <a:gd name="T46" fmla="*/ 650 w 1552"/>
                <a:gd name="T47" fmla="*/ 624 h 1552"/>
                <a:gd name="T48" fmla="*/ 600 w 1552"/>
                <a:gd name="T49" fmla="*/ 575 h 1552"/>
                <a:gd name="T50" fmla="*/ 551 w 1552"/>
                <a:gd name="T51" fmla="*/ 624 h 1552"/>
                <a:gd name="T52" fmla="*/ 517 w 1552"/>
                <a:gd name="T53" fmla="*/ 658 h 1552"/>
                <a:gd name="T54" fmla="*/ 484 w 1552"/>
                <a:gd name="T55" fmla="*/ 624 h 1552"/>
                <a:gd name="T56" fmla="*/ 790 w 1552"/>
                <a:gd name="T57" fmla="*/ 861 h 1552"/>
                <a:gd name="T58" fmla="*/ 1096 w 1552"/>
                <a:gd name="T59" fmla="*/ 1056 h 1552"/>
                <a:gd name="T60" fmla="*/ 1075 w 1552"/>
                <a:gd name="T61" fmla="*/ 1108 h 1552"/>
                <a:gd name="T62" fmla="*/ 1022 w 1552"/>
                <a:gd name="T63" fmla="*/ 1087 h 1552"/>
                <a:gd name="T64" fmla="*/ 790 w 1552"/>
                <a:gd name="T65" fmla="*/ 941 h 1552"/>
                <a:gd name="T66" fmla="*/ 557 w 1552"/>
                <a:gd name="T67" fmla="*/ 1087 h 1552"/>
                <a:gd name="T68" fmla="*/ 520 w 1552"/>
                <a:gd name="T69" fmla="*/ 1112 h 1552"/>
                <a:gd name="T70" fmla="*/ 504 w 1552"/>
                <a:gd name="T71" fmla="*/ 1109 h 1552"/>
                <a:gd name="T72" fmla="*/ 483 w 1552"/>
                <a:gd name="T73" fmla="*/ 1057 h 1552"/>
                <a:gd name="T74" fmla="*/ 790 w 1552"/>
                <a:gd name="T75" fmla="*/ 861 h 1552"/>
                <a:gd name="T76" fmla="*/ 405 w 1552"/>
                <a:gd name="T77" fmla="*/ 826 h 1552"/>
                <a:gd name="T78" fmla="*/ 466 w 1552"/>
                <a:gd name="T79" fmla="*/ 726 h 1552"/>
                <a:gd name="T80" fmla="*/ 486 w 1552"/>
                <a:gd name="T81" fmla="*/ 784 h 1552"/>
                <a:gd name="T82" fmla="*/ 502 w 1552"/>
                <a:gd name="T83" fmla="*/ 831 h 1552"/>
                <a:gd name="T84" fmla="*/ 453 w 1552"/>
                <a:gd name="T85" fmla="*/ 880 h 1552"/>
                <a:gd name="T86" fmla="*/ 405 w 1552"/>
                <a:gd name="T87" fmla="*/ 826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52" h="1552">
                  <a:moveTo>
                    <a:pt x="1276" y="1276"/>
                  </a:moveTo>
                  <a:cubicBezTo>
                    <a:pt x="1552" y="1000"/>
                    <a:pt x="1552" y="552"/>
                    <a:pt x="1276" y="276"/>
                  </a:cubicBezTo>
                  <a:cubicBezTo>
                    <a:pt x="1000" y="0"/>
                    <a:pt x="552" y="0"/>
                    <a:pt x="276" y="276"/>
                  </a:cubicBezTo>
                  <a:cubicBezTo>
                    <a:pt x="0" y="552"/>
                    <a:pt x="0" y="1000"/>
                    <a:pt x="276" y="1276"/>
                  </a:cubicBezTo>
                  <a:cubicBezTo>
                    <a:pt x="552" y="1552"/>
                    <a:pt x="1000" y="1552"/>
                    <a:pt x="1276" y="1276"/>
                  </a:cubicBezTo>
                  <a:close/>
                  <a:moveTo>
                    <a:pt x="353" y="353"/>
                  </a:moveTo>
                  <a:cubicBezTo>
                    <a:pt x="586" y="120"/>
                    <a:pt x="966" y="120"/>
                    <a:pt x="1199" y="353"/>
                  </a:cubicBezTo>
                  <a:cubicBezTo>
                    <a:pt x="1432" y="586"/>
                    <a:pt x="1432" y="966"/>
                    <a:pt x="1199" y="1199"/>
                  </a:cubicBezTo>
                  <a:cubicBezTo>
                    <a:pt x="966" y="1432"/>
                    <a:pt x="586" y="1432"/>
                    <a:pt x="353" y="1199"/>
                  </a:cubicBezTo>
                  <a:cubicBezTo>
                    <a:pt x="120" y="966"/>
                    <a:pt x="120" y="586"/>
                    <a:pt x="353" y="353"/>
                  </a:cubicBezTo>
                  <a:close/>
                  <a:moveTo>
                    <a:pt x="854" y="625"/>
                  </a:moveTo>
                  <a:cubicBezTo>
                    <a:pt x="854" y="561"/>
                    <a:pt x="906" y="509"/>
                    <a:pt x="970" y="509"/>
                  </a:cubicBezTo>
                  <a:cubicBezTo>
                    <a:pt x="1034" y="509"/>
                    <a:pt x="1086" y="561"/>
                    <a:pt x="1086" y="625"/>
                  </a:cubicBezTo>
                  <a:cubicBezTo>
                    <a:pt x="1086" y="643"/>
                    <a:pt x="1071" y="658"/>
                    <a:pt x="1052" y="658"/>
                  </a:cubicBezTo>
                  <a:cubicBezTo>
                    <a:pt x="1034" y="658"/>
                    <a:pt x="1019" y="643"/>
                    <a:pt x="1019" y="625"/>
                  </a:cubicBezTo>
                  <a:cubicBezTo>
                    <a:pt x="1019" y="597"/>
                    <a:pt x="997" y="575"/>
                    <a:pt x="970" y="575"/>
                  </a:cubicBezTo>
                  <a:cubicBezTo>
                    <a:pt x="943" y="575"/>
                    <a:pt x="920" y="597"/>
                    <a:pt x="920" y="625"/>
                  </a:cubicBezTo>
                  <a:cubicBezTo>
                    <a:pt x="920" y="643"/>
                    <a:pt x="906" y="658"/>
                    <a:pt x="887" y="658"/>
                  </a:cubicBezTo>
                  <a:cubicBezTo>
                    <a:pt x="869" y="658"/>
                    <a:pt x="854" y="643"/>
                    <a:pt x="854" y="625"/>
                  </a:cubicBezTo>
                  <a:close/>
                  <a:moveTo>
                    <a:pt x="484" y="624"/>
                  </a:moveTo>
                  <a:cubicBezTo>
                    <a:pt x="484" y="560"/>
                    <a:pt x="536" y="508"/>
                    <a:pt x="600" y="508"/>
                  </a:cubicBezTo>
                  <a:cubicBezTo>
                    <a:pt x="664" y="508"/>
                    <a:pt x="716" y="560"/>
                    <a:pt x="716" y="624"/>
                  </a:cubicBezTo>
                  <a:cubicBezTo>
                    <a:pt x="716" y="643"/>
                    <a:pt x="701" y="658"/>
                    <a:pt x="683" y="658"/>
                  </a:cubicBezTo>
                  <a:cubicBezTo>
                    <a:pt x="664" y="658"/>
                    <a:pt x="650" y="643"/>
                    <a:pt x="650" y="624"/>
                  </a:cubicBezTo>
                  <a:cubicBezTo>
                    <a:pt x="650" y="597"/>
                    <a:pt x="627" y="575"/>
                    <a:pt x="600" y="575"/>
                  </a:cubicBezTo>
                  <a:cubicBezTo>
                    <a:pt x="573" y="575"/>
                    <a:pt x="551" y="597"/>
                    <a:pt x="551" y="624"/>
                  </a:cubicBezTo>
                  <a:cubicBezTo>
                    <a:pt x="551" y="643"/>
                    <a:pt x="536" y="658"/>
                    <a:pt x="517" y="658"/>
                  </a:cubicBezTo>
                  <a:cubicBezTo>
                    <a:pt x="499" y="658"/>
                    <a:pt x="484" y="643"/>
                    <a:pt x="484" y="624"/>
                  </a:cubicBezTo>
                  <a:close/>
                  <a:moveTo>
                    <a:pt x="790" y="861"/>
                  </a:moveTo>
                  <a:cubicBezTo>
                    <a:pt x="925" y="861"/>
                    <a:pt x="1045" y="937"/>
                    <a:pt x="1096" y="1056"/>
                  </a:cubicBezTo>
                  <a:cubicBezTo>
                    <a:pt x="1105" y="1076"/>
                    <a:pt x="1095" y="1099"/>
                    <a:pt x="1075" y="1108"/>
                  </a:cubicBezTo>
                  <a:cubicBezTo>
                    <a:pt x="1055" y="1117"/>
                    <a:pt x="1031" y="1108"/>
                    <a:pt x="1022" y="1087"/>
                  </a:cubicBezTo>
                  <a:cubicBezTo>
                    <a:pt x="984" y="998"/>
                    <a:pt x="893" y="941"/>
                    <a:pt x="790" y="941"/>
                  </a:cubicBezTo>
                  <a:cubicBezTo>
                    <a:pt x="685" y="941"/>
                    <a:pt x="594" y="998"/>
                    <a:pt x="557" y="1087"/>
                  </a:cubicBezTo>
                  <a:cubicBezTo>
                    <a:pt x="550" y="1103"/>
                    <a:pt x="535" y="1112"/>
                    <a:pt x="520" y="1112"/>
                  </a:cubicBezTo>
                  <a:cubicBezTo>
                    <a:pt x="514" y="1112"/>
                    <a:pt x="509" y="1111"/>
                    <a:pt x="504" y="1109"/>
                  </a:cubicBezTo>
                  <a:cubicBezTo>
                    <a:pt x="484" y="1100"/>
                    <a:pt x="474" y="1077"/>
                    <a:pt x="483" y="1057"/>
                  </a:cubicBezTo>
                  <a:cubicBezTo>
                    <a:pt x="532" y="938"/>
                    <a:pt x="653" y="861"/>
                    <a:pt x="790" y="861"/>
                  </a:cubicBezTo>
                  <a:close/>
                  <a:moveTo>
                    <a:pt x="405" y="826"/>
                  </a:moveTo>
                  <a:cubicBezTo>
                    <a:pt x="405" y="781"/>
                    <a:pt x="466" y="726"/>
                    <a:pt x="466" y="726"/>
                  </a:cubicBezTo>
                  <a:cubicBezTo>
                    <a:pt x="472" y="763"/>
                    <a:pt x="486" y="784"/>
                    <a:pt x="486" y="784"/>
                  </a:cubicBezTo>
                  <a:cubicBezTo>
                    <a:pt x="502" y="808"/>
                    <a:pt x="502" y="831"/>
                    <a:pt x="502" y="831"/>
                  </a:cubicBezTo>
                  <a:cubicBezTo>
                    <a:pt x="502" y="880"/>
                    <a:pt x="453" y="880"/>
                    <a:pt x="453" y="880"/>
                  </a:cubicBezTo>
                  <a:cubicBezTo>
                    <a:pt x="405" y="880"/>
                    <a:pt x="405" y="826"/>
                    <a:pt x="405" y="8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51" name="文本框 50"/>
          <p:cNvSpPr txBox="1"/>
          <p:nvPr/>
        </p:nvSpPr>
        <p:spPr>
          <a:xfrm>
            <a:off x="1093305" y="4150613"/>
            <a:ext cx="752411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不过，听老师讲故事，不是</a:t>
            </a:r>
            <a:r>
              <a:rPr lang="zh-CN" sz="2400" b="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也很快乐很有趣</a:t>
            </a:r>
            <a:r>
              <a:rPr lang="zh-CN" sz="2400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吗？</a:t>
            </a:r>
            <a:endParaRPr lang="zh-CN" altLang="en-US" sz="2400" b="0" dirty="0">
              <a:solidFill>
                <a:srgbClr val="00000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5195598" y="4505554"/>
            <a:ext cx="5918337" cy="698862"/>
          </a:xfrm>
          <a:prstGeom prst="cloudCallout">
            <a:avLst>
              <a:gd name="adj1" fmla="val 9600"/>
              <a:gd name="adj2" fmla="val -65980"/>
            </a:avLst>
          </a:prstGeom>
          <a:noFill/>
          <a:ln w="9525">
            <a:solidFill>
              <a:srgbClr val="1A74F2"/>
            </a:solidFill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从这句中你听出“我”对上课的期待。</a:t>
            </a:r>
            <a:endParaRPr lang="zh-CN" altLang="en-US" b="0" dirty="0">
              <a:solidFill>
                <a:srgbClr val="00000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1224033" y="5340646"/>
            <a:ext cx="7856468" cy="610061"/>
          </a:xfrm>
          <a:prstGeom prst="doubleWave">
            <a:avLst/>
          </a:prstGeom>
          <a:noFill/>
          <a:ln w="9525">
            <a:solidFill>
              <a:srgbClr val="1A74F2"/>
            </a:solidFill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b="0" dirty="0">
                <a:solidFill>
                  <a:srgbClr val="1A74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这句话体现了“我”既是一个活泼好动的孩童，又是一个爱学习的好学生。</a:t>
            </a:r>
            <a:endParaRPr lang="zh-CN" dirty="0">
              <a:solidFill>
                <a:srgbClr val="1A74F2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9" grpId="0" bldLvl="0" animBg="1"/>
      <p:bldP spid="80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36682" y="2791019"/>
            <a:ext cx="4318635" cy="1709805"/>
          </a:xfrm>
          <a:prstGeom prst="plaque">
            <a:avLst/>
          </a:prstGeom>
          <a:noFill/>
          <a:ln w="9525">
            <a:solidFill>
              <a:srgbClr val="1A74F2"/>
            </a:solidFill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sz="2800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别的孩子也是这样吗？</a:t>
            </a:r>
            <a:r>
              <a:rPr lang="en-US" sz="2800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</a:t>
            </a:r>
            <a:endParaRPr lang="zh-CN" sz="2800" b="0" dirty="0">
              <a:solidFill>
                <a:srgbClr val="00000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sz="2800" b="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也像我一样，这么想吗？</a:t>
            </a:r>
            <a:endParaRPr lang="zh-CN" altLang="en-US" sz="2800" dirty="0"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2959" y="1946469"/>
            <a:ext cx="8006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280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想一想：</a:t>
            </a:r>
            <a:r>
              <a:rPr lang="zh-CN"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这两句话体现了小作者怎样的性格特点？</a:t>
            </a:r>
            <a:endParaRPr lang="zh-CN" altLang="en-US" sz="2800" dirty="0">
              <a:solidFill>
                <a:srgbClr val="C0000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07489" y="4978594"/>
            <a:ext cx="9177020" cy="613470"/>
          </a:xfrm>
          <a:prstGeom prst="doubleWave">
            <a:avLst/>
          </a:prstGeom>
          <a:noFill/>
          <a:ln>
            <a:solidFill>
              <a:srgbClr val="1A74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sz="240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体现了儿童的天真可爱，朗读时语调要轻快活泼，充满童真童趣。</a:t>
            </a:r>
            <a:endParaRPr lang="zh-CN" altLang="en-US" sz="2400" dirty="0">
              <a:solidFill>
                <a:srgbClr val="00000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88975" y="454025"/>
            <a:ext cx="2724150" cy="43338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5"/>
          <p:cNvSpPr/>
          <p:nvPr/>
        </p:nvSpPr>
        <p:spPr>
          <a:xfrm>
            <a:off x="1500809" y="3314700"/>
            <a:ext cx="9190382" cy="1869022"/>
          </a:xfrm>
          <a:prstGeom prst="round2DiagRect">
            <a:avLst/>
          </a:prstGeom>
          <a:noFill/>
          <a:ln w="38100">
            <a:solidFill>
              <a:srgbClr val="1A74F2"/>
            </a:solidFill>
            <a:prstDash val="lgDashDotDot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    </a:t>
            </a:r>
            <a:r>
              <a:rPr lang="en-US" altLang="zh-CN" sz="24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   </a:t>
            </a:r>
            <a:r>
              <a:rPr lang="zh-CN" sz="24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示例：</a:t>
            </a:r>
            <a:r>
              <a:rPr sz="2400" dirty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我有相同的经历，星期天早上想睡个懒觉，可妈妈催我按时起床读英语，我很不愿意，可一想到只有天天坚持早读，才能在英语竞赛中取得好成绩，就又高兴地起床了。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62455" y="1998455"/>
            <a:ext cx="84670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 </a:t>
            </a:r>
            <a:r>
              <a:rPr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想一想，你有没有和“我”一样的经历，仿写一段。</a:t>
            </a:r>
            <a:endParaRPr lang="zh-CN" altLang="en-US" sz="2800" dirty="0">
              <a:solidFill>
                <a:srgbClr val="C0000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sym typeface="+mn-ea"/>
            </a:endParaRPr>
          </a:p>
        </p:txBody>
      </p:sp>
      <p:sp>
        <p:nvSpPr>
          <p:cNvPr id="4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88975" y="454025"/>
            <a:ext cx="2724150" cy="43338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97531" y="2905851"/>
            <a:ext cx="5927725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我好想喜欢啊，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  <a:p>
            <a:pPr>
              <a:spcBef>
                <a:spcPts val="800"/>
              </a:spcBef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这个那个所有的东西。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  <a:p>
            <a:pPr>
              <a:spcBef>
                <a:spcPts val="800"/>
              </a:spcBef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比如葱，还有西红柿，还有鱼，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  <a:p>
            <a:pPr>
              <a:spcBef>
                <a:spcPts val="800"/>
              </a:spcBef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我都想一样不剩地喜欢。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  <a:p>
            <a:pPr>
              <a:spcBef>
                <a:spcPts val="800"/>
              </a:spcBef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因为家里的菜，全都是妈妈亲手做的。</a:t>
            </a:r>
          </a:p>
        </p:txBody>
      </p:sp>
      <p:sp>
        <p:nvSpPr>
          <p:cNvPr id="6" name="矩形 5"/>
          <p:cNvSpPr/>
          <p:nvPr/>
        </p:nvSpPr>
        <p:spPr>
          <a:xfrm>
            <a:off x="1097531" y="1828996"/>
            <a:ext cx="4494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1A74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全都喜欢</a:t>
            </a:r>
            <a:r>
              <a:rPr lang="en-US" altLang="zh-CN" sz="3600" b="1" dirty="0">
                <a:solidFill>
                  <a:srgbClr val="1A74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</a:t>
            </a:r>
            <a:r>
              <a:rPr lang="en-US" altLang="zh-CN" sz="2400" b="1" dirty="0">
                <a:solidFill>
                  <a:srgbClr val="1A74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——</a:t>
            </a:r>
            <a:r>
              <a:rPr lang="zh-CN" altLang="en-US" sz="2400" b="1" dirty="0">
                <a:solidFill>
                  <a:srgbClr val="1A74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金子美玲</a:t>
            </a:r>
          </a:p>
        </p:txBody>
      </p:sp>
      <p:sp>
        <p:nvSpPr>
          <p:cNvPr id="9" name="矩形 8"/>
          <p:cNvSpPr/>
          <p:nvPr/>
        </p:nvSpPr>
        <p:spPr>
          <a:xfrm>
            <a:off x="7475087" y="2905851"/>
            <a:ext cx="4295775" cy="2820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我好想喜欢啊，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  <a:p>
            <a:pPr>
              <a:spcBef>
                <a:spcPts val="800"/>
              </a:spcBef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这个那个所有的一切。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  <a:p>
            <a:pPr>
              <a:spcBef>
                <a:spcPts val="800"/>
              </a:spcBef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比如医生，还有乌鸦。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  <a:p>
            <a:pPr>
              <a:spcBef>
                <a:spcPts val="800"/>
              </a:spcBef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我都想一个不剩地喜欢。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  <a:p>
            <a:pPr>
              <a:spcBef>
                <a:spcPts val="800"/>
              </a:spcBef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因为世界的全部，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  <a:p>
            <a:pPr>
              <a:spcBef>
                <a:spcPts val="800"/>
              </a:spcBef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都是上天创造的。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6920732" y="2905851"/>
            <a:ext cx="0" cy="2783840"/>
          </a:xfrm>
          <a:prstGeom prst="line">
            <a:avLst/>
          </a:prstGeom>
          <a:ln w="76200">
            <a:solidFill>
              <a:srgbClr val="1A74F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88975" y="454025"/>
            <a:ext cx="2724150" cy="433388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sp>
        <p:nvSpPr>
          <p:cNvPr id="46" name="矩形: 圆角 45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9382037" y="3373482"/>
            <a:ext cx="2377440" cy="98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ts val="35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童年的美好</a:t>
            </a:r>
          </a:p>
          <a:p>
            <a:pPr algn="l" eaLnBrk="1" hangingPunct="1">
              <a:lnSpc>
                <a:spcPts val="35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童心的可贵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2153511" y="2728639"/>
            <a:ext cx="299720" cy="2278380"/>
          </a:xfrm>
          <a:prstGeom prst="leftBrace">
            <a:avLst>
              <a:gd name="adj1" fmla="val 90278"/>
              <a:gd name="adj2" fmla="val 48269"/>
            </a:avLst>
          </a:prstGeom>
          <a:ln w="19050">
            <a:solidFill>
              <a:srgbClr val="1A74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28" name="文本框 3"/>
          <p:cNvSpPr txBox="1"/>
          <p:nvPr/>
        </p:nvSpPr>
        <p:spPr>
          <a:xfrm>
            <a:off x="1472202" y="2745149"/>
            <a:ext cx="569684" cy="2245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noProof="1">
                <a:solidFill>
                  <a:srgbClr val="C00000"/>
                </a:soli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一</a:t>
            </a:r>
          </a:p>
          <a:p>
            <a:pPr>
              <a:defRPr/>
            </a:pPr>
            <a:r>
              <a:rPr lang="zh-CN" altLang="en-US" sz="2800" noProof="1">
                <a:solidFill>
                  <a:srgbClr val="C00000"/>
                </a:soli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个</a:t>
            </a:r>
          </a:p>
          <a:p>
            <a:pPr>
              <a:defRPr/>
            </a:pPr>
            <a:r>
              <a:rPr lang="zh-CN" altLang="en-US" sz="2800" noProof="1">
                <a:solidFill>
                  <a:srgbClr val="C00000"/>
                </a:soli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接</a:t>
            </a:r>
          </a:p>
          <a:p>
            <a:pPr>
              <a:defRPr/>
            </a:pPr>
            <a:r>
              <a:rPr lang="zh-CN" altLang="en-US" sz="2800" noProof="1">
                <a:solidFill>
                  <a:srgbClr val="C00000"/>
                </a:soli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一</a:t>
            </a:r>
          </a:p>
          <a:p>
            <a:pPr>
              <a:defRPr/>
            </a:pPr>
            <a:r>
              <a:rPr lang="zh-CN" altLang="en-US" sz="2800" noProof="1">
                <a:solidFill>
                  <a:srgbClr val="C00000"/>
                </a:soli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个</a:t>
            </a:r>
          </a:p>
        </p:txBody>
      </p:sp>
      <p:sp>
        <p:nvSpPr>
          <p:cNvPr id="29" name="左大括号 28"/>
          <p:cNvSpPr/>
          <p:nvPr/>
        </p:nvSpPr>
        <p:spPr>
          <a:xfrm flipH="1">
            <a:off x="8951006" y="2675934"/>
            <a:ext cx="319405" cy="2383790"/>
          </a:xfrm>
          <a:prstGeom prst="leftBrace">
            <a:avLst>
              <a:gd name="adj1" fmla="val 90278"/>
              <a:gd name="adj2" fmla="val 48269"/>
            </a:avLst>
          </a:prstGeom>
          <a:ln w="19050">
            <a:solidFill>
              <a:srgbClr val="1A74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564856" y="2534285"/>
            <a:ext cx="6274525" cy="2667088"/>
            <a:chOff x="2488039" y="2534285"/>
            <a:chExt cx="6274525" cy="2667088"/>
          </a:xfrm>
        </p:grpSpPr>
        <p:grpSp>
          <p:nvGrpSpPr>
            <p:cNvPr id="8" name="组合 7"/>
            <p:cNvGrpSpPr/>
            <p:nvPr/>
          </p:nvGrpSpPr>
          <p:grpSpPr>
            <a:xfrm>
              <a:off x="2488039" y="2534285"/>
              <a:ext cx="3496311" cy="514756"/>
              <a:chOff x="2169920" y="2534285"/>
              <a:chExt cx="3496311" cy="514756"/>
            </a:xfrm>
          </p:grpSpPr>
          <p:sp>
            <p:nvSpPr>
              <p:cNvPr id="3" name="Text Box 15"/>
              <p:cNvSpPr txBox="1">
                <a:spLocks noChangeArrowheads="1"/>
              </p:cNvSpPr>
              <p:nvPr/>
            </p:nvSpPr>
            <p:spPr bwMode="auto">
              <a:xfrm>
                <a:off x="2169920" y="2534285"/>
                <a:ext cx="1390015" cy="514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ts val="3500"/>
                  </a:lnSpc>
                </a:pPr>
                <a:r>
                  <a:rPr lang="zh-CN" altLang="en-US" sz="2800" dirty="0"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踩影子</a:t>
                </a:r>
              </a:p>
            </p:txBody>
          </p:sp>
          <p:sp>
            <p:nvSpPr>
              <p:cNvPr id="30" name="Text Box 15"/>
              <p:cNvSpPr txBox="1">
                <a:spLocks noChangeArrowheads="1"/>
              </p:cNvSpPr>
              <p:nvPr/>
            </p:nvSpPr>
            <p:spPr bwMode="auto">
              <a:xfrm>
                <a:off x="4725161" y="2534285"/>
                <a:ext cx="941070" cy="514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ts val="3500"/>
                  </a:lnSpc>
                </a:pPr>
                <a:r>
                  <a:rPr lang="zh-CN" altLang="en-US" sz="2800" dirty="0"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开心</a:t>
                </a:r>
              </a:p>
            </p:txBody>
          </p:sp>
          <p:sp>
            <p:nvSpPr>
              <p:cNvPr id="31" name="右箭头 30"/>
              <p:cNvSpPr/>
              <p:nvPr/>
            </p:nvSpPr>
            <p:spPr>
              <a:xfrm>
                <a:off x="3889381" y="2705303"/>
                <a:ext cx="720000" cy="172720"/>
              </a:xfrm>
              <a:prstGeom prst="rightArrow">
                <a:avLst/>
              </a:prstGeom>
              <a:noFill/>
              <a:ln w="9525">
                <a:solidFill>
                  <a:srgbClr val="1A74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dirty="0">
                  <a:solidFill>
                    <a:schemeClr val="tx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2488039" y="3251729"/>
              <a:ext cx="6274525" cy="514756"/>
              <a:chOff x="2169920" y="3300118"/>
              <a:chExt cx="6274525" cy="514756"/>
            </a:xfrm>
          </p:grpSpPr>
          <p:sp>
            <p:nvSpPr>
              <p:cNvPr id="36" name="Text Box 15"/>
              <p:cNvSpPr txBox="1">
                <a:spLocks noChangeArrowheads="1"/>
              </p:cNvSpPr>
              <p:nvPr/>
            </p:nvSpPr>
            <p:spPr bwMode="auto">
              <a:xfrm>
                <a:off x="2169920" y="3300118"/>
                <a:ext cx="1705241" cy="514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lnSpc>
                    <a:spcPts val="3500"/>
                  </a:lnSpc>
                </a:pPr>
                <a:r>
                  <a:rPr lang="zh-CN" altLang="en-US" sz="2800" dirty="0"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回家睡觉</a:t>
                </a:r>
              </a:p>
            </p:txBody>
          </p:sp>
          <p:sp>
            <p:nvSpPr>
              <p:cNvPr id="38" name="Text Box 15"/>
              <p:cNvSpPr txBox="1">
                <a:spLocks noChangeArrowheads="1"/>
              </p:cNvSpPr>
              <p:nvPr/>
            </p:nvSpPr>
            <p:spPr bwMode="auto">
              <a:xfrm>
                <a:off x="4725161" y="3300118"/>
                <a:ext cx="3719284" cy="514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ts val="3500"/>
                  </a:lnSpc>
                </a:pPr>
                <a:r>
                  <a:rPr lang="zh-CN" altLang="en-US" sz="2800" dirty="0"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可以做各种各样的梦</a:t>
                </a:r>
              </a:p>
            </p:txBody>
          </p:sp>
          <p:sp>
            <p:nvSpPr>
              <p:cNvPr id="39" name="右箭头 38"/>
              <p:cNvSpPr/>
              <p:nvPr/>
            </p:nvSpPr>
            <p:spPr>
              <a:xfrm>
                <a:off x="3910336" y="3483201"/>
                <a:ext cx="720000" cy="148590"/>
              </a:xfrm>
              <a:prstGeom prst="rightArrow">
                <a:avLst/>
              </a:prstGeom>
              <a:noFill/>
              <a:ln w="9525">
                <a:solidFill>
                  <a:srgbClr val="1A74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dirty="0">
                  <a:solidFill>
                    <a:schemeClr val="tx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488039" y="3969173"/>
              <a:ext cx="5366614" cy="514756"/>
              <a:chOff x="2169920" y="4029852"/>
              <a:chExt cx="5366614" cy="514756"/>
            </a:xfrm>
          </p:grpSpPr>
          <p:sp>
            <p:nvSpPr>
              <p:cNvPr id="40" name="Text Box 15"/>
              <p:cNvSpPr txBox="1">
                <a:spLocks noChangeArrowheads="1"/>
              </p:cNvSpPr>
              <p:nvPr/>
            </p:nvSpPr>
            <p:spPr bwMode="auto">
              <a:xfrm>
                <a:off x="2169920" y="4029852"/>
                <a:ext cx="1705241" cy="514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lnSpc>
                    <a:spcPts val="3500"/>
                  </a:lnSpc>
                </a:pPr>
                <a:r>
                  <a:rPr lang="zh-CN" altLang="en-US" sz="2800" dirty="0"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起床上学</a:t>
                </a:r>
              </a:p>
            </p:txBody>
          </p:sp>
          <p:sp>
            <p:nvSpPr>
              <p:cNvPr id="41" name="Text Box 15"/>
              <p:cNvSpPr txBox="1">
                <a:spLocks noChangeArrowheads="1"/>
              </p:cNvSpPr>
              <p:nvPr/>
            </p:nvSpPr>
            <p:spPr bwMode="auto">
              <a:xfrm>
                <a:off x="4725161" y="4029852"/>
                <a:ext cx="2811373" cy="514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ts val="3500"/>
                  </a:lnSpc>
                </a:pPr>
                <a:r>
                  <a:rPr lang="zh-CN" altLang="en-US" sz="2800" dirty="0"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能见到小伙伴</a:t>
                </a:r>
              </a:p>
            </p:txBody>
          </p:sp>
          <p:sp>
            <p:nvSpPr>
              <p:cNvPr id="42" name="右箭头 41"/>
              <p:cNvSpPr/>
              <p:nvPr/>
            </p:nvSpPr>
            <p:spPr>
              <a:xfrm>
                <a:off x="3908114" y="4198013"/>
                <a:ext cx="720000" cy="178435"/>
              </a:xfrm>
              <a:prstGeom prst="rightArrow">
                <a:avLst/>
              </a:prstGeom>
              <a:noFill/>
              <a:ln w="9525">
                <a:solidFill>
                  <a:srgbClr val="1A74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dirty="0">
                  <a:solidFill>
                    <a:schemeClr val="tx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488039" y="4686617"/>
              <a:ext cx="5294606" cy="514756"/>
              <a:chOff x="2169920" y="4686617"/>
              <a:chExt cx="5294606" cy="514756"/>
            </a:xfrm>
          </p:grpSpPr>
          <p:sp>
            <p:nvSpPr>
              <p:cNvPr id="43" name="Text Box 15"/>
              <p:cNvSpPr txBox="1">
                <a:spLocks noChangeArrowheads="1"/>
              </p:cNvSpPr>
              <p:nvPr/>
            </p:nvSpPr>
            <p:spPr bwMode="auto">
              <a:xfrm>
                <a:off x="2169920" y="4686617"/>
                <a:ext cx="1946401" cy="514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lnSpc>
                    <a:spcPts val="3500"/>
                  </a:lnSpc>
                </a:pPr>
                <a:r>
                  <a:rPr lang="zh-CN" altLang="en-US" sz="2800" dirty="0"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上课铃响</a:t>
                </a:r>
              </a:p>
            </p:txBody>
          </p:sp>
          <p:sp>
            <p:nvSpPr>
              <p:cNvPr id="44" name="Text Box 15"/>
              <p:cNvSpPr txBox="1">
                <a:spLocks noChangeArrowheads="1"/>
              </p:cNvSpPr>
              <p:nvPr/>
            </p:nvSpPr>
            <p:spPr bwMode="auto">
              <a:xfrm>
                <a:off x="4725161" y="4686617"/>
                <a:ext cx="2739365" cy="514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ts val="3500"/>
                  </a:lnSpc>
                </a:pPr>
                <a:r>
                  <a:rPr lang="zh-CN" altLang="en-US" sz="2800" dirty="0"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能听老师讲故事</a:t>
                </a:r>
              </a:p>
            </p:txBody>
          </p:sp>
          <p:sp>
            <p:nvSpPr>
              <p:cNvPr id="45" name="右箭头 44"/>
              <p:cNvSpPr/>
              <p:nvPr/>
            </p:nvSpPr>
            <p:spPr>
              <a:xfrm>
                <a:off x="3908749" y="4875098"/>
                <a:ext cx="720000" cy="137795"/>
              </a:xfrm>
              <a:prstGeom prst="rightArrow">
                <a:avLst/>
              </a:prstGeom>
              <a:noFill/>
              <a:ln w="9525">
                <a:solidFill>
                  <a:srgbClr val="1A74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dirty="0">
                  <a:solidFill>
                    <a:schemeClr val="tx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</p:grpSp>
      <p:sp>
        <p:nvSpPr>
          <p:cNvPr id="7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88975" y="454025"/>
            <a:ext cx="2724150" cy="433388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sp>
        <p:nvSpPr>
          <p:cNvPr id="80" name="矩形: 圆角 7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58035" y="2934556"/>
            <a:ext cx="6943091" cy="1689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 </a:t>
            </a:r>
            <a:r>
              <a:rPr lang="zh-CN" altLang="en-US" sz="24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   金子美铃</a:t>
            </a: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，日本童谣诗人。她的作品洋溢着绚丽的幻想，被当时的日本诗坛誉为“巨星”。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 </a:t>
            </a:r>
            <a:r>
              <a:rPr lang="zh-CN" altLang="en-US" sz="24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   代表作品：</a:t>
            </a: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童谣诗集《向着明亮那方》                               </a:t>
            </a:r>
            <a:endParaRPr lang="zh-CN" altLang="en-US" sz="2400" dirty="0">
              <a:solidFill>
                <a:srgbClr val="C0000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74" y="2126974"/>
            <a:ext cx="2453005" cy="348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88975" y="454025"/>
            <a:ext cx="2724150" cy="433388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2068195" y="1489710"/>
            <a:ext cx="7437120" cy="43999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eaLnBrk="1" hangingPunct="1">
              <a:lnSpc>
                <a:spcPct val="200000"/>
              </a:lnSpc>
            </a:pPr>
            <a:r>
              <a:rPr lang="zh-CN" altLang="en-US" sz="28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 </a:t>
            </a:r>
            <a:r>
              <a:rPr sz="28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一、读拼音，写词语。</a:t>
            </a:r>
            <a:r>
              <a:rPr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                             </a:t>
            </a:r>
          </a:p>
          <a:p>
            <a:pPr marL="0" marR="0" lvl="0" indent="0" eaLnBrk="1" hangingPunct="1">
              <a:lnSpc>
                <a:spcPct val="200000"/>
              </a:lnSpc>
            </a:pPr>
            <a:r>
              <a:rPr sz="28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      zǒu ɡuò             ɡè ɡè           yì zhǒnɡ    </a:t>
            </a:r>
          </a:p>
          <a:p>
            <a:pPr marL="0" marR="0" lvl="0" indent="0" eaLnBrk="1" hangingPunct="1">
              <a:lnSpc>
                <a:spcPct val="200000"/>
              </a:lnSpc>
            </a:pPr>
            <a:r>
              <a:rPr sz="28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   （          ）    </a:t>
            </a:r>
            <a:r>
              <a:rPr lang="zh-CN" altLang="en-US" sz="28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     </a:t>
            </a:r>
            <a:r>
              <a:rPr sz="28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（          ）     （         </a:t>
            </a:r>
            <a:r>
              <a:rPr lang="zh-CN" altLang="en-US" sz="28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 </a:t>
            </a:r>
            <a:r>
              <a:rPr sz="28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）   </a:t>
            </a:r>
          </a:p>
          <a:p>
            <a:pPr marL="0" marR="0" lvl="0" indent="0" eaLnBrk="1" hangingPunct="1">
              <a:lnSpc>
                <a:spcPct val="200000"/>
              </a:lnSpc>
            </a:pPr>
            <a:r>
              <a:rPr sz="28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      yí yànɡ            huǒ bàn        zuò mèng </a:t>
            </a:r>
          </a:p>
          <a:p>
            <a:pPr marL="0" marR="0" lvl="0" indent="0" eaLnBrk="1" hangingPunct="1">
              <a:lnSpc>
                <a:spcPct val="200000"/>
              </a:lnSpc>
            </a:pPr>
            <a:r>
              <a:rPr sz="28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</a:t>
            </a:r>
            <a:r>
              <a:rPr lang="zh-CN" altLang="en-US" sz="28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</a:t>
            </a:r>
            <a:r>
              <a:rPr sz="28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（          ）      </a:t>
            </a:r>
            <a:r>
              <a:rPr lang="zh-CN" altLang="en-US" sz="28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    </a:t>
            </a:r>
            <a:r>
              <a:rPr sz="28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（          ）  </a:t>
            </a:r>
            <a:r>
              <a:rPr lang="zh-CN" altLang="en-US" sz="28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 </a:t>
            </a:r>
            <a:r>
              <a:rPr sz="28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 (             )  </a:t>
            </a:r>
            <a:r>
              <a:rPr sz="28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899605" y="350068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做过</a:t>
            </a:r>
            <a:endParaRPr lang="zh-CN" altLang="en-US" sz="2800" dirty="0">
              <a:solidFill>
                <a:srgbClr val="C0000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20053" y="350068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各个</a:t>
            </a:r>
            <a:endParaRPr lang="zh-CN" altLang="en-US" sz="2800" dirty="0">
              <a:solidFill>
                <a:srgbClr val="C0000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93461" y="350068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一种</a:t>
            </a:r>
            <a:endParaRPr lang="zh-CN" altLang="en-US" sz="2800" dirty="0">
              <a:solidFill>
                <a:srgbClr val="C0000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99605" y="519724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一样</a:t>
            </a:r>
            <a:endParaRPr lang="zh-CN" altLang="en-US" sz="2800" dirty="0">
              <a:solidFill>
                <a:srgbClr val="C0000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20053" y="519724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伙伴</a:t>
            </a:r>
            <a:endParaRPr lang="zh-CN" altLang="en-US" sz="2800" dirty="0">
              <a:solidFill>
                <a:srgbClr val="C0000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93461" y="519724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做梦</a:t>
            </a:r>
            <a:endParaRPr lang="zh-CN" altLang="en-US" sz="2800" dirty="0">
              <a:solidFill>
                <a:srgbClr val="C0000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  <p:sp>
        <p:nvSpPr>
          <p:cNvPr id="48" name="矩形: 圆角 47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41170" y="2078672"/>
            <a:ext cx="9133840" cy="33229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sz="2800" dirty="0" err="1">
                <a:ln w="0"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二、下面的说法对吗?对的画</a:t>
            </a:r>
            <a:r>
              <a:rPr sz="2800" dirty="0">
                <a:ln w="0"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“ √ ”，错的画“×”。</a:t>
            </a:r>
          </a:p>
          <a:p>
            <a:pPr algn="l" fontAlgn="auto">
              <a:lnSpc>
                <a:spcPct val="150000"/>
              </a:lnSpc>
            </a:pPr>
            <a:r>
              <a:rPr sz="2800" dirty="0">
                <a:ln w="0"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1.“各”的第一笔是“一”  。（     ）                                   </a:t>
            </a:r>
          </a:p>
          <a:p>
            <a:pPr algn="l" fontAlgn="auto">
              <a:lnSpc>
                <a:spcPct val="150000"/>
              </a:lnSpc>
            </a:pPr>
            <a:r>
              <a:rPr sz="2800" dirty="0">
                <a:ln w="0"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2</a:t>
            </a:r>
            <a:r>
              <a:rPr lang="en-US" sz="2800" dirty="0">
                <a:ln w="0"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.</a:t>
            </a:r>
            <a:r>
              <a:rPr sz="2800" dirty="0">
                <a:ln w="0"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“觉”中一共有三个点。（      ）</a:t>
            </a:r>
          </a:p>
          <a:p>
            <a:pPr algn="l" fontAlgn="auto">
              <a:lnSpc>
                <a:spcPct val="150000"/>
              </a:lnSpc>
            </a:pPr>
            <a:r>
              <a:rPr sz="2800" dirty="0">
                <a:ln w="0"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3. </a:t>
            </a:r>
            <a:r>
              <a:rPr sz="2800" dirty="0" err="1">
                <a:ln w="0"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本文中“我”说“唉，要是不上学就好了”是因为</a:t>
            </a:r>
            <a:endParaRPr lang="en-US" altLang="zh-CN" sz="2800" dirty="0">
              <a:ln w="0"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sz="2800" dirty="0">
                <a:ln w="0"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“我”确实不爱上学。 （     ）</a:t>
            </a:r>
            <a:r>
              <a:rPr sz="2800" b="1" dirty="0">
                <a:ln w="0"/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</a:t>
            </a:r>
            <a:endParaRPr sz="2800" dirty="0">
              <a:ln w="0"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31025" y="283813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sz="2800" b="1" dirty="0">
                <a:ln w="0"/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×</a:t>
            </a:r>
            <a:endParaRPr lang="zh-CN" altLang="en-US" sz="2800" dirty="0">
              <a:ln w="0"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09511" y="347853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sz="2800" b="1" dirty="0">
                <a:ln w="0"/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√</a:t>
            </a:r>
            <a:endParaRPr lang="zh-CN" altLang="en-US" sz="2800" dirty="0">
              <a:ln w="0"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23811" y="474953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sz="2800" b="1" dirty="0">
                <a:ln w="0"/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×</a:t>
            </a:r>
            <a:endParaRPr lang="zh-CN" altLang="en-US" sz="2800" dirty="0">
              <a:ln w="0"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</p:txBody>
      </p:sp>
      <p:sp>
        <p:nvSpPr>
          <p:cNvPr id="45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88975" y="454025"/>
            <a:ext cx="2724150" cy="433388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  <p:sp>
        <p:nvSpPr>
          <p:cNvPr id="46" name="矩形: 圆角 45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5021945" y="-660298"/>
            <a:ext cx="8086296" cy="8086295"/>
            <a:chOff x="5021945" y="-660298"/>
            <a:chExt cx="8086296" cy="8086295"/>
          </a:xfrm>
        </p:grpSpPr>
        <p:pic>
          <p:nvPicPr>
            <p:cNvPr id="22" name="图片 21" descr="图片包含 建筑, 窗户, 瓶子, 亮&#10;&#10;描述已自动生成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77" t="11293" r="21677" b="3515"/>
            <a:stretch>
              <a:fillRect/>
            </a:stretch>
          </p:blipFill>
          <p:spPr>
            <a:xfrm>
              <a:off x="6774860" y="1138768"/>
              <a:ext cx="4580466" cy="4580466"/>
            </a:xfrm>
            <a:custGeom>
              <a:avLst/>
              <a:gdLst>
                <a:gd name="connsiteX0" fmla="*/ 2290233 w 4580466"/>
                <a:gd name="connsiteY0" fmla="*/ 0 h 4580466"/>
                <a:gd name="connsiteX1" fmla="*/ 4580466 w 4580466"/>
                <a:gd name="connsiteY1" fmla="*/ 2290233 h 4580466"/>
                <a:gd name="connsiteX2" fmla="*/ 2290233 w 4580466"/>
                <a:gd name="connsiteY2" fmla="*/ 4580466 h 4580466"/>
                <a:gd name="connsiteX3" fmla="*/ 0 w 4580466"/>
                <a:gd name="connsiteY3" fmla="*/ 2290233 h 4580466"/>
                <a:gd name="connsiteX4" fmla="*/ 2290233 w 4580466"/>
                <a:gd name="connsiteY4" fmla="*/ 0 h 458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0466" h="4580466">
                  <a:moveTo>
                    <a:pt x="2290233" y="0"/>
                  </a:moveTo>
                  <a:cubicBezTo>
                    <a:pt x="3555094" y="0"/>
                    <a:pt x="4580466" y="1025372"/>
                    <a:pt x="4580466" y="2290233"/>
                  </a:cubicBezTo>
                  <a:cubicBezTo>
                    <a:pt x="4580466" y="3555094"/>
                    <a:pt x="3555094" y="4580466"/>
                    <a:pt x="2290233" y="4580466"/>
                  </a:cubicBezTo>
                  <a:cubicBezTo>
                    <a:pt x="1025372" y="4580466"/>
                    <a:pt x="0" y="3555094"/>
                    <a:pt x="0" y="2290233"/>
                  </a:cubicBezTo>
                  <a:cubicBezTo>
                    <a:pt x="0" y="1025372"/>
                    <a:pt x="1025372" y="0"/>
                    <a:pt x="2290233" y="0"/>
                  </a:cubicBezTo>
                  <a:close/>
                </a:path>
              </a:pathLst>
            </a:custGeom>
            <a:ln w="31750">
              <a:solidFill>
                <a:srgbClr val="0FA2F1"/>
              </a:solidFill>
            </a:ln>
          </p:spPr>
        </p:pic>
        <p:sp>
          <p:nvSpPr>
            <p:cNvPr id="5" name="椭圆 4"/>
            <p:cNvSpPr/>
            <p:nvPr/>
          </p:nvSpPr>
          <p:spPr>
            <a:xfrm>
              <a:off x="5021945" y="-660298"/>
              <a:ext cx="8086296" cy="8086295"/>
            </a:xfrm>
            <a:prstGeom prst="ellipse">
              <a:avLst/>
            </a:prstGeom>
            <a:noFill/>
            <a:ln>
              <a:solidFill>
                <a:srgbClr val="0FA2F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flipH="1">
              <a:off x="6237227" y="601134"/>
              <a:ext cx="5655733" cy="5655733"/>
            </a:xfrm>
            <a:prstGeom prst="ellipse">
              <a:avLst/>
            </a:prstGeom>
            <a:noFill/>
            <a:ln>
              <a:solidFill>
                <a:srgbClr val="0FA2F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flipH="1">
              <a:off x="10415528" y="3913718"/>
              <a:ext cx="2074332" cy="2074332"/>
            </a:xfrm>
            <a:prstGeom prst="ellipse">
              <a:avLst/>
            </a:prstGeom>
            <a:gradFill flip="none" rotWithShape="0">
              <a:gsLst>
                <a:gs pos="100000">
                  <a:srgbClr val="1C46F2"/>
                </a:gs>
                <a:gs pos="0">
                  <a:srgbClr val="00B0F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flipH="1">
              <a:off x="7464889" y="577727"/>
              <a:ext cx="660402" cy="660402"/>
            </a:xfrm>
            <a:prstGeom prst="ellipse">
              <a:avLst/>
            </a:prstGeom>
            <a:gradFill flip="none" rotWithShape="0">
              <a:gsLst>
                <a:gs pos="100000">
                  <a:srgbClr val="1C46F2"/>
                </a:gs>
                <a:gs pos="0">
                  <a:srgbClr val="00B0F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flipH="1">
              <a:off x="7510461" y="5107640"/>
              <a:ext cx="306793" cy="306793"/>
            </a:xfrm>
            <a:prstGeom prst="ellipse">
              <a:avLst/>
            </a:prstGeom>
            <a:gradFill flip="none" rotWithShape="0">
              <a:gsLst>
                <a:gs pos="100000">
                  <a:srgbClr val="1C46F2"/>
                </a:gs>
                <a:gs pos="0">
                  <a:srgbClr val="00B0F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bg1">
                  <a:alpha val="70000"/>
                </a:schemeClr>
              </a:gs>
              <a:gs pos="56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69911" y="545651"/>
            <a:ext cx="1415772" cy="721935"/>
            <a:chOff x="519530" y="545651"/>
            <a:chExt cx="1415772" cy="721935"/>
          </a:xfrm>
        </p:grpSpPr>
        <p:sp>
          <p:nvSpPr>
            <p:cNvPr id="13" name="文本框 12"/>
            <p:cNvSpPr txBox="1"/>
            <p:nvPr/>
          </p:nvSpPr>
          <p:spPr>
            <a:xfrm>
              <a:off x="519530" y="545651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某某实验小学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33380" y="1267586"/>
              <a:ext cx="323605" cy="0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19" name="矩形 18"/>
          <p:cNvSpPr/>
          <p:nvPr/>
        </p:nvSpPr>
        <p:spPr>
          <a:xfrm>
            <a:off x="526369" y="5486382"/>
            <a:ext cx="2057173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授课老师：某某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/>
            </a:r>
            <a:b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</a:b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授课时间：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20XX.XX</a:t>
            </a: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BY YUSHEN</a:t>
            </a:r>
            <a:endParaRPr lang="zh-CN" altLang="en-US" dirty="0">
              <a:noFill/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74015" y="2413000"/>
            <a:ext cx="5828665" cy="1891681"/>
            <a:chOff x="494748" y="2412789"/>
            <a:chExt cx="5724644" cy="1891538"/>
          </a:xfrm>
        </p:grpSpPr>
        <p:sp>
          <p:nvSpPr>
            <p:cNvPr id="16" name="矩形 15"/>
            <p:cNvSpPr/>
            <p:nvPr/>
          </p:nvSpPr>
          <p:spPr>
            <a:xfrm>
              <a:off x="494748" y="2412789"/>
              <a:ext cx="5724644" cy="1198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7200" dirty="0">
                  <a:solidFill>
                    <a:srgbClr val="1A74F2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一个接着一个</a:t>
              </a:r>
              <a:endParaRPr lang="en-US" altLang="zh-CN" sz="7200" dirty="0">
                <a:solidFill>
                  <a:srgbClr val="1A74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94748" y="3720806"/>
              <a:ext cx="5540299" cy="5835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语文精品课件 一年级下册 </a:t>
              </a:r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2.3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598939" y="3632521"/>
              <a:ext cx="529386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（1）不认识的字可以看拼音，或者请教老师和同学。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（2）读准每一个字的字音，圈出生字词；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（3）读通每个句子，读不通顺的多读几遍；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（4）给每个自然段写上序号。                            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                      </a:t>
            </a:r>
            <a:endParaRPr lang="zh-CN" altLang="en-US" sz="2800" dirty="0">
              <a:solidFill>
                <a:srgbClr val="FF000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88975" y="454025"/>
            <a:ext cx="2724150" cy="433388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79855" y="2295730"/>
            <a:ext cx="9593405" cy="34710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 defTabSz="914400" fontAlgn="auto">
              <a:lnSpc>
                <a:spcPct val="200000"/>
              </a:lnSpc>
              <a:buClrTx/>
              <a:buSzTx/>
              <a:buFontTx/>
            </a:pPr>
            <a:r>
              <a:rPr lang="zh-CN" altLang="en-US" sz="4400" b="1" dirty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接   觉   再   做    各   种  </a:t>
            </a:r>
          </a:p>
          <a:p>
            <a:pPr algn="dist" defTabSz="914400" fontAlgn="auto">
              <a:lnSpc>
                <a:spcPct val="20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                  </a:t>
            </a:r>
          </a:p>
          <a:p>
            <a:pPr algn="dist" defTabSz="914400" fontAlgn="auto">
              <a:lnSpc>
                <a:spcPct val="200000"/>
              </a:lnSpc>
              <a:buClrTx/>
              <a:buSzTx/>
              <a:buFontTx/>
            </a:pPr>
            <a:r>
              <a:rPr lang="zh-CN" altLang="en-US" sz="4400" b="1" dirty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样   伙   伴   却    也   趣   这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31931" y="2303985"/>
            <a:ext cx="647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jiē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88110" y="2303985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 jiào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00513" y="2303985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zài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469705" y="2303985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zuò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532611" y="2303985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ɡè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963033" y="2303985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zhǒnɡ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336040" y="4440125"/>
            <a:ext cx="1088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yànɡ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749550" y="4440125"/>
            <a:ext cx="1088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 huǒ 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225290" y="4440125"/>
            <a:ext cx="893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bàn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588000" y="4440125"/>
            <a:ext cx="87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què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376795" y="4440125"/>
            <a:ext cx="60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yě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825865" y="4440125"/>
            <a:ext cx="667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qù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0137775" y="4440125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zhè</a:t>
            </a:r>
          </a:p>
        </p:txBody>
      </p:sp>
      <p:sp>
        <p:nvSpPr>
          <p:cNvPr id="6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88975" y="454025"/>
            <a:ext cx="2724150" cy="4333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61" name="矩形: 圆角 60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8281333" y="846378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1A74F2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1A74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24" grpId="0"/>
      <p:bldP spid="24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: 圆角 5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281333" y="846378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1A74F2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1A74F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我会认</a:t>
            </a:r>
          </a:p>
        </p:txBody>
      </p:sp>
      <p:sp>
        <p:nvSpPr>
          <p:cNvPr id="26627" name="矩形 3"/>
          <p:cNvSpPr/>
          <p:nvPr/>
        </p:nvSpPr>
        <p:spPr>
          <a:xfrm>
            <a:off x="941788" y="2406650"/>
            <a:ext cx="10024110" cy="32422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lnSpc>
                <a:spcPct val="200000"/>
              </a:lnSpc>
              <a:buClrTx/>
              <a:buSzTx/>
              <a:buFontTx/>
            </a:pPr>
            <a:r>
              <a:rPr lang="zh-CN" altLang="en-US" sz="4000" b="1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不 过   各 种  各 样   伙  伴   做  梦    </a:t>
            </a:r>
          </a:p>
          <a:p>
            <a:pPr algn="dist" fontAlgn="auto">
              <a:lnSpc>
                <a:spcPct val="20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j-ea"/>
                <a:sym typeface="+mn-ea"/>
              </a:rPr>
              <a:t>            </a:t>
            </a:r>
          </a:p>
          <a:p>
            <a:pPr algn="dist" fontAlgn="auto">
              <a:lnSpc>
                <a:spcPct val="200000"/>
              </a:lnSpc>
            </a:pPr>
            <a:r>
              <a:rPr lang="zh-CN" altLang="en-US" sz="4000" b="1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睡 觉   这 么   却  是   有 趣   接 着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17688" y="2310130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j-ea"/>
                <a:sym typeface="+mn-ea"/>
              </a:rPr>
              <a:t>bú   ɡuò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803003" y="2310130"/>
            <a:ext cx="418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j-ea"/>
                <a:sym typeface="+mn-ea"/>
              </a:rPr>
              <a:t> ɡè   zhǒnɡ    ɡè    yànɡ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84123" y="2310130"/>
            <a:ext cx="2150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j-ea"/>
                <a:sym typeface="+mn-ea"/>
              </a:rPr>
              <a:t> huǒ     bàn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080613" y="2310130"/>
            <a:ext cx="2355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j-ea"/>
                <a:sym typeface="+mn-ea"/>
              </a:rPr>
              <a:t>zuò     mènɡ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5954" y="4424680"/>
            <a:ext cx="186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j-ea"/>
                <a:sym typeface="+mn-ea"/>
              </a:rPr>
              <a:t>shuì  jiào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25724" y="4424680"/>
            <a:ext cx="1854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j-ea"/>
                <a:sym typeface="+mn-ea"/>
              </a:rPr>
              <a:t>zhè     me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915204" y="4424680"/>
            <a:ext cx="205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j-ea"/>
                <a:sym typeface="+mn-ea"/>
              </a:rPr>
              <a:t>què      shì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217714" y="4424680"/>
            <a:ext cx="1624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j-ea"/>
                <a:sym typeface="+mn-ea"/>
              </a:rPr>
              <a:t>yǒu   qù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423039" y="4424680"/>
            <a:ext cx="165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j-ea"/>
                <a:sym typeface="+mn-ea"/>
              </a:rPr>
              <a:t>jiē    zhe</a:t>
            </a:r>
          </a:p>
        </p:txBody>
      </p:sp>
      <p:sp>
        <p:nvSpPr>
          <p:cNvPr id="55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88975" y="454025"/>
            <a:ext cx="2724150" cy="4333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1631877" y="3413045"/>
            <a:ext cx="5699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觉</a:t>
            </a:r>
          </a:p>
        </p:txBody>
      </p:sp>
      <p:grpSp>
        <p:nvGrpSpPr>
          <p:cNvPr id="15" name="组合 20"/>
          <p:cNvGrpSpPr/>
          <p:nvPr/>
        </p:nvGrpSpPr>
        <p:grpSpPr>
          <a:xfrm>
            <a:off x="2251958" y="2274172"/>
            <a:ext cx="3512123" cy="2861310"/>
            <a:chOff x="2196323" y="2848186"/>
            <a:chExt cx="3059486" cy="1680030"/>
          </a:xfrm>
        </p:grpSpPr>
        <p:sp>
          <p:nvSpPr>
            <p:cNvPr id="23" name="左大括号 22"/>
            <p:cNvSpPr/>
            <p:nvPr/>
          </p:nvSpPr>
          <p:spPr>
            <a:xfrm>
              <a:off x="2196323" y="3111361"/>
              <a:ext cx="232328" cy="1251633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24" name="TextBox 22"/>
            <p:cNvSpPr txBox="1"/>
            <p:nvPr/>
          </p:nvSpPr>
          <p:spPr>
            <a:xfrm>
              <a:off x="2428921" y="2848186"/>
              <a:ext cx="2826888" cy="1680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en-US" altLang="zh-CN" sz="3200" b="1" noProof="0" dirty="0" err="1">
                  <a:solidFill>
                    <a:srgbClr val="1F2DA8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jiào</a:t>
              </a:r>
              <a:r>
                <a:rPr lang="zh-CN" altLang="en-US" sz="2800" noProof="0" dirty="0"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（ 睡觉）</a:t>
              </a:r>
            </a:p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endParaRPr lang="zh-CN" altLang="en-US" sz="2800" b="1" noProof="0" dirty="0">
                <a:solidFill>
                  <a:srgbClr val="1F2DA8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endParaRPr>
            </a:p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endParaRPr lang="zh-CN" altLang="en-US" sz="2800" b="1" noProof="0" dirty="0">
                <a:solidFill>
                  <a:srgbClr val="1F2DA8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endParaRPr>
            </a:p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en-US" altLang="zh-CN" sz="3200" b="1" noProof="0" dirty="0" err="1">
                  <a:solidFill>
                    <a:srgbClr val="1F2DA8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jué</a:t>
              </a:r>
              <a:r>
                <a:rPr lang="zh-CN" altLang="en-US" sz="2800" noProof="0" dirty="0"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（感觉）</a:t>
              </a:r>
            </a:p>
          </p:txBody>
        </p:sp>
      </p:grpSp>
      <p:sp>
        <p:nvSpPr>
          <p:cNvPr id="6" name="TextBox 1"/>
          <p:cNvSpPr txBox="1"/>
          <p:nvPr/>
        </p:nvSpPr>
        <p:spPr>
          <a:xfrm>
            <a:off x="6529970" y="3413045"/>
            <a:ext cx="5699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种</a:t>
            </a:r>
          </a:p>
        </p:txBody>
      </p:sp>
      <p:grpSp>
        <p:nvGrpSpPr>
          <p:cNvPr id="14" name="组合 20"/>
          <p:cNvGrpSpPr/>
          <p:nvPr/>
        </p:nvGrpSpPr>
        <p:grpSpPr>
          <a:xfrm>
            <a:off x="7259049" y="2274172"/>
            <a:ext cx="3512013" cy="2861310"/>
            <a:chOff x="2196323" y="2819864"/>
            <a:chExt cx="3059390" cy="1680030"/>
          </a:xfrm>
        </p:grpSpPr>
        <p:sp>
          <p:nvSpPr>
            <p:cNvPr id="25" name="左大括号 24"/>
            <p:cNvSpPr/>
            <p:nvPr/>
          </p:nvSpPr>
          <p:spPr>
            <a:xfrm>
              <a:off x="2196323" y="3111361"/>
              <a:ext cx="232328" cy="1251633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28" name="TextBox 22"/>
            <p:cNvSpPr txBox="1"/>
            <p:nvPr/>
          </p:nvSpPr>
          <p:spPr>
            <a:xfrm>
              <a:off x="2428825" y="2819864"/>
              <a:ext cx="2826888" cy="1680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l" defTabSz="4572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en-US" altLang="zh-CN" sz="3200" b="1" noProof="0" dirty="0" err="1">
                  <a:solidFill>
                    <a:srgbClr val="1F2DA8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zhǒng</a:t>
              </a:r>
              <a:r>
                <a:rPr lang="en-US" altLang="zh-CN" sz="3200" b="1" noProof="0" dirty="0">
                  <a:solidFill>
                    <a:srgbClr val="1F2DA8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 </a:t>
              </a:r>
              <a:r>
                <a:rPr lang="zh-CN" altLang="en-US" sz="2800" noProof="0" dirty="0"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（种子）</a:t>
              </a:r>
            </a:p>
            <a:p>
              <a:pPr marR="0" algn="l" defTabSz="457200">
                <a:lnSpc>
                  <a:spcPct val="150000"/>
                </a:lnSpc>
                <a:buClrTx/>
                <a:buSzTx/>
                <a:buFontTx/>
                <a:defRPr/>
              </a:pPr>
              <a:endParaRPr lang="zh-CN" altLang="en-US" sz="2800" b="1" noProof="0" dirty="0">
                <a:solidFill>
                  <a:srgbClr val="1F2DA8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endParaRPr>
            </a:p>
            <a:p>
              <a:pPr marR="0" algn="l" defTabSz="457200">
                <a:lnSpc>
                  <a:spcPct val="150000"/>
                </a:lnSpc>
                <a:buClrTx/>
                <a:buSzTx/>
                <a:buFontTx/>
                <a:defRPr/>
              </a:pPr>
              <a:endParaRPr lang="zh-CN" altLang="en-US" sz="2800" b="1" noProof="0" dirty="0">
                <a:solidFill>
                  <a:srgbClr val="1F2DA8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endParaRPr>
            </a:p>
            <a:p>
              <a:pPr marR="0" algn="l" defTabSz="4572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en-US" altLang="zh-CN" sz="3200" b="1" noProof="0" dirty="0" err="1">
                  <a:solidFill>
                    <a:srgbClr val="1F2DA8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zhòng</a:t>
              </a:r>
              <a:r>
                <a:rPr lang="zh-CN" altLang="en-US" sz="2800" noProof="0" dirty="0"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（种树）</a:t>
              </a:r>
            </a:p>
          </p:txBody>
        </p:sp>
      </p:grpSp>
      <p:sp>
        <p:nvSpPr>
          <p:cNvPr id="51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88975" y="454025"/>
            <a:ext cx="2724150" cy="4333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2" name="矩形: 圆角 51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17820" y="1691058"/>
            <a:ext cx="9775467" cy="1184650"/>
          </a:xfrm>
          <a:prstGeom prst="hexagon">
            <a:avLst/>
          </a:prstGeom>
          <a:solidFill>
            <a:schemeClr val="bg1"/>
          </a:solidFill>
          <a:ln w="63500">
            <a:solidFill>
              <a:srgbClr val="1A74F2"/>
            </a:solidFill>
            <a:prstDash val="dashDot"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000" b="0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【影子】：物体挡住光线后，应在地面或其他物体上的形象。</a:t>
            </a:r>
            <a:endParaRPr lang="en-US" altLang="zh-CN" sz="2000" b="0" dirty="0">
              <a:solidFill>
                <a:srgbClr val="0000FF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</a:t>
            </a:r>
            <a:r>
              <a:rPr lang="zh-CN" sz="2000" b="0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本课指小朋友映在地面上的形象。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11123" y="2984490"/>
            <a:ext cx="7388860" cy="610995"/>
          </a:xfrm>
          <a:prstGeom prst="hexagon">
            <a:avLst/>
          </a:prstGeom>
          <a:solidFill>
            <a:schemeClr val="bg1"/>
          </a:solidFill>
          <a:ln>
            <a:solidFill>
              <a:srgbClr val="1A74F2"/>
            </a:solidFill>
          </a:ln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sz="2000" dirty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造句：我喜欢玩踩影子的游戏。</a:t>
            </a:r>
          </a:p>
        </p:txBody>
      </p:sp>
      <p:sp>
        <p:nvSpPr>
          <p:cNvPr id="4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88975" y="454025"/>
            <a:ext cx="2724150" cy="4333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117820" y="4064960"/>
            <a:ext cx="9775467" cy="1175351"/>
          </a:xfrm>
          <a:prstGeom prst="hexagon">
            <a:avLst/>
          </a:prstGeom>
          <a:solidFill>
            <a:schemeClr val="bg1"/>
          </a:solidFill>
          <a:ln w="63500">
            <a:solidFill>
              <a:srgbClr val="1A74F2"/>
            </a:solidFill>
            <a:prstDash val="dashDot"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000" b="0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【各种各样】：具有多种多样的特征，或具有各不相同的种类。</a:t>
            </a:r>
            <a:endParaRPr lang="en-US" altLang="zh-CN" sz="2000" b="0" dirty="0">
              <a:solidFill>
                <a:srgbClr val="0000FF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000" b="0" dirty="0">
                <a:solidFill>
                  <a:srgbClr val="00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本课指睡觉后做的多种多样的梦。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311123" y="5446433"/>
            <a:ext cx="7388860" cy="606161"/>
          </a:xfrm>
          <a:prstGeom prst="hexagon">
            <a:avLst/>
          </a:prstGeom>
          <a:solidFill>
            <a:schemeClr val="bg1"/>
          </a:solidFill>
          <a:ln>
            <a:solidFill>
              <a:srgbClr val="1A74F2"/>
            </a:solidFill>
          </a:ln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sz="2000" dirty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造句：商店里有各式各样的衣服，漂亮极了。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46" grpId="0" bldLvl="0" animBg="1"/>
      <p:bldP spid="4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2786380" y="2564904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4776415" y="2564904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6567115" y="2581414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8339400" y="2564904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2777490" y="4194314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4767843" y="4182884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6577593" y="4194314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>
            <a:hlinkClick r:id="rId3" action="ppaction://hlinksldjump"/>
          </p:cNvPr>
          <p:cNvSpPr/>
          <p:nvPr/>
        </p:nvSpPr>
        <p:spPr>
          <a:xfrm>
            <a:off x="2795891" y="2571917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>
              <a:buClrTx/>
              <a:buSzTx/>
              <a:buFontTx/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过</a:t>
            </a:r>
          </a:p>
        </p:txBody>
      </p:sp>
      <p:sp>
        <p:nvSpPr>
          <p:cNvPr id="46" name="矩形 45">
            <a:hlinkClick r:id="" action="ppaction://noaction"/>
          </p:cNvPr>
          <p:cNvSpPr/>
          <p:nvPr/>
        </p:nvSpPr>
        <p:spPr>
          <a:xfrm>
            <a:off x="4777180" y="256996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各</a:t>
            </a: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6577275" y="258647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种</a:t>
            </a:r>
          </a:p>
        </p:txBody>
      </p:sp>
      <p:sp>
        <p:nvSpPr>
          <p:cNvPr id="48" name="矩形 47">
            <a:hlinkClick r:id="rId4" action="ppaction://hlinksldjump"/>
          </p:cNvPr>
          <p:cNvSpPr/>
          <p:nvPr/>
        </p:nvSpPr>
        <p:spPr>
          <a:xfrm>
            <a:off x="8340008" y="256996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样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2786303" y="4199372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伙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4773289" y="418083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伴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6588059" y="420374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这</a:t>
            </a:r>
          </a:p>
        </p:txBody>
      </p:sp>
      <p:sp>
        <p:nvSpPr>
          <p:cNvPr id="6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88975" y="454025"/>
            <a:ext cx="2724150" cy="4333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61" name="矩形: 圆角 60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9715;#167634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9136;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1414</Words>
  <Application>Microsoft Office PowerPoint</Application>
  <PresentationFormat>宽屏</PresentationFormat>
  <Paragraphs>295</Paragraphs>
  <Slides>32</Slides>
  <Notes>30</Notes>
  <HiddenSlides>0</HiddenSlides>
  <MMClips>7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3" baseType="lpstr">
      <vt:lpstr>思源宋体 CN Heavy</vt:lpstr>
      <vt:lpstr>Calibri</vt:lpstr>
      <vt:lpstr>黑体</vt:lpstr>
      <vt:lpstr>思源黑体 CN Bold</vt:lpstr>
      <vt:lpstr>Arial</vt:lpstr>
      <vt:lpstr>Wingdings</vt:lpstr>
      <vt:lpstr>宋体</vt:lpstr>
      <vt:lpstr>等线 Light</vt:lpstr>
      <vt:lpstr>FandolFang R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26</cp:revision>
  <dcterms:created xsi:type="dcterms:W3CDTF">2020-06-05T01:58:00Z</dcterms:created>
  <dcterms:modified xsi:type="dcterms:W3CDTF">2023-01-13T17:45:59Z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78A740A84DEA45788C6148F7EBD1A321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