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5" autoAdjust="0"/>
    <p:restoredTop sz="96663" autoAdjust="0"/>
  </p:normalViewPr>
  <p:slideViewPr>
    <p:cSldViewPr>
      <p:cViewPr varScale="1">
        <p:scale>
          <a:sx n="102" d="100"/>
          <a:sy n="102" d="100"/>
        </p:scale>
        <p:origin x="-9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42064-91F4-460B-ADE5-AB22D9510C1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2129-9168-4B09-BE86-3CEE08E46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http://www.zzstep.com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2.png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 noChangeArrowheads="1"/>
          </p:cNvSpPr>
          <p:nvPr>
            <p:ph type="ctrTitle"/>
          </p:nvPr>
        </p:nvSpPr>
        <p:spPr>
          <a:xfrm>
            <a:off x="3455876" y="2643758"/>
            <a:ext cx="2331710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七年级下册</a:t>
            </a:r>
          </a:p>
        </p:txBody>
      </p:sp>
      <p:sp>
        <p:nvSpPr>
          <p:cNvPr id="7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455626"/>
            <a:ext cx="9144000" cy="644118"/>
          </a:xfrm>
        </p:spPr>
        <p:txBody>
          <a:bodyPr>
            <a:no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幂的乘方和积的乘方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93990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5" name="TextBox 25"/>
          <p:cNvSpPr txBox="1"/>
          <p:nvPr/>
        </p:nvSpPr>
        <p:spPr>
          <a:xfrm>
            <a:off x="3587586" y="1657352"/>
            <a:ext cx="3387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TextBox 26"/>
          <p:cNvSpPr txBox="1"/>
          <p:nvPr/>
        </p:nvSpPr>
        <p:spPr>
          <a:xfrm>
            <a:off x="4349589" y="2876552"/>
            <a:ext cx="35153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TextBox 7"/>
          <p:cNvSpPr txBox="1"/>
          <p:nvPr/>
        </p:nvSpPr>
        <p:spPr>
          <a:xfrm>
            <a:off x="5340188" y="819152"/>
            <a:ext cx="35153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TextBox 14"/>
          <p:cNvSpPr txBox="1"/>
          <p:nvPr/>
        </p:nvSpPr>
        <p:spPr>
          <a:xfrm>
            <a:off x="1072986" y="819152"/>
            <a:ext cx="723281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下列各式中，填入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能使式子成立的是（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B. 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C.a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 ）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D. 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 ）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下列各式计算正确的（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x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·x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B.x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·x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baseline="300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</a:t>
            </a:r>
            <a:endParaRPr lang="zh-CN" altLang="en-US" baseline="30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baseline="300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D. x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x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· x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=x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3+a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=3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的值是（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A.4                B.2                C.3                D.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无法确定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1"/>
            <a:chOff x="279260" y="218396"/>
            <a:chExt cx="2179008" cy="519193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5" y="272355"/>
              <a:ext cx="1415543" cy="46523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3143240" y="81915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本节课都学到了什么？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1" y="3608137"/>
            <a:ext cx="347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幂的乘方，底数不变，指数相乘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474539"/>
            <a:ext cx="28194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7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990600" y="819150"/>
            <a:ext cx="67056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1.(x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的计算结果是（    ）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B.x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C.x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D.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下列运算正确的是（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                       ，则         等于（    ）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	B. 6	C. 	D.  </a:t>
            </a: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所得的结果是（     ）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B.  -2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C. -2          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D.2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9" name="对象 48"/>
          <p:cNvGraphicFramePr>
            <a:graphicFrameLocks noChangeAspect="1"/>
          </p:cNvGraphicFramePr>
          <p:nvPr/>
        </p:nvGraphicFramePr>
        <p:xfrm>
          <a:off x="1058863" y="2114550"/>
          <a:ext cx="40306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name="Equation" r:id="rId3" imgW="70104000" imgH="11582400" progId="Equation.DSMT4">
                  <p:embed/>
                </p:oleObj>
              </mc:Choice>
              <mc:Fallback>
                <p:oleObj name="Equation" r:id="rId3" imgW="70104000" imgH="11582400" progId="Equation.DSMT4">
                  <p:embed/>
                  <p:pic>
                    <p:nvPicPr>
                      <p:cNvPr id="0" name="图片 245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2114550"/>
                        <a:ext cx="4030662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3"/>
          <p:cNvGraphicFramePr>
            <a:graphicFrameLocks noChangeAspect="1"/>
          </p:cNvGraphicFramePr>
          <p:nvPr/>
        </p:nvGraphicFramePr>
        <p:xfrm>
          <a:off x="1447800" y="2952752"/>
          <a:ext cx="1447800" cy="383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" name="Equation" r:id="rId5" imgW="862965" imgH="228600" progId="Equation.DSMT4">
                  <p:embed/>
                </p:oleObj>
              </mc:Choice>
              <mc:Fallback>
                <p:oleObj name="Equation" r:id="rId5" imgW="862965" imgH="228600" progId="Equation.DSMT4">
                  <p:embed/>
                  <p:pic>
                    <p:nvPicPr>
                      <p:cNvPr id="0" name="图片 245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952752"/>
                        <a:ext cx="1447800" cy="3835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4"/>
          <p:cNvGraphicFramePr>
            <a:graphicFrameLocks noChangeAspect="1"/>
          </p:cNvGraphicFramePr>
          <p:nvPr/>
        </p:nvGraphicFramePr>
        <p:xfrm>
          <a:off x="3276600" y="2952750"/>
          <a:ext cx="533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Equation" r:id="rId7" imgW="304800" imgH="203200" progId="Equation.DSMT4">
                  <p:embed/>
                </p:oleObj>
              </mc:Choice>
              <mc:Fallback>
                <p:oleObj name="Equation" r:id="rId7" imgW="304800" imgH="203200" progId="Equation.DSMT4">
                  <p:embed/>
                  <p:pic>
                    <p:nvPicPr>
                      <p:cNvPr id="0" name="图片 245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952750"/>
                        <a:ext cx="533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对象 51"/>
          <p:cNvGraphicFramePr>
            <a:graphicFrameLocks noChangeAspect="1"/>
          </p:cNvGraphicFramePr>
          <p:nvPr/>
        </p:nvGraphicFramePr>
        <p:xfrm>
          <a:off x="3124200" y="3409951"/>
          <a:ext cx="180334" cy="249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" name="Equation" r:id="rId9" imgW="165100" imgH="190500" progId="Equation.DSMT4">
                  <p:embed/>
                </p:oleObj>
              </mc:Choice>
              <mc:Fallback>
                <p:oleObj name="Equation" r:id="rId9" imgW="165100" imgH="190500" progId="Equation.DSMT4">
                  <p:embed/>
                  <p:pic>
                    <p:nvPicPr>
                      <p:cNvPr id="0" name="图片 245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409951"/>
                        <a:ext cx="180334" cy="2491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对象 52"/>
          <p:cNvGraphicFramePr>
            <a:graphicFrameLocks noChangeAspect="1"/>
          </p:cNvGraphicFramePr>
          <p:nvPr/>
        </p:nvGraphicFramePr>
        <p:xfrm>
          <a:off x="4114800" y="3409950"/>
          <a:ext cx="180334" cy="22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Equation" r:id="rId11" imgW="165100" imgH="203200" progId="Equation.DSMT4">
                  <p:embed/>
                </p:oleObj>
              </mc:Choice>
              <mc:Fallback>
                <p:oleObj name="Equation" r:id="rId11" imgW="165100" imgH="203200" progId="Equation.DSMT4">
                  <p:embed/>
                  <p:pic>
                    <p:nvPicPr>
                      <p:cNvPr id="0" name="图片 245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409950"/>
                        <a:ext cx="180334" cy="22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对象 53"/>
          <p:cNvGraphicFramePr>
            <a:graphicFrameLocks noChangeAspect="1"/>
          </p:cNvGraphicFramePr>
          <p:nvPr/>
        </p:nvGraphicFramePr>
        <p:xfrm>
          <a:off x="1295400" y="3834047"/>
          <a:ext cx="990600" cy="318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Equation" r:id="rId13" imgW="711200" imgH="228600" progId="Equation.DSMT4">
                  <p:embed/>
                </p:oleObj>
              </mc:Choice>
              <mc:Fallback>
                <p:oleObj name="Equation" r:id="rId13" imgW="711200" imgH="228600" progId="Equation.DSMT4">
                  <p:embed/>
                  <p:pic>
                    <p:nvPicPr>
                      <p:cNvPr id="0" name="图片 246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34047"/>
                        <a:ext cx="990600" cy="3184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89535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表达什么意思？计算结果是什么？</a:t>
            </a:r>
          </a:p>
          <a:p>
            <a:pPr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相乘，计算结果为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完成课本“做一做”，你能得到什么运算法则？它可以如何利用公式进行表达？</a:t>
            </a:r>
          </a:p>
          <a:p>
            <a:pPr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幂的乘方，底数不变，指数相乘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答疑解惑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752604" y="1514048"/>
            <a:ext cx="6240797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正确地运用幂的乘方法则进行幂的有关运算，并能解决一些实际问题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52603" y="2858995"/>
            <a:ext cx="6324601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培养学生学会分析问题、解决问题的良好习惯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143000" y="1563671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190646" y="2990212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情境导入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819150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4" y="1733550"/>
            <a:ext cx="30575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1733552"/>
            <a:ext cx="2133600" cy="161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00204" y="3638550"/>
            <a:ext cx="551410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19200" y="4019552"/>
            <a:ext cx="5638800" cy="6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标题 5"/>
          <p:cNvSpPr txBox="1"/>
          <p:nvPr/>
        </p:nvSpPr>
        <p:spPr>
          <a:xfrm>
            <a:off x="2623810" y="710993"/>
            <a:ext cx="3400420" cy="546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探究点一：幂的乘方法则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9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3400" y="1543915"/>
            <a:ext cx="3733800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kumimoji="0" lang="en-US" altLang="zh-CN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kumimoji="0" lang="en-US" altLang="zh-CN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kumimoji="0" lang="zh-CN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zh-CN" altLang="en-US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kumimoji="0" lang="zh-CN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kumimoji="0" lang="zh-CN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zh-CN" altLang="en-US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kumimoji="0" lang="zh-CN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kumimoji="0" lang="zh-CN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zh-CN" altLang="en-US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kumimoji="0" lang="zh-CN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marL="0" marR="0" lvl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=10</a:t>
            </a:r>
            <a:r>
              <a:rPr kumimoji="0" lang="en-US" altLang="zh-CN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</a:t>
            </a: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)+(   )+(   )</a:t>
            </a:r>
            <a:endParaRPr kumimoji="0" lang="en-US" altLang="zh-CN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=10</a:t>
            </a:r>
            <a:r>
              <a:rPr kumimoji="0" lang="en-US" altLang="zh-CN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</a:t>
            </a:r>
            <a:r>
              <a:rPr kumimoji="0" lang="en-US" altLang="zh-CN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×</a:t>
            </a:r>
            <a:r>
              <a:rPr kumimoji="0" lang="en-US" altLang="zh-CN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en-US" altLang="zh-CN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0" lang="en-US" altLang="zh-CN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=10</a:t>
            </a:r>
            <a:r>
              <a:rPr kumimoji="0" lang="en-US" altLang="zh-CN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en-US" altLang="zh-CN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</p:txBody>
      </p:sp>
      <p:sp>
        <p:nvSpPr>
          <p:cNvPr id="12" name="矩形 11"/>
          <p:cNvSpPr/>
          <p:nvPr/>
        </p:nvSpPr>
        <p:spPr>
          <a:xfrm>
            <a:off x="2556362" y="1522662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altLang="zh-CN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12912" y="1545286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altLang="zh-CN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29636" y="1552819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altLang="zh-CN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71358" y="2136061"/>
            <a:ext cx="2616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550408" y="2114169"/>
            <a:ext cx="2616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416542" y="2641551"/>
            <a:ext cx="2616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79185" y="2650185"/>
            <a:ext cx="2616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260883" y="2114170"/>
            <a:ext cx="2616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74095" y="3220821"/>
            <a:ext cx="2616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6626" name="Picture 2" descr="传播先进教育理念、提供最佳教学方法 --- 尽在中国教育出版网 www.zzstep.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2"/>
            <a:ext cx="19050" cy="9525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272290" y="1569534"/>
            <a:ext cx="4365298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en-US" altLang="zh-CN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=(</a:t>
            </a:r>
            <a:r>
              <a:rPr kumimoji="0" lang="en-US" altLang="zh-CN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)×(</a:t>
            </a:r>
            <a:r>
              <a:rPr kumimoji="0" lang="en-US" altLang="zh-CN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×(</a:t>
            </a:r>
            <a:r>
              <a:rPr kumimoji="0" lang="en-US" altLang="zh-CN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)×(</a:t>
            </a:r>
            <a:r>
              <a:rPr kumimoji="0" lang="en-US" altLang="zh-CN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×(</a:t>
            </a:r>
            <a:r>
              <a:rPr kumimoji="0" lang="en-US" altLang="zh-CN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)×(</a:t>
            </a:r>
            <a:r>
              <a:rPr kumimoji="0" lang="en-US" altLang="zh-CN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marL="0" marR="0" lvl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=2</a:t>
            </a:r>
            <a:r>
              <a:rPr kumimoji="0" lang="en-US" altLang="zh-CN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)+(   )+(   )+ (   )+(   )+(   )</a:t>
            </a:r>
            <a:endParaRPr kumimoji="0" lang="en-US" altLang="zh-CN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=2</a:t>
            </a:r>
            <a:r>
              <a:rPr kumimoji="0" lang="en-US" altLang="zh-CN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</a:t>
            </a:r>
            <a:r>
              <a:rPr kumimoji="0" lang="en-US" altLang="zh-CN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×</a:t>
            </a:r>
            <a:r>
              <a:rPr kumimoji="0" lang="en-US" altLang="zh-CN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en-US" altLang="zh-CN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0" lang="en-US" altLang="zh-CN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=2</a:t>
            </a:r>
            <a:r>
              <a:rPr kumimoji="0" lang="zh-CN" altLang="en-US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    ）</a:t>
            </a:r>
            <a:r>
              <a:rPr kumimoji="0" lang="zh-CN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4" name="矩形 23"/>
          <p:cNvSpPr/>
          <p:nvPr/>
        </p:nvSpPr>
        <p:spPr>
          <a:xfrm>
            <a:off x="4957843" y="1569536"/>
            <a:ext cx="3770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597432" y="1569536"/>
            <a:ext cx="3770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234600" y="1588384"/>
            <a:ext cx="3770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865381" y="1573560"/>
            <a:ext cx="3770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496162" y="1574584"/>
            <a:ext cx="3770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126943" y="1598237"/>
            <a:ext cx="3770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890595" y="2129278"/>
            <a:ext cx="2616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578663" y="2139433"/>
            <a:ext cx="2616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176185" y="2146617"/>
            <a:ext cx="2616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520981" y="2129278"/>
            <a:ext cx="2616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141543" y="2147258"/>
            <a:ext cx="2616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810957" y="2147915"/>
            <a:ext cx="2616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600598" y="2676203"/>
            <a:ext cx="2616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036875" y="2677680"/>
            <a:ext cx="2616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628964" y="3223816"/>
            <a:ext cx="338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6628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24004" y="1428750"/>
            <a:ext cx="32191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hlinkClick r:id="rId2" tooltip="中国教育出版网&quot; "/>
              </a:rPr>
              <a:t> 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6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)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______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</a:t>
            </a:r>
            <a:r>
              <a:rPr 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</a:t>
            </a:r>
          </a:p>
        </p:txBody>
      </p:sp>
      <p:pic>
        <p:nvPicPr>
          <p:cNvPr id="55304" name="对象 38" descr="传播先进教育理念、提供最佳教学方法 --- 尽在中国教育出版网 www.zzstep.com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29279" y="2419350"/>
            <a:ext cx="709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6" name="对象 39" descr="传播先进教育理念、提供最佳教学方法 --- 尽在中国教育出版网 www.zzstep.com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76400" y="2800350"/>
            <a:ext cx="7091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1529255" y="797096"/>
            <a:ext cx="2262158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仿照计算，寻找规律</a:t>
            </a:r>
          </a:p>
        </p:txBody>
      </p:sp>
      <p:grpSp>
        <p:nvGrpSpPr>
          <p:cNvPr id="15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16" name="TextBox 15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7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矩形 19"/>
          <p:cNvSpPr/>
          <p:nvPr/>
        </p:nvSpPr>
        <p:spPr>
          <a:xfrm>
            <a:off x="2667000" y="1504950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hlinkClick r:id="rId2" tooltip="中国教育出版网&quot; "/>
              </a:rPr>
              <a:t> 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454466" y="1511018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hlinkClick r:id="rId2" tooltip="中国教育出版网&quot; "/>
              </a:rPr>
              <a:t> 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743200" y="1885950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 ×3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70200" y="148831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733804" y="188595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4600" y="234315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i="1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endParaRPr lang="zh-CN" altLang="en-US" baseline="30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43200" y="272415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baseline="300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mn</a:t>
            </a:r>
            <a:endParaRPr lang="zh-CN" altLang="en-US" baseline="30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" name="椭圆形标注 29"/>
          <p:cNvSpPr/>
          <p:nvPr/>
        </p:nvSpPr>
        <p:spPr>
          <a:xfrm>
            <a:off x="5568717" y="407216"/>
            <a:ext cx="2819400" cy="1219200"/>
          </a:xfrm>
          <a:prstGeom prst="wedgeEllipseCallout">
            <a:avLst>
              <a:gd name="adj1" fmla="val -119960"/>
              <a:gd name="adj2" fmla="val 1573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你能根据这个结果写出具体的计算过程吗？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2743200" y="2724150"/>
            <a:ext cx="533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47800" y="3409950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根据以上计算和推理，你得到了什么结论？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47800" y="3943350"/>
            <a:ext cx="347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幂的乘方，底数不变，指数相乘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5308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62852" y="1814513"/>
            <a:ext cx="24003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5" grpId="0"/>
      <p:bldP spid="26" grpId="0"/>
      <p:bldP spid="28" grpId="0"/>
      <p:bldP spid="30" grpId="0" animBg="1"/>
      <p:bldP spid="31" grpId="0" animBg="1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1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典例剖析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椭圆形标注 20"/>
          <p:cNvSpPr/>
          <p:nvPr/>
        </p:nvSpPr>
        <p:spPr>
          <a:xfrm>
            <a:off x="6248400" y="1861647"/>
            <a:ext cx="2819400" cy="1595273"/>
          </a:xfrm>
          <a:prstGeom prst="wedgeEllipseCallout">
            <a:avLst>
              <a:gd name="adj1" fmla="val -73603"/>
              <a:gd name="adj2" fmla="val 732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温馨提示：幂的乘方和同底数幂的乘法一起计算，要先解决乘方，再计算乘法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1518030" y="3872627"/>
            <a:ext cx="44196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2" y="2043829"/>
            <a:ext cx="562686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=10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10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2+2+2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10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10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5+5+5+5+5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i="1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i="1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i="1" baseline="300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en-US" i="1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i="1" baseline="300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en-US" i="1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i="1" baseline="300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i="1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i="1" baseline="300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baseline="300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en-US" i="1" baseline="300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baseline="300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en-US" i="1" baseline="300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i="1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）－（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i="1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i="1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6+1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－（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=2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=2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i="1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i="1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1810" y="578488"/>
            <a:ext cx="681629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计算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i="1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）－（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i="1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－（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标题 5"/>
          <p:cNvSpPr txBox="1"/>
          <p:nvPr/>
        </p:nvSpPr>
        <p:spPr>
          <a:xfrm>
            <a:off x="2743200" y="819150"/>
            <a:ext cx="3429032" cy="546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探究点二：幂的乘方逆运算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1031714" y="176386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kern="0" dirty="0" smtClean="0">
                <a:latin typeface="Times New Roman" panose="02020603050405020304"/>
                <a:ea typeface="微软雅黑" panose="020B0503020204020204" pitchFamily="34" charset="-122"/>
              </a:rPr>
              <a:t>活动探究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8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9" name="TextBox 8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0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1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9154" name="对象 47" descr="传播先进教育理念、提供最佳教学方法 --- 尽在中国教育出版网 www.zzstep.com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71603" y="3638550"/>
            <a:ext cx="2057401" cy="4397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FF0000"/>
            </a:solidFill>
          </a:ln>
        </p:spPr>
      </p:pic>
      <p:pic>
        <p:nvPicPr>
          <p:cNvPr id="49153" name="对象 44" descr="传播先进教育理念、提供最佳教学方法 --- 尽在中国教育出版网 www.zzstep.com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47800" y="2419350"/>
            <a:ext cx="1905000" cy="4267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FF0000"/>
            </a:solidFill>
          </a:ln>
        </p:spPr>
      </p:pic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49157" name="对象 42" descr="传播先进教育理念、提供最佳教学方法 --- 尽在中国教育出版网 www.zzstep.com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52604" y="1962150"/>
            <a:ext cx="3469821" cy="381000"/>
          </a:xfrm>
          <a:prstGeom prst="rect">
            <a:avLst/>
          </a:prstGeom>
          <a:noFill/>
        </p:spPr>
      </p:pic>
      <p:pic>
        <p:nvPicPr>
          <p:cNvPr id="49156" name="对象 43" descr="传播先进教育理念、提供最佳教学方法 --- 尽在中国教育出版网 www.zzstep.com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410200" y="1962150"/>
            <a:ext cx="2286000" cy="381000"/>
          </a:xfrm>
          <a:prstGeom prst="rect">
            <a:avLst/>
          </a:prstGeom>
          <a:noFill/>
        </p:spPr>
      </p:pic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3" y="600792"/>
            <a:ext cx="505267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2286000" y="1504950"/>
            <a:ext cx="22098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你能得到什么结论？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43000" y="150495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观察下式，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66802" y="196215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9162" name="对象 45" descr="传播先进教育理念、提供最佳教学方法 --- 尽在中国教育出版网 www.zzstep.com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52600" y="3040611"/>
            <a:ext cx="3048000" cy="497880"/>
          </a:xfrm>
          <a:prstGeom prst="rect">
            <a:avLst/>
          </a:prstGeom>
          <a:noFill/>
        </p:spPr>
      </p:pic>
      <p:pic>
        <p:nvPicPr>
          <p:cNvPr id="49161" name="对象 46" descr="传播先进教育理念、提供最佳教学方法 --- 尽在中国教育出版网 www.zzstep.com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181600" y="3028952"/>
            <a:ext cx="2942760" cy="504825"/>
          </a:xfrm>
          <a:prstGeom prst="rect">
            <a:avLst/>
          </a:prstGeom>
          <a:noFill/>
        </p:spPr>
      </p:pic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1066802" y="3028950"/>
            <a:ext cx="76174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0" y="724617"/>
            <a:ext cx="377026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3" y="1053585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1340069" y="1361209"/>
            <a:ext cx="3657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分析：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2m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3n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=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1" y="707614"/>
            <a:ext cx="34692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2m+3n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的值．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1915105"/>
            <a:ext cx="2667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解：因为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2m+3n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2m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=5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=25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27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=675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684</Words>
  <Application>Microsoft Office PowerPoint</Application>
  <PresentationFormat>全屏显示(16:9)</PresentationFormat>
  <Paragraphs>120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七年级下册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2023-01-16T17:12:55Z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2AAF4FE3BEA14B17AF45A6818420066E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