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464" r:id="rId2"/>
    <p:sldId id="465" r:id="rId3"/>
    <p:sldId id="466" r:id="rId4"/>
    <p:sldId id="467" r:id="rId5"/>
    <p:sldId id="468" r:id="rId6"/>
    <p:sldId id="469" r:id="rId7"/>
    <p:sldId id="470" r:id="rId8"/>
    <p:sldId id="471" r:id="rId9"/>
    <p:sldId id="472" r:id="rId10"/>
    <p:sldId id="473" r:id="rId11"/>
    <p:sldId id="474" r:id="rId12"/>
    <p:sldId id="475" r:id="rId13"/>
    <p:sldId id="476" r:id="rId14"/>
    <p:sldId id="477" r:id="rId15"/>
    <p:sldId id="478" r:id="rId16"/>
    <p:sldId id="479" r:id="rId17"/>
    <p:sldId id="480" r:id="rId18"/>
    <p:sldId id="481" r:id="rId19"/>
    <p:sldId id="482" r:id="rId20"/>
    <p:sldId id="483" r:id="rId21"/>
    <p:sldId id="484" r:id="rId22"/>
    <p:sldId id="485" r:id="rId23"/>
    <p:sldId id="486" r:id="rId24"/>
  </p:sldIdLst>
  <p:sldSz cx="9144000" cy="5184775"/>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541">
          <p15:clr>
            <a:srgbClr val="A4A3A4"/>
          </p15:clr>
        </p15:guide>
        <p15:guide id="2" pos="28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varScale="1">
        <p:scale>
          <a:sx n="107" d="100"/>
          <a:sy n="107" d="100"/>
        </p:scale>
        <p:origin x="-84" y="-672"/>
      </p:cViewPr>
      <p:guideLst>
        <p:guide orient="horz" pos="1541"/>
        <p:guide pos="2897"/>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buFont typeface="Arial" panose="020B0604020202020204" pitchFamily="34" charset="0"/>
              <a:buNone/>
              <a:defRPr sz="1200" noProof="1"/>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buFont typeface="Arial" panose="020B0604020202020204" pitchFamily="34" charset="0"/>
              <a:buNone/>
              <a:defRPr sz="1200" noProof="1">
                <a:latin typeface="Calibri" panose="020F0502020204030204" pitchFamily="34" charset="0"/>
                <a:cs typeface="+mn-ea"/>
              </a:defRPr>
            </a:lvl1pPr>
          </a:lstStyle>
          <a:p>
            <a:pPr>
              <a:defRPr/>
            </a:pPr>
            <a:fld id="{EA03DEA7-C8DB-49D2-B67C-ECAC349CCDF5}" type="datetimeFigureOut">
              <a:rPr lang="zh-CN" altLang="en-US"/>
              <a:t>2023-01-17</a:t>
            </a:fld>
            <a:endParaRPr lang="zh-CN" altLang="en-US">
              <a:latin typeface="Calibri" panose="020F0502020204030204" pitchFamily="34" charset="0"/>
              <a:cs typeface="+mn-cs"/>
            </a:endParaRPr>
          </a:p>
        </p:txBody>
      </p:sp>
      <p:sp>
        <p:nvSpPr>
          <p:cNvPr id="26628" name="幻灯片图像占位符 3"/>
          <p:cNvSpPr>
            <a:spLocks noGrp="1" noRot="1" noChangeAspect="1" noChangeArrowheads="1"/>
          </p:cNvSpPr>
          <p:nvPr>
            <p:ph type="sldImg" idx="4294967295"/>
          </p:nvPr>
        </p:nvSpPr>
        <p:spPr bwMode="auto">
          <a:xfrm>
            <a:off x="708025" y="1143000"/>
            <a:ext cx="5441950" cy="3086100"/>
          </a:xfrm>
          <a:prstGeom prst="rect">
            <a:avLst/>
          </a:prstGeom>
          <a:noFill/>
          <a:ln w="12700">
            <a:solidFill>
              <a:srgbClr val="000000"/>
            </a:solidFill>
            <a:round/>
          </a:ln>
          <a:extLst>
            <a:ext uri="{909E8E84-426E-40DD-AFC4-6F175D3DCCD1}">
              <a14:hiddenFill xmlns:a14="http://schemas.microsoft.com/office/drawing/2010/main">
                <a:solidFill>
                  <a:srgbClr val="FFFFFF"/>
                </a:solidFill>
              </a14:hiddenFill>
            </a:ext>
          </a:extLst>
        </p:spPr>
      </p:sp>
      <p:sp>
        <p:nvSpPr>
          <p:cNvPr id="5125" name="备注占位符 4"/>
          <p:cNvSpPr>
            <a:spLocks noGrp="1" noChangeArrowheads="1"/>
          </p:cNvSpPr>
          <p:nvPr>
            <p:ph type="body" sz="quarter" idx="9"/>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buFont typeface="Arial" panose="020B0604020202020204" pitchFamily="34" charset="0"/>
              <a:buNone/>
              <a:defRPr sz="1200" noProof="1"/>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lstStyle>
            <a:lvl1pPr algn="r">
              <a:buFont typeface="Arial" panose="020B0604020202020204" pitchFamily="34" charset="0"/>
              <a:buNone/>
              <a:defRPr sz="1200"/>
            </a:lvl1pPr>
          </a:lstStyle>
          <a:p>
            <a:pPr>
              <a:defRPr/>
            </a:pPr>
            <a:fld id="{C1A5B4F3-836E-42A2-BE05-DBB64E270DF6}"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mn-lt"/>
        <a:ea typeface="+mn-ea"/>
        <a:cs typeface="+mn-cs"/>
      </a:defRPr>
    </a:lvl1pPr>
    <a:lvl2pPr marL="457200" algn="l" rtl="0" eaLnBrk="0" fontAlgn="base" hangingPunct="0">
      <a:spcBef>
        <a:spcPct val="0"/>
      </a:spcBef>
      <a:spcAft>
        <a:spcPct val="0"/>
      </a:spcAft>
      <a:defRPr sz="1200" kern="1200">
        <a:solidFill>
          <a:schemeClr val="tx1"/>
        </a:solidFill>
        <a:latin typeface="+mn-lt"/>
        <a:ea typeface="+mn-ea"/>
        <a:cs typeface="+mn-cs"/>
      </a:defRPr>
    </a:lvl2pPr>
    <a:lvl3pPr marL="914400" algn="l" rtl="0" eaLnBrk="0" fontAlgn="base" hangingPunct="0">
      <a:spcBef>
        <a:spcPct val="0"/>
      </a:spcBef>
      <a:spcAft>
        <a:spcPct val="0"/>
      </a:spcAft>
      <a:defRPr sz="1200" kern="1200">
        <a:solidFill>
          <a:schemeClr val="tx1"/>
        </a:solidFill>
        <a:latin typeface="+mn-lt"/>
        <a:ea typeface="+mn-ea"/>
        <a:cs typeface="+mn-cs"/>
      </a:defRPr>
    </a:lvl3pPr>
    <a:lvl4pPr marL="1371600" algn="l" rtl="0" eaLnBrk="0" fontAlgn="base" hangingPunct="0">
      <a:spcBef>
        <a:spcPct val="0"/>
      </a:spcBef>
      <a:spcAft>
        <a:spcPct val="0"/>
      </a:spcAft>
      <a:defRPr sz="1200" kern="1200">
        <a:solidFill>
          <a:schemeClr val="tx1"/>
        </a:solidFill>
        <a:latin typeface="+mn-lt"/>
        <a:ea typeface="+mn-ea"/>
        <a:cs typeface="+mn-cs"/>
      </a:defRPr>
    </a:lvl4pPr>
    <a:lvl5pPr marL="1828800" algn="l" rtl="0" eaLnBrk="0" fontAlgn="base" hangingPunct="0">
      <a:spcBef>
        <a:spcPct val="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C1A5B4F3-836E-42A2-BE05-DBB64E270DF6}" type="slidenum">
              <a:rPr lang="zh-CN" altLang="en-US" smtClean="0"/>
              <a:t>3</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fld id="{E8CC040A-B968-4432-A7EA-1F984479CE1D}" type="slidenum">
              <a:rPr lang="en-US" altLang="zh-CN" smtClean="0"/>
              <a:t>12</a:t>
            </a:fld>
            <a:endParaRPr lang="en-US" altLang="zh-CN" smtClean="0"/>
          </a:p>
        </p:txBody>
      </p:sp>
      <p:sp>
        <p:nvSpPr>
          <p:cNvPr id="35843" name="Rectangle 2"/>
          <p:cNvSpPr>
            <a:spLocks noGrp="1" noRot="1" noChangeAspect="1" noChangeArrowheads="1" noTextEdit="1"/>
          </p:cNvSpPr>
          <p:nvPr>
            <p:ph type="sldImg" idx="4294967295"/>
          </p:nvPr>
        </p:nvSpPr>
        <p:spPr>
          <a:xfrm>
            <a:off x="708025" y="1143000"/>
            <a:ext cx="5441950" cy="3086100"/>
          </a:xfrm>
          <a:ln>
            <a:miter lim="800000"/>
          </a:ln>
        </p:spPr>
      </p:sp>
      <p:sp>
        <p:nvSpPr>
          <p:cNvPr id="35844" name="Rectangle 3"/>
          <p:cNvSpPr>
            <a:spLocks noGrp="1" noChangeArrowheads="1"/>
          </p:cNvSpPr>
          <p:nvPr>
            <p:ph type="body" idx="4294967295"/>
          </p:nvPr>
        </p:nvSpPr>
        <p:spPr>
          <a:noFill/>
        </p:spPr>
        <p:txBody>
          <a:bodyPr/>
          <a:lstStyle/>
          <a:p>
            <a:pPr eaLnBrk="1" hangingPunct="1"/>
            <a:endParaRPr lang="zh-CN" altLang="zh-C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fld id="{028634C5-D252-4D3A-B861-9885B3E7D60D}" type="slidenum">
              <a:rPr lang="en-US" altLang="zh-CN" smtClean="0"/>
              <a:t>13</a:t>
            </a:fld>
            <a:endParaRPr lang="en-US" altLang="zh-CN" smtClean="0"/>
          </a:p>
        </p:txBody>
      </p:sp>
      <p:sp>
        <p:nvSpPr>
          <p:cNvPr id="36867" name="Rectangle 2"/>
          <p:cNvSpPr>
            <a:spLocks noGrp="1" noRot="1" noChangeAspect="1" noChangeArrowheads="1" noTextEdit="1"/>
          </p:cNvSpPr>
          <p:nvPr>
            <p:ph type="sldImg" idx="4294967295"/>
          </p:nvPr>
        </p:nvSpPr>
        <p:spPr>
          <a:xfrm>
            <a:off x="708025" y="1143000"/>
            <a:ext cx="5441950" cy="3086100"/>
          </a:xfrm>
          <a:ln>
            <a:miter lim="800000"/>
          </a:ln>
        </p:spPr>
      </p:sp>
      <p:sp>
        <p:nvSpPr>
          <p:cNvPr id="36868" name="Rectangle 3"/>
          <p:cNvSpPr>
            <a:spLocks noGrp="1" noChangeArrowheads="1"/>
          </p:cNvSpPr>
          <p:nvPr>
            <p:ph type="body" idx="4294967295"/>
          </p:nvPr>
        </p:nvSpPr>
        <p:spPr>
          <a:noFill/>
        </p:spPr>
        <p:txBody>
          <a:bodyPr/>
          <a:lstStyle/>
          <a:p>
            <a:pPr eaLnBrk="1" hangingPunct="1"/>
            <a:endParaRPr lang="zh-CN" altLang="zh-C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fld id="{CCF5F9B8-A297-467B-8CC8-75F2ECB02A47}" type="slidenum">
              <a:rPr lang="en-US" altLang="zh-CN" smtClean="0"/>
              <a:t>14</a:t>
            </a:fld>
            <a:endParaRPr lang="en-US" altLang="zh-CN" smtClean="0"/>
          </a:p>
        </p:txBody>
      </p:sp>
      <p:sp>
        <p:nvSpPr>
          <p:cNvPr id="37891" name="Rectangle 2"/>
          <p:cNvSpPr>
            <a:spLocks noGrp="1" noRot="1" noChangeAspect="1" noChangeArrowheads="1" noTextEdit="1"/>
          </p:cNvSpPr>
          <p:nvPr>
            <p:ph type="sldImg" idx="4294967295"/>
          </p:nvPr>
        </p:nvSpPr>
        <p:spPr>
          <a:xfrm>
            <a:off x="708025" y="1143000"/>
            <a:ext cx="5441950" cy="3086100"/>
          </a:xfrm>
          <a:ln>
            <a:miter lim="800000"/>
          </a:ln>
        </p:spPr>
      </p:sp>
      <p:sp>
        <p:nvSpPr>
          <p:cNvPr id="37892" name="Rectangle 3"/>
          <p:cNvSpPr>
            <a:spLocks noGrp="1" noChangeArrowheads="1"/>
          </p:cNvSpPr>
          <p:nvPr>
            <p:ph type="body" idx="4294967295"/>
          </p:nvPr>
        </p:nvSpPr>
        <p:spPr>
          <a:noFill/>
        </p:spPr>
        <p:txBody>
          <a:bodyPr/>
          <a:lstStyle/>
          <a:p>
            <a:pPr eaLnBrk="1" hangingPunct="1"/>
            <a:endParaRPr lang="zh-CN" altLang="zh-C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fld id="{8505972F-D85D-43E0-BE65-276E992E8356}" type="slidenum">
              <a:rPr lang="en-US" altLang="zh-CN" smtClean="0"/>
              <a:t>15</a:t>
            </a:fld>
            <a:endParaRPr lang="en-US" altLang="zh-CN" smtClean="0"/>
          </a:p>
        </p:txBody>
      </p:sp>
      <p:sp>
        <p:nvSpPr>
          <p:cNvPr id="38915" name="Rectangle 2"/>
          <p:cNvSpPr>
            <a:spLocks noGrp="1" noRot="1" noChangeAspect="1" noChangeArrowheads="1" noTextEdit="1"/>
          </p:cNvSpPr>
          <p:nvPr>
            <p:ph type="sldImg" idx="4294967295"/>
          </p:nvPr>
        </p:nvSpPr>
        <p:spPr>
          <a:xfrm>
            <a:off x="708025" y="1143000"/>
            <a:ext cx="5441950" cy="3086100"/>
          </a:xfrm>
          <a:ln>
            <a:miter lim="800000"/>
          </a:ln>
        </p:spPr>
      </p:sp>
      <p:sp>
        <p:nvSpPr>
          <p:cNvPr id="38916" name="Rectangle 3"/>
          <p:cNvSpPr>
            <a:spLocks noGrp="1" noChangeArrowheads="1"/>
          </p:cNvSpPr>
          <p:nvPr>
            <p:ph type="body" idx="4294967295"/>
          </p:nvPr>
        </p:nvSpPr>
        <p:spPr>
          <a:noFill/>
        </p:spPr>
        <p:txBody>
          <a:bodyPr/>
          <a:lstStyle/>
          <a:p>
            <a:pPr eaLnBrk="1" hangingPunct="1"/>
            <a:endParaRPr lang="zh-CN" altLang="zh-C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fld id="{F9B86DA2-D6B3-4ED5-8427-2EB0921ECE0E}" type="slidenum">
              <a:rPr lang="en-US" altLang="zh-CN" smtClean="0"/>
              <a:t>16</a:t>
            </a:fld>
            <a:endParaRPr lang="en-US" altLang="zh-CN" smtClean="0"/>
          </a:p>
        </p:txBody>
      </p:sp>
      <p:sp>
        <p:nvSpPr>
          <p:cNvPr id="39939" name="Rectangle 2"/>
          <p:cNvSpPr>
            <a:spLocks noGrp="1" noRot="1" noChangeAspect="1" noChangeArrowheads="1" noTextEdit="1"/>
          </p:cNvSpPr>
          <p:nvPr>
            <p:ph type="sldImg" idx="4294967295"/>
          </p:nvPr>
        </p:nvSpPr>
        <p:spPr>
          <a:xfrm>
            <a:off x="708025" y="1143000"/>
            <a:ext cx="5441950" cy="3086100"/>
          </a:xfrm>
          <a:ln>
            <a:miter lim="800000"/>
          </a:ln>
        </p:spPr>
      </p:sp>
      <p:sp>
        <p:nvSpPr>
          <p:cNvPr id="39940" name="Rectangle 3"/>
          <p:cNvSpPr>
            <a:spLocks noGrp="1" noChangeArrowheads="1"/>
          </p:cNvSpPr>
          <p:nvPr>
            <p:ph type="body" idx="4294967295"/>
          </p:nvPr>
        </p:nvSpPr>
        <p:spPr>
          <a:noFill/>
        </p:spPr>
        <p:txBody>
          <a:bodyPr/>
          <a:lstStyle/>
          <a:p>
            <a:pPr eaLnBrk="1" hangingPunct="1"/>
            <a:endParaRPr lang="zh-CN" altLang="zh-CN"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ChangeArrowheads="1" noTextEdit="1"/>
          </p:cNvSpPr>
          <p:nvPr>
            <p:ph type="sldImg" idx="4294967295"/>
          </p:nvPr>
        </p:nvSpPr>
        <p:spPr>
          <a:xfrm>
            <a:off x="708025" y="1143000"/>
            <a:ext cx="5441950" cy="3086100"/>
          </a:xfrm>
          <a:ln>
            <a:miter lim="800000"/>
          </a:ln>
        </p:spPr>
      </p:sp>
      <p:sp>
        <p:nvSpPr>
          <p:cNvPr id="40963" name="文本占位符 2"/>
          <p:cNvSpPr>
            <a:spLocks noGrp="1" noChangeArrowheads="1"/>
          </p:cNvSpPr>
          <p:nvPr>
            <p:ph type="body" idx="4294967295"/>
          </p:nvPr>
        </p:nvSpPr>
        <p:spPr>
          <a:noFill/>
        </p:spPr>
        <p:txBody>
          <a:bodyPr/>
          <a:lstStyle/>
          <a:p>
            <a:pPr eaLnBrk="1" hangingPunct="1"/>
            <a:endParaRPr lang="zh-CN"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ChangeArrowheads="1" noTextEdit="1"/>
          </p:cNvSpPr>
          <p:nvPr>
            <p:ph type="sldImg" idx="4294967295"/>
          </p:nvPr>
        </p:nvSpPr>
        <p:spPr>
          <a:xfrm>
            <a:off x="708025" y="1143000"/>
            <a:ext cx="5441950" cy="3086100"/>
          </a:xfrm>
          <a:ln>
            <a:miter lim="800000"/>
          </a:ln>
        </p:spPr>
      </p:sp>
      <p:sp>
        <p:nvSpPr>
          <p:cNvPr id="41987" name="文本占位符 2"/>
          <p:cNvSpPr>
            <a:spLocks noGrp="1" noChangeArrowheads="1"/>
          </p:cNvSpPr>
          <p:nvPr>
            <p:ph type="body" idx="4294967295"/>
          </p:nvPr>
        </p:nvSpPr>
        <p:spPr>
          <a:noFill/>
        </p:spPr>
        <p:txBody>
          <a:bodyPr/>
          <a:lstStyle/>
          <a:p>
            <a:pPr eaLnBrk="1" hangingPunct="1"/>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ChangeArrowheads="1" noTextEdit="1"/>
          </p:cNvSpPr>
          <p:nvPr>
            <p:ph type="sldImg" idx="4294967295"/>
          </p:nvPr>
        </p:nvSpPr>
        <p:spPr>
          <a:xfrm>
            <a:off x="708025" y="1143000"/>
            <a:ext cx="5441950" cy="3086100"/>
          </a:xfrm>
          <a:ln>
            <a:miter lim="800000"/>
          </a:ln>
        </p:spPr>
      </p:sp>
      <p:sp>
        <p:nvSpPr>
          <p:cNvPr id="27651" name="文本占位符 2"/>
          <p:cNvSpPr>
            <a:spLocks noGrp="1" noChangeArrowheads="1"/>
          </p:cNvSpPr>
          <p:nvPr>
            <p:ph type="body" idx="4294967295"/>
          </p:nvPr>
        </p:nvSpPr>
        <p:spPr>
          <a:noFill/>
        </p:spPr>
        <p:txBody>
          <a:bodyPr/>
          <a:lstStyle/>
          <a:p>
            <a:pPr eaLnBrk="1" hangingPunct="1"/>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ChangeArrowheads="1" noTextEdit="1"/>
          </p:cNvSpPr>
          <p:nvPr>
            <p:ph type="sldImg" idx="4294967295"/>
          </p:nvPr>
        </p:nvSpPr>
        <p:spPr>
          <a:xfrm>
            <a:off x="708025" y="1143000"/>
            <a:ext cx="5441950" cy="3086100"/>
          </a:xfrm>
          <a:ln>
            <a:miter lim="800000"/>
          </a:ln>
        </p:spPr>
      </p:sp>
      <p:sp>
        <p:nvSpPr>
          <p:cNvPr id="28675" name="文本占位符 2"/>
          <p:cNvSpPr>
            <a:spLocks noGrp="1" noChangeArrowheads="1"/>
          </p:cNvSpPr>
          <p:nvPr>
            <p:ph type="body" idx="4294967295"/>
          </p:nvPr>
        </p:nvSpPr>
        <p:spPr>
          <a:noFill/>
        </p:spPr>
        <p:txBody>
          <a:bodyPr/>
          <a:lstStyle/>
          <a:p>
            <a:pPr eaLnBrk="1" hangingPunct="1"/>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ChangeArrowheads="1" noTextEdit="1"/>
          </p:cNvSpPr>
          <p:nvPr>
            <p:ph type="sldImg" idx="4294967295"/>
          </p:nvPr>
        </p:nvSpPr>
        <p:spPr>
          <a:xfrm>
            <a:off x="708025" y="1143000"/>
            <a:ext cx="5441950" cy="3086100"/>
          </a:xfrm>
          <a:ln>
            <a:miter lim="800000"/>
          </a:ln>
        </p:spPr>
      </p:sp>
      <p:sp>
        <p:nvSpPr>
          <p:cNvPr id="29699" name="文本占位符 2"/>
          <p:cNvSpPr>
            <a:spLocks noGrp="1" noChangeArrowheads="1"/>
          </p:cNvSpPr>
          <p:nvPr>
            <p:ph type="body" idx="4294967295"/>
          </p:nvPr>
        </p:nvSpPr>
        <p:spPr>
          <a:noFill/>
        </p:spPr>
        <p:txBody>
          <a:bodyPr/>
          <a:lstStyle/>
          <a:p>
            <a:pPr eaLnBrk="1" hangingPunct="1"/>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fld id="{74A633E8-C630-4E0D-8B54-1748E4DB504E}" type="slidenum">
              <a:rPr lang="en-US" altLang="zh-CN" smtClean="0"/>
              <a:t>7</a:t>
            </a:fld>
            <a:endParaRPr lang="en-US" altLang="zh-CN" smtClean="0"/>
          </a:p>
        </p:txBody>
      </p:sp>
      <p:sp>
        <p:nvSpPr>
          <p:cNvPr id="30723" name="Rectangle 2"/>
          <p:cNvSpPr>
            <a:spLocks noGrp="1" noRot="1" noChangeAspect="1" noChangeArrowheads="1" noTextEdit="1"/>
          </p:cNvSpPr>
          <p:nvPr>
            <p:ph type="sldImg" idx="4294967295"/>
          </p:nvPr>
        </p:nvSpPr>
        <p:spPr>
          <a:xfrm>
            <a:off x="708025" y="1143000"/>
            <a:ext cx="5441950" cy="3086100"/>
          </a:xfrm>
          <a:ln>
            <a:miter lim="800000"/>
          </a:ln>
        </p:spPr>
      </p:sp>
      <p:sp>
        <p:nvSpPr>
          <p:cNvPr id="30724" name="Rectangle 3"/>
          <p:cNvSpPr>
            <a:spLocks noGrp="1" noChangeArrowheads="1"/>
          </p:cNvSpPr>
          <p:nvPr>
            <p:ph type="body" idx="4294967295"/>
          </p:nvPr>
        </p:nvSpPr>
        <p:spPr>
          <a:noFill/>
        </p:spPr>
        <p:txBody>
          <a:bodyPr/>
          <a:lstStyle/>
          <a:p>
            <a:pPr eaLnBrk="1" hangingPunct="1"/>
            <a:endParaRPr lang="zh-CN"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fld id="{E00486A9-CD5A-4ABA-95CC-96D863BA0634}" type="slidenum">
              <a:rPr lang="en-US" altLang="zh-CN" smtClean="0"/>
              <a:t>8</a:t>
            </a:fld>
            <a:endParaRPr lang="en-US" altLang="zh-CN" smtClean="0"/>
          </a:p>
        </p:txBody>
      </p:sp>
      <p:sp>
        <p:nvSpPr>
          <p:cNvPr id="31747" name="Rectangle 2"/>
          <p:cNvSpPr>
            <a:spLocks noGrp="1" noRot="1" noChangeAspect="1" noChangeArrowheads="1" noTextEdit="1"/>
          </p:cNvSpPr>
          <p:nvPr>
            <p:ph type="sldImg" idx="4294967295"/>
          </p:nvPr>
        </p:nvSpPr>
        <p:spPr>
          <a:xfrm>
            <a:off x="708025" y="1143000"/>
            <a:ext cx="5441950" cy="3086100"/>
          </a:xfrm>
          <a:ln>
            <a:miter lim="800000"/>
          </a:ln>
        </p:spPr>
      </p:sp>
      <p:sp>
        <p:nvSpPr>
          <p:cNvPr id="31748" name="Rectangle 3"/>
          <p:cNvSpPr>
            <a:spLocks noGrp="1" noChangeArrowheads="1"/>
          </p:cNvSpPr>
          <p:nvPr>
            <p:ph type="body" idx="4294967295"/>
          </p:nvPr>
        </p:nvSpPr>
        <p:spPr>
          <a:noFill/>
        </p:spPr>
        <p:txBody>
          <a:bodyPr/>
          <a:lstStyle/>
          <a:p>
            <a:pPr eaLnBrk="1" hangingPunct="1"/>
            <a:endParaRPr lang="zh-CN"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fld id="{FE643404-4C44-45F0-8AE2-021A6BCB888B}" type="slidenum">
              <a:rPr lang="en-US" altLang="zh-CN" smtClean="0"/>
              <a:t>9</a:t>
            </a:fld>
            <a:endParaRPr lang="en-US" altLang="zh-CN" smtClean="0"/>
          </a:p>
        </p:txBody>
      </p:sp>
      <p:sp>
        <p:nvSpPr>
          <p:cNvPr id="32771" name="Rectangle 2"/>
          <p:cNvSpPr>
            <a:spLocks noGrp="1" noRot="1" noChangeAspect="1" noChangeArrowheads="1" noTextEdit="1"/>
          </p:cNvSpPr>
          <p:nvPr>
            <p:ph type="sldImg" idx="4294967295"/>
          </p:nvPr>
        </p:nvSpPr>
        <p:spPr>
          <a:xfrm>
            <a:off x="708025" y="1143000"/>
            <a:ext cx="5441950" cy="3086100"/>
          </a:xfrm>
          <a:ln>
            <a:miter lim="800000"/>
          </a:ln>
        </p:spPr>
      </p:sp>
      <p:sp>
        <p:nvSpPr>
          <p:cNvPr id="32772" name="Rectangle 3"/>
          <p:cNvSpPr>
            <a:spLocks noGrp="1" noChangeArrowheads="1"/>
          </p:cNvSpPr>
          <p:nvPr>
            <p:ph type="body" idx="4294967295"/>
          </p:nvPr>
        </p:nvSpPr>
        <p:spPr>
          <a:noFill/>
        </p:spPr>
        <p:txBody>
          <a:bodyPr/>
          <a:lstStyle/>
          <a:p>
            <a:pPr eaLnBrk="1" hangingPunct="1"/>
            <a:endParaRPr lang="zh-CN" altLang="zh-C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fld id="{3F780387-6F92-4998-B298-62A027869CD0}" type="slidenum">
              <a:rPr lang="en-US" altLang="zh-CN" smtClean="0"/>
              <a:t>10</a:t>
            </a:fld>
            <a:endParaRPr lang="en-US" altLang="zh-CN" smtClean="0"/>
          </a:p>
        </p:txBody>
      </p:sp>
      <p:sp>
        <p:nvSpPr>
          <p:cNvPr id="33795" name="Rectangle 2"/>
          <p:cNvSpPr>
            <a:spLocks noGrp="1" noRot="1" noChangeAspect="1" noChangeArrowheads="1" noTextEdit="1"/>
          </p:cNvSpPr>
          <p:nvPr>
            <p:ph type="sldImg" idx="4294967295"/>
          </p:nvPr>
        </p:nvSpPr>
        <p:spPr>
          <a:xfrm>
            <a:off x="708025" y="1143000"/>
            <a:ext cx="5441950" cy="3086100"/>
          </a:xfrm>
          <a:ln>
            <a:miter lim="800000"/>
          </a:ln>
        </p:spPr>
      </p:sp>
      <p:sp>
        <p:nvSpPr>
          <p:cNvPr id="33796" name="Rectangle 3"/>
          <p:cNvSpPr>
            <a:spLocks noGrp="1" noChangeArrowheads="1"/>
          </p:cNvSpPr>
          <p:nvPr>
            <p:ph type="body" idx="4294967295"/>
          </p:nvPr>
        </p:nvSpPr>
        <p:spPr>
          <a:noFill/>
        </p:spPr>
        <p:txBody>
          <a:bodyPr/>
          <a:lstStyle/>
          <a:p>
            <a:pPr eaLnBrk="1" hangingPunct="1"/>
            <a:endParaRPr lang="zh-CN"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fld id="{DECB3D12-73CD-4023-803E-476A0092F26D}" type="slidenum">
              <a:rPr lang="en-US" altLang="zh-CN" smtClean="0"/>
              <a:t>11</a:t>
            </a:fld>
            <a:endParaRPr lang="en-US" altLang="zh-CN" smtClean="0"/>
          </a:p>
        </p:txBody>
      </p:sp>
      <p:sp>
        <p:nvSpPr>
          <p:cNvPr id="34819" name="Rectangle 2"/>
          <p:cNvSpPr>
            <a:spLocks noGrp="1" noRot="1" noChangeAspect="1" noChangeArrowheads="1" noTextEdit="1"/>
          </p:cNvSpPr>
          <p:nvPr>
            <p:ph type="sldImg" idx="4294967295"/>
          </p:nvPr>
        </p:nvSpPr>
        <p:spPr>
          <a:xfrm>
            <a:off x="708025" y="1143000"/>
            <a:ext cx="5441950" cy="3086100"/>
          </a:xfrm>
          <a:ln>
            <a:miter lim="800000"/>
          </a:ln>
        </p:spPr>
      </p:sp>
      <p:sp>
        <p:nvSpPr>
          <p:cNvPr id="34820" name="Rectangle 3"/>
          <p:cNvSpPr>
            <a:spLocks noGrp="1" noChangeArrowheads="1"/>
          </p:cNvSpPr>
          <p:nvPr>
            <p:ph type="body" idx="4294967295"/>
          </p:nvPr>
        </p:nvSpPr>
        <p:spPr>
          <a:noFill/>
        </p:spPr>
        <p:txBody>
          <a:bodyPr/>
          <a:lstStyle/>
          <a:p>
            <a:pPr eaLnBrk="1" hangingPunct="1"/>
            <a:endParaRPr lang="zh-CN"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610641"/>
            <a:ext cx="7772400" cy="1111366"/>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38039"/>
            <a:ext cx="6400800" cy="132499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75234FAA-CFFA-4619-9222-4E2E2C306760}"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B262248-7846-4C4A-A04D-D8E50D17D3B0}"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29343"/>
            <a:ext cx="5486400" cy="42846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63269"/>
            <a:ext cx="5486400" cy="31108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1792288" y="4057809"/>
            <a:ext cx="5486400" cy="6084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F08E7D91-C379-4C73-BA2E-67BDDA14411E}"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6C1B2D6-F338-4CBC-BF57-A09E7129979C}"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DF1DE6DD-2743-491C-A182-0D806F797EF2}"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E87B5EC-9A3E-4FE6-B205-DECB9D80179E}"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7634"/>
            <a:ext cx="2057400" cy="4423861"/>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07634"/>
            <a:ext cx="6019800" cy="4423861"/>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682056C4-D368-4265-8D6D-00D1A3B886CA}"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08E7EFC-CE53-45C8-B064-9A2342D07212}" type="slidenum">
              <a:rPr lang="zh-CN" altLang="en-US"/>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2382D265-AFAD-41A8-927A-DC1A526ED023}"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301DD1A1-6A5A-4F69-B9D2-12F84632CC87}" type="slidenum">
              <a:rPr lang="zh-CN" altLang="en-US"/>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0354444E-6C41-4C17-ADFA-B11D7BD15198}"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7FFC99C3-286C-4821-9A82-FE44D1BCA804}" type="slidenum">
              <a:rPr lang="zh-CN" altLang="en-US"/>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34C037B1-8C95-47D9-9FAD-2981538D20C4}"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A703F9F5-4CCC-4FB3-9E5C-DBD2D7898A6B}" type="slidenum">
              <a:rPr lang="zh-CN" altLang="en-US"/>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E02F33EC-124C-40AE-9307-F8E465DD4244}"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E073C8A3-B49A-4E22-8D9D-9D44E13F8007}" type="slidenum">
              <a:rPr lang="zh-CN" altLang="en-US"/>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8B1B874F-994E-4BEB-B27B-435BF08C585D}"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7716C013-6844-4B0F-9600-789D6741C5D1}" type="slidenum">
              <a:rPr lang="zh-CN" altLang="en-US"/>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63EA7A03-C230-402A-9375-485F5774994E}"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AF701290-6659-48EB-8530-C1E31674CB62}" type="slidenum">
              <a:rPr lang="zh-CN" altLang="en-US"/>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5CC23579-B6BB-428B-A2A9-9A2AE90A0464}"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42C495BC-B465-4FC3-8848-DB1D7D5D4EC3}"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D772C59-2460-4662-B5D0-79001BD1C761}"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32B07E9A-0804-4EDC-B911-0E8B61616DF3}" type="slidenum">
              <a:rPr lang="zh-CN" altLang="en-US"/>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4A660B79-09A2-4B79-8224-5DBDC6B3B123}"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CB27C100-981B-4ABF-B6B7-3BEAAD7DCB5D}" type="slidenum">
              <a:rPr lang="zh-CN" altLang="en-US"/>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07633"/>
            <a:ext cx="8229600" cy="4423861"/>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2"/>
          <p:cNvSpPr>
            <a:spLocks noGrp="1"/>
          </p:cNvSpPr>
          <p:nvPr>
            <p:ph type="dt" sz="half" idx="10"/>
          </p:nvPr>
        </p:nvSpPr>
        <p:spPr/>
        <p:txBody>
          <a:bodyPr/>
          <a:lstStyle>
            <a:lvl1pPr fontAlgn="base">
              <a:buFontTx/>
              <a:buNone/>
              <a:defRPr sz="1400" noProof="0">
                <a:solidFill>
                  <a:schemeClr val="tx1"/>
                </a:solidFill>
                <a:latin typeface="Arial" panose="020B0604020202020204" pitchFamily="34" charset="0"/>
              </a:defRPr>
            </a:lvl1pPr>
          </a:lstStyle>
          <a:p>
            <a:pPr>
              <a:defRPr/>
            </a:pPr>
            <a:endParaRPr lang="en-US" altLang="zh-CN"/>
          </a:p>
        </p:txBody>
      </p:sp>
      <p:sp>
        <p:nvSpPr>
          <p:cNvPr id="4" name="页脚占位符 3"/>
          <p:cNvSpPr>
            <a:spLocks noGrp="1"/>
          </p:cNvSpPr>
          <p:nvPr>
            <p:ph type="ftr" sz="quarter" idx="11"/>
          </p:nvPr>
        </p:nvSpPr>
        <p:spPr/>
        <p:txBody>
          <a:bodyPr/>
          <a:lstStyle>
            <a:lvl1pPr fontAlgn="base">
              <a:buFontTx/>
              <a:buNone/>
              <a:defRPr sz="1400" noProof="0">
                <a:solidFill>
                  <a:schemeClr val="tx1"/>
                </a:solidFill>
                <a:latin typeface="Arial" panose="020B0604020202020204" pitchFamily="34" charset="0"/>
                <a:ea typeface="+mn-ea"/>
              </a:defRPr>
            </a:lvl1pPr>
          </a:lstStyle>
          <a:p>
            <a:pPr>
              <a:defRPr/>
            </a:pPr>
            <a:endParaRPr lang="en-US" altLang="zh-CN"/>
          </a:p>
        </p:txBody>
      </p:sp>
      <p:sp>
        <p:nvSpPr>
          <p:cNvPr id="5" name="灯片编号占位符 4"/>
          <p:cNvSpPr>
            <a:spLocks noGrp="1"/>
          </p:cNvSpPr>
          <p:nvPr>
            <p:ph type="sldNum" sz="quarter" idx="12"/>
          </p:nvPr>
        </p:nvSpPr>
        <p:spPr/>
        <p:txBody>
          <a:bodyPr/>
          <a:lstStyle>
            <a:lvl1pPr>
              <a:defRPr sz="1400"/>
            </a:lvl1pPr>
          </a:lstStyle>
          <a:p>
            <a:pPr>
              <a:defRPr/>
            </a:pPr>
            <a:fld id="{8AD718B1-2ADE-48EF-8A85-2635CA282065}" type="slidenum">
              <a:rPr lang="en-US" altLang="zh-CN"/>
              <a:t>‹#›</a:t>
            </a:fld>
            <a:endParaRPr lang="en-US" altLang="zh-CN"/>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EB2BBF3D-BC50-452B-A6CF-C301EDEB1202}"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92CB6A2-F46A-41B1-9B1E-ABD21FF03088}"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31698"/>
            <a:ext cx="7772400" cy="1029754"/>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197531"/>
            <a:ext cx="7772400" cy="113416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995946D8-5AB1-44E0-A216-AD9518FD2059}"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4043EBB-ED85-43B0-9570-D2DA9A3F70F2}"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209781"/>
            <a:ext cx="4038600" cy="3421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209781"/>
            <a:ext cx="4038600" cy="3421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18CFA363-F21A-4283-8E2C-F52469005702}"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3B7C79F-424A-4BCD-BFAE-5B6820ADEC15}"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160574"/>
            <a:ext cx="4040188" cy="4836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1644246"/>
            <a:ext cx="4040188" cy="29872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30" y="1160574"/>
            <a:ext cx="4041775" cy="4836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30" y="1644246"/>
            <a:ext cx="4041775" cy="29872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AE28C62A-2838-4190-998E-7071DE6E7D03}"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E507DA06-FB8A-4AB1-A0CA-33C79FB85716}"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E0D22637-E163-474D-9AD1-9E1E3BB7E353}"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BE6B2B64-7F31-4168-9304-0B90072FA0F1}"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4E1B0882-A5AE-437A-AD81-510B869C0E72}"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8A862EE4-3CD2-443C-BC92-163B8E638E85}"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5" y="206433"/>
            <a:ext cx="3008313" cy="878531"/>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6431"/>
            <a:ext cx="5111750" cy="4425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5" y="1084963"/>
            <a:ext cx="3008313" cy="35465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ACA6676D-82E9-4CFE-8960-469BFD4BBD76}"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9654F27-224D-4E38-AFC1-49C264CFA5F9}"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24" cstate="email"/>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68313" y="215900"/>
            <a:ext cx="82296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457200" y="1209677"/>
            <a:ext cx="8229600" cy="342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4805363"/>
            <a:ext cx="2133600" cy="276225"/>
          </a:xfrm>
          <a:prstGeom prst="rect">
            <a:avLst/>
          </a:prstGeom>
        </p:spPr>
        <p:txBody>
          <a:bodyPr vert="horz" lIns="91440" tIns="45720" rIns="91440" bIns="45720" rtlCol="0" anchor="ctr"/>
          <a:lstStyle>
            <a:lvl1pPr algn="l" fontAlgn="auto">
              <a:buFont typeface="Arial" panose="020B0604020202020204" pitchFamily="34" charset="0"/>
              <a:buNone/>
              <a:defRPr sz="1200" noProof="1">
                <a:solidFill>
                  <a:schemeClr val="tx1">
                    <a:tint val="75000"/>
                  </a:schemeClr>
                </a:solidFill>
                <a:latin typeface="+mn-lt"/>
                <a:ea typeface="+mn-ea"/>
              </a:defRPr>
            </a:lvl1pPr>
          </a:lstStyle>
          <a:p>
            <a:pPr>
              <a:defRPr/>
            </a:pPr>
            <a:fld id="{0A7A6C62-F46E-4124-A9AF-8C995BC9B9F2}" type="datetimeFigureOut">
              <a:rPr lang="zh-CN" altLang="en-US"/>
              <a:t>2023-01-17</a:t>
            </a:fld>
            <a:endParaRPr lang="zh-CN" altLang="en-US"/>
          </a:p>
        </p:txBody>
      </p:sp>
      <p:sp>
        <p:nvSpPr>
          <p:cNvPr id="5" name="页脚占位符 4"/>
          <p:cNvSpPr>
            <a:spLocks noGrp="1"/>
          </p:cNvSpPr>
          <p:nvPr>
            <p:ph type="ftr" sz="quarter" idx="3"/>
          </p:nvPr>
        </p:nvSpPr>
        <p:spPr>
          <a:xfrm>
            <a:off x="3124200" y="4805363"/>
            <a:ext cx="2895600" cy="276225"/>
          </a:xfrm>
          <a:prstGeom prst="rect">
            <a:avLst/>
          </a:prstGeom>
        </p:spPr>
        <p:txBody>
          <a:bodyPr vert="horz" lIns="91440" tIns="45720" rIns="91440" bIns="45720" rtlCol="0" anchor="ctr"/>
          <a:lstStyle>
            <a:lvl1pPr algn="ctr" fontAlgn="auto">
              <a:buFont typeface="Arial" panose="020B0604020202020204" pitchFamily="34" charset="0"/>
              <a:buNone/>
              <a:defRPr sz="1200" noProof="1">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4805363"/>
            <a:ext cx="2133600" cy="276225"/>
          </a:xfrm>
          <a:prstGeom prst="rect">
            <a:avLst/>
          </a:prstGeom>
        </p:spPr>
        <p:txBody>
          <a:bodyPr vert="horz" wrap="square" lIns="91440" tIns="45720" rIns="91440" bIns="45720" numCol="1" anchor="ctr" anchorCtr="0" compatLnSpc="1"/>
          <a:lstStyle>
            <a:lvl1pPr algn="r">
              <a:buFont typeface="Arial" panose="020B0604020202020204" pitchFamily="34" charset="0"/>
              <a:buNone/>
              <a:defRPr sz="1200">
                <a:solidFill>
                  <a:srgbClr val="898989"/>
                </a:solidFill>
              </a:defRPr>
            </a:lvl1pPr>
          </a:lstStyle>
          <a:p>
            <a:pPr>
              <a:defRPr/>
            </a:pPr>
            <a:fld id="{9D16DE73-33AF-4031-85C3-BCA9C4EB50AC}"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9.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9.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9.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notesSlide" Target="../notesSlides/notesSlide16.xml"/><Relationship Id="rId5" Type="http://schemas.openxmlformats.org/officeDocument/2006/relationships/tags" Target="../tags/tag5.xml"/><Relationship Id="rId10" Type="http://schemas.openxmlformats.org/officeDocument/2006/relationships/slideLayout" Target="../slideLayouts/slideLayout20.xml"/><Relationship Id="rId4" Type="http://schemas.openxmlformats.org/officeDocument/2006/relationships/tags" Target="../tags/tag4.xml"/><Relationship Id="rId9" Type="http://schemas.openxmlformats.org/officeDocument/2006/relationships/tags" Target="../tags/tag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副标题 2"/>
          <p:cNvSpPr>
            <a:spLocks noGrp="1" noChangeArrowheads="1"/>
          </p:cNvSpPr>
          <p:nvPr>
            <p:ph type="subTitle" idx="4294967295"/>
          </p:nvPr>
        </p:nvSpPr>
        <p:spPr>
          <a:xfrm>
            <a:off x="0" y="1296298"/>
            <a:ext cx="9144000" cy="1008070"/>
          </a:xfrm>
        </p:spPr>
        <p:txBody>
          <a:bodyPr/>
          <a:lstStyle/>
          <a:p>
            <a:pPr algn="ctr" eaLnBrk="1" hangingPunct="1">
              <a:lnSpc>
                <a:spcPct val="150000"/>
              </a:lnSpc>
              <a:spcBef>
                <a:spcPct val="0"/>
              </a:spcBef>
              <a:buFont typeface="Arial" panose="020B0604020202020204" pitchFamily="34" charset="0"/>
              <a:buNone/>
            </a:pPr>
            <a:r>
              <a:rPr lang="zh-CN" altLang="en-US" sz="4800" dirty="0" smtClean="0">
                <a:latin typeface="微软雅黑" panose="020B0503020204020204" pitchFamily="34" charset="-122"/>
                <a:ea typeface="微软雅黑" panose="020B0503020204020204" pitchFamily="34" charset="-122"/>
              </a:rPr>
              <a:t>搭积木比赛</a:t>
            </a:r>
          </a:p>
        </p:txBody>
      </p:sp>
      <p:sp>
        <p:nvSpPr>
          <p:cNvPr id="3075" name="标题 1"/>
          <p:cNvSpPr>
            <a:spLocks noGrp="1" noChangeArrowheads="1"/>
          </p:cNvSpPr>
          <p:nvPr>
            <p:ph type="ctrTitle"/>
          </p:nvPr>
        </p:nvSpPr>
        <p:spPr>
          <a:xfrm>
            <a:off x="1043755" y="288228"/>
            <a:ext cx="1922462" cy="385763"/>
          </a:xfrm>
        </p:spPr>
        <p:txBody>
          <a:bodyPr/>
          <a:lstStyle/>
          <a:p>
            <a:pPr eaLnBrk="1" hangingPunct="1"/>
            <a:r>
              <a:rPr lang="zh-CN" altLang="en-US" sz="2400" dirty="0" smtClean="0">
                <a:latin typeface="微软雅黑" panose="020B0503020204020204" pitchFamily="34" charset="-122"/>
                <a:ea typeface="微软雅黑" panose="020B0503020204020204" pitchFamily="34" charset="-122"/>
              </a:rPr>
              <a:t>六年级上册</a:t>
            </a:r>
          </a:p>
        </p:txBody>
      </p:sp>
      <p:sp>
        <p:nvSpPr>
          <p:cNvPr id="4" name="矩形 3"/>
          <p:cNvSpPr/>
          <p:nvPr/>
        </p:nvSpPr>
        <p:spPr>
          <a:xfrm>
            <a:off x="0" y="4032487"/>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可选过程 3"/>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探究新知</a:t>
            </a:r>
          </a:p>
        </p:txBody>
      </p:sp>
      <p:sp>
        <p:nvSpPr>
          <p:cNvPr id="12291" name="副标题 2"/>
          <p:cNvSpPr txBox="1">
            <a:spLocks noChangeArrowheads="1"/>
          </p:cNvSpPr>
          <p:nvPr/>
        </p:nvSpPr>
        <p:spPr bwMode="auto">
          <a:xfrm>
            <a:off x="539750" y="915990"/>
            <a:ext cx="10937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latin typeface="微软雅黑" panose="020B0503020204020204" pitchFamily="34" charset="-122"/>
                <a:ea typeface="微软雅黑" panose="020B0503020204020204" pitchFamily="34" charset="-122"/>
              </a:rPr>
              <a:t>探究一：</a:t>
            </a:r>
          </a:p>
        </p:txBody>
      </p:sp>
      <p:sp>
        <p:nvSpPr>
          <p:cNvPr id="12292" name="TextBox 89"/>
          <p:cNvSpPr txBox="1">
            <a:spLocks noChangeArrowheads="1"/>
          </p:cNvSpPr>
          <p:nvPr/>
        </p:nvSpPr>
        <p:spPr bwMode="auto">
          <a:xfrm>
            <a:off x="1633542" y="915988"/>
            <a:ext cx="70453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latin typeface="微软雅黑" panose="020B0503020204020204" pitchFamily="34" charset="-122"/>
                <a:ea typeface="微软雅黑" panose="020B0503020204020204" pitchFamily="34" charset="-122"/>
              </a:rPr>
              <a:t>淘气用</a:t>
            </a:r>
            <a:r>
              <a:rPr lang="en-US" altLang="zh-CN">
                <a:latin typeface="微软雅黑" panose="020B0503020204020204" pitchFamily="34" charset="-122"/>
                <a:ea typeface="微软雅黑" panose="020B0503020204020204" pitchFamily="34" charset="-122"/>
              </a:rPr>
              <a:t>5</a:t>
            </a:r>
            <a:r>
              <a:rPr lang="zh-CN" altLang="en-US">
                <a:latin typeface="微软雅黑" panose="020B0503020204020204" pitchFamily="34" charset="-122"/>
                <a:ea typeface="微软雅黑" panose="020B0503020204020204" pitchFamily="34" charset="-122"/>
              </a:rPr>
              <a:t>个小正方体搭成了一个立体图形，请分别画出从上面、正面、左面看到的形状。</a:t>
            </a:r>
          </a:p>
        </p:txBody>
      </p:sp>
      <p:grpSp>
        <p:nvGrpSpPr>
          <p:cNvPr id="12293" name="组合 9"/>
          <p:cNvGrpSpPr/>
          <p:nvPr/>
        </p:nvGrpSpPr>
        <p:grpSpPr bwMode="auto">
          <a:xfrm>
            <a:off x="2009779" y="2208213"/>
            <a:ext cx="1782763" cy="1784350"/>
            <a:chOff x="3465689" y="2065867"/>
            <a:chExt cx="1162755" cy="1162756"/>
          </a:xfrm>
        </p:grpSpPr>
        <p:sp>
          <p:nvSpPr>
            <p:cNvPr id="12301" name="立方体 5"/>
            <p:cNvSpPr>
              <a:spLocks noChangeArrowheads="1"/>
            </p:cNvSpPr>
            <p:nvPr/>
          </p:nvSpPr>
          <p:spPr bwMode="auto">
            <a:xfrm>
              <a:off x="3725333" y="2065867"/>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Arial" panose="020B0604020202020204" pitchFamily="34" charset="0"/>
                <a:ea typeface="楷体_GB2312" pitchFamily="49" charset="-122"/>
              </a:endParaRPr>
            </a:p>
          </p:txBody>
        </p:sp>
        <p:sp>
          <p:nvSpPr>
            <p:cNvPr id="12302" name="立方体 6"/>
            <p:cNvSpPr>
              <a:spLocks noChangeArrowheads="1"/>
            </p:cNvSpPr>
            <p:nvPr/>
          </p:nvSpPr>
          <p:spPr bwMode="auto">
            <a:xfrm>
              <a:off x="3589867" y="2585156"/>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Arial" panose="020B0604020202020204" pitchFamily="34" charset="0"/>
                <a:ea typeface="楷体_GB2312" pitchFamily="49" charset="-122"/>
              </a:endParaRPr>
            </a:p>
          </p:txBody>
        </p:sp>
        <p:sp>
          <p:nvSpPr>
            <p:cNvPr id="12303" name="立方体 7"/>
            <p:cNvSpPr>
              <a:spLocks noChangeArrowheads="1"/>
            </p:cNvSpPr>
            <p:nvPr/>
          </p:nvSpPr>
          <p:spPr bwMode="auto">
            <a:xfrm>
              <a:off x="4109155" y="2460978"/>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Arial" panose="020B0604020202020204" pitchFamily="34" charset="0"/>
                <a:ea typeface="楷体_GB2312" pitchFamily="49" charset="-122"/>
              </a:endParaRPr>
            </a:p>
          </p:txBody>
        </p:sp>
        <p:sp>
          <p:nvSpPr>
            <p:cNvPr id="12304" name="立方体 8"/>
            <p:cNvSpPr>
              <a:spLocks noChangeArrowheads="1"/>
            </p:cNvSpPr>
            <p:nvPr/>
          </p:nvSpPr>
          <p:spPr bwMode="auto">
            <a:xfrm>
              <a:off x="3465689" y="2709334"/>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Arial" panose="020B0604020202020204" pitchFamily="34" charset="0"/>
                <a:ea typeface="楷体_GB2312" pitchFamily="49" charset="-122"/>
              </a:endParaRPr>
            </a:p>
          </p:txBody>
        </p:sp>
      </p:grpSp>
      <p:sp>
        <p:nvSpPr>
          <p:cNvPr id="12294" name="TextBox 89"/>
          <p:cNvSpPr txBox="1">
            <a:spLocks noChangeArrowheads="1"/>
          </p:cNvSpPr>
          <p:nvPr/>
        </p:nvSpPr>
        <p:spPr bwMode="auto">
          <a:xfrm>
            <a:off x="1862142" y="4308475"/>
            <a:ext cx="16716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a:latin typeface="楷体_GB2312" pitchFamily="49" charset="-122"/>
                <a:ea typeface="楷体_GB2312" pitchFamily="49" charset="-122"/>
              </a:rPr>
              <a:t>从左面看</a:t>
            </a:r>
          </a:p>
        </p:txBody>
      </p:sp>
      <p:sp>
        <p:nvSpPr>
          <p:cNvPr id="6149" name="右箭头 16"/>
          <p:cNvSpPr>
            <a:spLocks noChangeArrowheads="1"/>
          </p:cNvSpPr>
          <p:nvPr/>
        </p:nvSpPr>
        <p:spPr bwMode="auto">
          <a:xfrm>
            <a:off x="4572000" y="2705101"/>
            <a:ext cx="869950" cy="428625"/>
          </a:xfrm>
          <a:prstGeom prst="rightArrow">
            <a:avLst>
              <a:gd name="adj1" fmla="val 50000"/>
              <a:gd name="adj2" fmla="val 50055"/>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p>
            <a:endParaRPr lang="zh-CN" altLang="en-US">
              <a:latin typeface="Arial" panose="020B0604020202020204" pitchFamily="34" charset="0"/>
              <a:ea typeface="楷体_GB2312" pitchFamily="49" charset="-122"/>
            </a:endParaRPr>
          </a:p>
        </p:txBody>
      </p:sp>
      <p:grpSp>
        <p:nvGrpSpPr>
          <p:cNvPr id="2" name="组合 21"/>
          <p:cNvGrpSpPr/>
          <p:nvPr/>
        </p:nvGrpSpPr>
        <p:grpSpPr bwMode="auto">
          <a:xfrm>
            <a:off x="6378575" y="2682875"/>
            <a:ext cx="1524000" cy="1016000"/>
            <a:chOff x="5904088" y="3251200"/>
            <a:chExt cx="1524000" cy="1016005"/>
          </a:xfrm>
        </p:grpSpPr>
        <p:sp>
          <p:nvSpPr>
            <p:cNvPr id="12297" name="矩形 17"/>
            <p:cNvSpPr>
              <a:spLocks noChangeArrowheads="1"/>
            </p:cNvSpPr>
            <p:nvPr/>
          </p:nvSpPr>
          <p:spPr bwMode="auto">
            <a:xfrm>
              <a:off x="5904089" y="3251200"/>
              <a:ext cx="508000" cy="508000"/>
            </a:xfrm>
            <a:prstGeom prst="rect">
              <a:avLst/>
            </a:prstGeom>
            <a:noFill/>
            <a:ln w="25400">
              <a:solidFill>
                <a:srgbClr val="FF0000"/>
              </a:solidFill>
              <a:rou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latin typeface="Arial" panose="020B0604020202020204" pitchFamily="34" charset="0"/>
                <a:ea typeface="楷体_GB2312" pitchFamily="49" charset="-122"/>
              </a:endParaRPr>
            </a:p>
          </p:txBody>
        </p:sp>
        <p:sp>
          <p:nvSpPr>
            <p:cNvPr id="12298" name="矩形 18"/>
            <p:cNvSpPr>
              <a:spLocks noChangeArrowheads="1"/>
            </p:cNvSpPr>
            <p:nvPr/>
          </p:nvSpPr>
          <p:spPr bwMode="auto">
            <a:xfrm>
              <a:off x="5904088" y="3759200"/>
              <a:ext cx="508000" cy="508000"/>
            </a:xfrm>
            <a:prstGeom prst="rect">
              <a:avLst/>
            </a:prstGeom>
            <a:noFill/>
            <a:ln w="25400">
              <a:solidFill>
                <a:srgbClr val="FF0000"/>
              </a:solidFill>
              <a:rou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latin typeface="Arial" panose="020B0604020202020204" pitchFamily="34" charset="0"/>
                <a:ea typeface="楷体_GB2312" pitchFamily="49" charset="-122"/>
              </a:endParaRPr>
            </a:p>
          </p:txBody>
        </p:sp>
        <p:sp>
          <p:nvSpPr>
            <p:cNvPr id="12299" name="矩形 20"/>
            <p:cNvSpPr>
              <a:spLocks noChangeArrowheads="1"/>
            </p:cNvSpPr>
            <p:nvPr/>
          </p:nvSpPr>
          <p:spPr bwMode="auto">
            <a:xfrm>
              <a:off x="6412089" y="3759205"/>
              <a:ext cx="508000" cy="508000"/>
            </a:xfrm>
            <a:prstGeom prst="rect">
              <a:avLst/>
            </a:prstGeom>
            <a:noFill/>
            <a:ln w="25400">
              <a:solidFill>
                <a:srgbClr val="FF0000"/>
              </a:solidFill>
              <a:rou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latin typeface="Arial" panose="020B0604020202020204" pitchFamily="34" charset="0"/>
                <a:ea typeface="楷体_GB2312" pitchFamily="49" charset="-122"/>
              </a:endParaRPr>
            </a:p>
          </p:txBody>
        </p:sp>
        <p:sp>
          <p:nvSpPr>
            <p:cNvPr id="12300" name="矩形 19"/>
            <p:cNvSpPr>
              <a:spLocks noChangeArrowheads="1"/>
            </p:cNvSpPr>
            <p:nvPr/>
          </p:nvSpPr>
          <p:spPr bwMode="auto">
            <a:xfrm>
              <a:off x="6920088" y="3759205"/>
              <a:ext cx="508000" cy="508000"/>
            </a:xfrm>
            <a:prstGeom prst="rect">
              <a:avLst/>
            </a:prstGeom>
            <a:noFill/>
            <a:ln w="25400">
              <a:solidFill>
                <a:srgbClr val="FF0000"/>
              </a:solidFill>
              <a:rou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latin typeface="Arial" panose="020B0604020202020204" pitchFamily="34" charset="0"/>
                <a:ea typeface="楷体_GB2312" pitchFamily="49" charset="-122"/>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可选过程 3"/>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探究新知</a:t>
            </a:r>
          </a:p>
        </p:txBody>
      </p:sp>
      <p:sp>
        <p:nvSpPr>
          <p:cNvPr id="13315" name="副标题 2"/>
          <p:cNvSpPr txBox="1">
            <a:spLocks noChangeArrowheads="1"/>
          </p:cNvSpPr>
          <p:nvPr/>
        </p:nvSpPr>
        <p:spPr bwMode="auto">
          <a:xfrm>
            <a:off x="539750" y="915990"/>
            <a:ext cx="10937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latin typeface="微软雅黑" panose="020B0503020204020204" pitchFamily="34" charset="-122"/>
                <a:ea typeface="微软雅黑" panose="020B0503020204020204" pitchFamily="34" charset="-122"/>
              </a:rPr>
              <a:t>探究一：</a:t>
            </a:r>
          </a:p>
        </p:txBody>
      </p:sp>
      <p:sp>
        <p:nvSpPr>
          <p:cNvPr id="13316" name="TextBox 89"/>
          <p:cNvSpPr txBox="1">
            <a:spLocks noChangeArrowheads="1"/>
          </p:cNvSpPr>
          <p:nvPr/>
        </p:nvSpPr>
        <p:spPr bwMode="auto">
          <a:xfrm>
            <a:off x="1552575" y="1203327"/>
            <a:ext cx="45847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dirty="0">
                <a:latin typeface="微软雅黑" panose="020B0503020204020204" pitchFamily="34" charset="-122"/>
                <a:ea typeface="微软雅黑" panose="020B0503020204020204" pitchFamily="34" charset="-122"/>
              </a:rPr>
              <a:t>淘气用</a:t>
            </a:r>
            <a:r>
              <a:rPr lang="en-US" altLang="zh-CN" dirty="0">
                <a:latin typeface="微软雅黑" panose="020B0503020204020204" pitchFamily="34" charset="-122"/>
                <a:ea typeface="微软雅黑" panose="020B0503020204020204" pitchFamily="34" charset="-122"/>
              </a:rPr>
              <a:t>5</a:t>
            </a:r>
            <a:r>
              <a:rPr lang="zh-CN" altLang="en-US" dirty="0">
                <a:latin typeface="微软雅黑" panose="020B0503020204020204" pitchFamily="34" charset="-122"/>
                <a:ea typeface="微软雅黑" panose="020B0503020204020204" pitchFamily="34" charset="-122"/>
              </a:rPr>
              <a:t>个小正方体搭成了一个立体图形，请分别画出从上面、正面、左面看到的形状。</a:t>
            </a:r>
          </a:p>
        </p:txBody>
      </p:sp>
      <p:graphicFrame>
        <p:nvGraphicFramePr>
          <p:cNvPr id="10" name="表格 9"/>
          <p:cNvGraphicFramePr>
            <a:graphicFrameLocks noGrp="1"/>
          </p:cNvGraphicFramePr>
          <p:nvPr/>
        </p:nvGraphicFramePr>
        <p:xfrm>
          <a:off x="3648075" y="2249488"/>
          <a:ext cx="2155824" cy="2100264"/>
        </p:xfrm>
        <a:graphic>
          <a:graphicData uri="http://schemas.openxmlformats.org/drawingml/2006/table">
            <a:tbl>
              <a:tblPr firstRow="1" bandRow="1">
                <a:tableStyleId>{5940675A-B579-460E-94D1-54222C63F5DA}</a:tableStyleId>
              </a:tblPr>
              <a:tblGrid>
                <a:gridCol w="538956">
                  <a:extLst>
                    <a:ext uri="{9D8B030D-6E8A-4147-A177-3AD203B41FA5}">
                      <a16:colId xmlns:a16="http://schemas.microsoft.com/office/drawing/2014/main" val="20000"/>
                    </a:ext>
                  </a:extLst>
                </a:gridCol>
                <a:gridCol w="538956">
                  <a:extLst>
                    <a:ext uri="{9D8B030D-6E8A-4147-A177-3AD203B41FA5}">
                      <a16:colId xmlns:a16="http://schemas.microsoft.com/office/drawing/2014/main" val="20001"/>
                    </a:ext>
                  </a:extLst>
                </a:gridCol>
                <a:gridCol w="538956">
                  <a:extLst>
                    <a:ext uri="{9D8B030D-6E8A-4147-A177-3AD203B41FA5}">
                      <a16:colId xmlns:a16="http://schemas.microsoft.com/office/drawing/2014/main" val="20002"/>
                    </a:ext>
                  </a:extLst>
                </a:gridCol>
                <a:gridCol w="538956">
                  <a:extLst>
                    <a:ext uri="{9D8B030D-6E8A-4147-A177-3AD203B41FA5}">
                      <a16:colId xmlns:a16="http://schemas.microsoft.com/office/drawing/2014/main" val="20003"/>
                    </a:ext>
                  </a:extLst>
                </a:gridCol>
              </a:tblGrid>
              <a:tr h="525066">
                <a:tc>
                  <a:txBody>
                    <a:bodyPr/>
                    <a:lstStyle/>
                    <a:p>
                      <a:endParaRPr lang="zh-CN" altLang="en-US" sz="1800" dirty="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dirty="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dirty="0">
                        <a:latin typeface="微软雅黑" panose="020B0503020204020204" pitchFamily="34" charset="-122"/>
                        <a:ea typeface="微软雅黑" panose="020B0503020204020204" pitchFamily="34" charset="-122"/>
                      </a:endParaRPr>
                    </a:p>
                  </a:txBody>
                  <a:tcPr marL="91425" marR="91425" marT="45732" marB="45732"/>
                </a:tc>
                <a:extLst>
                  <a:ext uri="{0D108BD9-81ED-4DB2-BD59-A6C34878D82A}">
                    <a16:rowId xmlns:a16="http://schemas.microsoft.com/office/drawing/2014/main" val="10000"/>
                  </a:ext>
                </a:extLst>
              </a:tr>
              <a:tr h="525066">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extLst>
                  <a:ext uri="{0D108BD9-81ED-4DB2-BD59-A6C34878D82A}">
                    <a16:rowId xmlns:a16="http://schemas.microsoft.com/office/drawing/2014/main" val="10001"/>
                  </a:ext>
                </a:extLst>
              </a:tr>
              <a:tr h="525066">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extLst>
                  <a:ext uri="{0D108BD9-81ED-4DB2-BD59-A6C34878D82A}">
                    <a16:rowId xmlns:a16="http://schemas.microsoft.com/office/drawing/2014/main" val="10002"/>
                  </a:ext>
                </a:extLst>
              </a:tr>
              <a:tr h="525066">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dirty="0">
                        <a:latin typeface="微软雅黑" panose="020B0503020204020204" pitchFamily="34" charset="-122"/>
                        <a:ea typeface="微软雅黑" panose="020B0503020204020204" pitchFamily="34" charset="-122"/>
                      </a:endParaRPr>
                    </a:p>
                  </a:txBody>
                  <a:tcPr marL="91425" marR="91425" marT="45732" marB="45732"/>
                </a:tc>
                <a:extLst>
                  <a:ext uri="{0D108BD9-81ED-4DB2-BD59-A6C34878D82A}">
                    <a16:rowId xmlns:a16="http://schemas.microsoft.com/office/drawing/2014/main" val="10003"/>
                  </a:ext>
                </a:extLst>
              </a:tr>
            </a:tbl>
          </a:graphicData>
        </a:graphic>
      </p:graphicFrame>
      <p:graphicFrame>
        <p:nvGraphicFramePr>
          <p:cNvPr id="13" name="表格 12"/>
          <p:cNvGraphicFramePr>
            <a:graphicFrameLocks noGrp="1"/>
          </p:cNvGraphicFramePr>
          <p:nvPr/>
        </p:nvGraphicFramePr>
        <p:xfrm>
          <a:off x="768350" y="2262188"/>
          <a:ext cx="2155824" cy="2100264"/>
        </p:xfrm>
        <a:graphic>
          <a:graphicData uri="http://schemas.openxmlformats.org/drawingml/2006/table">
            <a:tbl>
              <a:tblPr firstRow="1" bandRow="1">
                <a:tableStyleId>{5940675A-B579-460E-94D1-54222C63F5DA}</a:tableStyleId>
              </a:tblPr>
              <a:tblGrid>
                <a:gridCol w="538956">
                  <a:extLst>
                    <a:ext uri="{9D8B030D-6E8A-4147-A177-3AD203B41FA5}">
                      <a16:colId xmlns:a16="http://schemas.microsoft.com/office/drawing/2014/main" val="20000"/>
                    </a:ext>
                  </a:extLst>
                </a:gridCol>
                <a:gridCol w="538956">
                  <a:extLst>
                    <a:ext uri="{9D8B030D-6E8A-4147-A177-3AD203B41FA5}">
                      <a16:colId xmlns:a16="http://schemas.microsoft.com/office/drawing/2014/main" val="20001"/>
                    </a:ext>
                  </a:extLst>
                </a:gridCol>
                <a:gridCol w="538956">
                  <a:extLst>
                    <a:ext uri="{9D8B030D-6E8A-4147-A177-3AD203B41FA5}">
                      <a16:colId xmlns:a16="http://schemas.microsoft.com/office/drawing/2014/main" val="20002"/>
                    </a:ext>
                  </a:extLst>
                </a:gridCol>
                <a:gridCol w="538956">
                  <a:extLst>
                    <a:ext uri="{9D8B030D-6E8A-4147-A177-3AD203B41FA5}">
                      <a16:colId xmlns:a16="http://schemas.microsoft.com/office/drawing/2014/main" val="20003"/>
                    </a:ext>
                  </a:extLst>
                </a:gridCol>
              </a:tblGrid>
              <a:tr h="525066">
                <a:tc>
                  <a:txBody>
                    <a:bodyPr/>
                    <a:lstStyle/>
                    <a:p>
                      <a:endParaRPr lang="zh-CN" altLang="en-US" sz="1800" dirty="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dirty="0">
                        <a:latin typeface="微软雅黑" panose="020B0503020204020204" pitchFamily="34" charset="-122"/>
                        <a:ea typeface="微软雅黑" panose="020B0503020204020204" pitchFamily="34" charset="-122"/>
                      </a:endParaRPr>
                    </a:p>
                  </a:txBody>
                  <a:tcPr marL="91425" marR="91425" marT="45732" marB="45732"/>
                </a:tc>
                <a:extLst>
                  <a:ext uri="{0D108BD9-81ED-4DB2-BD59-A6C34878D82A}">
                    <a16:rowId xmlns:a16="http://schemas.microsoft.com/office/drawing/2014/main" val="10000"/>
                  </a:ext>
                </a:extLst>
              </a:tr>
              <a:tr h="525066">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extLst>
                  <a:ext uri="{0D108BD9-81ED-4DB2-BD59-A6C34878D82A}">
                    <a16:rowId xmlns:a16="http://schemas.microsoft.com/office/drawing/2014/main" val="10001"/>
                  </a:ext>
                </a:extLst>
              </a:tr>
              <a:tr h="525066">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extLst>
                  <a:ext uri="{0D108BD9-81ED-4DB2-BD59-A6C34878D82A}">
                    <a16:rowId xmlns:a16="http://schemas.microsoft.com/office/drawing/2014/main" val="10002"/>
                  </a:ext>
                </a:extLst>
              </a:tr>
              <a:tr h="525066">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dirty="0">
                        <a:latin typeface="微软雅黑" panose="020B0503020204020204" pitchFamily="34" charset="-122"/>
                        <a:ea typeface="微软雅黑" panose="020B0503020204020204" pitchFamily="34" charset="-122"/>
                      </a:endParaRPr>
                    </a:p>
                  </a:txBody>
                  <a:tcPr marL="91425" marR="91425" marT="45732" marB="45732"/>
                </a:tc>
                <a:extLst>
                  <a:ext uri="{0D108BD9-81ED-4DB2-BD59-A6C34878D82A}">
                    <a16:rowId xmlns:a16="http://schemas.microsoft.com/office/drawing/2014/main" val="10003"/>
                  </a:ext>
                </a:extLst>
              </a:tr>
            </a:tbl>
          </a:graphicData>
        </a:graphic>
      </p:graphicFrame>
      <p:graphicFrame>
        <p:nvGraphicFramePr>
          <p:cNvPr id="14" name="表格 13"/>
          <p:cNvGraphicFramePr>
            <a:graphicFrameLocks noGrp="1"/>
          </p:cNvGraphicFramePr>
          <p:nvPr/>
        </p:nvGraphicFramePr>
        <p:xfrm>
          <a:off x="6650038" y="2249488"/>
          <a:ext cx="2155824" cy="2100264"/>
        </p:xfrm>
        <a:graphic>
          <a:graphicData uri="http://schemas.openxmlformats.org/drawingml/2006/table">
            <a:tbl>
              <a:tblPr firstRow="1" bandRow="1">
                <a:tableStyleId>{5940675A-B579-460E-94D1-54222C63F5DA}</a:tableStyleId>
              </a:tblPr>
              <a:tblGrid>
                <a:gridCol w="538956">
                  <a:extLst>
                    <a:ext uri="{9D8B030D-6E8A-4147-A177-3AD203B41FA5}">
                      <a16:colId xmlns:a16="http://schemas.microsoft.com/office/drawing/2014/main" val="20000"/>
                    </a:ext>
                  </a:extLst>
                </a:gridCol>
                <a:gridCol w="538956">
                  <a:extLst>
                    <a:ext uri="{9D8B030D-6E8A-4147-A177-3AD203B41FA5}">
                      <a16:colId xmlns:a16="http://schemas.microsoft.com/office/drawing/2014/main" val="20001"/>
                    </a:ext>
                  </a:extLst>
                </a:gridCol>
                <a:gridCol w="538956">
                  <a:extLst>
                    <a:ext uri="{9D8B030D-6E8A-4147-A177-3AD203B41FA5}">
                      <a16:colId xmlns:a16="http://schemas.microsoft.com/office/drawing/2014/main" val="20002"/>
                    </a:ext>
                  </a:extLst>
                </a:gridCol>
                <a:gridCol w="538956">
                  <a:extLst>
                    <a:ext uri="{9D8B030D-6E8A-4147-A177-3AD203B41FA5}">
                      <a16:colId xmlns:a16="http://schemas.microsoft.com/office/drawing/2014/main" val="20003"/>
                    </a:ext>
                  </a:extLst>
                </a:gridCol>
              </a:tblGrid>
              <a:tr h="525066">
                <a:tc>
                  <a:txBody>
                    <a:bodyPr/>
                    <a:lstStyle/>
                    <a:p>
                      <a:endParaRPr lang="zh-CN" altLang="en-US" sz="1800" dirty="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dirty="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dirty="0">
                        <a:latin typeface="微软雅黑" panose="020B0503020204020204" pitchFamily="34" charset="-122"/>
                        <a:ea typeface="微软雅黑" panose="020B0503020204020204" pitchFamily="34" charset="-122"/>
                      </a:endParaRPr>
                    </a:p>
                  </a:txBody>
                  <a:tcPr marL="91425" marR="91425" marT="45732" marB="45732"/>
                </a:tc>
                <a:extLst>
                  <a:ext uri="{0D108BD9-81ED-4DB2-BD59-A6C34878D82A}">
                    <a16:rowId xmlns:a16="http://schemas.microsoft.com/office/drawing/2014/main" val="10000"/>
                  </a:ext>
                </a:extLst>
              </a:tr>
              <a:tr h="525066">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extLst>
                  <a:ext uri="{0D108BD9-81ED-4DB2-BD59-A6C34878D82A}">
                    <a16:rowId xmlns:a16="http://schemas.microsoft.com/office/drawing/2014/main" val="10001"/>
                  </a:ext>
                </a:extLst>
              </a:tr>
              <a:tr h="525066">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extLst>
                  <a:ext uri="{0D108BD9-81ED-4DB2-BD59-A6C34878D82A}">
                    <a16:rowId xmlns:a16="http://schemas.microsoft.com/office/drawing/2014/main" val="10002"/>
                  </a:ext>
                </a:extLst>
              </a:tr>
              <a:tr h="525066">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dirty="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a:latin typeface="微软雅黑" panose="020B0503020204020204" pitchFamily="34" charset="-122"/>
                        <a:ea typeface="微软雅黑" panose="020B0503020204020204" pitchFamily="34" charset="-122"/>
                      </a:endParaRPr>
                    </a:p>
                  </a:txBody>
                  <a:tcPr marL="91425" marR="91425" marT="45732" marB="45732"/>
                </a:tc>
                <a:tc>
                  <a:txBody>
                    <a:bodyPr/>
                    <a:lstStyle/>
                    <a:p>
                      <a:endParaRPr lang="zh-CN" altLang="en-US" sz="1800" dirty="0">
                        <a:latin typeface="微软雅黑" panose="020B0503020204020204" pitchFamily="34" charset="-122"/>
                        <a:ea typeface="微软雅黑" panose="020B0503020204020204" pitchFamily="34" charset="-122"/>
                      </a:endParaRPr>
                    </a:p>
                  </a:txBody>
                  <a:tcPr marL="91425" marR="91425" marT="45732" marB="45732"/>
                </a:tc>
                <a:extLst>
                  <a:ext uri="{0D108BD9-81ED-4DB2-BD59-A6C34878D82A}">
                    <a16:rowId xmlns:a16="http://schemas.microsoft.com/office/drawing/2014/main" val="10003"/>
                  </a:ext>
                </a:extLst>
              </a:tr>
            </a:tbl>
          </a:graphicData>
        </a:graphic>
      </p:graphicFrame>
      <p:cxnSp>
        <p:nvCxnSpPr>
          <p:cNvPr id="7253" name="直接连接符 15"/>
          <p:cNvCxnSpPr>
            <a:cxnSpLocks noChangeShapeType="1"/>
          </p:cNvCxnSpPr>
          <p:nvPr/>
        </p:nvCxnSpPr>
        <p:spPr bwMode="auto">
          <a:xfrm rot="5400000">
            <a:off x="516734" y="3556796"/>
            <a:ext cx="1581150" cy="1587"/>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54" name="直接连接符 17"/>
          <p:cNvCxnSpPr>
            <a:cxnSpLocks noChangeShapeType="1"/>
          </p:cNvCxnSpPr>
          <p:nvPr/>
        </p:nvCxnSpPr>
        <p:spPr bwMode="auto">
          <a:xfrm>
            <a:off x="1289054" y="2781300"/>
            <a:ext cx="1082675" cy="1588"/>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55" name="直接连接符 19"/>
          <p:cNvCxnSpPr>
            <a:cxnSpLocks noChangeShapeType="1"/>
          </p:cNvCxnSpPr>
          <p:nvPr/>
        </p:nvCxnSpPr>
        <p:spPr bwMode="auto">
          <a:xfrm rot="5400000">
            <a:off x="2095502" y="3068640"/>
            <a:ext cx="576263" cy="1587"/>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56" name="直接连接符 21"/>
          <p:cNvCxnSpPr>
            <a:cxnSpLocks noChangeShapeType="1"/>
          </p:cNvCxnSpPr>
          <p:nvPr/>
        </p:nvCxnSpPr>
        <p:spPr bwMode="auto">
          <a:xfrm>
            <a:off x="1852617" y="3311525"/>
            <a:ext cx="530225" cy="1588"/>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57" name="直接连接符 23"/>
          <p:cNvCxnSpPr>
            <a:cxnSpLocks noChangeShapeType="1"/>
          </p:cNvCxnSpPr>
          <p:nvPr/>
        </p:nvCxnSpPr>
        <p:spPr bwMode="auto">
          <a:xfrm rot="5400000">
            <a:off x="1325565" y="3821115"/>
            <a:ext cx="1050925" cy="3175"/>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58" name="直接连接符 25"/>
          <p:cNvCxnSpPr>
            <a:cxnSpLocks noChangeShapeType="1"/>
          </p:cNvCxnSpPr>
          <p:nvPr/>
        </p:nvCxnSpPr>
        <p:spPr bwMode="auto">
          <a:xfrm>
            <a:off x="1300163" y="4360865"/>
            <a:ext cx="552450" cy="1587"/>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59" name="直接连接符 27"/>
          <p:cNvCxnSpPr>
            <a:cxnSpLocks noChangeShapeType="1"/>
          </p:cNvCxnSpPr>
          <p:nvPr/>
        </p:nvCxnSpPr>
        <p:spPr bwMode="auto">
          <a:xfrm rot="5400000">
            <a:off x="1582738" y="3051177"/>
            <a:ext cx="541338" cy="1587"/>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60" name="直接连接符 29"/>
          <p:cNvCxnSpPr>
            <a:cxnSpLocks noChangeShapeType="1"/>
          </p:cNvCxnSpPr>
          <p:nvPr/>
        </p:nvCxnSpPr>
        <p:spPr bwMode="auto">
          <a:xfrm>
            <a:off x="1311275" y="3311525"/>
            <a:ext cx="541338" cy="1588"/>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61" name="直接连接符 31"/>
          <p:cNvCxnSpPr>
            <a:cxnSpLocks noChangeShapeType="1"/>
          </p:cNvCxnSpPr>
          <p:nvPr/>
        </p:nvCxnSpPr>
        <p:spPr bwMode="auto">
          <a:xfrm>
            <a:off x="1311275" y="3830640"/>
            <a:ext cx="541338" cy="1587"/>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62" name="直接连接符 33"/>
          <p:cNvCxnSpPr>
            <a:cxnSpLocks noChangeShapeType="1"/>
          </p:cNvCxnSpPr>
          <p:nvPr/>
        </p:nvCxnSpPr>
        <p:spPr bwMode="auto">
          <a:xfrm rot="5400000">
            <a:off x="3659190" y="3300415"/>
            <a:ext cx="1062037" cy="1587"/>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63" name="直接连接符 35"/>
          <p:cNvCxnSpPr>
            <a:cxnSpLocks noChangeShapeType="1"/>
          </p:cNvCxnSpPr>
          <p:nvPr/>
        </p:nvCxnSpPr>
        <p:spPr bwMode="auto">
          <a:xfrm>
            <a:off x="4178304" y="3819525"/>
            <a:ext cx="1095375" cy="1588"/>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64" name="直接连接符 37"/>
          <p:cNvCxnSpPr>
            <a:cxnSpLocks noChangeShapeType="1"/>
          </p:cNvCxnSpPr>
          <p:nvPr/>
        </p:nvCxnSpPr>
        <p:spPr bwMode="auto">
          <a:xfrm rot="5400000">
            <a:off x="4991100" y="3559175"/>
            <a:ext cx="541338" cy="1588"/>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65" name="直接连接符 39"/>
          <p:cNvCxnSpPr>
            <a:cxnSpLocks noChangeShapeType="1"/>
          </p:cNvCxnSpPr>
          <p:nvPr/>
        </p:nvCxnSpPr>
        <p:spPr bwMode="auto">
          <a:xfrm>
            <a:off x="4189417" y="2770190"/>
            <a:ext cx="541337" cy="1587"/>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66" name="直接连接符 41"/>
          <p:cNvCxnSpPr>
            <a:cxnSpLocks noChangeShapeType="1"/>
          </p:cNvCxnSpPr>
          <p:nvPr/>
        </p:nvCxnSpPr>
        <p:spPr bwMode="auto">
          <a:xfrm rot="5400000">
            <a:off x="4206877" y="3294063"/>
            <a:ext cx="1049337" cy="1588"/>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67" name="直接连接符 43"/>
          <p:cNvCxnSpPr>
            <a:cxnSpLocks noChangeShapeType="1"/>
          </p:cNvCxnSpPr>
          <p:nvPr/>
        </p:nvCxnSpPr>
        <p:spPr bwMode="auto">
          <a:xfrm>
            <a:off x="4200525" y="3300415"/>
            <a:ext cx="1062038" cy="1587"/>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68" name="直接连接符 44"/>
          <p:cNvCxnSpPr>
            <a:cxnSpLocks noChangeShapeType="1"/>
          </p:cNvCxnSpPr>
          <p:nvPr/>
        </p:nvCxnSpPr>
        <p:spPr bwMode="auto">
          <a:xfrm rot="5400000">
            <a:off x="6672265" y="3300415"/>
            <a:ext cx="1062037" cy="1587"/>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69" name="直接连接符 46"/>
          <p:cNvCxnSpPr>
            <a:cxnSpLocks noChangeShapeType="1"/>
          </p:cNvCxnSpPr>
          <p:nvPr/>
        </p:nvCxnSpPr>
        <p:spPr bwMode="auto">
          <a:xfrm>
            <a:off x="7192967" y="3819525"/>
            <a:ext cx="1614487" cy="1588"/>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70" name="直接连接符 48"/>
          <p:cNvCxnSpPr>
            <a:cxnSpLocks noChangeShapeType="1"/>
          </p:cNvCxnSpPr>
          <p:nvPr/>
        </p:nvCxnSpPr>
        <p:spPr bwMode="auto">
          <a:xfrm rot="5400000">
            <a:off x="8550278" y="3562352"/>
            <a:ext cx="508000" cy="3175"/>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71" name="直接连接符 50"/>
          <p:cNvCxnSpPr>
            <a:cxnSpLocks noChangeShapeType="1"/>
          </p:cNvCxnSpPr>
          <p:nvPr/>
        </p:nvCxnSpPr>
        <p:spPr bwMode="auto">
          <a:xfrm>
            <a:off x="7215188" y="2770190"/>
            <a:ext cx="519112" cy="1587"/>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72" name="直接连接符 52"/>
          <p:cNvCxnSpPr>
            <a:cxnSpLocks noChangeShapeType="1"/>
          </p:cNvCxnSpPr>
          <p:nvPr/>
        </p:nvCxnSpPr>
        <p:spPr bwMode="auto">
          <a:xfrm rot="5400000">
            <a:off x="7210427" y="3294063"/>
            <a:ext cx="1049337" cy="1588"/>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73" name="直接连接符 54"/>
          <p:cNvCxnSpPr>
            <a:cxnSpLocks noChangeShapeType="1"/>
          </p:cNvCxnSpPr>
          <p:nvPr/>
        </p:nvCxnSpPr>
        <p:spPr bwMode="auto">
          <a:xfrm>
            <a:off x="7192967" y="3300415"/>
            <a:ext cx="1614487" cy="1587"/>
          </a:xfrm>
          <a:prstGeom prst="line">
            <a:avLst/>
          </a:prstGeom>
          <a:noFill/>
          <a:ln w="25400">
            <a:solidFill>
              <a:srgbClr val="FF0000"/>
            </a:solidFill>
            <a:round/>
          </a:ln>
          <a:extLst>
            <a:ext uri="{909E8E84-426E-40DD-AFC4-6F175D3DCCD1}">
              <a14:hiddenFill xmlns:a14="http://schemas.microsoft.com/office/drawing/2010/main">
                <a:noFill/>
              </a14:hiddenFill>
            </a:ext>
          </a:extLst>
        </p:spPr>
      </p:cxnSp>
      <p:cxnSp>
        <p:nvCxnSpPr>
          <p:cNvPr id="7274" name="直接连接符 56"/>
          <p:cNvCxnSpPr>
            <a:cxnSpLocks noChangeShapeType="1"/>
          </p:cNvCxnSpPr>
          <p:nvPr/>
        </p:nvCxnSpPr>
        <p:spPr bwMode="auto">
          <a:xfrm rot="5400000">
            <a:off x="8009732" y="3563146"/>
            <a:ext cx="508000" cy="1587"/>
          </a:xfrm>
          <a:prstGeom prst="line">
            <a:avLst/>
          </a:prstGeom>
          <a:noFill/>
          <a:ln w="25400">
            <a:solidFill>
              <a:srgbClr val="FF0000"/>
            </a:solidFill>
            <a:round/>
          </a:ln>
          <a:extLst>
            <a:ext uri="{909E8E84-426E-40DD-AFC4-6F175D3DCCD1}">
              <a14:hiddenFill xmlns:a14="http://schemas.microsoft.com/office/drawing/2010/main">
                <a:noFill/>
              </a14:hiddenFill>
            </a:ext>
          </a:extLst>
        </p:spPr>
      </p:cxnSp>
      <p:sp>
        <p:nvSpPr>
          <p:cNvPr id="7275" name="TextBox 89"/>
          <p:cNvSpPr txBox="1">
            <a:spLocks noChangeArrowheads="1"/>
          </p:cNvSpPr>
          <p:nvPr/>
        </p:nvSpPr>
        <p:spPr bwMode="auto">
          <a:xfrm>
            <a:off x="633413" y="4530725"/>
            <a:ext cx="23939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a:latin typeface="微软雅黑" panose="020B0503020204020204" pitchFamily="34" charset="-122"/>
                <a:ea typeface="微软雅黑" panose="020B0503020204020204" pitchFamily="34" charset="-122"/>
              </a:rPr>
              <a:t>从上面看到的</a:t>
            </a:r>
          </a:p>
        </p:txBody>
      </p:sp>
      <p:sp>
        <p:nvSpPr>
          <p:cNvPr id="7276" name="TextBox 89"/>
          <p:cNvSpPr txBox="1">
            <a:spLocks noChangeArrowheads="1"/>
          </p:cNvSpPr>
          <p:nvPr/>
        </p:nvSpPr>
        <p:spPr bwMode="auto">
          <a:xfrm>
            <a:off x="3648079" y="4519613"/>
            <a:ext cx="23923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a:latin typeface="微软雅黑" panose="020B0503020204020204" pitchFamily="34" charset="-122"/>
                <a:ea typeface="微软雅黑" panose="020B0503020204020204" pitchFamily="34" charset="-122"/>
              </a:rPr>
              <a:t>从正面看到的</a:t>
            </a:r>
          </a:p>
        </p:txBody>
      </p:sp>
      <p:sp>
        <p:nvSpPr>
          <p:cNvPr id="7277" name="TextBox 89"/>
          <p:cNvSpPr txBox="1">
            <a:spLocks noChangeArrowheads="1"/>
          </p:cNvSpPr>
          <p:nvPr/>
        </p:nvSpPr>
        <p:spPr bwMode="auto">
          <a:xfrm>
            <a:off x="6537325" y="4530725"/>
            <a:ext cx="23939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a:latin typeface="微软雅黑" panose="020B0503020204020204" pitchFamily="34" charset="-122"/>
                <a:ea typeface="微软雅黑" panose="020B0503020204020204" pitchFamily="34" charset="-122"/>
              </a:rPr>
              <a:t>从左面看到的</a:t>
            </a:r>
          </a:p>
        </p:txBody>
      </p:sp>
      <p:pic>
        <p:nvPicPr>
          <p:cNvPr id="13423" name="图片 2"/>
          <p:cNvPicPr>
            <a:picLocks noChangeAspect="1" noChangeArrowheads="1"/>
          </p:cNvPicPr>
          <p:nvPr/>
        </p:nvPicPr>
        <p:blipFill>
          <a:blip r:embed="rId3" cstate="email"/>
          <a:srcRect/>
          <a:stretch>
            <a:fillRect/>
          </a:stretch>
        </p:blipFill>
        <p:spPr bwMode="auto">
          <a:xfrm>
            <a:off x="6858004" y="915990"/>
            <a:ext cx="1006475"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25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25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25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25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25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25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26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26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27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26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26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26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26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26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26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27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26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26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27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7271"/>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27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727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727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2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5" grpId="0"/>
      <p:bldP spid="7276" grpId="0"/>
      <p:bldP spid="727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可选过程 3"/>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探究新知</a:t>
            </a:r>
          </a:p>
        </p:txBody>
      </p:sp>
      <p:sp>
        <p:nvSpPr>
          <p:cNvPr id="14339" name="副标题 2"/>
          <p:cNvSpPr txBox="1">
            <a:spLocks noChangeArrowheads="1"/>
          </p:cNvSpPr>
          <p:nvPr/>
        </p:nvSpPr>
        <p:spPr bwMode="auto">
          <a:xfrm>
            <a:off x="539750" y="915990"/>
            <a:ext cx="10937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latin typeface="微软雅黑" panose="020B0503020204020204" pitchFamily="34" charset="-122"/>
                <a:ea typeface="微软雅黑" panose="020B0503020204020204" pitchFamily="34" charset="-122"/>
              </a:rPr>
              <a:t>探究一：</a:t>
            </a:r>
          </a:p>
        </p:txBody>
      </p:sp>
      <p:sp>
        <p:nvSpPr>
          <p:cNvPr id="14340" name="TextBox 89"/>
          <p:cNvSpPr txBox="1">
            <a:spLocks noChangeArrowheads="1"/>
          </p:cNvSpPr>
          <p:nvPr/>
        </p:nvSpPr>
        <p:spPr bwMode="auto">
          <a:xfrm>
            <a:off x="982667" y="1924050"/>
            <a:ext cx="7337425"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要想正确画出从不同方向（上面、正面、左面）观察到的立体图形（</a:t>
            </a:r>
            <a:r>
              <a:rPr lang="en-US" altLang="zh-CN" dirty="0">
                <a:latin typeface="微软雅黑" panose="020B0503020204020204" pitchFamily="34" charset="-122"/>
                <a:ea typeface="微软雅黑" panose="020B0503020204020204" pitchFamily="34" charset="-122"/>
              </a:rPr>
              <a:t>5</a:t>
            </a:r>
            <a:r>
              <a:rPr lang="zh-CN" altLang="en-US" dirty="0">
                <a:latin typeface="微软雅黑" panose="020B0503020204020204" pitchFamily="34" charset="-122"/>
                <a:ea typeface="微软雅黑" panose="020B0503020204020204" pitchFamily="34" charset="-122"/>
              </a:rPr>
              <a:t>个小正方体组合）的形状，</a:t>
            </a:r>
            <a:r>
              <a:rPr lang="zh-CN" altLang="en-US" dirty="0">
                <a:solidFill>
                  <a:srgbClr val="C00000"/>
                </a:solidFill>
                <a:latin typeface="微软雅黑" panose="020B0503020204020204" pitchFamily="34" charset="-122"/>
                <a:ea typeface="微软雅黑" panose="020B0503020204020204" pitchFamily="34" charset="-122"/>
              </a:rPr>
              <a:t>应选好观察的方向，并确定观察到的立体图形画成平面图形后的正确位置。</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可选过程 3"/>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探究新知</a:t>
            </a:r>
          </a:p>
        </p:txBody>
      </p:sp>
      <p:sp>
        <p:nvSpPr>
          <p:cNvPr id="15363" name="副标题 2"/>
          <p:cNvSpPr txBox="1">
            <a:spLocks noChangeArrowheads="1"/>
          </p:cNvSpPr>
          <p:nvPr/>
        </p:nvSpPr>
        <p:spPr bwMode="auto">
          <a:xfrm>
            <a:off x="539750" y="700090"/>
            <a:ext cx="10937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探究二：</a:t>
            </a:r>
          </a:p>
        </p:txBody>
      </p:sp>
      <p:sp>
        <p:nvSpPr>
          <p:cNvPr id="15364" name="TextBox 89"/>
          <p:cNvSpPr txBox="1">
            <a:spLocks noChangeArrowheads="1"/>
          </p:cNvSpPr>
          <p:nvPr/>
        </p:nvSpPr>
        <p:spPr bwMode="auto">
          <a:xfrm>
            <a:off x="463550" y="1185862"/>
            <a:ext cx="845661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一个立体图形，从上面看到的形状是                      ，从左面看到的形状是          。搭这样的立体图形，最少需要几个小正方体？最多可以有几个小正方体？</a:t>
            </a:r>
          </a:p>
        </p:txBody>
      </p:sp>
      <p:grpSp>
        <p:nvGrpSpPr>
          <p:cNvPr id="15365" name="组合 45"/>
          <p:cNvGrpSpPr/>
          <p:nvPr/>
        </p:nvGrpSpPr>
        <p:grpSpPr bwMode="auto">
          <a:xfrm>
            <a:off x="4289429" y="1262065"/>
            <a:ext cx="1419225" cy="358775"/>
            <a:chOff x="4676768" y="3127024"/>
            <a:chExt cx="1148298" cy="289650"/>
          </a:xfrm>
        </p:grpSpPr>
        <p:grpSp>
          <p:nvGrpSpPr>
            <p:cNvPr id="15400" name="组合 41"/>
            <p:cNvGrpSpPr/>
            <p:nvPr/>
          </p:nvGrpSpPr>
          <p:grpSpPr bwMode="auto">
            <a:xfrm>
              <a:off x="4676768" y="3127024"/>
              <a:ext cx="572565" cy="289650"/>
              <a:chOff x="2407700" y="3285068"/>
              <a:chExt cx="959556" cy="485422"/>
            </a:xfrm>
          </p:grpSpPr>
          <p:sp>
            <p:nvSpPr>
              <p:cNvPr id="15404" name="矩形 39"/>
              <p:cNvSpPr>
                <a:spLocks noChangeArrowheads="1"/>
              </p:cNvSpPr>
              <p:nvPr/>
            </p:nvSpPr>
            <p:spPr bwMode="auto">
              <a:xfrm>
                <a:off x="2407700" y="3285068"/>
                <a:ext cx="485422" cy="485422"/>
              </a:xfrm>
              <a:prstGeom prst="rect">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405" name="矩形 40"/>
              <p:cNvSpPr>
                <a:spLocks noChangeArrowheads="1"/>
              </p:cNvSpPr>
              <p:nvPr/>
            </p:nvSpPr>
            <p:spPr bwMode="auto">
              <a:xfrm>
                <a:off x="2881834" y="3285068"/>
                <a:ext cx="485422" cy="485422"/>
              </a:xfrm>
              <a:prstGeom prst="rect">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grpSp>
          <p:nvGrpSpPr>
            <p:cNvPr id="15401" name="组合 42"/>
            <p:cNvGrpSpPr/>
            <p:nvPr/>
          </p:nvGrpSpPr>
          <p:grpSpPr bwMode="auto">
            <a:xfrm>
              <a:off x="5252501" y="3127024"/>
              <a:ext cx="572565" cy="289650"/>
              <a:chOff x="2407700" y="3285068"/>
              <a:chExt cx="959556" cy="485422"/>
            </a:xfrm>
          </p:grpSpPr>
          <p:sp>
            <p:nvSpPr>
              <p:cNvPr id="15402" name="矩形 43"/>
              <p:cNvSpPr>
                <a:spLocks noChangeArrowheads="1"/>
              </p:cNvSpPr>
              <p:nvPr/>
            </p:nvSpPr>
            <p:spPr bwMode="auto">
              <a:xfrm>
                <a:off x="2407700" y="3285068"/>
                <a:ext cx="485422" cy="485422"/>
              </a:xfrm>
              <a:prstGeom prst="rect">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403" name="矩形 44"/>
              <p:cNvSpPr>
                <a:spLocks noChangeArrowheads="1"/>
              </p:cNvSpPr>
              <p:nvPr/>
            </p:nvSpPr>
            <p:spPr bwMode="auto">
              <a:xfrm>
                <a:off x="2881834" y="3285068"/>
                <a:ext cx="485422" cy="485422"/>
              </a:xfrm>
              <a:prstGeom prst="rect">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grpSp>
      <p:grpSp>
        <p:nvGrpSpPr>
          <p:cNvPr id="15366" name="组合 47"/>
          <p:cNvGrpSpPr/>
          <p:nvPr/>
        </p:nvGrpSpPr>
        <p:grpSpPr bwMode="auto">
          <a:xfrm>
            <a:off x="8051800" y="1100138"/>
            <a:ext cx="361950" cy="708025"/>
            <a:chOff x="2407700" y="2906219"/>
            <a:chExt cx="488817" cy="961787"/>
          </a:xfrm>
        </p:grpSpPr>
        <p:sp>
          <p:nvSpPr>
            <p:cNvPr id="15398" name="矩形 51"/>
            <p:cNvSpPr>
              <a:spLocks noChangeArrowheads="1"/>
            </p:cNvSpPr>
            <p:nvPr/>
          </p:nvSpPr>
          <p:spPr bwMode="auto">
            <a:xfrm>
              <a:off x="2407700" y="3382584"/>
              <a:ext cx="485422" cy="485422"/>
            </a:xfrm>
            <a:prstGeom prst="rect">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99" name="矩形 52"/>
            <p:cNvSpPr>
              <a:spLocks noChangeArrowheads="1"/>
            </p:cNvSpPr>
            <p:nvPr/>
          </p:nvSpPr>
          <p:spPr bwMode="auto">
            <a:xfrm>
              <a:off x="2411095" y="2906219"/>
              <a:ext cx="485422" cy="485422"/>
            </a:xfrm>
            <a:prstGeom prst="rect">
              <a:avLst/>
            </a:prstGeom>
            <a:solidFill>
              <a:srgbClr val="0099FF"/>
            </a:solidFill>
            <a:ln w="9525">
              <a:solidFill>
                <a:schemeClr val="tx1"/>
              </a:solidFill>
              <a:round/>
            </a:ln>
          </p:spPr>
          <p:txBody>
            <a:bodyPr wrap="none" lIns="90000" tIns="46800" rIns="90000" bIns="46800" anchor="ctr"/>
            <a:lstStyle/>
            <a:p>
              <a:endParaRPr lang="en-US" altLang="zh-CN">
                <a:latin typeface="微软雅黑" panose="020B0503020204020204" pitchFamily="34" charset="-122"/>
                <a:ea typeface="微软雅黑" panose="020B0503020204020204" pitchFamily="34" charset="-122"/>
              </a:endParaRPr>
            </a:p>
          </p:txBody>
        </p:sp>
      </p:grpSp>
      <p:grpSp>
        <p:nvGrpSpPr>
          <p:cNvPr id="7" name="组合 9"/>
          <p:cNvGrpSpPr/>
          <p:nvPr/>
        </p:nvGrpSpPr>
        <p:grpSpPr bwMode="auto">
          <a:xfrm>
            <a:off x="771525" y="2852740"/>
            <a:ext cx="1612900" cy="885825"/>
            <a:chOff x="2936701" y="2109807"/>
            <a:chExt cx="1679995" cy="921661"/>
          </a:xfrm>
        </p:grpSpPr>
        <p:sp>
          <p:nvSpPr>
            <p:cNvPr id="15393" name="立方体 59"/>
            <p:cNvSpPr>
              <a:spLocks noChangeArrowheads="1"/>
            </p:cNvSpPr>
            <p:nvPr/>
          </p:nvSpPr>
          <p:spPr bwMode="auto">
            <a:xfrm>
              <a:off x="2936701" y="2509673"/>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94" name="立方体 60"/>
            <p:cNvSpPr>
              <a:spLocks noChangeArrowheads="1"/>
            </p:cNvSpPr>
            <p:nvPr/>
          </p:nvSpPr>
          <p:spPr bwMode="auto">
            <a:xfrm>
              <a:off x="2936708" y="2109807"/>
              <a:ext cx="519290"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95" name="立方体 61"/>
            <p:cNvSpPr>
              <a:spLocks noChangeArrowheads="1"/>
            </p:cNvSpPr>
            <p:nvPr/>
          </p:nvSpPr>
          <p:spPr bwMode="auto">
            <a:xfrm>
              <a:off x="3326002" y="2512178"/>
              <a:ext cx="519288" cy="519290"/>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96" name="立方体 62"/>
            <p:cNvSpPr>
              <a:spLocks noChangeArrowheads="1"/>
            </p:cNvSpPr>
            <p:nvPr/>
          </p:nvSpPr>
          <p:spPr bwMode="auto">
            <a:xfrm>
              <a:off x="3709826" y="2507958"/>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97" name="立方体 68"/>
            <p:cNvSpPr>
              <a:spLocks noChangeArrowheads="1"/>
            </p:cNvSpPr>
            <p:nvPr/>
          </p:nvSpPr>
          <p:spPr bwMode="auto">
            <a:xfrm>
              <a:off x="4097407" y="2507958"/>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grpSp>
        <p:nvGrpSpPr>
          <p:cNvPr id="8" name="组合 9"/>
          <p:cNvGrpSpPr/>
          <p:nvPr/>
        </p:nvGrpSpPr>
        <p:grpSpPr bwMode="auto">
          <a:xfrm>
            <a:off x="2716217" y="2922588"/>
            <a:ext cx="1641475" cy="874712"/>
            <a:chOff x="2909653" y="2131062"/>
            <a:chExt cx="1707043" cy="909783"/>
          </a:xfrm>
        </p:grpSpPr>
        <p:sp>
          <p:nvSpPr>
            <p:cNvPr id="15387" name="立方体 70"/>
            <p:cNvSpPr>
              <a:spLocks noChangeArrowheads="1"/>
            </p:cNvSpPr>
            <p:nvPr/>
          </p:nvSpPr>
          <p:spPr bwMode="auto">
            <a:xfrm>
              <a:off x="2909653" y="2521556"/>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88" name="立方体 71"/>
            <p:cNvSpPr>
              <a:spLocks noChangeArrowheads="1"/>
            </p:cNvSpPr>
            <p:nvPr/>
          </p:nvSpPr>
          <p:spPr bwMode="auto">
            <a:xfrm>
              <a:off x="2912837" y="2133573"/>
              <a:ext cx="519290"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89" name="立方体 72"/>
            <p:cNvSpPr>
              <a:spLocks noChangeArrowheads="1"/>
            </p:cNvSpPr>
            <p:nvPr/>
          </p:nvSpPr>
          <p:spPr bwMode="auto">
            <a:xfrm>
              <a:off x="3302222" y="2512178"/>
              <a:ext cx="519288" cy="519290"/>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90" name="立方体 73"/>
            <p:cNvSpPr>
              <a:spLocks noChangeArrowheads="1"/>
            </p:cNvSpPr>
            <p:nvPr/>
          </p:nvSpPr>
          <p:spPr bwMode="auto">
            <a:xfrm>
              <a:off x="3697936" y="2507958"/>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91" name="立方体 74"/>
            <p:cNvSpPr>
              <a:spLocks noChangeArrowheads="1"/>
            </p:cNvSpPr>
            <p:nvPr/>
          </p:nvSpPr>
          <p:spPr bwMode="auto">
            <a:xfrm>
              <a:off x="4097407" y="2507958"/>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92" name="立方体 75"/>
            <p:cNvSpPr>
              <a:spLocks noChangeArrowheads="1"/>
            </p:cNvSpPr>
            <p:nvPr/>
          </p:nvSpPr>
          <p:spPr bwMode="auto">
            <a:xfrm>
              <a:off x="3298385" y="2131062"/>
              <a:ext cx="519288" cy="519290"/>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grpSp>
        <p:nvGrpSpPr>
          <p:cNvPr id="9" name="组合 9"/>
          <p:cNvGrpSpPr/>
          <p:nvPr/>
        </p:nvGrpSpPr>
        <p:grpSpPr bwMode="auto">
          <a:xfrm>
            <a:off x="4702179" y="2835276"/>
            <a:ext cx="1616075" cy="876300"/>
            <a:chOff x="2936617" y="2117863"/>
            <a:chExt cx="1680079" cy="913605"/>
          </a:xfrm>
        </p:grpSpPr>
        <p:sp>
          <p:nvSpPr>
            <p:cNvPr id="15380" name="立方体 77"/>
            <p:cNvSpPr>
              <a:spLocks noChangeArrowheads="1"/>
            </p:cNvSpPr>
            <p:nvPr/>
          </p:nvSpPr>
          <p:spPr bwMode="auto">
            <a:xfrm>
              <a:off x="2936734" y="2509673"/>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81" name="立方体 78"/>
            <p:cNvSpPr>
              <a:spLocks noChangeArrowheads="1"/>
            </p:cNvSpPr>
            <p:nvPr/>
          </p:nvSpPr>
          <p:spPr bwMode="auto">
            <a:xfrm>
              <a:off x="2936617" y="2120374"/>
              <a:ext cx="519290"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82" name="立方体 79"/>
            <p:cNvSpPr>
              <a:spLocks noChangeArrowheads="1"/>
            </p:cNvSpPr>
            <p:nvPr/>
          </p:nvSpPr>
          <p:spPr bwMode="auto">
            <a:xfrm>
              <a:off x="3326002" y="2512178"/>
              <a:ext cx="519288" cy="519290"/>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83" name="立方体 80"/>
            <p:cNvSpPr>
              <a:spLocks noChangeArrowheads="1"/>
            </p:cNvSpPr>
            <p:nvPr/>
          </p:nvSpPr>
          <p:spPr bwMode="auto">
            <a:xfrm>
              <a:off x="3709826" y="2507958"/>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84" name="立方体 81"/>
            <p:cNvSpPr>
              <a:spLocks noChangeArrowheads="1"/>
            </p:cNvSpPr>
            <p:nvPr/>
          </p:nvSpPr>
          <p:spPr bwMode="auto">
            <a:xfrm>
              <a:off x="4097407" y="2507958"/>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85" name="立方体 82"/>
            <p:cNvSpPr>
              <a:spLocks noChangeArrowheads="1"/>
            </p:cNvSpPr>
            <p:nvPr/>
          </p:nvSpPr>
          <p:spPr bwMode="auto">
            <a:xfrm>
              <a:off x="3318864" y="2117863"/>
              <a:ext cx="519288" cy="519290"/>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86" name="立方体 90"/>
            <p:cNvSpPr>
              <a:spLocks noChangeArrowheads="1"/>
            </p:cNvSpPr>
            <p:nvPr/>
          </p:nvSpPr>
          <p:spPr bwMode="auto">
            <a:xfrm>
              <a:off x="3709891" y="2117863"/>
              <a:ext cx="519288" cy="519290"/>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grpSp>
        <p:nvGrpSpPr>
          <p:cNvPr id="10" name="组合 9"/>
          <p:cNvGrpSpPr/>
          <p:nvPr/>
        </p:nvGrpSpPr>
        <p:grpSpPr bwMode="auto">
          <a:xfrm>
            <a:off x="6964367" y="2786063"/>
            <a:ext cx="1589087" cy="887412"/>
            <a:chOff x="2963698" y="2105950"/>
            <a:chExt cx="1653062" cy="925518"/>
          </a:xfrm>
        </p:grpSpPr>
        <p:sp>
          <p:nvSpPr>
            <p:cNvPr id="15372" name="立方体 92"/>
            <p:cNvSpPr>
              <a:spLocks noChangeArrowheads="1"/>
            </p:cNvSpPr>
            <p:nvPr/>
          </p:nvSpPr>
          <p:spPr bwMode="auto">
            <a:xfrm>
              <a:off x="2972404" y="2509673"/>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73" name="立方体 93"/>
            <p:cNvSpPr>
              <a:spLocks noChangeArrowheads="1"/>
            </p:cNvSpPr>
            <p:nvPr/>
          </p:nvSpPr>
          <p:spPr bwMode="auto">
            <a:xfrm>
              <a:off x="2963698" y="2108461"/>
              <a:ext cx="519290"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74" name="立方体 94"/>
            <p:cNvSpPr>
              <a:spLocks noChangeArrowheads="1"/>
            </p:cNvSpPr>
            <p:nvPr/>
          </p:nvSpPr>
          <p:spPr bwMode="auto">
            <a:xfrm>
              <a:off x="3326002" y="2512178"/>
              <a:ext cx="519288" cy="519290"/>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75" name="立方体 95"/>
            <p:cNvSpPr>
              <a:spLocks noChangeArrowheads="1"/>
            </p:cNvSpPr>
            <p:nvPr/>
          </p:nvSpPr>
          <p:spPr bwMode="auto">
            <a:xfrm>
              <a:off x="3709826" y="2507958"/>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76" name="立方体 96"/>
            <p:cNvSpPr>
              <a:spLocks noChangeArrowheads="1"/>
            </p:cNvSpPr>
            <p:nvPr/>
          </p:nvSpPr>
          <p:spPr bwMode="auto">
            <a:xfrm>
              <a:off x="4097407" y="2507958"/>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77" name="立方体 97"/>
            <p:cNvSpPr>
              <a:spLocks noChangeArrowheads="1"/>
            </p:cNvSpPr>
            <p:nvPr/>
          </p:nvSpPr>
          <p:spPr bwMode="auto">
            <a:xfrm>
              <a:off x="3334055" y="2105950"/>
              <a:ext cx="519288" cy="519290"/>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78" name="立方体 98"/>
            <p:cNvSpPr>
              <a:spLocks noChangeArrowheads="1"/>
            </p:cNvSpPr>
            <p:nvPr/>
          </p:nvSpPr>
          <p:spPr bwMode="auto">
            <a:xfrm>
              <a:off x="3709891" y="2105950"/>
              <a:ext cx="519288" cy="519290"/>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5379" name="立方体 99"/>
            <p:cNvSpPr>
              <a:spLocks noChangeArrowheads="1"/>
            </p:cNvSpPr>
            <p:nvPr/>
          </p:nvSpPr>
          <p:spPr bwMode="auto">
            <a:xfrm>
              <a:off x="4097472" y="2105952"/>
              <a:ext cx="519288" cy="519291"/>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sp>
        <p:nvSpPr>
          <p:cNvPr id="9226" name="TextBox 89"/>
          <p:cNvSpPr txBox="1">
            <a:spLocks noChangeArrowheads="1"/>
          </p:cNvSpPr>
          <p:nvPr/>
        </p:nvSpPr>
        <p:spPr bwMode="auto">
          <a:xfrm>
            <a:off x="2012954" y="4335463"/>
            <a:ext cx="53816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dirty="0">
                <a:solidFill>
                  <a:srgbClr val="C00000"/>
                </a:solidFill>
                <a:latin typeface="微软雅黑" panose="020B0503020204020204" pitchFamily="34" charset="-122"/>
                <a:ea typeface="微软雅黑" panose="020B0503020204020204" pitchFamily="34" charset="-122"/>
              </a:rPr>
              <a:t>最少需要</a:t>
            </a:r>
            <a:r>
              <a:rPr lang="en-US" altLang="zh-CN" dirty="0">
                <a:solidFill>
                  <a:srgbClr val="C00000"/>
                </a:solidFill>
                <a:latin typeface="微软雅黑" panose="020B0503020204020204" pitchFamily="34" charset="-122"/>
                <a:ea typeface="微软雅黑" panose="020B0503020204020204" pitchFamily="34" charset="-122"/>
              </a:rPr>
              <a:t>5</a:t>
            </a:r>
            <a:r>
              <a:rPr lang="zh-CN" altLang="en-US" dirty="0">
                <a:solidFill>
                  <a:srgbClr val="C00000"/>
                </a:solidFill>
                <a:latin typeface="微软雅黑" panose="020B0503020204020204" pitchFamily="34" charset="-122"/>
                <a:ea typeface="微软雅黑" panose="020B0503020204020204" pitchFamily="34" charset="-122"/>
              </a:rPr>
              <a:t>个小正方体，最多可以有</a:t>
            </a:r>
            <a:r>
              <a:rPr lang="en-US" altLang="zh-CN" dirty="0">
                <a:solidFill>
                  <a:srgbClr val="C00000"/>
                </a:solidFill>
                <a:latin typeface="微软雅黑" panose="020B0503020204020204" pitchFamily="34" charset="-122"/>
                <a:ea typeface="微软雅黑" panose="020B0503020204020204" pitchFamily="34" charset="-122"/>
              </a:rPr>
              <a:t>8</a:t>
            </a:r>
            <a:r>
              <a:rPr lang="zh-CN" altLang="en-US" dirty="0">
                <a:solidFill>
                  <a:srgbClr val="C00000"/>
                </a:solidFill>
                <a:latin typeface="微软雅黑" panose="020B0503020204020204" pitchFamily="34" charset="-122"/>
                <a:ea typeface="微软雅黑" panose="020B0503020204020204" pitchFamily="34" charset="-122"/>
              </a:rPr>
              <a:t>个小正方体。</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可选过程 3"/>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探究新知</a:t>
            </a:r>
          </a:p>
        </p:txBody>
      </p:sp>
      <p:sp>
        <p:nvSpPr>
          <p:cNvPr id="16387" name="副标题 2"/>
          <p:cNvSpPr txBox="1">
            <a:spLocks noChangeArrowheads="1"/>
          </p:cNvSpPr>
          <p:nvPr/>
        </p:nvSpPr>
        <p:spPr bwMode="auto">
          <a:xfrm>
            <a:off x="539750" y="700090"/>
            <a:ext cx="10937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latin typeface="微软雅黑" panose="020B0503020204020204" pitchFamily="34" charset="-122"/>
                <a:ea typeface="微软雅黑" panose="020B0503020204020204" pitchFamily="34" charset="-122"/>
              </a:rPr>
              <a:t>探究二：</a:t>
            </a:r>
          </a:p>
        </p:txBody>
      </p:sp>
      <p:sp>
        <p:nvSpPr>
          <p:cNvPr id="16388" name="TextBox 89"/>
          <p:cNvSpPr txBox="1">
            <a:spLocks noChangeArrowheads="1"/>
          </p:cNvSpPr>
          <p:nvPr/>
        </p:nvSpPr>
        <p:spPr bwMode="auto">
          <a:xfrm>
            <a:off x="1063629" y="1617663"/>
            <a:ext cx="733901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根据给定的两个方向观察到的平面图形，确定搭成这个立体图形所需要的小正方体的数量范围时，</a:t>
            </a:r>
            <a:r>
              <a:rPr lang="zh-CN" altLang="en-US" dirty="0">
                <a:solidFill>
                  <a:srgbClr val="C00000"/>
                </a:solidFill>
                <a:latin typeface="微软雅黑" panose="020B0503020204020204" pitchFamily="34" charset="-122"/>
                <a:ea typeface="微软雅黑" panose="020B0503020204020204" pitchFamily="34" charset="-122"/>
              </a:rPr>
              <a:t>可以采取根据给出的平面图形还原成立体图形的方法，将可能搭成的立体图形的各种情况一一列举出来，然后数出需要的小正方体的数量。</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可选过程 3"/>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探究新知</a:t>
            </a:r>
          </a:p>
        </p:txBody>
      </p:sp>
      <p:sp>
        <p:nvSpPr>
          <p:cNvPr id="17411" name="副标题 2"/>
          <p:cNvSpPr txBox="1">
            <a:spLocks noChangeArrowheads="1"/>
          </p:cNvSpPr>
          <p:nvPr/>
        </p:nvSpPr>
        <p:spPr bwMode="auto">
          <a:xfrm>
            <a:off x="539750" y="700090"/>
            <a:ext cx="10937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latin typeface="微软雅黑" panose="020B0503020204020204" pitchFamily="34" charset="-122"/>
                <a:ea typeface="微软雅黑" panose="020B0503020204020204" pitchFamily="34" charset="-122"/>
              </a:rPr>
              <a:t>探究三：</a:t>
            </a:r>
          </a:p>
        </p:txBody>
      </p:sp>
      <p:sp>
        <p:nvSpPr>
          <p:cNvPr id="17412" name="TextBox 89"/>
          <p:cNvSpPr txBox="1">
            <a:spLocks noChangeArrowheads="1"/>
          </p:cNvSpPr>
          <p:nvPr/>
        </p:nvSpPr>
        <p:spPr bwMode="auto">
          <a:xfrm>
            <a:off x="463550" y="1185864"/>
            <a:ext cx="82169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latin typeface="微软雅黑" panose="020B0503020204020204" pitchFamily="34" charset="-122"/>
                <a:ea typeface="微软雅黑" panose="020B0503020204020204" pitchFamily="34" charset="-122"/>
              </a:rPr>
              <a:t>用</a:t>
            </a:r>
            <a:r>
              <a:rPr lang="en-US" altLang="zh-CN">
                <a:latin typeface="微软雅黑" panose="020B0503020204020204" pitchFamily="34" charset="-122"/>
                <a:ea typeface="微软雅黑" panose="020B0503020204020204" pitchFamily="34" charset="-122"/>
              </a:rPr>
              <a:t>6</a:t>
            </a:r>
            <a:r>
              <a:rPr lang="zh-CN" altLang="en-US">
                <a:latin typeface="微软雅黑" panose="020B0503020204020204" pitchFamily="34" charset="-122"/>
                <a:ea typeface="微软雅黑" panose="020B0503020204020204" pitchFamily="34" charset="-122"/>
              </a:rPr>
              <a:t>个小正方体搭一个立体图形，从上面看到的形状是                           。</a:t>
            </a:r>
          </a:p>
        </p:txBody>
      </p:sp>
      <p:grpSp>
        <p:nvGrpSpPr>
          <p:cNvPr id="17413" name="组合 12"/>
          <p:cNvGrpSpPr/>
          <p:nvPr/>
        </p:nvGrpSpPr>
        <p:grpSpPr bwMode="auto">
          <a:xfrm>
            <a:off x="6084892" y="973139"/>
            <a:ext cx="1419225" cy="719137"/>
            <a:chOff x="4676766" y="2834742"/>
            <a:chExt cx="1148297" cy="581933"/>
          </a:xfrm>
        </p:grpSpPr>
        <p:grpSp>
          <p:nvGrpSpPr>
            <p:cNvPr id="17455" name="组合 41"/>
            <p:cNvGrpSpPr/>
            <p:nvPr/>
          </p:nvGrpSpPr>
          <p:grpSpPr bwMode="auto">
            <a:xfrm>
              <a:off x="4676766" y="2834742"/>
              <a:ext cx="572564" cy="581933"/>
              <a:chOff x="2407700" y="2795234"/>
              <a:chExt cx="959556" cy="975256"/>
            </a:xfrm>
          </p:grpSpPr>
          <p:sp>
            <p:nvSpPr>
              <p:cNvPr id="17459" name="矩形 18"/>
              <p:cNvSpPr>
                <a:spLocks noChangeArrowheads="1"/>
              </p:cNvSpPr>
              <p:nvPr/>
            </p:nvSpPr>
            <p:spPr bwMode="auto">
              <a:xfrm>
                <a:off x="2407700" y="3285068"/>
                <a:ext cx="485422" cy="485422"/>
              </a:xfrm>
              <a:prstGeom prst="rect">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60" name="矩形 19"/>
              <p:cNvSpPr>
                <a:spLocks noChangeArrowheads="1"/>
              </p:cNvSpPr>
              <p:nvPr/>
            </p:nvSpPr>
            <p:spPr bwMode="auto">
              <a:xfrm>
                <a:off x="2881834" y="3285068"/>
                <a:ext cx="485422" cy="485422"/>
              </a:xfrm>
              <a:prstGeom prst="rect">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61" name="矩形 20"/>
              <p:cNvSpPr>
                <a:spLocks noChangeArrowheads="1"/>
              </p:cNvSpPr>
              <p:nvPr/>
            </p:nvSpPr>
            <p:spPr bwMode="auto">
              <a:xfrm>
                <a:off x="2881834" y="2795234"/>
                <a:ext cx="485422" cy="485422"/>
              </a:xfrm>
              <a:prstGeom prst="rect">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grpSp>
          <p:nvGrpSpPr>
            <p:cNvPr id="17456" name="组合 42"/>
            <p:cNvGrpSpPr/>
            <p:nvPr/>
          </p:nvGrpSpPr>
          <p:grpSpPr bwMode="auto">
            <a:xfrm>
              <a:off x="5252499" y="3127024"/>
              <a:ext cx="572564" cy="289650"/>
              <a:chOff x="2407700" y="3285068"/>
              <a:chExt cx="959556" cy="485422"/>
            </a:xfrm>
          </p:grpSpPr>
          <p:sp>
            <p:nvSpPr>
              <p:cNvPr id="17457" name="矩形 16"/>
              <p:cNvSpPr>
                <a:spLocks noChangeArrowheads="1"/>
              </p:cNvSpPr>
              <p:nvPr/>
            </p:nvSpPr>
            <p:spPr bwMode="auto">
              <a:xfrm>
                <a:off x="2407700" y="3285068"/>
                <a:ext cx="485422" cy="485422"/>
              </a:xfrm>
              <a:prstGeom prst="rect">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58" name="矩形 17"/>
              <p:cNvSpPr>
                <a:spLocks noChangeArrowheads="1"/>
              </p:cNvSpPr>
              <p:nvPr/>
            </p:nvSpPr>
            <p:spPr bwMode="auto">
              <a:xfrm>
                <a:off x="2881834" y="3285068"/>
                <a:ext cx="485422" cy="485422"/>
              </a:xfrm>
              <a:prstGeom prst="rect">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grpSp>
      <p:grpSp>
        <p:nvGrpSpPr>
          <p:cNvPr id="2" name="组合 9"/>
          <p:cNvGrpSpPr/>
          <p:nvPr/>
        </p:nvGrpSpPr>
        <p:grpSpPr bwMode="auto">
          <a:xfrm>
            <a:off x="654050" y="1974851"/>
            <a:ext cx="1606550" cy="614363"/>
            <a:chOff x="2814705" y="2512178"/>
            <a:chExt cx="1672797" cy="639247"/>
          </a:xfrm>
        </p:grpSpPr>
        <p:sp>
          <p:nvSpPr>
            <p:cNvPr id="17450" name="立方体 23"/>
            <p:cNvSpPr>
              <a:spLocks noChangeArrowheads="1"/>
            </p:cNvSpPr>
            <p:nvPr/>
          </p:nvSpPr>
          <p:spPr bwMode="auto">
            <a:xfrm>
              <a:off x="2814705" y="2632136"/>
              <a:ext cx="519290"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51" name="立方体 24"/>
            <p:cNvSpPr>
              <a:spLocks noChangeArrowheads="1"/>
            </p:cNvSpPr>
            <p:nvPr/>
          </p:nvSpPr>
          <p:spPr bwMode="auto">
            <a:xfrm>
              <a:off x="3326002" y="2512178"/>
              <a:ext cx="519288" cy="519290"/>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52" name="立方体 22"/>
            <p:cNvSpPr>
              <a:spLocks noChangeArrowheads="1"/>
            </p:cNvSpPr>
            <p:nvPr/>
          </p:nvSpPr>
          <p:spPr bwMode="auto">
            <a:xfrm>
              <a:off x="3207302" y="2627120"/>
              <a:ext cx="519288"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53" name="立方体 25"/>
            <p:cNvSpPr>
              <a:spLocks noChangeArrowheads="1"/>
            </p:cNvSpPr>
            <p:nvPr/>
          </p:nvSpPr>
          <p:spPr bwMode="auto">
            <a:xfrm>
              <a:off x="3592377" y="2625408"/>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54" name="立方体 31"/>
            <p:cNvSpPr>
              <a:spLocks noChangeArrowheads="1"/>
            </p:cNvSpPr>
            <p:nvPr/>
          </p:nvSpPr>
          <p:spPr bwMode="auto">
            <a:xfrm>
              <a:off x="3968213" y="2625409"/>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grpSp>
        <p:nvGrpSpPr>
          <p:cNvPr id="3" name="组合 9"/>
          <p:cNvGrpSpPr/>
          <p:nvPr/>
        </p:nvGrpSpPr>
        <p:grpSpPr bwMode="auto">
          <a:xfrm>
            <a:off x="3386142" y="2209801"/>
            <a:ext cx="1608137" cy="614363"/>
            <a:chOff x="2814705" y="2512178"/>
            <a:chExt cx="1672797" cy="639247"/>
          </a:xfrm>
        </p:grpSpPr>
        <p:sp>
          <p:nvSpPr>
            <p:cNvPr id="17445" name="立方体 33"/>
            <p:cNvSpPr>
              <a:spLocks noChangeArrowheads="1"/>
            </p:cNvSpPr>
            <p:nvPr/>
          </p:nvSpPr>
          <p:spPr bwMode="auto">
            <a:xfrm>
              <a:off x="2814705" y="2632136"/>
              <a:ext cx="519290"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46" name="立方体 34"/>
            <p:cNvSpPr>
              <a:spLocks noChangeArrowheads="1"/>
            </p:cNvSpPr>
            <p:nvPr/>
          </p:nvSpPr>
          <p:spPr bwMode="auto">
            <a:xfrm>
              <a:off x="3326002" y="2512178"/>
              <a:ext cx="519288" cy="519290"/>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47" name="立方体 35"/>
            <p:cNvSpPr>
              <a:spLocks noChangeArrowheads="1"/>
            </p:cNvSpPr>
            <p:nvPr/>
          </p:nvSpPr>
          <p:spPr bwMode="auto">
            <a:xfrm>
              <a:off x="3207302" y="2627120"/>
              <a:ext cx="519288"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48" name="立方体 36"/>
            <p:cNvSpPr>
              <a:spLocks noChangeArrowheads="1"/>
            </p:cNvSpPr>
            <p:nvPr/>
          </p:nvSpPr>
          <p:spPr bwMode="auto">
            <a:xfrm>
              <a:off x="3592377" y="2625408"/>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49" name="立方体 37"/>
            <p:cNvSpPr>
              <a:spLocks noChangeArrowheads="1"/>
            </p:cNvSpPr>
            <p:nvPr/>
          </p:nvSpPr>
          <p:spPr bwMode="auto">
            <a:xfrm>
              <a:off x="3968213" y="2625409"/>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sp>
        <p:nvSpPr>
          <p:cNvPr id="11270" name="立方体 38"/>
          <p:cNvSpPr>
            <a:spLocks noChangeArrowheads="1"/>
          </p:cNvSpPr>
          <p:nvPr/>
        </p:nvSpPr>
        <p:spPr bwMode="auto">
          <a:xfrm>
            <a:off x="3395663" y="1943101"/>
            <a:ext cx="500062" cy="498475"/>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nvGrpSpPr>
          <p:cNvPr id="7" name="组合 9"/>
          <p:cNvGrpSpPr/>
          <p:nvPr/>
        </p:nvGrpSpPr>
        <p:grpSpPr bwMode="auto">
          <a:xfrm>
            <a:off x="6091242" y="2247900"/>
            <a:ext cx="1608137" cy="614363"/>
            <a:chOff x="2814705" y="2512178"/>
            <a:chExt cx="1672797" cy="639247"/>
          </a:xfrm>
        </p:grpSpPr>
        <p:sp>
          <p:nvSpPr>
            <p:cNvPr id="17440" name="立方体 40"/>
            <p:cNvSpPr>
              <a:spLocks noChangeArrowheads="1"/>
            </p:cNvSpPr>
            <p:nvPr/>
          </p:nvSpPr>
          <p:spPr bwMode="auto">
            <a:xfrm>
              <a:off x="2814705" y="2632136"/>
              <a:ext cx="519290"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41" name="立方体 41"/>
            <p:cNvSpPr>
              <a:spLocks noChangeArrowheads="1"/>
            </p:cNvSpPr>
            <p:nvPr/>
          </p:nvSpPr>
          <p:spPr bwMode="auto">
            <a:xfrm>
              <a:off x="3326002" y="2512178"/>
              <a:ext cx="519288" cy="519290"/>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42" name="立方体 42"/>
            <p:cNvSpPr>
              <a:spLocks noChangeArrowheads="1"/>
            </p:cNvSpPr>
            <p:nvPr/>
          </p:nvSpPr>
          <p:spPr bwMode="auto">
            <a:xfrm>
              <a:off x="3207302" y="2627120"/>
              <a:ext cx="519288"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43" name="立方体 43"/>
            <p:cNvSpPr>
              <a:spLocks noChangeArrowheads="1"/>
            </p:cNvSpPr>
            <p:nvPr/>
          </p:nvSpPr>
          <p:spPr bwMode="auto">
            <a:xfrm>
              <a:off x="3592377" y="2625408"/>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44" name="立方体 44"/>
            <p:cNvSpPr>
              <a:spLocks noChangeArrowheads="1"/>
            </p:cNvSpPr>
            <p:nvPr/>
          </p:nvSpPr>
          <p:spPr bwMode="auto">
            <a:xfrm>
              <a:off x="3968213" y="2625409"/>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sp>
        <p:nvSpPr>
          <p:cNvPr id="11272" name="立方体 45"/>
          <p:cNvSpPr>
            <a:spLocks noChangeArrowheads="1"/>
          </p:cNvSpPr>
          <p:nvPr/>
        </p:nvSpPr>
        <p:spPr bwMode="auto">
          <a:xfrm>
            <a:off x="6473829" y="1979614"/>
            <a:ext cx="500063" cy="500062"/>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nvGrpSpPr>
          <p:cNvPr id="8" name="组合 9"/>
          <p:cNvGrpSpPr/>
          <p:nvPr/>
        </p:nvGrpSpPr>
        <p:grpSpPr bwMode="auto">
          <a:xfrm>
            <a:off x="688975" y="3503613"/>
            <a:ext cx="1606550" cy="614362"/>
            <a:chOff x="2814705" y="2512178"/>
            <a:chExt cx="1672797" cy="639247"/>
          </a:xfrm>
        </p:grpSpPr>
        <p:sp>
          <p:nvSpPr>
            <p:cNvPr id="17435" name="立方体 47"/>
            <p:cNvSpPr>
              <a:spLocks noChangeArrowheads="1"/>
            </p:cNvSpPr>
            <p:nvPr/>
          </p:nvSpPr>
          <p:spPr bwMode="auto">
            <a:xfrm>
              <a:off x="2814705" y="2632136"/>
              <a:ext cx="519290"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36" name="立方体 48"/>
            <p:cNvSpPr>
              <a:spLocks noChangeArrowheads="1"/>
            </p:cNvSpPr>
            <p:nvPr/>
          </p:nvSpPr>
          <p:spPr bwMode="auto">
            <a:xfrm>
              <a:off x="3326002" y="2512178"/>
              <a:ext cx="519288" cy="519290"/>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37" name="立方体 49"/>
            <p:cNvSpPr>
              <a:spLocks noChangeArrowheads="1"/>
            </p:cNvSpPr>
            <p:nvPr/>
          </p:nvSpPr>
          <p:spPr bwMode="auto">
            <a:xfrm>
              <a:off x="3207302" y="2627120"/>
              <a:ext cx="519288"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38" name="立方体 50"/>
            <p:cNvSpPr>
              <a:spLocks noChangeArrowheads="1"/>
            </p:cNvSpPr>
            <p:nvPr/>
          </p:nvSpPr>
          <p:spPr bwMode="auto">
            <a:xfrm>
              <a:off x="3592377" y="2625408"/>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39" name="立方体 51"/>
            <p:cNvSpPr>
              <a:spLocks noChangeArrowheads="1"/>
            </p:cNvSpPr>
            <p:nvPr/>
          </p:nvSpPr>
          <p:spPr bwMode="auto">
            <a:xfrm>
              <a:off x="3968213" y="2625409"/>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sp>
        <p:nvSpPr>
          <p:cNvPr id="11274" name="立方体 52"/>
          <p:cNvSpPr>
            <a:spLocks noChangeArrowheads="1"/>
          </p:cNvSpPr>
          <p:nvPr/>
        </p:nvSpPr>
        <p:spPr bwMode="auto">
          <a:xfrm>
            <a:off x="1444627" y="3235325"/>
            <a:ext cx="498475" cy="498475"/>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nvGrpSpPr>
          <p:cNvPr id="9" name="组合 9"/>
          <p:cNvGrpSpPr/>
          <p:nvPr/>
        </p:nvGrpSpPr>
        <p:grpSpPr bwMode="auto">
          <a:xfrm>
            <a:off x="3168650" y="3536950"/>
            <a:ext cx="1608138" cy="614363"/>
            <a:chOff x="2814705" y="2512178"/>
            <a:chExt cx="1672797" cy="639247"/>
          </a:xfrm>
        </p:grpSpPr>
        <p:sp>
          <p:nvSpPr>
            <p:cNvPr id="17430" name="立方体 54"/>
            <p:cNvSpPr>
              <a:spLocks noChangeArrowheads="1"/>
            </p:cNvSpPr>
            <p:nvPr/>
          </p:nvSpPr>
          <p:spPr bwMode="auto">
            <a:xfrm>
              <a:off x="2814705" y="2632136"/>
              <a:ext cx="519290"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31" name="立方体 55"/>
            <p:cNvSpPr>
              <a:spLocks noChangeArrowheads="1"/>
            </p:cNvSpPr>
            <p:nvPr/>
          </p:nvSpPr>
          <p:spPr bwMode="auto">
            <a:xfrm>
              <a:off x="3326002" y="2512178"/>
              <a:ext cx="519288" cy="519290"/>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32" name="立方体 56"/>
            <p:cNvSpPr>
              <a:spLocks noChangeArrowheads="1"/>
            </p:cNvSpPr>
            <p:nvPr/>
          </p:nvSpPr>
          <p:spPr bwMode="auto">
            <a:xfrm>
              <a:off x="3207302" y="2627120"/>
              <a:ext cx="519288"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33" name="立方体 57"/>
            <p:cNvSpPr>
              <a:spLocks noChangeArrowheads="1"/>
            </p:cNvSpPr>
            <p:nvPr/>
          </p:nvSpPr>
          <p:spPr bwMode="auto">
            <a:xfrm>
              <a:off x="3592377" y="2625408"/>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34" name="立方体 58"/>
            <p:cNvSpPr>
              <a:spLocks noChangeArrowheads="1"/>
            </p:cNvSpPr>
            <p:nvPr/>
          </p:nvSpPr>
          <p:spPr bwMode="auto">
            <a:xfrm>
              <a:off x="3968213" y="2625409"/>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sp>
        <p:nvSpPr>
          <p:cNvPr id="11276" name="立方体 59"/>
          <p:cNvSpPr>
            <a:spLocks noChangeArrowheads="1"/>
          </p:cNvSpPr>
          <p:nvPr/>
        </p:nvSpPr>
        <p:spPr bwMode="auto">
          <a:xfrm>
            <a:off x="4284663" y="3268664"/>
            <a:ext cx="500062" cy="500062"/>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nvGrpSpPr>
          <p:cNvPr id="10" name="组合 9"/>
          <p:cNvGrpSpPr/>
          <p:nvPr/>
        </p:nvGrpSpPr>
        <p:grpSpPr bwMode="auto">
          <a:xfrm>
            <a:off x="6046792" y="3487738"/>
            <a:ext cx="1608137" cy="614362"/>
            <a:chOff x="2814705" y="2512178"/>
            <a:chExt cx="1672797" cy="639247"/>
          </a:xfrm>
        </p:grpSpPr>
        <p:sp>
          <p:nvSpPr>
            <p:cNvPr id="17425" name="立方体 61"/>
            <p:cNvSpPr>
              <a:spLocks noChangeArrowheads="1"/>
            </p:cNvSpPr>
            <p:nvPr/>
          </p:nvSpPr>
          <p:spPr bwMode="auto">
            <a:xfrm>
              <a:off x="2814705" y="2632136"/>
              <a:ext cx="519290"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26" name="立方体 62"/>
            <p:cNvSpPr>
              <a:spLocks noChangeArrowheads="1"/>
            </p:cNvSpPr>
            <p:nvPr/>
          </p:nvSpPr>
          <p:spPr bwMode="auto">
            <a:xfrm>
              <a:off x="3326002" y="2512178"/>
              <a:ext cx="519288" cy="519290"/>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27" name="立方体 63"/>
            <p:cNvSpPr>
              <a:spLocks noChangeArrowheads="1"/>
            </p:cNvSpPr>
            <p:nvPr/>
          </p:nvSpPr>
          <p:spPr bwMode="auto">
            <a:xfrm>
              <a:off x="3207302" y="2627120"/>
              <a:ext cx="519288"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28" name="立方体 64"/>
            <p:cNvSpPr>
              <a:spLocks noChangeArrowheads="1"/>
            </p:cNvSpPr>
            <p:nvPr/>
          </p:nvSpPr>
          <p:spPr bwMode="auto">
            <a:xfrm>
              <a:off x="3592377" y="2625408"/>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7429" name="立方体 65"/>
            <p:cNvSpPr>
              <a:spLocks noChangeArrowheads="1"/>
            </p:cNvSpPr>
            <p:nvPr/>
          </p:nvSpPr>
          <p:spPr bwMode="auto">
            <a:xfrm>
              <a:off x="3968213" y="2625409"/>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sp>
        <p:nvSpPr>
          <p:cNvPr id="11278" name="立方体 73"/>
          <p:cNvSpPr>
            <a:spLocks noChangeArrowheads="1"/>
          </p:cNvSpPr>
          <p:nvPr/>
        </p:nvSpPr>
        <p:spPr bwMode="auto">
          <a:xfrm>
            <a:off x="6543677" y="3095627"/>
            <a:ext cx="498475" cy="500063"/>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270"/>
                                        </p:tgtEl>
                                        <p:attrNameLst>
                                          <p:attrName>style.visibility</p:attrName>
                                        </p:attrNameLst>
                                      </p:cBhvr>
                                      <p:to>
                                        <p:strVal val="visible"/>
                                      </p:to>
                                    </p:set>
                                    <p:anim calcmode="lin" valueType="num">
                                      <p:cBhvr>
                                        <p:cTn id="15" dur="500" fill="hold"/>
                                        <p:tgtEl>
                                          <p:spTgt spid="11270"/>
                                        </p:tgtEl>
                                        <p:attrNameLst>
                                          <p:attrName>ppt_x</p:attrName>
                                        </p:attrNameLst>
                                      </p:cBhvr>
                                      <p:tavLst>
                                        <p:tav tm="0">
                                          <p:val>
                                            <p:strVal val="#ppt_x"/>
                                          </p:val>
                                        </p:tav>
                                        <p:tav tm="100000">
                                          <p:val>
                                            <p:strVal val="#ppt_x"/>
                                          </p:val>
                                        </p:tav>
                                      </p:tavLst>
                                    </p:anim>
                                    <p:anim calcmode="lin" valueType="num">
                                      <p:cBhvr>
                                        <p:cTn id="16" dur="500" fill="hold"/>
                                        <p:tgtEl>
                                          <p:spTgt spid="1127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72"/>
                                        </p:tgtEl>
                                        <p:attrNameLst>
                                          <p:attrName>style.visibility</p:attrName>
                                        </p:attrNameLst>
                                      </p:cBhvr>
                                      <p:to>
                                        <p:strVal val="visible"/>
                                      </p:to>
                                    </p:set>
                                    <p:anim calcmode="lin" valueType="num">
                                      <p:cBhvr>
                                        <p:cTn id="25" dur="500" fill="hold"/>
                                        <p:tgtEl>
                                          <p:spTgt spid="11272"/>
                                        </p:tgtEl>
                                        <p:attrNameLst>
                                          <p:attrName>ppt_x</p:attrName>
                                        </p:attrNameLst>
                                      </p:cBhvr>
                                      <p:tavLst>
                                        <p:tav tm="0">
                                          <p:val>
                                            <p:strVal val="#ppt_x"/>
                                          </p:val>
                                        </p:tav>
                                        <p:tav tm="100000">
                                          <p:val>
                                            <p:strVal val="#ppt_x"/>
                                          </p:val>
                                        </p:tav>
                                      </p:tavLst>
                                    </p:anim>
                                    <p:anim calcmode="lin" valueType="num">
                                      <p:cBhvr>
                                        <p:cTn id="26"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274"/>
                                        </p:tgtEl>
                                        <p:attrNameLst>
                                          <p:attrName>style.visibility</p:attrName>
                                        </p:attrNameLst>
                                      </p:cBhvr>
                                      <p:to>
                                        <p:strVal val="visible"/>
                                      </p:to>
                                    </p:set>
                                    <p:anim calcmode="lin" valueType="num">
                                      <p:cBhvr>
                                        <p:cTn id="35" dur="500" fill="hold"/>
                                        <p:tgtEl>
                                          <p:spTgt spid="11274"/>
                                        </p:tgtEl>
                                        <p:attrNameLst>
                                          <p:attrName>ppt_x</p:attrName>
                                        </p:attrNameLst>
                                      </p:cBhvr>
                                      <p:tavLst>
                                        <p:tav tm="0">
                                          <p:val>
                                            <p:strVal val="#ppt_x"/>
                                          </p:val>
                                        </p:tav>
                                        <p:tav tm="100000">
                                          <p:val>
                                            <p:strVal val="#ppt_x"/>
                                          </p:val>
                                        </p:tav>
                                      </p:tavLst>
                                    </p:anim>
                                    <p:anim calcmode="lin" valueType="num">
                                      <p:cBhvr>
                                        <p:cTn id="36" dur="500" fill="hold"/>
                                        <p:tgtEl>
                                          <p:spTgt spid="1127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1276"/>
                                        </p:tgtEl>
                                        <p:attrNameLst>
                                          <p:attrName>style.visibility</p:attrName>
                                        </p:attrNameLst>
                                      </p:cBhvr>
                                      <p:to>
                                        <p:strVal val="visible"/>
                                      </p:to>
                                    </p:set>
                                    <p:anim calcmode="lin" valueType="num">
                                      <p:cBhvr>
                                        <p:cTn id="45" dur="500" fill="hold"/>
                                        <p:tgtEl>
                                          <p:spTgt spid="11276"/>
                                        </p:tgtEl>
                                        <p:attrNameLst>
                                          <p:attrName>ppt_x</p:attrName>
                                        </p:attrNameLst>
                                      </p:cBhvr>
                                      <p:tavLst>
                                        <p:tav tm="0">
                                          <p:val>
                                            <p:strVal val="#ppt_x"/>
                                          </p:val>
                                        </p:tav>
                                        <p:tav tm="100000">
                                          <p:val>
                                            <p:strVal val="#ppt_x"/>
                                          </p:val>
                                        </p:tav>
                                      </p:tavLst>
                                    </p:anim>
                                    <p:anim calcmode="lin" valueType="num">
                                      <p:cBhvr>
                                        <p:cTn id="46" dur="500" fill="hold"/>
                                        <p:tgtEl>
                                          <p:spTgt spid="11276"/>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278"/>
                                        </p:tgtEl>
                                        <p:attrNameLst>
                                          <p:attrName>style.visibility</p:attrName>
                                        </p:attrNameLst>
                                      </p:cBhvr>
                                      <p:to>
                                        <p:strVal val="visible"/>
                                      </p:to>
                                    </p:set>
                                    <p:anim calcmode="lin" valueType="num">
                                      <p:cBhvr>
                                        <p:cTn id="55" dur="500" fill="hold"/>
                                        <p:tgtEl>
                                          <p:spTgt spid="11278"/>
                                        </p:tgtEl>
                                        <p:attrNameLst>
                                          <p:attrName>ppt_x</p:attrName>
                                        </p:attrNameLst>
                                      </p:cBhvr>
                                      <p:tavLst>
                                        <p:tav tm="0">
                                          <p:val>
                                            <p:strVal val="#ppt_x"/>
                                          </p:val>
                                        </p:tav>
                                        <p:tav tm="100000">
                                          <p:val>
                                            <p:strVal val="#ppt_x"/>
                                          </p:val>
                                        </p:tav>
                                      </p:tavLst>
                                    </p:anim>
                                    <p:anim calcmode="lin" valueType="num">
                                      <p:cBhvr>
                                        <p:cTn id="56" dur="500" fill="hold"/>
                                        <p:tgtEl>
                                          <p:spTgt spid="112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bldLvl="0" animBg="1"/>
      <p:bldP spid="11272" grpId="0" bldLvl="0" animBg="1"/>
      <p:bldP spid="11274" grpId="0" bldLvl="0" animBg="1"/>
      <p:bldP spid="11276" grpId="0" bldLvl="0" animBg="1"/>
      <p:bldP spid="11278"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可选过程 3"/>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探究新知</a:t>
            </a:r>
          </a:p>
        </p:txBody>
      </p:sp>
      <p:sp>
        <p:nvSpPr>
          <p:cNvPr id="18435" name="副标题 2"/>
          <p:cNvSpPr txBox="1">
            <a:spLocks noChangeArrowheads="1"/>
          </p:cNvSpPr>
          <p:nvPr/>
        </p:nvSpPr>
        <p:spPr bwMode="auto">
          <a:xfrm>
            <a:off x="539750" y="700090"/>
            <a:ext cx="10937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探究三：</a:t>
            </a:r>
          </a:p>
        </p:txBody>
      </p:sp>
      <p:sp>
        <p:nvSpPr>
          <p:cNvPr id="18436" name="TextBox 89"/>
          <p:cNvSpPr txBox="1">
            <a:spLocks noChangeArrowheads="1"/>
          </p:cNvSpPr>
          <p:nvPr/>
        </p:nvSpPr>
        <p:spPr bwMode="auto">
          <a:xfrm>
            <a:off x="1063629" y="1617662"/>
            <a:ext cx="733901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根据给定的一个方向观察到的平面图形和小正方体的数量可以还原成不同的立体图形，</a:t>
            </a:r>
            <a:r>
              <a:rPr lang="zh-CN" altLang="en-US" dirty="0">
                <a:solidFill>
                  <a:srgbClr val="C00000"/>
                </a:solidFill>
                <a:latin typeface="微软雅黑" panose="020B0503020204020204" pitchFamily="34" charset="-122"/>
                <a:ea typeface="微软雅黑" panose="020B0503020204020204" pitchFamily="34" charset="-122"/>
              </a:rPr>
              <a:t>要把可能搭成的立体图形的各种情况一一列举出来。</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知识运用</a:t>
            </a:r>
          </a:p>
        </p:txBody>
      </p:sp>
      <p:sp>
        <p:nvSpPr>
          <p:cNvPr id="19459" name="副标题 2"/>
          <p:cNvSpPr txBox="1">
            <a:spLocks noChangeArrowheads="1"/>
          </p:cNvSpPr>
          <p:nvPr/>
        </p:nvSpPr>
        <p:spPr bwMode="auto">
          <a:xfrm>
            <a:off x="657225" y="984252"/>
            <a:ext cx="794543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marL="307975"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a:latin typeface="微软雅黑" panose="020B0503020204020204" pitchFamily="34" charset="-122"/>
                <a:ea typeface="微软雅黑" panose="020B0503020204020204" pitchFamily="34" charset="-122"/>
              </a:rPr>
              <a:t>先摆一摆，再从前面、右面和上面看一看，从哪些面看到的图形完全相同，</a:t>
            </a:r>
          </a:p>
          <a:p>
            <a:pPr eaLnBrk="1" hangingPunct="1">
              <a:spcBef>
                <a:spcPct val="20000"/>
              </a:spcBef>
            </a:pPr>
            <a:r>
              <a:rPr lang="zh-CN" altLang="en-US">
                <a:latin typeface="微软雅黑" panose="020B0503020204020204" pitchFamily="34" charset="-122"/>
                <a:ea typeface="微软雅黑" panose="020B0503020204020204" pitchFamily="34" charset="-122"/>
              </a:rPr>
              <a:t>从哪些面看到的图形完全不同？</a:t>
            </a:r>
          </a:p>
        </p:txBody>
      </p:sp>
      <p:pic>
        <p:nvPicPr>
          <p:cNvPr id="19460" name="图片 7"/>
          <p:cNvPicPr>
            <a:picLocks noChangeAspect="1" noChangeArrowheads="1"/>
          </p:cNvPicPr>
          <p:nvPr/>
        </p:nvPicPr>
        <p:blipFill>
          <a:blip r:embed="rId2"/>
          <a:srcRect/>
          <a:stretch>
            <a:fillRect/>
          </a:stretch>
        </p:blipFill>
        <p:spPr bwMode="auto">
          <a:xfrm>
            <a:off x="1042988" y="1873252"/>
            <a:ext cx="7173912"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副标题 2"/>
          <p:cNvSpPr txBox="1">
            <a:spLocks noChangeArrowheads="1"/>
          </p:cNvSpPr>
          <p:nvPr/>
        </p:nvSpPr>
        <p:spPr bwMode="auto">
          <a:xfrm>
            <a:off x="2620963" y="3467102"/>
            <a:ext cx="42148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marL="307975"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a:solidFill>
                  <a:srgbClr val="C00000"/>
                </a:solidFill>
                <a:latin typeface="微软雅黑" panose="020B0503020204020204" pitchFamily="34" charset="-122"/>
                <a:ea typeface="微软雅黑" panose="020B0503020204020204" pitchFamily="34" charset="-122"/>
                <a:sym typeface="宋体" panose="02010600030101010101" pitchFamily="2" charset="-122"/>
              </a:rPr>
              <a:t>从前面、右面看到的图形相同。</a:t>
            </a:r>
          </a:p>
          <a:p>
            <a:pPr eaLnBrk="1" hangingPunct="1">
              <a:spcBef>
                <a:spcPct val="20000"/>
              </a:spcBef>
            </a:pPr>
            <a:endParaRPr lang="zh-CN" altLang="en-US">
              <a:solidFill>
                <a:srgbClr val="C00000"/>
              </a:solidFill>
              <a:latin typeface="微软雅黑" panose="020B0503020204020204" pitchFamily="34" charset="-122"/>
              <a:ea typeface="微软雅黑" panose="020B0503020204020204" pitchFamily="34" charset="-122"/>
              <a:sym typeface="宋体" panose="02010600030101010101" pitchFamily="2" charset="-122"/>
            </a:endParaRPr>
          </a:p>
          <a:p>
            <a:pPr eaLnBrk="1" hangingPunct="1">
              <a:spcBef>
                <a:spcPct val="20000"/>
              </a:spcBef>
            </a:pPr>
            <a:r>
              <a:rPr lang="zh-CN" altLang="en-US">
                <a:solidFill>
                  <a:srgbClr val="C00000"/>
                </a:solidFill>
                <a:latin typeface="微软雅黑" panose="020B0503020204020204" pitchFamily="34" charset="-122"/>
                <a:ea typeface="微软雅黑" panose="020B0503020204020204" pitchFamily="34" charset="-122"/>
                <a:sym typeface="宋体" panose="02010600030101010101" pitchFamily="2" charset="-122"/>
              </a:rPr>
              <a:t>从上面看到的图形不同。</a:t>
            </a:r>
          </a:p>
          <a:p>
            <a:pPr eaLnBrk="1" hangingPunct="1">
              <a:spcBef>
                <a:spcPct val="20000"/>
              </a:spcBef>
            </a:pPr>
            <a:endParaRPr lang="zh-CN" altLang="en-US">
              <a:solidFill>
                <a:srgbClr val="C00000"/>
              </a:solidFill>
              <a:latin typeface="微软雅黑" panose="020B0503020204020204" pitchFamily="34" charset="-122"/>
              <a:ea typeface="微软雅黑" panose="020B0503020204020204" pitchFamily="34" charset="-122"/>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left)">
                                      <p:cBhvr>
                                        <p:cTn id="1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随堂检测</a:t>
            </a:r>
          </a:p>
        </p:txBody>
      </p:sp>
      <p:sp>
        <p:nvSpPr>
          <p:cNvPr id="20483" name="TextBox 3"/>
          <p:cNvSpPr txBox="1">
            <a:spLocks noChangeArrowheads="1"/>
          </p:cNvSpPr>
          <p:nvPr/>
        </p:nvSpPr>
        <p:spPr bwMode="auto">
          <a:xfrm>
            <a:off x="1219204" y="842963"/>
            <a:ext cx="71929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、下面是用5个小正方体搭成的立体图形，分别画出从上面、正面和左面看到的形状。</a:t>
            </a:r>
          </a:p>
        </p:txBody>
      </p:sp>
      <p:pic>
        <p:nvPicPr>
          <p:cNvPr id="20484" name="图片 -2147482586"/>
          <p:cNvPicPr>
            <a:picLocks noChangeAspect="1" noChangeArrowheads="1"/>
          </p:cNvPicPr>
          <p:nvPr/>
        </p:nvPicPr>
        <p:blipFill>
          <a:blip r:embed="rId3" cstate="email"/>
          <a:srcRect/>
          <a:stretch>
            <a:fillRect/>
          </a:stretch>
        </p:blipFill>
        <p:spPr bwMode="auto">
          <a:xfrm>
            <a:off x="1390654" y="1843090"/>
            <a:ext cx="6850063" cy="297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任意多边形 3"/>
          <p:cNvSpPr/>
          <p:nvPr/>
        </p:nvSpPr>
        <p:spPr>
          <a:xfrm>
            <a:off x="1731963" y="3182938"/>
            <a:ext cx="584200" cy="825500"/>
          </a:xfrm>
          <a:custGeom>
            <a:avLst/>
            <a:gdLst>
              <a:gd name="connisteX0" fmla="*/ 0 w 584835"/>
              <a:gd name="connsiteY0" fmla="*/ 0 h 826135"/>
              <a:gd name="connisteX1" fmla="*/ 584835 w 584835"/>
              <a:gd name="connsiteY1" fmla="*/ 0 h 826135"/>
              <a:gd name="connisteX2" fmla="*/ 584835 w 584835"/>
              <a:gd name="connsiteY2" fmla="*/ 550545 h 826135"/>
              <a:gd name="connisteX3" fmla="*/ 287020 w 584835"/>
              <a:gd name="connsiteY3" fmla="*/ 550545 h 826135"/>
              <a:gd name="connisteX4" fmla="*/ 287020 w 584835"/>
              <a:gd name="connsiteY4" fmla="*/ 826135 h 826135"/>
              <a:gd name="connisteX5" fmla="*/ 11430 w 584835"/>
              <a:gd name="connsiteY5" fmla="*/ 826135 h 826135"/>
              <a:gd name="connisteX6" fmla="*/ 0 w 584835"/>
              <a:gd name="connsiteY6" fmla="*/ 0 h 82613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Lst>
            <a:rect l="l" t="t" r="r" b="b"/>
            <a:pathLst>
              <a:path w="584835" h="826135">
                <a:moveTo>
                  <a:pt x="0" y="0"/>
                </a:moveTo>
                <a:lnTo>
                  <a:pt x="584835" y="0"/>
                </a:lnTo>
                <a:lnTo>
                  <a:pt x="584835" y="550545"/>
                </a:lnTo>
                <a:lnTo>
                  <a:pt x="287020" y="550545"/>
                </a:lnTo>
                <a:lnTo>
                  <a:pt x="287020" y="826135"/>
                </a:lnTo>
                <a:lnTo>
                  <a:pt x="11430" y="826135"/>
                </a:lnTo>
                <a:lnTo>
                  <a:pt x="0" y="0"/>
                </a:lnTo>
                <a:close/>
              </a:path>
            </a:pathLst>
          </a:custGeom>
          <a:solidFill>
            <a:schemeClr val="accent1">
              <a:alpha val="7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
        <p:nvSpPr>
          <p:cNvPr id="6" name="矩形 5"/>
          <p:cNvSpPr/>
          <p:nvPr/>
        </p:nvSpPr>
        <p:spPr>
          <a:xfrm>
            <a:off x="4484688" y="3444876"/>
            <a:ext cx="539750" cy="287338"/>
          </a:xfrm>
          <a:prstGeom prst="rect">
            <a:avLst/>
          </a:prstGeom>
          <a:solidFill>
            <a:schemeClr val="accent1">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
        <p:nvSpPr>
          <p:cNvPr id="7" name="矩形 6"/>
          <p:cNvSpPr/>
          <p:nvPr/>
        </p:nvSpPr>
        <p:spPr>
          <a:xfrm>
            <a:off x="7227888" y="3451225"/>
            <a:ext cx="862012" cy="280988"/>
          </a:xfrm>
          <a:prstGeom prst="rect">
            <a:avLst/>
          </a:prstGeom>
          <a:solidFill>
            <a:schemeClr val="accent1">
              <a:alpha val="76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随堂检测</a:t>
            </a:r>
          </a:p>
        </p:txBody>
      </p:sp>
      <p:sp>
        <p:nvSpPr>
          <p:cNvPr id="21507" name="TextBox 3"/>
          <p:cNvSpPr txBox="1">
            <a:spLocks noChangeArrowheads="1"/>
          </p:cNvSpPr>
          <p:nvPr/>
        </p:nvSpPr>
        <p:spPr bwMode="auto">
          <a:xfrm>
            <a:off x="1219204" y="1201738"/>
            <a:ext cx="71929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2、一个立体图形，从正面看到的形状是         ，从上面看到的形状是       ，从左面看到的形状是          。搭一搭，你用了几个小正方体？</a:t>
            </a:r>
          </a:p>
        </p:txBody>
      </p:sp>
      <p:sp>
        <p:nvSpPr>
          <p:cNvPr id="7" name="Text Box 7"/>
          <p:cNvSpPr txBox="1">
            <a:spLocks noChangeArrowheads="1"/>
          </p:cNvSpPr>
          <p:nvPr/>
        </p:nvSpPr>
        <p:spPr bwMode="auto">
          <a:xfrm>
            <a:off x="2682879" y="3978277"/>
            <a:ext cx="2932113"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dirty="0">
                <a:solidFill>
                  <a:srgbClr val="C00000"/>
                </a:solidFill>
                <a:latin typeface="微软雅黑" panose="020B0503020204020204" pitchFamily="34" charset="-122"/>
                <a:ea typeface="微软雅黑" panose="020B0503020204020204" pitchFamily="34" charset="-122"/>
              </a:rPr>
              <a:t> </a:t>
            </a:r>
            <a:r>
              <a:rPr lang="zh-CN" altLang="zh-CN" dirty="0">
                <a:solidFill>
                  <a:srgbClr val="C00000"/>
                </a:solidFill>
                <a:latin typeface="微软雅黑" panose="020B0503020204020204" pitchFamily="34" charset="-122"/>
                <a:ea typeface="微软雅黑" panose="020B0503020204020204" pitchFamily="34" charset="-122"/>
              </a:rPr>
              <a:t>用了</a:t>
            </a:r>
            <a:r>
              <a:rPr lang="en-US" altLang="zh-CN" dirty="0">
                <a:solidFill>
                  <a:srgbClr val="C00000"/>
                </a:solidFill>
                <a:latin typeface="微软雅黑" panose="020B0503020204020204" pitchFamily="34" charset="-122"/>
                <a:ea typeface="微软雅黑" panose="020B0503020204020204" pitchFamily="34" charset="-122"/>
              </a:rPr>
              <a:t>5</a:t>
            </a:r>
            <a:r>
              <a:rPr lang="zh-CN" altLang="en-US" dirty="0">
                <a:solidFill>
                  <a:srgbClr val="C00000"/>
                </a:solidFill>
                <a:latin typeface="微软雅黑" panose="020B0503020204020204" pitchFamily="34" charset="-122"/>
                <a:ea typeface="微软雅黑" panose="020B0503020204020204" pitchFamily="34" charset="-122"/>
              </a:rPr>
              <a:t>个小正方体。</a:t>
            </a:r>
          </a:p>
        </p:txBody>
      </p:sp>
      <p:pic>
        <p:nvPicPr>
          <p:cNvPr id="21509" name="图片 40"/>
          <p:cNvPicPr>
            <a:picLocks noChangeAspect="1" noChangeArrowheads="1"/>
          </p:cNvPicPr>
          <p:nvPr/>
        </p:nvPicPr>
        <p:blipFill>
          <a:blip r:embed="rId2" cstate="email"/>
          <a:srcRect/>
          <a:stretch>
            <a:fillRect/>
          </a:stretch>
        </p:blipFill>
        <p:spPr bwMode="auto">
          <a:xfrm>
            <a:off x="5351463" y="1201740"/>
            <a:ext cx="550862"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图片 41"/>
          <p:cNvPicPr>
            <a:picLocks noChangeAspect="1" noChangeArrowheads="1"/>
          </p:cNvPicPr>
          <p:nvPr/>
        </p:nvPicPr>
        <p:blipFill>
          <a:blip r:embed="rId3" cstate="email"/>
          <a:srcRect/>
          <a:stretch>
            <a:fillRect/>
          </a:stretch>
        </p:blipFill>
        <p:spPr bwMode="auto">
          <a:xfrm>
            <a:off x="1528763" y="1677988"/>
            <a:ext cx="53816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图片 42"/>
          <p:cNvPicPr>
            <a:picLocks noChangeAspect="1" noChangeArrowheads="1"/>
          </p:cNvPicPr>
          <p:nvPr/>
        </p:nvPicPr>
        <p:blipFill>
          <a:blip r:embed="rId4" cstate="email"/>
          <a:srcRect/>
          <a:stretch>
            <a:fillRect/>
          </a:stretch>
        </p:blipFill>
        <p:spPr bwMode="auto">
          <a:xfrm>
            <a:off x="4418013" y="1609725"/>
            <a:ext cx="4699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组合 9"/>
          <p:cNvGrpSpPr/>
          <p:nvPr/>
        </p:nvGrpSpPr>
        <p:grpSpPr bwMode="auto">
          <a:xfrm>
            <a:off x="3889379" y="2443163"/>
            <a:ext cx="1247775" cy="863600"/>
            <a:chOff x="2814705" y="2252104"/>
            <a:chExt cx="1299227" cy="899321"/>
          </a:xfrm>
        </p:grpSpPr>
        <p:sp>
          <p:nvSpPr>
            <p:cNvPr id="21513" name="立方体 24"/>
            <p:cNvSpPr>
              <a:spLocks noChangeArrowheads="1"/>
            </p:cNvSpPr>
            <p:nvPr/>
          </p:nvSpPr>
          <p:spPr bwMode="auto">
            <a:xfrm>
              <a:off x="2952432" y="2500285"/>
              <a:ext cx="519288" cy="519290"/>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21514" name="立方体 23"/>
            <p:cNvSpPr>
              <a:spLocks noChangeArrowheads="1"/>
            </p:cNvSpPr>
            <p:nvPr/>
          </p:nvSpPr>
          <p:spPr bwMode="auto">
            <a:xfrm>
              <a:off x="2814705" y="2632136"/>
              <a:ext cx="519290"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21515" name="立方体 22"/>
            <p:cNvSpPr>
              <a:spLocks noChangeArrowheads="1"/>
            </p:cNvSpPr>
            <p:nvPr/>
          </p:nvSpPr>
          <p:spPr bwMode="auto">
            <a:xfrm>
              <a:off x="3207302" y="2627120"/>
              <a:ext cx="519288"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21516" name="立方体 25"/>
            <p:cNvSpPr>
              <a:spLocks noChangeArrowheads="1"/>
            </p:cNvSpPr>
            <p:nvPr/>
          </p:nvSpPr>
          <p:spPr bwMode="auto">
            <a:xfrm>
              <a:off x="3592377" y="2625408"/>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21517" name="立方体 31"/>
            <p:cNvSpPr>
              <a:spLocks noChangeArrowheads="1"/>
            </p:cNvSpPr>
            <p:nvPr/>
          </p:nvSpPr>
          <p:spPr bwMode="auto">
            <a:xfrm>
              <a:off x="3594643" y="2252104"/>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可选过程 3"/>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defRPr/>
            </a:pPr>
            <a:r>
              <a:rPr lang="zh-CN" altLang="en-US" sz="1600" b="1" noProof="1">
                <a:solidFill>
                  <a:schemeClr val="bg1"/>
                </a:solidFill>
                <a:latin typeface="微软雅黑" panose="020B0503020204020204" pitchFamily="34" charset="-122"/>
                <a:ea typeface="微软雅黑" panose="020B0503020204020204" pitchFamily="34" charset="-122"/>
              </a:rPr>
              <a:t>情境导入</a:t>
            </a:r>
          </a:p>
        </p:txBody>
      </p:sp>
      <p:sp>
        <p:nvSpPr>
          <p:cNvPr id="7" name="副标题 2"/>
          <p:cNvSpPr txBox="1">
            <a:spLocks noChangeArrowheads="1"/>
          </p:cNvSpPr>
          <p:nvPr/>
        </p:nvSpPr>
        <p:spPr bwMode="auto">
          <a:xfrm>
            <a:off x="1631950" y="4051302"/>
            <a:ext cx="642302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dirty="0">
                <a:latin typeface="微软雅黑" panose="020B0503020204020204" pitchFamily="34" charset="-122"/>
                <a:ea typeface="微软雅黑" panose="020B0503020204020204" pitchFamily="34" charset="-122"/>
              </a:rPr>
              <a:t>你从中能读出哪些数学信息？</a:t>
            </a:r>
          </a:p>
        </p:txBody>
      </p:sp>
      <p:sp>
        <p:nvSpPr>
          <p:cNvPr id="4100" name="副标题 2"/>
          <p:cNvSpPr txBox="1">
            <a:spLocks noChangeArrowheads="1"/>
          </p:cNvSpPr>
          <p:nvPr/>
        </p:nvSpPr>
        <p:spPr bwMode="auto">
          <a:xfrm>
            <a:off x="1033467" y="1187452"/>
            <a:ext cx="642302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搭积木比赛。</a:t>
            </a:r>
          </a:p>
        </p:txBody>
      </p:sp>
      <p:pic>
        <p:nvPicPr>
          <p:cNvPr id="4101" name="图片 -2147482608"/>
          <p:cNvPicPr>
            <a:picLocks noChangeAspect="1" noChangeArrowheads="1"/>
          </p:cNvPicPr>
          <p:nvPr/>
        </p:nvPicPr>
        <p:blipFill>
          <a:blip r:embed="rId2" cstate="email"/>
          <a:srcRect/>
          <a:stretch>
            <a:fillRect/>
          </a:stretch>
        </p:blipFill>
        <p:spPr bwMode="auto">
          <a:xfrm>
            <a:off x="1841504" y="1987551"/>
            <a:ext cx="5027613"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3"/>
          <p:cNvSpPr txBox="1">
            <a:spLocks noChangeArrowheads="1"/>
          </p:cNvSpPr>
          <p:nvPr/>
        </p:nvSpPr>
        <p:spPr bwMode="auto">
          <a:xfrm>
            <a:off x="1492254" y="652465"/>
            <a:ext cx="5789613" cy="383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3、一个立体图形，从正面看到的形状是       ，从左面看到的形状是                。</a:t>
            </a:r>
          </a:p>
          <a:p>
            <a:pPr eaLnBrk="1" hangingPunct="1">
              <a:lnSpc>
                <a:spcPct val="150000"/>
              </a:lnSpc>
            </a:pPr>
            <a:r>
              <a:rPr lang="zh-CN" altLang="en-US" dirty="0">
                <a:latin typeface="微软雅黑" panose="020B0503020204020204" pitchFamily="34" charset="-122"/>
                <a:ea typeface="微软雅黑" panose="020B0503020204020204" pitchFamily="34" charset="-122"/>
              </a:rPr>
              <a:t>（1）它可能是下面的哪一个呢？在合适的图形下面画“√”。</a:t>
            </a:r>
          </a:p>
          <a:p>
            <a:pPr eaLnBrk="1" hangingPunct="1">
              <a:lnSpc>
                <a:spcPct val="150000"/>
              </a:lnSpc>
            </a:pPr>
            <a:endParaRPr lang="zh-CN" altLang="en-US" dirty="0">
              <a:latin typeface="微软雅黑" panose="020B0503020204020204" pitchFamily="34" charset="-122"/>
              <a:ea typeface="微软雅黑" panose="020B0503020204020204" pitchFamily="34" charset="-122"/>
            </a:endParaRPr>
          </a:p>
          <a:p>
            <a:pPr eaLnBrk="1" hangingPunct="1">
              <a:lnSpc>
                <a:spcPct val="150000"/>
              </a:lnSpc>
            </a:pPr>
            <a:endParaRPr lang="zh-CN" altLang="en-US" dirty="0">
              <a:latin typeface="微软雅黑" panose="020B0503020204020204" pitchFamily="34" charset="-122"/>
              <a:ea typeface="微软雅黑" panose="020B0503020204020204" pitchFamily="34" charset="-122"/>
            </a:endParaRPr>
          </a:p>
          <a:p>
            <a:pPr eaLnBrk="1" hangingPunct="1">
              <a:lnSpc>
                <a:spcPct val="150000"/>
              </a:lnSpc>
            </a:pPr>
            <a:endParaRPr lang="zh-CN" altLang="en-US" dirty="0">
              <a:latin typeface="微软雅黑" panose="020B0503020204020204" pitchFamily="34" charset="-122"/>
              <a:ea typeface="微软雅黑" panose="020B0503020204020204" pitchFamily="34" charset="-122"/>
            </a:endParaRPr>
          </a:p>
          <a:p>
            <a:pPr eaLnBrk="1" hangingPunct="1">
              <a:lnSpc>
                <a:spcPct val="150000"/>
              </a:lnSpc>
            </a:pPr>
            <a:endParaRPr lang="zh-CN" altLang="en-US" dirty="0">
              <a:latin typeface="微软雅黑" panose="020B0503020204020204" pitchFamily="34" charset="-122"/>
              <a:ea typeface="微软雅黑" panose="020B0503020204020204" pitchFamily="34" charset="-122"/>
            </a:endParaRPr>
          </a:p>
          <a:p>
            <a:pPr eaLnBrk="1" hangingPunct="1">
              <a:lnSpc>
                <a:spcPct val="150000"/>
              </a:lnSpc>
            </a:pPr>
            <a:r>
              <a:rPr lang="zh-CN" altLang="en-US" dirty="0">
                <a:latin typeface="微软雅黑" panose="020B0503020204020204" pitchFamily="34" charset="-122"/>
                <a:ea typeface="微软雅黑" panose="020B0503020204020204" pitchFamily="34" charset="-122"/>
              </a:rPr>
              <a:t>（2）搭一搭，看一看，你选对了吗？</a:t>
            </a:r>
          </a:p>
        </p:txBody>
      </p:sp>
      <p:pic>
        <p:nvPicPr>
          <p:cNvPr id="22531" name="图片 46"/>
          <p:cNvPicPr>
            <a:picLocks noChangeAspect="1" noChangeArrowheads="1"/>
          </p:cNvPicPr>
          <p:nvPr/>
        </p:nvPicPr>
        <p:blipFill>
          <a:blip r:embed="rId2" cstate="email"/>
          <a:srcRect/>
          <a:stretch>
            <a:fillRect/>
          </a:stretch>
        </p:blipFill>
        <p:spPr bwMode="auto">
          <a:xfrm>
            <a:off x="1819275" y="2616202"/>
            <a:ext cx="5664200"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流程图: 可选过程 1"/>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随堂检测</a:t>
            </a:r>
          </a:p>
        </p:txBody>
      </p:sp>
      <p:sp>
        <p:nvSpPr>
          <p:cNvPr id="13" name="TextBox 3"/>
          <p:cNvSpPr txBox="1">
            <a:spLocks noChangeArrowheads="1"/>
          </p:cNvSpPr>
          <p:nvPr/>
        </p:nvSpPr>
        <p:spPr bwMode="auto">
          <a:xfrm>
            <a:off x="3398842" y="3295650"/>
            <a:ext cx="80168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solidFill>
                  <a:srgbClr val="C00000"/>
                </a:solidFill>
                <a:latin typeface="微软雅黑" panose="020B0503020204020204" pitchFamily="34" charset="-122"/>
                <a:ea typeface="微软雅黑" panose="020B0503020204020204" pitchFamily="34" charset="-122"/>
              </a:rPr>
              <a:t>  </a:t>
            </a:r>
            <a:r>
              <a:rPr lang="zh-CN" altLang="en-US">
                <a:solidFill>
                  <a:srgbClr val="C00000"/>
                </a:solidFill>
                <a:latin typeface="Arial" panose="020B0604020202020204" pitchFamily="34" charset="0"/>
                <a:ea typeface="微软雅黑" panose="020B0503020204020204" pitchFamily="34" charset="-122"/>
              </a:rPr>
              <a:t>√</a:t>
            </a:r>
          </a:p>
        </p:txBody>
      </p:sp>
      <p:pic>
        <p:nvPicPr>
          <p:cNvPr id="22534" name="图片 43"/>
          <p:cNvPicPr>
            <a:picLocks noChangeAspect="1" noChangeArrowheads="1"/>
          </p:cNvPicPr>
          <p:nvPr/>
        </p:nvPicPr>
        <p:blipFill>
          <a:blip r:embed="rId3" cstate="email"/>
          <a:srcRect/>
          <a:stretch>
            <a:fillRect/>
          </a:stretch>
        </p:blipFill>
        <p:spPr bwMode="auto">
          <a:xfrm>
            <a:off x="5573717" y="755650"/>
            <a:ext cx="6000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图片 44"/>
          <p:cNvPicPr>
            <a:picLocks noChangeAspect="1" noChangeArrowheads="1"/>
          </p:cNvPicPr>
          <p:nvPr/>
        </p:nvPicPr>
        <p:blipFill>
          <a:blip r:embed="rId4" cstate="email"/>
          <a:srcRect/>
          <a:stretch>
            <a:fillRect/>
          </a:stretch>
        </p:blipFill>
        <p:spPr bwMode="auto">
          <a:xfrm>
            <a:off x="3082929" y="1149352"/>
            <a:ext cx="3841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3"/>
          <p:cNvSpPr txBox="1">
            <a:spLocks noChangeArrowheads="1"/>
          </p:cNvSpPr>
          <p:nvPr/>
        </p:nvSpPr>
        <p:spPr bwMode="auto">
          <a:xfrm>
            <a:off x="1389063" y="633413"/>
            <a:ext cx="5789612"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3、一个立体图形，从正面看到的形状是       ，从左面看到的形状是                。</a:t>
            </a:r>
          </a:p>
          <a:p>
            <a:pPr eaLnBrk="1" hangingPunct="1">
              <a:lnSpc>
                <a:spcPct val="150000"/>
              </a:lnSpc>
            </a:pPr>
            <a:r>
              <a:rPr lang="zh-CN" altLang="en-US" dirty="0">
                <a:latin typeface="微软雅黑" panose="020B0503020204020204" pitchFamily="34" charset="-122"/>
                <a:ea typeface="微软雅黑" panose="020B0503020204020204" pitchFamily="34" charset="-122"/>
              </a:rPr>
              <a:t>（3）按题目的要求搭小正方体，最多能用几个小正方体，最少需要几个小正方体？想一想，搭一搭。</a:t>
            </a:r>
          </a:p>
          <a:p>
            <a:pPr eaLnBrk="1" hangingPunct="1">
              <a:lnSpc>
                <a:spcPct val="150000"/>
              </a:lnSpc>
            </a:pPr>
            <a:endParaRPr lang="zh-CN" altLang="en-US" dirty="0">
              <a:latin typeface="微软雅黑" panose="020B0503020204020204" pitchFamily="34" charset="-122"/>
              <a:ea typeface="微软雅黑" panose="020B0503020204020204" pitchFamily="34" charset="-122"/>
            </a:endParaRPr>
          </a:p>
          <a:p>
            <a:pPr eaLnBrk="1" hangingPunct="1">
              <a:lnSpc>
                <a:spcPct val="150000"/>
              </a:lnSpc>
            </a:pPr>
            <a:endParaRPr lang="zh-CN" altLang="en-US" dirty="0">
              <a:latin typeface="微软雅黑" panose="020B0503020204020204" pitchFamily="34" charset="-122"/>
              <a:ea typeface="微软雅黑" panose="020B0503020204020204" pitchFamily="34" charset="-122"/>
            </a:endParaRPr>
          </a:p>
          <a:p>
            <a:pPr eaLnBrk="1" hangingPunct="1">
              <a:lnSpc>
                <a:spcPct val="150000"/>
              </a:lnSpc>
            </a:pPr>
            <a:endParaRPr lang="zh-CN" altLang="en-US" dirty="0">
              <a:latin typeface="微软雅黑" panose="020B0503020204020204" pitchFamily="34" charset="-122"/>
              <a:ea typeface="微软雅黑" panose="020B0503020204020204" pitchFamily="34" charset="-122"/>
            </a:endParaRPr>
          </a:p>
          <a:p>
            <a:pPr eaLnBrk="1" hangingPunct="1">
              <a:lnSpc>
                <a:spcPct val="150000"/>
              </a:lnSpc>
            </a:pPr>
            <a:endParaRPr lang="zh-CN" altLang="en-US" dirty="0">
              <a:latin typeface="微软雅黑" panose="020B0503020204020204" pitchFamily="34" charset="-122"/>
              <a:ea typeface="微软雅黑" panose="020B0503020204020204" pitchFamily="34" charset="-122"/>
            </a:endParaRPr>
          </a:p>
        </p:txBody>
      </p:sp>
      <p:sp>
        <p:nvSpPr>
          <p:cNvPr id="3" name="流程图: 可选过程 2"/>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随堂检测</a:t>
            </a:r>
          </a:p>
        </p:txBody>
      </p:sp>
      <p:sp>
        <p:nvSpPr>
          <p:cNvPr id="13" name="TextBox 3"/>
          <p:cNvSpPr txBox="1">
            <a:spLocks noChangeArrowheads="1"/>
          </p:cNvSpPr>
          <p:nvPr/>
        </p:nvSpPr>
        <p:spPr bwMode="auto">
          <a:xfrm>
            <a:off x="2549525" y="4049714"/>
            <a:ext cx="2154238"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solidFill>
                  <a:srgbClr val="C00000"/>
                </a:solidFill>
                <a:latin typeface="微软雅黑" panose="020B0503020204020204" pitchFamily="34" charset="-122"/>
                <a:ea typeface="微软雅黑" panose="020B0503020204020204" pitchFamily="34" charset="-122"/>
              </a:rPr>
              <a:t>  最多能用</a:t>
            </a:r>
            <a:r>
              <a:rPr lang="en-US" altLang="zh-CN">
                <a:solidFill>
                  <a:srgbClr val="C00000"/>
                </a:solidFill>
                <a:latin typeface="微软雅黑" panose="020B0503020204020204" pitchFamily="34" charset="-122"/>
                <a:ea typeface="微软雅黑" panose="020B0503020204020204" pitchFamily="34" charset="-122"/>
              </a:rPr>
              <a:t>7</a:t>
            </a:r>
            <a:r>
              <a:rPr lang="zh-CN" altLang="en-US">
                <a:solidFill>
                  <a:srgbClr val="C00000"/>
                </a:solidFill>
                <a:latin typeface="微软雅黑" panose="020B0503020204020204" pitchFamily="34" charset="-122"/>
                <a:ea typeface="微软雅黑" panose="020B0503020204020204" pitchFamily="34" charset="-122"/>
              </a:rPr>
              <a:t>个</a:t>
            </a:r>
          </a:p>
        </p:txBody>
      </p:sp>
      <p:pic>
        <p:nvPicPr>
          <p:cNvPr id="23557" name="图片 43"/>
          <p:cNvPicPr>
            <a:picLocks noChangeAspect="1" noChangeArrowheads="1"/>
          </p:cNvPicPr>
          <p:nvPr/>
        </p:nvPicPr>
        <p:blipFill>
          <a:blip r:embed="rId2" cstate="email"/>
          <a:srcRect/>
          <a:stretch>
            <a:fillRect/>
          </a:stretch>
        </p:blipFill>
        <p:spPr bwMode="auto">
          <a:xfrm>
            <a:off x="5573717" y="755650"/>
            <a:ext cx="6000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图片 44"/>
          <p:cNvPicPr>
            <a:picLocks noChangeAspect="1" noChangeArrowheads="1"/>
          </p:cNvPicPr>
          <p:nvPr/>
        </p:nvPicPr>
        <p:blipFill>
          <a:blip r:embed="rId3" cstate="email"/>
          <a:srcRect/>
          <a:stretch>
            <a:fillRect/>
          </a:stretch>
        </p:blipFill>
        <p:spPr bwMode="auto">
          <a:xfrm>
            <a:off x="3082929" y="1149352"/>
            <a:ext cx="3841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组合 6"/>
          <p:cNvGrpSpPr/>
          <p:nvPr/>
        </p:nvGrpSpPr>
        <p:grpSpPr bwMode="auto">
          <a:xfrm>
            <a:off x="2736854" y="2644776"/>
            <a:ext cx="1355725" cy="1000125"/>
            <a:chOff x="5484" y="5449"/>
            <a:chExt cx="2135" cy="1576"/>
          </a:xfrm>
        </p:grpSpPr>
        <p:sp>
          <p:nvSpPr>
            <p:cNvPr id="23562" name="立方体 62"/>
            <p:cNvSpPr>
              <a:spLocks noChangeArrowheads="1"/>
            </p:cNvSpPr>
            <p:nvPr/>
          </p:nvSpPr>
          <p:spPr bwMode="auto">
            <a:xfrm>
              <a:off x="5664" y="6048"/>
              <a:ext cx="786" cy="786"/>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23563" name="立方体 61"/>
            <p:cNvSpPr>
              <a:spLocks noChangeArrowheads="1"/>
            </p:cNvSpPr>
            <p:nvPr/>
          </p:nvSpPr>
          <p:spPr bwMode="auto">
            <a:xfrm>
              <a:off x="6245" y="6039"/>
              <a:ext cx="786" cy="786"/>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23564" name="立方体 61"/>
            <p:cNvSpPr>
              <a:spLocks noChangeArrowheads="1"/>
            </p:cNvSpPr>
            <p:nvPr/>
          </p:nvSpPr>
          <p:spPr bwMode="auto">
            <a:xfrm>
              <a:off x="6833" y="6041"/>
              <a:ext cx="786" cy="785"/>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23565" name="立方体 63"/>
            <p:cNvSpPr>
              <a:spLocks noChangeArrowheads="1"/>
            </p:cNvSpPr>
            <p:nvPr/>
          </p:nvSpPr>
          <p:spPr bwMode="auto">
            <a:xfrm>
              <a:off x="5484" y="6239"/>
              <a:ext cx="786" cy="786"/>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23566" name="立方体 64"/>
            <p:cNvSpPr>
              <a:spLocks noChangeArrowheads="1"/>
            </p:cNvSpPr>
            <p:nvPr/>
          </p:nvSpPr>
          <p:spPr bwMode="auto">
            <a:xfrm>
              <a:off x="6067" y="6237"/>
              <a:ext cx="786" cy="786"/>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23567" name="立方体 65"/>
            <p:cNvSpPr>
              <a:spLocks noChangeArrowheads="1"/>
            </p:cNvSpPr>
            <p:nvPr/>
          </p:nvSpPr>
          <p:spPr bwMode="auto">
            <a:xfrm>
              <a:off x="6636" y="6237"/>
              <a:ext cx="786" cy="786"/>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23568" name="立方体 73"/>
            <p:cNvSpPr>
              <a:spLocks noChangeArrowheads="1"/>
            </p:cNvSpPr>
            <p:nvPr/>
          </p:nvSpPr>
          <p:spPr bwMode="auto">
            <a:xfrm>
              <a:off x="5664" y="5449"/>
              <a:ext cx="785" cy="787"/>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pic>
        <p:nvPicPr>
          <p:cNvPr id="8" name="图片 46"/>
          <p:cNvPicPr>
            <a:picLocks noChangeAspect="1" noChangeArrowheads="1"/>
          </p:cNvPicPr>
          <p:nvPr/>
        </p:nvPicPr>
        <p:blipFill>
          <a:blip r:embed="rId4" cstate="email"/>
          <a:srcRect/>
          <a:stretch>
            <a:fillRect/>
          </a:stretch>
        </p:blipFill>
        <p:spPr bwMode="auto">
          <a:xfrm>
            <a:off x="5649917" y="2644775"/>
            <a:ext cx="11128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3"/>
          <p:cNvSpPr txBox="1">
            <a:spLocks noChangeArrowheads="1"/>
          </p:cNvSpPr>
          <p:nvPr/>
        </p:nvSpPr>
        <p:spPr bwMode="auto">
          <a:xfrm>
            <a:off x="5492754" y="4049714"/>
            <a:ext cx="2155825"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solidFill>
                  <a:srgbClr val="C00000"/>
                </a:solidFill>
                <a:latin typeface="微软雅黑" panose="020B0503020204020204" pitchFamily="34" charset="-122"/>
                <a:ea typeface="微软雅黑" panose="020B0503020204020204" pitchFamily="34" charset="-122"/>
              </a:rPr>
              <a:t>  最少能用</a:t>
            </a:r>
            <a:r>
              <a:rPr lang="en-US" altLang="zh-CN">
                <a:solidFill>
                  <a:srgbClr val="C00000"/>
                </a:solidFill>
                <a:latin typeface="微软雅黑" panose="020B0503020204020204" pitchFamily="34" charset="-122"/>
                <a:ea typeface="微软雅黑" panose="020B0503020204020204" pitchFamily="34" charset="-122"/>
              </a:rPr>
              <a:t>5</a:t>
            </a:r>
            <a:r>
              <a:rPr lang="zh-CN" altLang="en-US">
                <a:solidFill>
                  <a:srgbClr val="C00000"/>
                </a:solidFill>
                <a:latin typeface="微软雅黑" panose="020B0503020204020204" pitchFamily="34" charset="-122"/>
                <a:ea typeface="微软雅黑" panose="020B0503020204020204" pitchFamily="34" charset="-122"/>
              </a:rPr>
              <a:t>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79"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a:defRPr/>
            </a:pPr>
            <a:r>
              <a:rPr lang="zh-CN" altLang="en-US" sz="1600" b="1" noProof="1">
                <a:solidFill>
                  <a:schemeClr val="bg1"/>
                </a:solidFill>
                <a:latin typeface="微软雅黑" panose="020B0503020204020204" pitchFamily="34" charset="-122"/>
                <a:ea typeface="微软雅黑" panose="020B0503020204020204" pitchFamily="34" charset="-122"/>
              </a:rPr>
              <a:t>本课小结</a:t>
            </a:r>
          </a:p>
        </p:txBody>
      </p:sp>
      <p:grpSp>
        <p:nvGrpSpPr>
          <p:cNvPr id="3" name="组合 2"/>
          <p:cNvGrpSpPr/>
          <p:nvPr/>
        </p:nvGrpSpPr>
        <p:grpSpPr bwMode="auto">
          <a:xfrm>
            <a:off x="1547813" y="1296990"/>
            <a:ext cx="1090612" cy="733425"/>
            <a:chOff x="2257426" y="1609441"/>
            <a:chExt cx="1358900" cy="734510"/>
          </a:xfrm>
        </p:grpSpPr>
        <p:cxnSp>
          <p:nvCxnSpPr>
            <p:cNvPr id="4" name="MH_Other_1"/>
            <p:cNvCxnSpPr/>
            <p:nvPr>
              <p:custDataLst>
                <p:tags r:id="rId8"/>
              </p:custDataLst>
            </p:nvPr>
          </p:nvCxnSpPr>
          <p:spPr>
            <a:xfrm>
              <a:off x="2257426" y="1617390"/>
              <a:ext cx="1008791" cy="72656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MH_Other_2"/>
            <p:cNvSpPr/>
            <p:nvPr>
              <p:custDataLst>
                <p:tags r:id="rId9"/>
              </p:custDataLst>
            </p:nvPr>
          </p:nvSpPr>
          <p:spPr>
            <a:xfrm>
              <a:off x="2374129" y="1609441"/>
              <a:ext cx="1242197" cy="426079"/>
            </a:xfrm>
            <a:custGeom>
              <a:avLst/>
              <a:gdLst>
                <a:gd name="connsiteX0" fmla="*/ 0 w 928918"/>
                <a:gd name="connsiteY0" fmla="*/ 0 h 459023"/>
                <a:gd name="connsiteX1" fmla="*/ 928918 w 928918"/>
                <a:gd name="connsiteY1" fmla="*/ 0 h 459023"/>
                <a:gd name="connsiteX2" fmla="*/ 464459 w 928918"/>
                <a:gd name="connsiteY2" fmla="*/ 459023 h 459023"/>
              </a:gdLst>
              <a:ahLst/>
              <a:cxnLst>
                <a:cxn ang="0">
                  <a:pos x="connsiteX0" y="connsiteY0"/>
                </a:cxn>
                <a:cxn ang="0">
                  <a:pos x="connsiteX1" y="connsiteY1"/>
                </a:cxn>
                <a:cxn ang="0">
                  <a:pos x="connsiteX2" y="connsiteY2"/>
                </a:cxn>
              </a:cxnLst>
              <a:rect l="l" t="t" r="r" b="b"/>
              <a:pathLst>
                <a:path w="928918" h="459023">
                  <a:moveTo>
                    <a:pt x="0" y="0"/>
                  </a:moveTo>
                  <a:lnTo>
                    <a:pt x="928918" y="0"/>
                  </a:lnTo>
                  <a:lnTo>
                    <a:pt x="464459" y="45902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ctr"/>
            <a:lstStyle/>
            <a:p>
              <a:pPr algn="ctr" fontAlgn="auto">
                <a:spcBef>
                  <a:spcPts val="0"/>
                </a:spcBef>
                <a:spcAft>
                  <a:spcPts val="0"/>
                </a:spcAft>
                <a:defRPr/>
              </a:pPr>
              <a:r>
                <a:rPr lang="en-US" altLang="zh-CN" sz="2400" b="1" noProof="1">
                  <a:solidFill>
                    <a:srgbClr val="FFFFFF"/>
                  </a:solidFill>
                  <a:latin typeface="Agency FB" panose="020B0503020202020204" pitchFamily="34" charset="0"/>
                  <a:ea typeface="黑体" panose="02010609060101010101" pitchFamily="2" charset="-122"/>
                </a:rPr>
                <a:t>01</a:t>
              </a:r>
              <a:endParaRPr lang="zh-CN" altLang="en-US" sz="2400" b="1" noProof="1">
                <a:solidFill>
                  <a:srgbClr val="FFFFFF"/>
                </a:solidFill>
                <a:latin typeface="Agency FB" panose="020B0503020202020204" pitchFamily="34" charset="0"/>
                <a:ea typeface="黑体" panose="02010609060101010101" pitchFamily="2" charset="-122"/>
              </a:endParaRPr>
            </a:p>
          </p:txBody>
        </p:sp>
      </p:grpSp>
      <p:grpSp>
        <p:nvGrpSpPr>
          <p:cNvPr id="7" name="组合 6"/>
          <p:cNvGrpSpPr/>
          <p:nvPr/>
        </p:nvGrpSpPr>
        <p:grpSpPr bwMode="auto">
          <a:xfrm>
            <a:off x="1547813" y="2439990"/>
            <a:ext cx="1090612" cy="733425"/>
            <a:chOff x="2257426" y="2743610"/>
            <a:chExt cx="1358900" cy="733310"/>
          </a:xfrm>
        </p:grpSpPr>
        <p:cxnSp>
          <p:nvCxnSpPr>
            <p:cNvPr id="8" name="MH_Other_3"/>
            <p:cNvCxnSpPr/>
            <p:nvPr>
              <p:custDataLst>
                <p:tags r:id="rId6"/>
              </p:custDataLst>
            </p:nvPr>
          </p:nvCxnSpPr>
          <p:spPr>
            <a:xfrm>
              <a:off x="2257426" y="2751546"/>
              <a:ext cx="1008791" cy="725374"/>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MH_Other_4"/>
            <p:cNvSpPr/>
            <p:nvPr>
              <p:custDataLst>
                <p:tags r:id="rId7"/>
              </p:custDataLst>
            </p:nvPr>
          </p:nvSpPr>
          <p:spPr>
            <a:xfrm>
              <a:off x="2374129" y="2743610"/>
              <a:ext cx="1242197" cy="425383"/>
            </a:xfrm>
            <a:custGeom>
              <a:avLst/>
              <a:gdLst>
                <a:gd name="connsiteX0" fmla="*/ 0 w 928918"/>
                <a:gd name="connsiteY0" fmla="*/ 0 h 459023"/>
                <a:gd name="connsiteX1" fmla="*/ 928918 w 928918"/>
                <a:gd name="connsiteY1" fmla="*/ 0 h 459023"/>
                <a:gd name="connsiteX2" fmla="*/ 464459 w 928918"/>
                <a:gd name="connsiteY2" fmla="*/ 459023 h 459023"/>
              </a:gdLst>
              <a:ahLst/>
              <a:cxnLst>
                <a:cxn ang="0">
                  <a:pos x="connsiteX0" y="connsiteY0"/>
                </a:cxn>
                <a:cxn ang="0">
                  <a:pos x="connsiteX1" y="connsiteY1"/>
                </a:cxn>
                <a:cxn ang="0">
                  <a:pos x="connsiteX2" y="connsiteY2"/>
                </a:cxn>
              </a:cxnLst>
              <a:rect l="l" t="t" r="r" b="b"/>
              <a:pathLst>
                <a:path w="928918" h="459023">
                  <a:moveTo>
                    <a:pt x="0" y="0"/>
                  </a:moveTo>
                  <a:lnTo>
                    <a:pt x="928918" y="0"/>
                  </a:lnTo>
                  <a:lnTo>
                    <a:pt x="464459" y="45902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ctr">
              <a:normAutofit/>
            </a:bodyPr>
            <a:lstStyle/>
            <a:p>
              <a:pPr algn="ctr" fontAlgn="auto">
                <a:spcBef>
                  <a:spcPts val="0"/>
                </a:spcBef>
                <a:spcAft>
                  <a:spcPts val="0"/>
                </a:spcAft>
                <a:defRPr/>
              </a:pPr>
              <a:r>
                <a:rPr lang="en-US" altLang="zh-CN" sz="2000" b="1" noProof="1">
                  <a:solidFill>
                    <a:srgbClr val="FFFFFF"/>
                  </a:solidFill>
                  <a:latin typeface="Agency FB" panose="020B0503020202020204" pitchFamily="34" charset="0"/>
                  <a:ea typeface="黑体" panose="02010609060101010101" pitchFamily="2" charset="-122"/>
                </a:rPr>
                <a:t>02</a:t>
              </a:r>
              <a:endParaRPr lang="zh-CN" altLang="en-US" sz="2000" b="1" noProof="1">
                <a:solidFill>
                  <a:srgbClr val="FFFFFF"/>
                </a:solidFill>
                <a:latin typeface="Agency FB" panose="020B0503020202020204" pitchFamily="34" charset="0"/>
                <a:ea typeface="黑体" panose="02010609060101010101" pitchFamily="2" charset="-122"/>
              </a:endParaRPr>
            </a:p>
          </p:txBody>
        </p:sp>
      </p:grpSp>
      <p:grpSp>
        <p:nvGrpSpPr>
          <p:cNvPr id="11" name="组合 10"/>
          <p:cNvGrpSpPr/>
          <p:nvPr/>
        </p:nvGrpSpPr>
        <p:grpSpPr bwMode="auto">
          <a:xfrm>
            <a:off x="1547813" y="3617915"/>
            <a:ext cx="1090612" cy="733425"/>
            <a:chOff x="2257426" y="3877780"/>
            <a:chExt cx="1358900" cy="733309"/>
          </a:xfrm>
        </p:grpSpPr>
        <p:cxnSp>
          <p:nvCxnSpPr>
            <p:cNvPr id="12" name="MH_Other_5"/>
            <p:cNvCxnSpPr/>
            <p:nvPr>
              <p:custDataLst>
                <p:tags r:id="rId4"/>
              </p:custDataLst>
            </p:nvPr>
          </p:nvCxnSpPr>
          <p:spPr>
            <a:xfrm>
              <a:off x="2257426" y="3885716"/>
              <a:ext cx="1008791" cy="725373"/>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MH_Other_6"/>
            <p:cNvSpPr/>
            <p:nvPr>
              <p:custDataLst>
                <p:tags r:id="rId5"/>
              </p:custDataLst>
            </p:nvPr>
          </p:nvSpPr>
          <p:spPr>
            <a:xfrm>
              <a:off x="2374129" y="3877780"/>
              <a:ext cx="1242197" cy="425383"/>
            </a:xfrm>
            <a:custGeom>
              <a:avLst/>
              <a:gdLst>
                <a:gd name="connsiteX0" fmla="*/ 0 w 928918"/>
                <a:gd name="connsiteY0" fmla="*/ 0 h 459023"/>
                <a:gd name="connsiteX1" fmla="*/ 928918 w 928918"/>
                <a:gd name="connsiteY1" fmla="*/ 0 h 459023"/>
                <a:gd name="connsiteX2" fmla="*/ 464459 w 928918"/>
                <a:gd name="connsiteY2" fmla="*/ 459023 h 459023"/>
              </a:gdLst>
              <a:ahLst/>
              <a:cxnLst>
                <a:cxn ang="0">
                  <a:pos x="connsiteX0" y="connsiteY0"/>
                </a:cxn>
                <a:cxn ang="0">
                  <a:pos x="connsiteX1" y="connsiteY1"/>
                </a:cxn>
                <a:cxn ang="0">
                  <a:pos x="connsiteX2" y="connsiteY2"/>
                </a:cxn>
              </a:cxnLst>
              <a:rect l="l" t="t" r="r" b="b"/>
              <a:pathLst>
                <a:path w="928918" h="459023">
                  <a:moveTo>
                    <a:pt x="0" y="0"/>
                  </a:moveTo>
                  <a:lnTo>
                    <a:pt x="928918" y="0"/>
                  </a:lnTo>
                  <a:lnTo>
                    <a:pt x="464459" y="45902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ctr">
              <a:normAutofit/>
            </a:bodyPr>
            <a:lstStyle/>
            <a:p>
              <a:pPr algn="ctr" fontAlgn="auto">
                <a:spcBef>
                  <a:spcPts val="0"/>
                </a:spcBef>
                <a:spcAft>
                  <a:spcPts val="0"/>
                </a:spcAft>
                <a:defRPr/>
              </a:pPr>
              <a:r>
                <a:rPr lang="en-US" altLang="zh-CN" sz="2000" b="1" noProof="1">
                  <a:solidFill>
                    <a:srgbClr val="FFFFFF"/>
                  </a:solidFill>
                  <a:latin typeface="Agency FB" panose="020B0503020202020204" pitchFamily="34" charset="0"/>
                  <a:ea typeface="黑体" panose="02010609060101010101" pitchFamily="2" charset="-122"/>
                </a:rPr>
                <a:t>03</a:t>
              </a:r>
              <a:endParaRPr lang="zh-CN" altLang="en-US" sz="2000" b="1" noProof="1">
                <a:solidFill>
                  <a:srgbClr val="FFFFFF"/>
                </a:solidFill>
                <a:latin typeface="Agency FB" panose="020B0503020202020204" pitchFamily="34" charset="0"/>
                <a:ea typeface="黑体" panose="02010609060101010101" pitchFamily="2" charset="-122"/>
              </a:endParaRPr>
            </a:p>
          </p:txBody>
        </p:sp>
      </p:grpSp>
      <p:sp>
        <p:nvSpPr>
          <p:cNvPr id="15" name="MH_SubTitle_1"/>
          <p:cNvSpPr txBox="1">
            <a:spLocks noChangeArrowheads="1"/>
          </p:cNvSpPr>
          <p:nvPr>
            <p:custDataLst>
              <p:tags r:id="rId1"/>
            </p:custDataLst>
          </p:nvPr>
        </p:nvSpPr>
        <p:spPr bwMode="auto">
          <a:xfrm>
            <a:off x="2638425" y="1219202"/>
            <a:ext cx="5462588"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30000"/>
              </a:lnSpc>
            </a:pPr>
            <a:r>
              <a:rPr lang="zh-CN" altLang="en-US" dirty="0">
                <a:latin typeface="微软雅黑" panose="020B0503020204020204" pitchFamily="34" charset="-122"/>
                <a:ea typeface="微软雅黑" panose="020B0503020204020204" pitchFamily="34" charset="-122"/>
                <a:sym typeface="宋体" panose="02010600030101010101" pitchFamily="2" charset="-122"/>
              </a:rPr>
              <a:t>根据给定的两个方向观察到的平面图形，确定搭成这个立体图形所需要的小正方体的数量范围时，可以采取根据给出的平面图形还原成立体图形的方法。</a:t>
            </a:r>
          </a:p>
        </p:txBody>
      </p:sp>
      <p:sp>
        <p:nvSpPr>
          <p:cNvPr id="16" name="MH_SubTitle_2"/>
          <p:cNvSpPr txBox="1">
            <a:spLocks noChangeArrowheads="1"/>
          </p:cNvSpPr>
          <p:nvPr>
            <p:custDataLst>
              <p:tags r:id="rId2"/>
            </p:custDataLst>
          </p:nvPr>
        </p:nvSpPr>
        <p:spPr bwMode="auto">
          <a:xfrm>
            <a:off x="2700342" y="2446338"/>
            <a:ext cx="52228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40000"/>
              </a:lnSpc>
            </a:pPr>
            <a:r>
              <a:rPr lang="zh-CN" altLang="en-US" dirty="0">
                <a:latin typeface="微软雅黑" panose="020B0503020204020204" pitchFamily="34" charset="-122"/>
                <a:ea typeface="微软雅黑" panose="020B0503020204020204" pitchFamily="34" charset="-122"/>
                <a:sym typeface="宋体" panose="02010600030101010101" pitchFamily="2" charset="-122"/>
              </a:rPr>
              <a:t>将可能搭成的立体图形的各种情况一一列举出来，然后数出需要的小正方体的数量。</a:t>
            </a:r>
          </a:p>
        </p:txBody>
      </p:sp>
      <p:sp>
        <p:nvSpPr>
          <p:cNvPr id="17" name="MH_SubTitle_3"/>
          <p:cNvSpPr txBox="1">
            <a:spLocks noChangeArrowheads="1"/>
          </p:cNvSpPr>
          <p:nvPr>
            <p:custDataLst>
              <p:tags r:id="rId3"/>
            </p:custDataLst>
          </p:nvPr>
        </p:nvSpPr>
        <p:spPr bwMode="auto">
          <a:xfrm>
            <a:off x="2700338" y="3625851"/>
            <a:ext cx="53022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30000"/>
              </a:lnSpc>
            </a:pPr>
            <a:r>
              <a:rPr lang="zh-CN" altLang="en-US" dirty="0">
                <a:latin typeface="微软雅黑" panose="020B0503020204020204" pitchFamily="34" charset="-122"/>
                <a:ea typeface="微软雅黑" panose="020B0503020204020204" pitchFamily="34" charset="-122"/>
                <a:sym typeface="宋体" panose="02010600030101010101" pitchFamily="2" charset="-122"/>
              </a:rPr>
              <a:t>根据给定的一个方向观察到的平面图形和小正方体的数量可以还原成不同的立体图形，要把可能搭成的立体图形的各种情况一一列举出来。</a:t>
            </a:r>
          </a:p>
        </p:txBody>
      </p:sp>
      <p:sp>
        <p:nvSpPr>
          <p:cNvPr id="24585" name="矩形 17"/>
          <p:cNvSpPr>
            <a:spLocks noChangeArrowheads="1"/>
          </p:cNvSpPr>
          <p:nvPr/>
        </p:nvSpPr>
        <p:spPr bwMode="auto">
          <a:xfrm>
            <a:off x="3738011" y="576265"/>
            <a:ext cx="17235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400">
                <a:latin typeface="微软雅黑" panose="020B0503020204020204" pitchFamily="34" charset="-122"/>
                <a:ea typeface="微软雅黑" panose="020B0503020204020204" pitchFamily="34" charset="-122"/>
                <a:sym typeface="宋体" panose="02010600030101010101" pitchFamily="2" charset="-122"/>
              </a:rPr>
              <a:t>搭积木比赛</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作业布置</a:t>
            </a:r>
          </a:p>
        </p:txBody>
      </p:sp>
      <p:sp>
        <p:nvSpPr>
          <p:cNvPr id="25603" name="副标题 2"/>
          <p:cNvSpPr txBox="1">
            <a:spLocks noChangeArrowheads="1"/>
          </p:cNvSpPr>
          <p:nvPr/>
        </p:nvSpPr>
        <p:spPr bwMode="auto">
          <a:xfrm>
            <a:off x="776288" y="1552575"/>
            <a:ext cx="72009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marL="307975"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1、用4个同样大的正方体摆一个组合体有几种摆法，并从前面、右面和上面看一看，再画出看到的图形。</a:t>
            </a:r>
          </a:p>
        </p:txBody>
      </p:sp>
      <p:sp>
        <p:nvSpPr>
          <p:cNvPr id="25604" name="副标题 2"/>
          <p:cNvSpPr txBox="1">
            <a:spLocks noChangeArrowheads="1"/>
          </p:cNvSpPr>
          <p:nvPr/>
        </p:nvSpPr>
        <p:spPr bwMode="auto">
          <a:xfrm>
            <a:off x="1125538" y="2674939"/>
            <a:ext cx="7200900"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2、预习课本第34页，思考如何确定观察范围。</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defRPr/>
            </a:pPr>
            <a:r>
              <a:rPr lang="zh-CN" altLang="en-US" sz="1600" b="1" noProof="1">
                <a:solidFill>
                  <a:schemeClr val="bg1"/>
                </a:solidFill>
                <a:latin typeface="微软雅黑" panose="020B0503020204020204" pitchFamily="34" charset="-122"/>
                <a:ea typeface="微软雅黑" panose="020B0503020204020204" pitchFamily="34" charset="-122"/>
              </a:rPr>
              <a:t>本节目标</a:t>
            </a:r>
          </a:p>
        </p:txBody>
      </p:sp>
      <p:sp>
        <p:nvSpPr>
          <p:cNvPr id="5123" name="文本框 2"/>
          <p:cNvSpPr txBox="1">
            <a:spLocks noChangeArrowheads="1"/>
          </p:cNvSpPr>
          <p:nvPr/>
        </p:nvSpPr>
        <p:spPr bwMode="auto">
          <a:xfrm>
            <a:off x="850904" y="1177927"/>
            <a:ext cx="7440613" cy="300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1．通过观察、操作、想象等活动，正确辨认从不同方向（正面、左面、上面）观察到的立体图形（5个小正方体组合）的形状，并能画出相应的平面图形。</a:t>
            </a:r>
          </a:p>
          <a:p>
            <a:pPr eaLnBrk="1" hangingPunct="1">
              <a:lnSpc>
                <a:spcPct val="150000"/>
              </a:lnSpc>
            </a:pPr>
            <a:r>
              <a:rPr lang="zh-CN" altLang="en-US" dirty="0">
                <a:latin typeface="微软雅黑" panose="020B0503020204020204" pitchFamily="34" charset="-122"/>
                <a:ea typeface="微软雅黑" panose="020B0503020204020204" pitchFamily="34" charset="-122"/>
              </a:rPr>
              <a:t>2．能根据从正面、左面、上面观察到的平面图形还原立体图形（5个小正方体组合），进一步体会从三个方向观察就可以确定立体图形的形状；能根据给定的两个方向观察到的平面图形的形状，确定搭成这个立体图形所需要的正方体的数量范围，发展空间观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流程图: 可选过程 2"/>
          <p:cNvSpPr/>
          <p:nvPr/>
        </p:nvSpPr>
        <p:spPr>
          <a:xfrm>
            <a:off x="290195" y="203200"/>
            <a:ext cx="1629410" cy="431165"/>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defRPr/>
            </a:pPr>
            <a:r>
              <a:rPr lang="zh-CN" altLang="en-US" sz="1600" b="1" noProof="1">
                <a:solidFill>
                  <a:schemeClr val="bg1"/>
                </a:solidFill>
                <a:latin typeface="微软雅黑" panose="020B0503020204020204" pitchFamily="34" charset="-122"/>
                <a:ea typeface="微软雅黑" panose="020B0503020204020204" pitchFamily="34" charset="-122"/>
              </a:rPr>
              <a:t>自主学习反馈</a:t>
            </a:r>
          </a:p>
        </p:txBody>
      </p:sp>
      <p:sp>
        <p:nvSpPr>
          <p:cNvPr id="6147" name="副标题 2"/>
          <p:cNvSpPr txBox="1">
            <a:spLocks noChangeArrowheads="1"/>
          </p:cNvSpPr>
          <p:nvPr/>
        </p:nvSpPr>
        <p:spPr bwMode="auto">
          <a:xfrm>
            <a:off x="322267" y="1438277"/>
            <a:ext cx="72993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marL="307975"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spcBef>
                <a:spcPct val="20000"/>
              </a:spcBef>
            </a:pPr>
            <a:r>
              <a:rPr lang="zh-CN" altLang="en-US" dirty="0">
                <a:latin typeface="微软雅黑" panose="020B0503020204020204" pitchFamily="34" charset="-122"/>
                <a:ea typeface="微软雅黑" panose="020B0503020204020204" pitchFamily="34" charset="-122"/>
              </a:rPr>
              <a:t>1、观察</a:t>
            </a:r>
          </a:p>
          <a:p>
            <a:pPr eaLnBrk="1" hangingPunct="1">
              <a:lnSpc>
                <a:spcPct val="150000"/>
              </a:lnSpc>
              <a:spcBef>
                <a:spcPct val="20000"/>
              </a:spcBef>
            </a:pPr>
            <a:r>
              <a:rPr lang="zh-CN" altLang="en-US" dirty="0">
                <a:latin typeface="微软雅黑" panose="020B0503020204020204" pitchFamily="34" charset="-122"/>
                <a:ea typeface="微软雅黑" panose="020B0503020204020204" pitchFamily="34" charset="-122"/>
              </a:rPr>
              <a:t>分别说说从前面、右面和上面三个面的形状分别是什么样的？</a:t>
            </a:r>
          </a:p>
        </p:txBody>
      </p:sp>
      <p:sp>
        <p:nvSpPr>
          <p:cNvPr id="16" name="副标题 2"/>
          <p:cNvSpPr txBox="1">
            <a:spLocks noChangeArrowheads="1"/>
          </p:cNvSpPr>
          <p:nvPr/>
        </p:nvSpPr>
        <p:spPr bwMode="auto">
          <a:xfrm>
            <a:off x="947742" y="3092450"/>
            <a:ext cx="10874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marL="307975"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spcBef>
                <a:spcPct val="20000"/>
              </a:spcBef>
            </a:pPr>
            <a:r>
              <a:rPr lang="zh-CN" altLang="en-US">
                <a:solidFill>
                  <a:srgbClr val="C00000"/>
                </a:solidFill>
                <a:latin typeface="微软雅黑" panose="020B0503020204020204" pitchFamily="34" charset="-122"/>
                <a:ea typeface="微软雅黑" panose="020B0503020204020204" pitchFamily="34" charset="-122"/>
              </a:rPr>
              <a:t>前面： </a:t>
            </a:r>
          </a:p>
        </p:txBody>
      </p:sp>
      <p:sp>
        <p:nvSpPr>
          <p:cNvPr id="26" name="副标题 2"/>
          <p:cNvSpPr txBox="1">
            <a:spLocks noChangeArrowheads="1"/>
          </p:cNvSpPr>
          <p:nvPr/>
        </p:nvSpPr>
        <p:spPr bwMode="auto">
          <a:xfrm>
            <a:off x="3851275" y="3021013"/>
            <a:ext cx="10858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marL="307975"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spcBef>
                <a:spcPct val="20000"/>
              </a:spcBef>
            </a:pPr>
            <a:r>
              <a:rPr lang="zh-CN" altLang="en-US">
                <a:solidFill>
                  <a:srgbClr val="C00000"/>
                </a:solidFill>
                <a:latin typeface="微软雅黑" panose="020B0503020204020204" pitchFamily="34" charset="-122"/>
                <a:ea typeface="微软雅黑" panose="020B0503020204020204" pitchFamily="34" charset="-122"/>
              </a:rPr>
              <a:t>右面： </a:t>
            </a:r>
          </a:p>
        </p:txBody>
      </p:sp>
      <p:sp>
        <p:nvSpPr>
          <p:cNvPr id="28" name="副标题 2"/>
          <p:cNvSpPr txBox="1">
            <a:spLocks noChangeArrowheads="1"/>
          </p:cNvSpPr>
          <p:nvPr/>
        </p:nvSpPr>
        <p:spPr bwMode="auto">
          <a:xfrm>
            <a:off x="6443667" y="3021013"/>
            <a:ext cx="10874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marL="307975"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spcBef>
                <a:spcPct val="20000"/>
              </a:spcBef>
            </a:pPr>
            <a:r>
              <a:rPr lang="zh-CN" altLang="en-US">
                <a:solidFill>
                  <a:srgbClr val="C00000"/>
                </a:solidFill>
                <a:latin typeface="微软雅黑" panose="020B0503020204020204" pitchFamily="34" charset="-122"/>
                <a:ea typeface="微软雅黑" panose="020B0503020204020204" pitchFamily="34" charset="-122"/>
              </a:rPr>
              <a:t>上面： </a:t>
            </a:r>
          </a:p>
        </p:txBody>
      </p:sp>
      <p:sp>
        <p:nvSpPr>
          <p:cNvPr id="29" name="矩形 28"/>
          <p:cNvSpPr/>
          <p:nvPr/>
        </p:nvSpPr>
        <p:spPr>
          <a:xfrm>
            <a:off x="5086354" y="3124200"/>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endParaRPr lang="zh-CN" altLang="en-US" noProof="1"/>
          </a:p>
        </p:txBody>
      </p:sp>
      <p:sp>
        <p:nvSpPr>
          <p:cNvPr id="14" name="立方体 13"/>
          <p:cNvSpPr/>
          <p:nvPr/>
        </p:nvSpPr>
        <p:spPr>
          <a:xfrm>
            <a:off x="2843217" y="1509713"/>
            <a:ext cx="503237" cy="500062"/>
          </a:xfrm>
          <a:prstGeom prst="cub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endParaRPr lang="zh-CN" altLang="en-US" noProof="1"/>
          </a:p>
        </p:txBody>
      </p:sp>
      <p:sp>
        <p:nvSpPr>
          <p:cNvPr id="15" name="立方体 14"/>
          <p:cNvSpPr/>
          <p:nvPr/>
        </p:nvSpPr>
        <p:spPr>
          <a:xfrm>
            <a:off x="3203575" y="1509713"/>
            <a:ext cx="503238" cy="500062"/>
          </a:xfrm>
          <a:prstGeom prst="cub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endParaRPr lang="zh-CN" altLang="en-US" noProof="1"/>
          </a:p>
        </p:txBody>
      </p:sp>
      <p:sp>
        <p:nvSpPr>
          <p:cNvPr id="17" name="立方体 16"/>
          <p:cNvSpPr/>
          <p:nvPr/>
        </p:nvSpPr>
        <p:spPr>
          <a:xfrm>
            <a:off x="3598867" y="1509713"/>
            <a:ext cx="503237" cy="500062"/>
          </a:xfrm>
          <a:prstGeom prst="cub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endParaRPr lang="zh-CN" altLang="en-US" noProof="1"/>
          </a:p>
        </p:txBody>
      </p:sp>
      <p:sp>
        <p:nvSpPr>
          <p:cNvPr id="18" name="立方体 17"/>
          <p:cNvSpPr/>
          <p:nvPr/>
        </p:nvSpPr>
        <p:spPr>
          <a:xfrm>
            <a:off x="3203575" y="1149352"/>
            <a:ext cx="503238" cy="500063"/>
          </a:xfrm>
          <a:prstGeom prst="cub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endParaRPr lang="zh-CN" altLang="en-US" noProof="1"/>
          </a:p>
        </p:txBody>
      </p:sp>
      <p:grpSp>
        <p:nvGrpSpPr>
          <p:cNvPr id="50" name="组合 49"/>
          <p:cNvGrpSpPr/>
          <p:nvPr/>
        </p:nvGrpSpPr>
        <p:grpSpPr bwMode="auto">
          <a:xfrm>
            <a:off x="2122488" y="2876550"/>
            <a:ext cx="1079500" cy="719138"/>
            <a:chOff x="2891" y="2722"/>
            <a:chExt cx="1700" cy="1133"/>
          </a:xfrm>
        </p:grpSpPr>
        <p:sp>
          <p:nvSpPr>
            <p:cNvPr id="19" name="矩形 18"/>
            <p:cNvSpPr/>
            <p:nvPr/>
          </p:nvSpPr>
          <p:spPr>
            <a:xfrm>
              <a:off x="2891" y="3290"/>
              <a:ext cx="567" cy="56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endParaRPr lang="zh-CN" altLang="en-US" noProof="1"/>
            </a:p>
          </p:txBody>
        </p:sp>
        <p:sp>
          <p:nvSpPr>
            <p:cNvPr id="20" name="矩形 19"/>
            <p:cNvSpPr/>
            <p:nvPr/>
          </p:nvSpPr>
          <p:spPr>
            <a:xfrm>
              <a:off x="3458" y="3290"/>
              <a:ext cx="568" cy="56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endParaRPr lang="zh-CN" altLang="en-US" noProof="1"/>
            </a:p>
          </p:txBody>
        </p:sp>
        <p:sp>
          <p:nvSpPr>
            <p:cNvPr id="21" name="矩形 20"/>
            <p:cNvSpPr/>
            <p:nvPr/>
          </p:nvSpPr>
          <p:spPr>
            <a:xfrm>
              <a:off x="4026" y="3290"/>
              <a:ext cx="565" cy="56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endParaRPr lang="zh-CN" altLang="en-US" noProof="1"/>
            </a:p>
          </p:txBody>
        </p:sp>
        <p:sp>
          <p:nvSpPr>
            <p:cNvPr id="22" name="矩形 21"/>
            <p:cNvSpPr/>
            <p:nvPr/>
          </p:nvSpPr>
          <p:spPr>
            <a:xfrm>
              <a:off x="3458" y="2722"/>
              <a:ext cx="568" cy="56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endParaRPr lang="zh-CN" altLang="en-US" noProof="1"/>
            </a:p>
          </p:txBody>
        </p:sp>
      </p:grpSp>
      <p:grpSp>
        <p:nvGrpSpPr>
          <p:cNvPr id="45" name="组合 44"/>
          <p:cNvGrpSpPr/>
          <p:nvPr/>
        </p:nvGrpSpPr>
        <p:grpSpPr bwMode="auto">
          <a:xfrm>
            <a:off x="7594600" y="3021014"/>
            <a:ext cx="1079500" cy="358775"/>
            <a:chOff x="11509" y="2949"/>
            <a:chExt cx="1700" cy="566"/>
          </a:xfrm>
        </p:grpSpPr>
        <p:sp>
          <p:nvSpPr>
            <p:cNvPr id="23" name="矩形 22"/>
            <p:cNvSpPr/>
            <p:nvPr/>
          </p:nvSpPr>
          <p:spPr>
            <a:xfrm>
              <a:off x="11509" y="2949"/>
              <a:ext cx="568" cy="56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endParaRPr lang="zh-CN" altLang="en-US" noProof="1"/>
            </a:p>
          </p:txBody>
        </p:sp>
        <p:sp>
          <p:nvSpPr>
            <p:cNvPr id="33" name="矩形 32"/>
            <p:cNvSpPr/>
            <p:nvPr/>
          </p:nvSpPr>
          <p:spPr>
            <a:xfrm>
              <a:off x="12077" y="2949"/>
              <a:ext cx="567" cy="56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endParaRPr lang="zh-CN" altLang="en-US" noProof="1"/>
            </a:p>
          </p:txBody>
        </p:sp>
        <p:sp>
          <p:nvSpPr>
            <p:cNvPr id="44" name="矩形 43"/>
            <p:cNvSpPr/>
            <p:nvPr/>
          </p:nvSpPr>
          <p:spPr>
            <a:xfrm>
              <a:off x="12644" y="2949"/>
              <a:ext cx="565" cy="56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endParaRPr lang="zh-CN" altLang="en-US" noProof="1"/>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wipe(left)">
                                      <p:cBhvr>
                                        <p:cTn id="12" dur="500"/>
                                        <p:tgtEl>
                                          <p:spTgt spid="5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left)">
                                      <p:cBhvr>
                                        <p:cTn id="17" dur="500"/>
                                        <p:tgtEl>
                                          <p:spTgt spid="26"/>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wipe(left)">
                                      <p:cBhvr>
                                        <p:cTn id="20" dur="500"/>
                                        <p:tgtEl>
                                          <p:spTgt spid="2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par>
                                <p:cTn id="26" presetID="22" presetClass="entr" presetSubtype="8" fill="hold" nodeType="with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wipe(left)">
                                      <p:cBhvr>
                                        <p:cTn id="28"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6" grpId="0"/>
      <p:bldP spid="28" grpId="0"/>
      <p:bldP spid="29"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195" y="203200"/>
            <a:ext cx="1629410" cy="431165"/>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defRPr/>
            </a:pPr>
            <a:r>
              <a:rPr lang="zh-CN" altLang="en-US" sz="1600" b="1" noProof="1">
                <a:solidFill>
                  <a:schemeClr val="bg1"/>
                </a:solidFill>
                <a:latin typeface="微软雅黑" panose="020B0503020204020204" pitchFamily="34" charset="-122"/>
                <a:ea typeface="微软雅黑" panose="020B0503020204020204" pitchFamily="34" charset="-122"/>
              </a:rPr>
              <a:t>自主学习反馈</a:t>
            </a:r>
          </a:p>
        </p:txBody>
      </p:sp>
      <p:sp>
        <p:nvSpPr>
          <p:cNvPr id="7171" name="副标题 2"/>
          <p:cNvSpPr txBox="1">
            <a:spLocks noChangeArrowheads="1"/>
          </p:cNvSpPr>
          <p:nvPr/>
        </p:nvSpPr>
        <p:spPr bwMode="auto">
          <a:xfrm>
            <a:off x="466729" y="936625"/>
            <a:ext cx="77374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marL="307975"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、先摆一摆，再看一看，从哪些面看到的图形相同？从哪一面看到的图形不同。</a:t>
            </a:r>
          </a:p>
        </p:txBody>
      </p:sp>
      <p:pic>
        <p:nvPicPr>
          <p:cNvPr id="7172" name="图片 5"/>
          <p:cNvPicPr>
            <a:picLocks noChangeAspect="1" noChangeArrowheads="1"/>
          </p:cNvPicPr>
          <p:nvPr/>
        </p:nvPicPr>
        <p:blipFill>
          <a:blip r:embed="rId3"/>
          <a:srcRect/>
          <a:stretch>
            <a:fillRect/>
          </a:stretch>
        </p:blipFill>
        <p:spPr bwMode="auto">
          <a:xfrm>
            <a:off x="1547813" y="1800225"/>
            <a:ext cx="50466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副标题 2"/>
          <p:cNvSpPr txBox="1">
            <a:spLocks noChangeArrowheads="1"/>
          </p:cNvSpPr>
          <p:nvPr/>
        </p:nvSpPr>
        <p:spPr bwMode="auto">
          <a:xfrm>
            <a:off x="1774829" y="2981326"/>
            <a:ext cx="43084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marL="307975"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solidFill>
                  <a:srgbClr val="C00000"/>
                </a:solidFill>
                <a:latin typeface="微软雅黑" panose="020B0503020204020204" pitchFamily="34" charset="-122"/>
                <a:ea typeface="微软雅黑" panose="020B0503020204020204" pitchFamily="34" charset="-122"/>
                <a:sym typeface="宋体" panose="02010600030101010101" pitchFamily="2" charset="-122"/>
              </a:rPr>
              <a:t>从前面、右面看到的图形相同。</a:t>
            </a:r>
          </a:p>
          <a:p>
            <a:pPr eaLnBrk="1" hangingPunct="1">
              <a:lnSpc>
                <a:spcPct val="150000"/>
              </a:lnSpc>
            </a:pPr>
            <a:endParaRPr lang="zh-CN" altLang="en-US" dirty="0">
              <a:solidFill>
                <a:srgbClr val="C00000"/>
              </a:solidFill>
              <a:latin typeface="微软雅黑" panose="020B0503020204020204" pitchFamily="34" charset="-122"/>
              <a:ea typeface="微软雅黑" panose="020B0503020204020204" pitchFamily="34" charset="-122"/>
              <a:sym typeface="宋体" panose="02010600030101010101" pitchFamily="2" charset="-122"/>
            </a:endParaRPr>
          </a:p>
          <a:p>
            <a:pPr eaLnBrk="1" hangingPunct="1">
              <a:lnSpc>
                <a:spcPct val="150000"/>
              </a:lnSpc>
            </a:pPr>
            <a:r>
              <a:rPr lang="zh-CN" altLang="en-US" dirty="0">
                <a:solidFill>
                  <a:srgbClr val="C00000"/>
                </a:solidFill>
                <a:latin typeface="微软雅黑" panose="020B0503020204020204" pitchFamily="34" charset="-122"/>
                <a:ea typeface="微软雅黑" panose="020B0503020204020204" pitchFamily="34" charset="-122"/>
                <a:sym typeface="宋体" panose="02010600030101010101" pitchFamily="2" charset="-122"/>
              </a:rPr>
              <a:t>从上面看到的图形不同。</a:t>
            </a:r>
          </a:p>
          <a:p>
            <a:pPr eaLnBrk="1" hangingPunct="1">
              <a:spcBef>
                <a:spcPct val="20000"/>
              </a:spcBef>
            </a:pPr>
            <a:endParaRPr lang="zh-CN" altLang="en-US" dirty="0">
              <a:solidFill>
                <a:srgbClr val="C00000"/>
              </a:solidFill>
              <a:latin typeface="微软雅黑" panose="020B0503020204020204" pitchFamily="34" charset="-122"/>
              <a:ea typeface="微软雅黑" panose="020B0503020204020204" pitchFamily="34" charset="-122"/>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195" y="203200"/>
            <a:ext cx="1629410" cy="431165"/>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defRPr/>
            </a:pPr>
            <a:r>
              <a:rPr lang="zh-CN" altLang="en-US" sz="1600" b="1" noProof="1">
                <a:solidFill>
                  <a:schemeClr val="bg1"/>
                </a:solidFill>
                <a:latin typeface="微软雅黑" panose="020B0503020204020204" pitchFamily="34" charset="-122"/>
                <a:ea typeface="微软雅黑" panose="020B0503020204020204" pitchFamily="34" charset="-122"/>
              </a:rPr>
              <a:t>自主学习反馈</a:t>
            </a:r>
          </a:p>
        </p:txBody>
      </p:sp>
      <p:sp>
        <p:nvSpPr>
          <p:cNvPr id="8195" name="副标题 2"/>
          <p:cNvSpPr txBox="1">
            <a:spLocks noChangeArrowheads="1"/>
          </p:cNvSpPr>
          <p:nvPr/>
        </p:nvSpPr>
        <p:spPr bwMode="auto">
          <a:xfrm>
            <a:off x="466729" y="936625"/>
            <a:ext cx="77374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marL="307975"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a:latin typeface="微软雅黑" panose="020B0503020204020204" pitchFamily="34" charset="-122"/>
                <a:ea typeface="微软雅黑" panose="020B0503020204020204" pitchFamily="34" charset="-122"/>
              </a:rPr>
              <a:t>2</a:t>
            </a:r>
            <a:r>
              <a:rPr lang="zh-CN" altLang="en-US">
                <a:latin typeface="微软雅黑" panose="020B0503020204020204" pitchFamily="34" charset="-122"/>
                <a:ea typeface="微软雅黑" panose="020B0503020204020204" pitchFamily="34" charset="-122"/>
              </a:rPr>
              <a:t>、先摆一摆，再看一看，从哪些面看到的图形相同？从哪一面看到的图形不同。</a:t>
            </a:r>
          </a:p>
        </p:txBody>
      </p:sp>
      <p:pic>
        <p:nvPicPr>
          <p:cNvPr id="8196" name="图片 5"/>
          <p:cNvPicPr>
            <a:picLocks noChangeAspect="1" noChangeArrowheads="1"/>
          </p:cNvPicPr>
          <p:nvPr/>
        </p:nvPicPr>
        <p:blipFill>
          <a:blip r:embed="rId3"/>
          <a:srcRect/>
          <a:stretch>
            <a:fillRect/>
          </a:stretch>
        </p:blipFill>
        <p:spPr bwMode="auto">
          <a:xfrm>
            <a:off x="1547813" y="1800225"/>
            <a:ext cx="50466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副标题 2"/>
          <p:cNvSpPr txBox="1">
            <a:spLocks noChangeArrowheads="1"/>
          </p:cNvSpPr>
          <p:nvPr/>
        </p:nvSpPr>
        <p:spPr bwMode="auto">
          <a:xfrm>
            <a:off x="1774829" y="2981326"/>
            <a:ext cx="43084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marL="307975"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solidFill>
                  <a:srgbClr val="C00000"/>
                </a:solidFill>
                <a:latin typeface="微软雅黑" panose="020B0503020204020204" pitchFamily="34" charset="-122"/>
                <a:ea typeface="微软雅黑" panose="020B0503020204020204" pitchFamily="34" charset="-122"/>
                <a:sym typeface="宋体" panose="02010600030101010101" pitchFamily="2" charset="-122"/>
              </a:rPr>
              <a:t>从前面、右面看到的图形相同。</a:t>
            </a:r>
          </a:p>
          <a:p>
            <a:pPr eaLnBrk="1" hangingPunct="1">
              <a:lnSpc>
                <a:spcPct val="150000"/>
              </a:lnSpc>
            </a:pPr>
            <a:endParaRPr lang="zh-CN" altLang="en-US">
              <a:solidFill>
                <a:srgbClr val="C00000"/>
              </a:solidFill>
              <a:latin typeface="微软雅黑" panose="020B0503020204020204" pitchFamily="34" charset="-122"/>
              <a:ea typeface="微软雅黑" panose="020B0503020204020204" pitchFamily="34" charset="-122"/>
              <a:sym typeface="宋体" panose="02010600030101010101" pitchFamily="2" charset="-122"/>
            </a:endParaRPr>
          </a:p>
          <a:p>
            <a:pPr eaLnBrk="1" hangingPunct="1">
              <a:lnSpc>
                <a:spcPct val="150000"/>
              </a:lnSpc>
            </a:pPr>
            <a:r>
              <a:rPr lang="zh-CN" altLang="en-US">
                <a:solidFill>
                  <a:srgbClr val="C00000"/>
                </a:solidFill>
                <a:latin typeface="微软雅黑" panose="020B0503020204020204" pitchFamily="34" charset="-122"/>
                <a:ea typeface="微软雅黑" panose="020B0503020204020204" pitchFamily="34" charset="-122"/>
                <a:sym typeface="宋体" panose="02010600030101010101" pitchFamily="2" charset="-122"/>
              </a:rPr>
              <a:t>从上面看到的图形不同。</a:t>
            </a:r>
          </a:p>
          <a:p>
            <a:pPr eaLnBrk="1" hangingPunct="1">
              <a:spcBef>
                <a:spcPct val="20000"/>
              </a:spcBef>
            </a:pPr>
            <a:endParaRPr lang="zh-CN" altLang="en-US">
              <a:solidFill>
                <a:srgbClr val="C00000"/>
              </a:solidFill>
              <a:latin typeface="微软雅黑" panose="020B0503020204020204" pitchFamily="34" charset="-122"/>
              <a:ea typeface="微软雅黑" panose="020B0503020204020204" pitchFamily="34" charset="-122"/>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可选过程 3"/>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探究新知</a:t>
            </a:r>
          </a:p>
        </p:txBody>
      </p:sp>
      <p:sp>
        <p:nvSpPr>
          <p:cNvPr id="9219" name="副标题 2"/>
          <p:cNvSpPr txBox="1">
            <a:spLocks noChangeArrowheads="1"/>
          </p:cNvSpPr>
          <p:nvPr/>
        </p:nvSpPr>
        <p:spPr bwMode="auto">
          <a:xfrm>
            <a:off x="539750" y="915990"/>
            <a:ext cx="10937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探究一：</a:t>
            </a:r>
          </a:p>
        </p:txBody>
      </p:sp>
      <p:grpSp>
        <p:nvGrpSpPr>
          <p:cNvPr id="9220" name="组合 9"/>
          <p:cNvGrpSpPr/>
          <p:nvPr/>
        </p:nvGrpSpPr>
        <p:grpSpPr bwMode="auto">
          <a:xfrm>
            <a:off x="3587754" y="2351088"/>
            <a:ext cx="1782763" cy="1784350"/>
            <a:chOff x="3465689" y="2065867"/>
            <a:chExt cx="1162755" cy="1162756"/>
          </a:xfrm>
        </p:grpSpPr>
        <p:sp>
          <p:nvSpPr>
            <p:cNvPr id="9222" name="立方体 5"/>
            <p:cNvSpPr>
              <a:spLocks noChangeArrowheads="1"/>
            </p:cNvSpPr>
            <p:nvPr/>
          </p:nvSpPr>
          <p:spPr bwMode="auto">
            <a:xfrm>
              <a:off x="3725333" y="2065867"/>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9223" name="立方体 6"/>
            <p:cNvSpPr>
              <a:spLocks noChangeArrowheads="1"/>
            </p:cNvSpPr>
            <p:nvPr/>
          </p:nvSpPr>
          <p:spPr bwMode="auto">
            <a:xfrm>
              <a:off x="3589867" y="2585156"/>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9224" name="立方体 7"/>
            <p:cNvSpPr>
              <a:spLocks noChangeArrowheads="1"/>
            </p:cNvSpPr>
            <p:nvPr/>
          </p:nvSpPr>
          <p:spPr bwMode="auto">
            <a:xfrm>
              <a:off x="4109155" y="2460978"/>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9225" name="立方体 8"/>
            <p:cNvSpPr>
              <a:spLocks noChangeArrowheads="1"/>
            </p:cNvSpPr>
            <p:nvPr/>
          </p:nvSpPr>
          <p:spPr bwMode="auto">
            <a:xfrm>
              <a:off x="3465689" y="2709334"/>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sp>
        <p:nvSpPr>
          <p:cNvPr id="9221" name="TextBox 89"/>
          <p:cNvSpPr txBox="1">
            <a:spLocks noChangeArrowheads="1"/>
          </p:cNvSpPr>
          <p:nvPr/>
        </p:nvSpPr>
        <p:spPr bwMode="auto">
          <a:xfrm>
            <a:off x="1049342" y="1274763"/>
            <a:ext cx="70453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淘气用</a:t>
            </a:r>
            <a:r>
              <a:rPr lang="en-US" altLang="zh-CN" dirty="0">
                <a:latin typeface="微软雅黑" panose="020B0503020204020204" pitchFamily="34" charset="-122"/>
                <a:ea typeface="微软雅黑" panose="020B0503020204020204" pitchFamily="34" charset="-122"/>
              </a:rPr>
              <a:t>5</a:t>
            </a:r>
            <a:r>
              <a:rPr lang="zh-CN" altLang="en-US" dirty="0">
                <a:latin typeface="微软雅黑" panose="020B0503020204020204" pitchFamily="34" charset="-122"/>
                <a:ea typeface="微软雅黑" panose="020B0503020204020204" pitchFamily="34" charset="-122"/>
              </a:rPr>
              <a:t>个小正方体搭成了一个立体图形，请分别画出从上面、正面、左面看到的形状。</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可选过程 3"/>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探究新知</a:t>
            </a:r>
          </a:p>
        </p:txBody>
      </p:sp>
      <p:sp>
        <p:nvSpPr>
          <p:cNvPr id="10243" name="副标题 2"/>
          <p:cNvSpPr txBox="1">
            <a:spLocks noChangeArrowheads="1"/>
          </p:cNvSpPr>
          <p:nvPr/>
        </p:nvSpPr>
        <p:spPr bwMode="auto">
          <a:xfrm>
            <a:off x="539750" y="915990"/>
            <a:ext cx="10937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latin typeface="微软雅黑" panose="020B0503020204020204" pitchFamily="34" charset="-122"/>
                <a:ea typeface="微软雅黑" panose="020B0503020204020204" pitchFamily="34" charset="-122"/>
              </a:rPr>
              <a:t>探究一：</a:t>
            </a:r>
          </a:p>
        </p:txBody>
      </p:sp>
      <p:grpSp>
        <p:nvGrpSpPr>
          <p:cNvPr id="10244" name="组合 9"/>
          <p:cNvGrpSpPr/>
          <p:nvPr/>
        </p:nvGrpSpPr>
        <p:grpSpPr bwMode="auto">
          <a:xfrm>
            <a:off x="2009779" y="1992313"/>
            <a:ext cx="1782763" cy="1784350"/>
            <a:chOff x="3465689" y="2065867"/>
            <a:chExt cx="1162755" cy="1162756"/>
          </a:xfrm>
        </p:grpSpPr>
        <p:sp>
          <p:nvSpPr>
            <p:cNvPr id="10257" name="立方体 5"/>
            <p:cNvSpPr>
              <a:spLocks noChangeArrowheads="1"/>
            </p:cNvSpPr>
            <p:nvPr/>
          </p:nvSpPr>
          <p:spPr bwMode="auto">
            <a:xfrm>
              <a:off x="3725333" y="2065867"/>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0258" name="立方体 6"/>
            <p:cNvSpPr>
              <a:spLocks noChangeArrowheads="1"/>
            </p:cNvSpPr>
            <p:nvPr/>
          </p:nvSpPr>
          <p:spPr bwMode="auto">
            <a:xfrm>
              <a:off x="3589867" y="2585156"/>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0259" name="立方体 7"/>
            <p:cNvSpPr>
              <a:spLocks noChangeArrowheads="1"/>
            </p:cNvSpPr>
            <p:nvPr/>
          </p:nvSpPr>
          <p:spPr bwMode="auto">
            <a:xfrm>
              <a:off x="4109155" y="2460978"/>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0260" name="立方体 8"/>
            <p:cNvSpPr>
              <a:spLocks noChangeArrowheads="1"/>
            </p:cNvSpPr>
            <p:nvPr/>
          </p:nvSpPr>
          <p:spPr bwMode="auto">
            <a:xfrm>
              <a:off x="3465689" y="2709334"/>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sp>
        <p:nvSpPr>
          <p:cNvPr id="10245" name="TextBox 89"/>
          <p:cNvSpPr txBox="1">
            <a:spLocks noChangeArrowheads="1"/>
          </p:cNvSpPr>
          <p:nvPr/>
        </p:nvSpPr>
        <p:spPr bwMode="auto">
          <a:xfrm>
            <a:off x="1633542" y="915988"/>
            <a:ext cx="70453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淘气用</a:t>
            </a:r>
            <a:r>
              <a:rPr lang="en-US" altLang="zh-CN" dirty="0">
                <a:latin typeface="微软雅黑" panose="020B0503020204020204" pitchFamily="34" charset="-122"/>
                <a:ea typeface="微软雅黑" panose="020B0503020204020204" pitchFamily="34" charset="-122"/>
              </a:rPr>
              <a:t>5</a:t>
            </a:r>
            <a:r>
              <a:rPr lang="zh-CN" altLang="en-US" dirty="0">
                <a:latin typeface="微软雅黑" panose="020B0503020204020204" pitchFamily="34" charset="-122"/>
                <a:ea typeface="微软雅黑" panose="020B0503020204020204" pitchFamily="34" charset="-122"/>
              </a:rPr>
              <a:t>个小正方体搭成了一个立体图形，请分别画出从上面、正面、左面看到的形状。</a:t>
            </a:r>
          </a:p>
        </p:txBody>
      </p:sp>
      <p:sp>
        <p:nvSpPr>
          <p:cNvPr id="4100" name="平行四边形 11"/>
          <p:cNvSpPr>
            <a:spLocks noChangeArrowheads="1"/>
          </p:cNvSpPr>
          <p:nvPr/>
        </p:nvSpPr>
        <p:spPr bwMode="auto">
          <a:xfrm>
            <a:off x="2416179" y="1981200"/>
            <a:ext cx="790575" cy="203200"/>
          </a:xfrm>
          <a:prstGeom prst="parallelogram">
            <a:avLst>
              <a:gd name="adj" fmla="val 93465"/>
            </a:avLst>
          </a:pr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4101" name="平行四边形 12"/>
          <p:cNvSpPr>
            <a:spLocks noChangeArrowheads="1"/>
          </p:cNvSpPr>
          <p:nvPr/>
        </p:nvSpPr>
        <p:spPr bwMode="auto">
          <a:xfrm>
            <a:off x="2201867" y="2782888"/>
            <a:ext cx="788987" cy="203200"/>
          </a:xfrm>
          <a:prstGeom prst="parallelogram">
            <a:avLst>
              <a:gd name="adj" fmla="val 93277"/>
            </a:avLst>
          </a:pr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4102" name="平行四边形 13"/>
          <p:cNvSpPr>
            <a:spLocks noChangeArrowheads="1"/>
          </p:cNvSpPr>
          <p:nvPr/>
        </p:nvSpPr>
        <p:spPr bwMode="auto">
          <a:xfrm>
            <a:off x="2032004" y="2974975"/>
            <a:ext cx="790575" cy="203200"/>
          </a:xfrm>
          <a:prstGeom prst="parallelogram">
            <a:avLst>
              <a:gd name="adj" fmla="val 93465"/>
            </a:avLst>
          </a:pr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4103" name="平行四边形 14"/>
          <p:cNvSpPr>
            <a:spLocks noChangeArrowheads="1"/>
          </p:cNvSpPr>
          <p:nvPr/>
        </p:nvSpPr>
        <p:spPr bwMode="auto">
          <a:xfrm>
            <a:off x="3003550" y="2590800"/>
            <a:ext cx="788988" cy="203200"/>
          </a:xfrm>
          <a:prstGeom prst="parallelogram">
            <a:avLst>
              <a:gd name="adj" fmla="val 93277"/>
            </a:avLst>
          </a:pr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0250" name="TextBox 89"/>
          <p:cNvSpPr txBox="1">
            <a:spLocks noChangeArrowheads="1"/>
          </p:cNvSpPr>
          <p:nvPr/>
        </p:nvSpPr>
        <p:spPr bwMode="auto">
          <a:xfrm>
            <a:off x="1862142" y="4092575"/>
            <a:ext cx="16716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a:latin typeface="微软雅黑" panose="020B0503020204020204" pitchFamily="34" charset="-122"/>
                <a:ea typeface="微软雅黑" panose="020B0503020204020204" pitchFamily="34" charset="-122"/>
              </a:rPr>
              <a:t>从上面看</a:t>
            </a:r>
          </a:p>
        </p:txBody>
      </p:sp>
      <p:sp>
        <p:nvSpPr>
          <p:cNvPr id="4105" name="右箭头 16"/>
          <p:cNvSpPr>
            <a:spLocks noChangeArrowheads="1"/>
          </p:cNvSpPr>
          <p:nvPr/>
        </p:nvSpPr>
        <p:spPr bwMode="auto">
          <a:xfrm>
            <a:off x="4572000" y="2489201"/>
            <a:ext cx="869950" cy="428625"/>
          </a:xfrm>
          <a:prstGeom prst="rightArrow">
            <a:avLst>
              <a:gd name="adj1" fmla="val 50000"/>
              <a:gd name="adj2" fmla="val 50055"/>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nvGrpSpPr>
          <p:cNvPr id="3" name="组合 21"/>
          <p:cNvGrpSpPr/>
          <p:nvPr/>
        </p:nvGrpSpPr>
        <p:grpSpPr bwMode="auto">
          <a:xfrm>
            <a:off x="6310313" y="2016125"/>
            <a:ext cx="1016000" cy="1524000"/>
            <a:chOff x="5904088" y="3251200"/>
            <a:chExt cx="1016001" cy="1524000"/>
          </a:xfrm>
        </p:grpSpPr>
        <p:sp>
          <p:nvSpPr>
            <p:cNvPr id="10253" name="矩形 17"/>
            <p:cNvSpPr>
              <a:spLocks noChangeArrowheads="1"/>
            </p:cNvSpPr>
            <p:nvPr/>
          </p:nvSpPr>
          <p:spPr bwMode="auto">
            <a:xfrm>
              <a:off x="5904089" y="3251200"/>
              <a:ext cx="508000" cy="508000"/>
            </a:xfrm>
            <a:prstGeom prst="rect">
              <a:avLst/>
            </a:prstGeom>
            <a:noFill/>
            <a:ln w="25400">
              <a:solidFill>
                <a:srgbClr val="FF0000"/>
              </a:solidFill>
              <a:rou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0254" name="矩形 18"/>
            <p:cNvSpPr>
              <a:spLocks noChangeArrowheads="1"/>
            </p:cNvSpPr>
            <p:nvPr/>
          </p:nvSpPr>
          <p:spPr bwMode="auto">
            <a:xfrm>
              <a:off x="5904088" y="3759200"/>
              <a:ext cx="508000" cy="508000"/>
            </a:xfrm>
            <a:prstGeom prst="rect">
              <a:avLst/>
            </a:prstGeom>
            <a:noFill/>
            <a:ln w="25400">
              <a:solidFill>
                <a:srgbClr val="FF0000"/>
              </a:solidFill>
              <a:rou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0255" name="矩形 19"/>
            <p:cNvSpPr>
              <a:spLocks noChangeArrowheads="1"/>
            </p:cNvSpPr>
            <p:nvPr/>
          </p:nvSpPr>
          <p:spPr bwMode="auto">
            <a:xfrm>
              <a:off x="5904088" y="4267200"/>
              <a:ext cx="508000" cy="508000"/>
            </a:xfrm>
            <a:prstGeom prst="rect">
              <a:avLst/>
            </a:prstGeom>
            <a:noFill/>
            <a:ln w="25400">
              <a:solidFill>
                <a:srgbClr val="FF0000"/>
              </a:solidFill>
              <a:rou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sp>
          <p:nvSpPr>
            <p:cNvPr id="10256" name="矩形 20"/>
            <p:cNvSpPr>
              <a:spLocks noChangeArrowheads="1"/>
            </p:cNvSpPr>
            <p:nvPr/>
          </p:nvSpPr>
          <p:spPr bwMode="auto">
            <a:xfrm>
              <a:off x="6412089" y="3251200"/>
              <a:ext cx="508000" cy="508000"/>
            </a:xfrm>
            <a:prstGeom prst="rect">
              <a:avLst/>
            </a:prstGeom>
            <a:noFill/>
            <a:ln w="25400">
              <a:solidFill>
                <a:srgbClr val="FF0000"/>
              </a:solidFill>
              <a:rou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latin typeface="微软雅黑" panose="020B0503020204020204" pitchFamily="34" charset="-122"/>
                <a:ea typeface="微软雅黑" panose="020B0503020204020204" pitchFamily="34" charset="-122"/>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0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0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0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10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ldLvl="0" animBg="1"/>
      <p:bldP spid="4101" grpId="0" bldLvl="0" animBg="1"/>
      <p:bldP spid="4102" grpId="0" bldLvl="0" animBg="1"/>
      <p:bldP spid="4103" grpId="0" bldLvl="0" animBg="1"/>
      <p:bldP spid="4105"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可选过程 3"/>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探究新知</a:t>
            </a:r>
          </a:p>
        </p:txBody>
      </p:sp>
      <p:sp>
        <p:nvSpPr>
          <p:cNvPr id="11267" name="副标题 2"/>
          <p:cNvSpPr txBox="1">
            <a:spLocks noChangeArrowheads="1"/>
          </p:cNvSpPr>
          <p:nvPr/>
        </p:nvSpPr>
        <p:spPr bwMode="auto">
          <a:xfrm>
            <a:off x="539750" y="915990"/>
            <a:ext cx="10937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latin typeface="微软雅黑" panose="020B0503020204020204" pitchFamily="34" charset="-122"/>
                <a:ea typeface="微软雅黑" panose="020B0503020204020204" pitchFamily="34" charset="-122"/>
              </a:rPr>
              <a:t>探究一：</a:t>
            </a:r>
          </a:p>
        </p:txBody>
      </p:sp>
      <p:sp>
        <p:nvSpPr>
          <p:cNvPr id="11268" name="TextBox 89"/>
          <p:cNvSpPr txBox="1">
            <a:spLocks noChangeArrowheads="1"/>
          </p:cNvSpPr>
          <p:nvPr/>
        </p:nvSpPr>
        <p:spPr bwMode="auto">
          <a:xfrm>
            <a:off x="1633542" y="915988"/>
            <a:ext cx="70453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latin typeface="微软雅黑" panose="020B0503020204020204" pitchFamily="34" charset="-122"/>
                <a:ea typeface="微软雅黑" panose="020B0503020204020204" pitchFamily="34" charset="-122"/>
              </a:rPr>
              <a:t>淘气用</a:t>
            </a:r>
            <a:r>
              <a:rPr lang="en-US" altLang="zh-CN">
                <a:latin typeface="微软雅黑" panose="020B0503020204020204" pitchFamily="34" charset="-122"/>
                <a:ea typeface="微软雅黑" panose="020B0503020204020204" pitchFamily="34" charset="-122"/>
              </a:rPr>
              <a:t>5</a:t>
            </a:r>
            <a:r>
              <a:rPr lang="zh-CN" altLang="en-US">
                <a:latin typeface="微软雅黑" panose="020B0503020204020204" pitchFamily="34" charset="-122"/>
                <a:ea typeface="微软雅黑" panose="020B0503020204020204" pitchFamily="34" charset="-122"/>
              </a:rPr>
              <a:t>个小正方体搭成了一个立体图形，请分别画出从上面、正面、左面看到的形状。</a:t>
            </a:r>
          </a:p>
        </p:txBody>
      </p:sp>
      <p:grpSp>
        <p:nvGrpSpPr>
          <p:cNvPr id="11269" name="组合 9"/>
          <p:cNvGrpSpPr/>
          <p:nvPr/>
        </p:nvGrpSpPr>
        <p:grpSpPr bwMode="auto">
          <a:xfrm>
            <a:off x="2081213" y="2065338"/>
            <a:ext cx="1782762" cy="1784350"/>
            <a:chOff x="3465689" y="2065867"/>
            <a:chExt cx="1162755" cy="1162756"/>
          </a:xfrm>
        </p:grpSpPr>
        <p:sp>
          <p:nvSpPr>
            <p:cNvPr id="11279" name="立方体 5"/>
            <p:cNvSpPr>
              <a:spLocks noChangeArrowheads="1"/>
            </p:cNvSpPr>
            <p:nvPr/>
          </p:nvSpPr>
          <p:spPr bwMode="auto">
            <a:xfrm>
              <a:off x="3725333" y="2065867"/>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Arial" panose="020B0604020202020204" pitchFamily="34" charset="0"/>
                <a:ea typeface="楷体_GB2312" pitchFamily="49" charset="-122"/>
              </a:endParaRPr>
            </a:p>
          </p:txBody>
        </p:sp>
        <p:sp>
          <p:nvSpPr>
            <p:cNvPr id="11280" name="立方体 6"/>
            <p:cNvSpPr>
              <a:spLocks noChangeArrowheads="1"/>
            </p:cNvSpPr>
            <p:nvPr/>
          </p:nvSpPr>
          <p:spPr bwMode="auto">
            <a:xfrm>
              <a:off x="3589867" y="2585156"/>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Arial" panose="020B0604020202020204" pitchFamily="34" charset="0"/>
                <a:ea typeface="楷体_GB2312" pitchFamily="49" charset="-122"/>
              </a:endParaRPr>
            </a:p>
          </p:txBody>
        </p:sp>
        <p:sp>
          <p:nvSpPr>
            <p:cNvPr id="11281" name="立方体 7"/>
            <p:cNvSpPr>
              <a:spLocks noChangeArrowheads="1"/>
            </p:cNvSpPr>
            <p:nvPr/>
          </p:nvSpPr>
          <p:spPr bwMode="auto">
            <a:xfrm>
              <a:off x="4109155" y="2460978"/>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Arial" panose="020B0604020202020204" pitchFamily="34" charset="0"/>
                <a:ea typeface="楷体_GB2312" pitchFamily="49" charset="-122"/>
              </a:endParaRPr>
            </a:p>
          </p:txBody>
        </p:sp>
        <p:sp>
          <p:nvSpPr>
            <p:cNvPr id="11282" name="立方体 8"/>
            <p:cNvSpPr>
              <a:spLocks noChangeArrowheads="1"/>
            </p:cNvSpPr>
            <p:nvPr/>
          </p:nvSpPr>
          <p:spPr bwMode="auto">
            <a:xfrm>
              <a:off x="3465689" y="2709334"/>
              <a:ext cx="519289" cy="519289"/>
            </a:xfrm>
            <a:prstGeom prst="cube">
              <a:avLst>
                <a:gd name="adj" fmla="val 25000"/>
              </a:avLst>
            </a:prstGeom>
            <a:solidFill>
              <a:srgbClr val="0099FF"/>
            </a:solidFill>
            <a:ln w="9525">
              <a:solidFill>
                <a:schemeClr val="tx1"/>
              </a:solidFill>
              <a:round/>
            </a:ln>
          </p:spPr>
          <p:txBody>
            <a:bodyPr wrap="none" lIns="90000" tIns="46800" rIns="90000" bIns="46800" anchor="ctr"/>
            <a:lstStyle/>
            <a:p>
              <a:endParaRPr lang="zh-CN" altLang="en-US">
                <a:latin typeface="Arial" panose="020B0604020202020204" pitchFamily="34" charset="0"/>
                <a:ea typeface="楷体_GB2312" pitchFamily="49" charset="-122"/>
              </a:endParaRPr>
            </a:p>
          </p:txBody>
        </p:sp>
      </p:grpSp>
      <p:sp>
        <p:nvSpPr>
          <p:cNvPr id="11270" name="TextBox 89"/>
          <p:cNvSpPr txBox="1">
            <a:spLocks noChangeArrowheads="1"/>
          </p:cNvSpPr>
          <p:nvPr/>
        </p:nvSpPr>
        <p:spPr bwMode="auto">
          <a:xfrm>
            <a:off x="1933575" y="4165600"/>
            <a:ext cx="16716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a:latin typeface="楷体_GB2312" pitchFamily="49" charset="-122"/>
                <a:ea typeface="楷体_GB2312" pitchFamily="49" charset="-122"/>
              </a:rPr>
              <a:t>从正面看</a:t>
            </a:r>
          </a:p>
        </p:txBody>
      </p:sp>
      <p:sp>
        <p:nvSpPr>
          <p:cNvPr id="5125" name="右箭头 16"/>
          <p:cNvSpPr>
            <a:spLocks noChangeArrowheads="1"/>
          </p:cNvSpPr>
          <p:nvPr/>
        </p:nvSpPr>
        <p:spPr bwMode="auto">
          <a:xfrm>
            <a:off x="4643438" y="2562225"/>
            <a:ext cx="869950" cy="428625"/>
          </a:xfrm>
          <a:prstGeom prst="rightArrow">
            <a:avLst>
              <a:gd name="adj1" fmla="val 50000"/>
              <a:gd name="adj2" fmla="val 50055"/>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p>
            <a:endParaRPr lang="zh-CN" altLang="en-US">
              <a:latin typeface="Arial" panose="020B0604020202020204" pitchFamily="34" charset="0"/>
              <a:ea typeface="楷体_GB2312" pitchFamily="49" charset="-122"/>
            </a:endParaRPr>
          </a:p>
        </p:txBody>
      </p:sp>
      <p:grpSp>
        <p:nvGrpSpPr>
          <p:cNvPr id="2" name="组合 21"/>
          <p:cNvGrpSpPr/>
          <p:nvPr/>
        </p:nvGrpSpPr>
        <p:grpSpPr bwMode="auto">
          <a:xfrm>
            <a:off x="6450013" y="2540000"/>
            <a:ext cx="1016000" cy="1016000"/>
            <a:chOff x="5904088" y="3251200"/>
            <a:chExt cx="1016001" cy="1016005"/>
          </a:xfrm>
        </p:grpSpPr>
        <p:sp>
          <p:nvSpPr>
            <p:cNvPr id="11276" name="矩形 17"/>
            <p:cNvSpPr>
              <a:spLocks noChangeArrowheads="1"/>
            </p:cNvSpPr>
            <p:nvPr/>
          </p:nvSpPr>
          <p:spPr bwMode="auto">
            <a:xfrm>
              <a:off x="5904089" y="3251200"/>
              <a:ext cx="508000" cy="508000"/>
            </a:xfrm>
            <a:prstGeom prst="rect">
              <a:avLst/>
            </a:prstGeom>
            <a:noFill/>
            <a:ln w="25400">
              <a:solidFill>
                <a:srgbClr val="FF0000"/>
              </a:solidFill>
              <a:rou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latin typeface="Arial" panose="020B0604020202020204" pitchFamily="34" charset="0"/>
                <a:ea typeface="楷体_GB2312" pitchFamily="49" charset="-122"/>
              </a:endParaRPr>
            </a:p>
          </p:txBody>
        </p:sp>
        <p:sp>
          <p:nvSpPr>
            <p:cNvPr id="11277" name="矩形 18"/>
            <p:cNvSpPr>
              <a:spLocks noChangeArrowheads="1"/>
            </p:cNvSpPr>
            <p:nvPr/>
          </p:nvSpPr>
          <p:spPr bwMode="auto">
            <a:xfrm>
              <a:off x="5904088" y="3759200"/>
              <a:ext cx="508000" cy="508000"/>
            </a:xfrm>
            <a:prstGeom prst="rect">
              <a:avLst/>
            </a:prstGeom>
            <a:noFill/>
            <a:ln w="25400">
              <a:solidFill>
                <a:srgbClr val="FF0000"/>
              </a:solidFill>
              <a:rou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latin typeface="Arial" panose="020B0604020202020204" pitchFamily="34" charset="0"/>
                <a:ea typeface="楷体_GB2312" pitchFamily="49" charset="-122"/>
              </a:endParaRPr>
            </a:p>
          </p:txBody>
        </p:sp>
        <p:sp>
          <p:nvSpPr>
            <p:cNvPr id="11278" name="矩形 20"/>
            <p:cNvSpPr>
              <a:spLocks noChangeArrowheads="1"/>
            </p:cNvSpPr>
            <p:nvPr/>
          </p:nvSpPr>
          <p:spPr bwMode="auto">
            <a:xfrm>
              <a:off x="6412089" y="3759205"/>
              <a:ext cx="508000" cy="508000"/>
            </a:xfrm>
            <a:prstGeom prst="rect">
              <a:avLst/>
            </a:prstGeom>
            <a:noFill/>
            <a:ln w="25400">
              <a:solidFill>
                <a:srgbClr val="FF0000"/>
              </a:solidFill>
              <a:rou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latin typeface="Arial" panose="020B0604020202020204" pitchFamily="34" charset="0"/>
                <a:ea typeface="楷体_GB2312" pitchFamily="49" charset="-122"/>
              </a:endParaRPr>
            </a:p>
          </p:txBody>
        </p:sp>
      </p:grpSp>
      <p:sp>
        <p:nvSpPr>
          <p:cNvPr id="5127" name="矩形 21"/>
          <p:cNvSpPr>
            <a:spLocks noChangeArrowheads="1"/>
          </p:cNvSpPr>
          <p:nvPr/>
        </p:nvSpPr>
        <p:spPr bwMode="auto">
          <a:xfrm>
            <a:off x="2074867" y="3251200"/>
            <a:ext cx="593725" cy="598488"/>
          </a:xfrm>
          <a:prstGeom prst="rect">
            <a:avLst/>
          </a:pr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latin typeface="Arial" panose="020B0604020202020204" pitchFamily="34" charset="0"/>
              <a:ea typeface="楷体_GB2312" pitchFamily="49" charset="-122"/>
            </a:endParaRPr>
          </a:p>
        </p:txBody>
      </p:sp>
      <p:sp>
        <p:nvSpPr>
          <p:cNvPr id="5128" name="矩形 22"/>
          <p:cNvSpPr>
            <a:spLocks noChangeArrowheads="1"/>
          </p:cNvSpPr>
          <p:nvPr/>
        </p:nvSpPr>
        <p:spPr bwMode="auto">
          <a:xfrm>
            <a:off x="2470150" y="2257425"/>
            <a:ext cx="592138" cy="598488"/>
          </a:xfrm>
          <a:prstGeom prst="rect">
            <a:avLst/>
          </a:pr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latin typeface="Arial" panose="020B0604020202020204" pitchFamily="34" charset="0"/>
              <a:ea typeface="楷体_GB2312" pitchFamily="49" charset="-122"/>
            </a:endParaRPr>
          </a:p>
        </p:txBody>
      </p:sp>
      <p:sp>
        <p:nvSpPr>
          <p:cNvPr id="5129" name="矩形 23"/>
          <p:cNvSpPr>
            <a:spLocks noChangeArrowheads="1"/>
          </p:cNvSpPr>
          <p:nvPr/>
        </p:nvSpPr>
        <p:spPr bwMode="auto">
          <a:xfrm>
            <a:off x="3068642" y="2867025"/>
            <a:ext cx="592137" cy="598488"/>
          </a:xfrm>
          <a:prstGeom prst="rect">
            <a:avLst/>
          </a:pr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latin typeface="Arial" panose="020B0604020202020204" pitchFamily="34" charset="0"/>
              <a:ea typeface="楷体_GB2312"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ldLvl="0" animBg="1"/>
      <p:bldP spid="5127" grpId="0" bldLvl="0" animBg="1"/>
      <p:bldP spid="5128" grpId="0" bldLvl="0" animBg="1"/>
      <p:bldP spid="5129"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SubTitle"/>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SubTitle"/>
  <p:tag name="MH_ORDER" val="2"/>
</p:tagLst>
</file>

<file path=ppt/tags/tag3.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SubTitle"/>
  <p:tag name="MH_ORDER" val="3"/>
</p:tagLst>
</file>

<file path=ppt/tags/tag4.xml><?xml version="1.0" encoding="utf-8"?>
<p:tagLst xmlns:a="http://schemas.openxmlformats.org/drawingml/2006/main" xmlns:r="http://schemas.openxmlformats.org/officeDocument/2006/relationships" xmlns:p="http://schemas.openxmlformats.org/presentationml/2006/main">
  <p:tag name="MH" val="20161223145831"/>
  <p:tag name="MH_LIBRARY" val="GRAPHIC"/>
  <p:tag name="MH_TYPE" val="Other"/>
  <p:tag name="MH_ORDER" val="5"/>
</p:tagLst>
</file>

<file path=ppt/tags/tag5.xml><?xml version="1.0" encoding="utf-8"?>
<p:tagLst xmlns:a="http://schemas.openxmlformats.org/drawingml/2006/main" xmlns:r="http://schemas.openxmlformats.org/officeDocument/2006/relationships" xmlns:p="http://schemas.openxmlformats.org/presentationml/2006/main">
  <p:tag name="MH" val="20161223145831"/>
  <p:tag name="MH_LIBRARY" val="GRAPHIC"/>
  <p:tag name="MH_TYPE" val="Other"/>
  <p:tag name="MH_ORDER" val="6"/>
</p:tagLst>
</file>

<file path=ppt/tags/tag6.xml><?xml version="1.0" encoding="utf-8"?>
<p:tagLst xmlns:a="http://schemas.openxmlformats.org/drawingml/2006/main" xmlns:r="http://schemas.openxmlformats.org/officeDocument/2006/relationships" xmlns:p="http://schemas.openxmlformats.org/presentationml/2006/main">
  <p:tag name="MH" val="20161223145831"/>
  <p:tag name="MH_LIBRARY" val="GRAPHIC"/>
  <p:tag name="MH_TYPE" val="Other"/>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61223145831"/>
  <p:tag name="MH_LIBRARY" val="GRAPHIC"/>
  <p:tag name="MH_TYPE" val="Other"/>
  <p:tag name="MH_ORDER" val="4"/>
</p:tagLst>
</file>

<file path=ppt/tags/tag8.xml><?xml version="1.0" encoding="utf-8"?>
<p:tagLst xmlns:a="http://schemas.openxmlformats.org/drawingml/2006/main" xmlns:r="http://schemas.openxmlformats.org/officeDocument/2006/relationships" xmlns:p="http://schemas.openxmlformats.org/presentationml/2006/main">
  <p:tag name="MH" val="20161223145831"/>
  <p:tag name="MH_LIBRARY" val="GRAPHIC"/>
  <p:tag name="MH_TYPE" val="Other"/>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1223145831"/>
  <p:tag name="MH_LIBRARY" val="GRAPHIC"/>
  <p:tag name="MH_TYPE" val="Other"/>
  <p:tag name="MH_ORDER" val="2"/>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w="9525" cap="flat" cmpd="sng">
          <a:solidFill>
            <a:srgbClr val="D60093"/>
          </a:solidFill>
          <a:prstDash val="solid"/>
          <a:miter/>
          <a:headEnd type="none" w="med" len="med"/>
          <a:tailEnd type="none" w="med" len="med"/>
        </a:ln>
      </a:spPr>
      <a:bodyPr wrap="square" lIns="68041" tIns="35381" rIns="68041" bIns="35381">
        <a:spAutoFit/>
      </a:bodyPr>
      <a:lstStyle>
        <a:defPPr algn="l">
          <a:defRPr lang="zh-CN" altLang="en-US" sz="1800" dirty="0">
            <a:solidFill>
              <a:srgbClr val="D60093"/>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1113</Words>
  <Application>Microsoft Office PowerPoint</Application>
  <PresentationFormat>自定义</PresentationFormat>
  <Paragraphs>111</Paragraphs>
  <Slides>23</Slides>
  <Notes>16</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黑体</vt:lpstr>
      <vt:lpstr>楷体_GB2312</vt:lpstr>
      <vt:lpstr>宋体</vt:lpstr>
      <vt:lpstr>微软雅黑</vt:lpstr>
      <vt:lpstr>Agency FB</vt:lpstr>
      <vt:lpstr>Arial</vt:lpstr>
      <vt:lpstr>Calibri</vt:lpstr>
      <vt:lpstr>WWW.2PPT.COM
</vt:lpstr>
      <vt:lpstr>六年级上册</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2016-08-11T08:55:00Z</dcterms:created>
  <dcterms:modified xsi:type="dcterms:W3CDTF">2023-01-16T17:13:01Z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E816CF89A26747E2805B095A717FAB8C</vt:lpwstr>
  </property>
  <property fmtid="{A09F084E-AD41-489F-8076-AA5BE3082BCA}" pid="100">
    <vt:ui4>5</vt:ui4>
  </property>
  <property fmtid="{64440492-4C8B-11D1-8B70-080036B11A03}" pid="11">
    <vt:lpwstr>www.2ppt.com-爱PPT提供资源下载</vt:lpwstr>
  </property>
</Properties>
</file>