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56" r:id="rId2"/>
    <p:sldId id="262" r:id="rId3"/>
    <p:sldId id="257" r:id="rId4"/>
    <p:sldId id="286" r:id="rId5"/>
    <p:sldId id="258" r:id="rId6"/>
    <p:sldId id="259" r:id="rId7"/>
    <p:sldId id="260" r:id="rId8"/>
    <p:sldId id="261" r:id="rId9"/>
    <p:sldId id="263" r:id="rId10"/>
    <p:sldId id="288" r:id="rId11"/>
    <p:sldId id="264" r:id="rId12"/>
    <p:sldId id="265" r:id="rId13"/>
    <p:sldId id="266" r:id="rId14"/>
    <p:sldId id="267" r:id="rId15"/>
    <p:sldId id="268" r:id="rId16"/>
    <p:sldId id="274" r:id="rId17"/>
    <p:sldId id="289" r:id="rId18"/>
    <p:sldId id="269" r:id="rId19"/>
    <p:sldId id="270" r:id="rId20"/>
    <p:sldId id="271" r:id="rId21"/>
    <p:sldId id="272" r:id="rId22"/>
    <p:sldId id="273" r:id="rId23"/>
    <p:sldId id="290" r:id="rId24"/>
    <p:sldId id="275" r:id="rId25"/>
    <p:sldId id="277" r:id="rId26"/>
    <p:sldId id="278" r:id="rId27"/>
    <p:sldId id="279"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835"/>
    <a:srgbClr val="2FC9FF"/>
    <a:srgbClr val="548235"/>
    <a:srgbClr val="84AF82"/>
    <a:srgbClr val="7AA8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3" autoAdjust="0"/>
    <p:restoredTop sz="94660"/>
  </p:normalViewPr>
  <p:slideViewPr>
    <p:cSldViewPr snapToGrid="0">
      <p:cViewPr varScale="1">
        <p:scale>
          <a:sx n="62" d="100"/>
          <a:sy n="62" d="100"/>
        </p:scale>
        <p:origin x="-72" y="-148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5169973-2D26-4245-912C-51B86D314E96}" type="doc">
      <dgm:prSet loTypeId="urn:microsoft.com/office/officeart/2005/8/layout/hProcess11#1" loCatId="process" qsTypeId="urn:microsoft.com/office/officeart/2005/8/quickstyle/simple1#35" qsCatId="simple" csTypeId="urn:microsoft.com/office/officeart/2005/8/colors/accent1_2#26" csCatId="accent1"/>
      <dgm:spPr/>
      <dgm:t>
        <a:bodyPr/>
        <a:lstStyle/>
        <a:p>
          <a:endParaRPr lang="zh-CN" altLang="en-US"/>
        </a:p>
      </dgm:t>
    </dgm:pt>
    <dgm:pt modelId="{E74F274B-2102-4BC7-A374-055873796500}">
      <dgm:prSet custT="1"/>
      <dgm:spPr/>
      <dgm:t>
        <a:bodyPr/>
        <a:lstStyle/>
        <a:p>
          <a:r>
            <a:rPr lang="zh-CN" sz="2000">
              <a:latin typeface="黑体" panose="02010609060101010101" pitchFamily="2" charset="-122"/>
              <a:ea typeface="黑体" panose="02010609060101010101" pitchFamily="2" charset="-122"/>
            </a:rPr>
            <a:t>融合上巳节习俗</a:t>
          </a:r>
          <a:r>
            <a:rPr lang="en-US" sz="2000">
              <a:latin typeface="黑体" panose="02010609060101010101" pitchFamily="2" charset="-122"/>
              <a:ea typeface="黑体" panose="02010609060101010101" pitchFamily="2" charset="-122"/>
            </a:rPr>
            <a:t>——</a:t>
          </a:r>
          <a:r>
            <a:rPr lang="zh-CN" sz="2000">
              <a:latin typeface="黑体" panose="02010609060101010101" pitchFamily="2" charset="-122"/>
              <a:ea typeface="黑体" panose="02010609060101010101" pitchFamily="2" charset="-122"/>
            </a:rPr>
            <a:t>踏青</a:t>
          </a:r>
        </a:p>
      </dgm:t>
    </dgm:pt>
    <dgm:pt modelId="{23DE5819-FBE1-46F1-82A8-ADC21168C413}" type="parTrans" cxnId="{D4EF4C6D-404B-45D5-B217-B7E0F3739E8A}">
      <dgm:prSet/>
      <dgm:spPr/>
      <dgm:t>
        <a:bodyPr/>
        <a:lstStyle/>
        <a:p>
          <a:endParaRPr lang="zh-CN" altLang="en-US"/>
        </a:p>
      </dgm:t>
    </dgm:pt>
    <dgm:pt modelId="{D45B52B4-AEFE-4547-976C-E622476E11F0}" type="sibTrans" cxnId="{D4EF4C6D-404B-45D5-B217-B7E0F3739E8A}">
      <dgm:prSet/>
      <dgm:spPr/>
      <dgm:t>
        <a:bodyPr/>
        <a:lstStyle/>
        <a:p>
          <a:endParaRPr lang="zh-CN" altLang="en-US"/>
        </a:p>
      </dgm:t>
    </dgm:pt>
    <dgm:pt modelId="{76874F1C-9FD5-4BE8-A4AB-F0544BB369E2}" type="pres">
      <dgm:prSet presAssocID="{A5169973-2D26-4245-912C-51B86D314E96}" presName="Name0" presStyleCnt="0">
        <dgm:presLayoutVars>
          <dgm:dir/>
          <dgm:resizeHandles val="exact"/>
        </dgm:presLayoutVars>
      </dgm:prSet>
      <dgm:spPr/>
      <dgm:t>
        <a:bodyPr/>
        <a:lstStyle/>
        <a:p>
          <a:endParaRPr lang="zh-CN" altLang="en-US"/>
        </a:p>
      </dgm:t>
    </dgm:pt>
    <dgm:pt modelId="{231609B4-A77E-4057-B5FA-A8CE20032F85}" type="pres">
      <dgm:prSet presAssocID="{A5169973-2D26-4245-912C-51B86D314E96}" presName="arrow" presStyleLbl="bgShp" presStyleIdx="0" presStyleCnt="1" custLinFactNeighborX="-1218" custLinFactNeighborY="-1701"/>
      <dgm:spPr>
        <a:solidFill>
          <a:schemeClr val="bg1">
            <a:alpha val="40000"/>
          </a:schemeClr>
        </a:solidFill>
        <a:ln>
          <a:solidFill>
            <a:srgbClr val="548235"/>
          </a:solidFill>
        </a:ln>
      </dgm:spPr>
    </dgm:pt>
    <dgm:pt modelId="{624A7B11-3203-46D5-9A0B-06B900839470}" type="pres">
      <dgm:prSet presAssocID="{A5169973-2D26-4245-912C-51B86D314E96}" presName="points" presStyleCnt="0"/>
      <dgm:spPr/>
    </dgm:pt>
    <dgm:pt modelId="{500F570A-6549-40E7-AFAE-588E7E5A52E5}" type="pres">
      <dgm:prSet presAssocID="{E74F274B-2102-4BC7-A374-055873796500}" presName="compositeA" presStyleCnt="0"/>
      <dgm:spPr/>
    </dgm:pt>
    <dgm:pt modelId="{73E2699D-9165-42CE-AADE-601FE9B0549A}" type="pres">
      <dgm:prSet presAssocID="{E74F274B-2102-4BC7-A374-055873796500}" presName="textA" presStyleLbl="revTx" presStyleIdx="0" presStyleCnt="1">
        <dgm:presLayoutVars>
          <dgm:bulletEnabled val="1"/>
        </dgm:presLayoutVars>
      </dgm:prSet>
      <dgm:spPr/>
      <dgm:t>
        <a:bodyPr/>
        <a:lstStyle/>
        <a:p>
          <a:endParaRPr lang="zh-CN" altLang="en-US"/>
        </a:p>
      </dgm:t>
    </dgm:pt>
    <dgm:pt modelId="{A7A7C231-3932-4CFF-9DA2-A7EE196B5F2C}" type="pres">
      <dgm:prSet presAssocID="{E74F274B-2102-4BC7-A374-055873796500}" presName="circleA" presStyleLbl="node1" presStyleIdx="0" presStyleCnt="1" custLinFactX="-464431" custLinFactNeighborX="-500000"/>
      <dgm:spPr/>
    </dgm:pt>
    <dgm:pt modelId="{9CC5AA62-36D8-459A-B286-A54D56B670E3}" type="pres">
      <dgm:prSet presAssocID="{E74F274B-2102-4BC7-A374-055873796500}" presName="spaceA" presStyleCnt="0"/>
      <dgm:spPr/>
    </dgm:pt>
  </dgm:ptLst>
  <dgm:cxnLst>
    <dgm:cxn modelId="{D4EF4C6D-404B-45D5-B217-B7E0F3739E8A}" srcId="{A5169973-2D26-4245-912C-51B86D314E96}" destId="{E74F274B-2102-4BC7-A374-055873796500}" srcOrd="0" destOrd="0" parTransId="{23DE5819-FBE1-46F1-82A8-ADC21168C413}" sibTransId="{D45B52B4-AEFE-4547-976C-E622476E11F0}"/>
    <dgm:cxn modelId="{5732039B-561E-4D23-BD1F-3D6762372872}" type="presOf" srcId="{E74F274B-2102-4BC7-A374-055873796500}" destId="{73E2699D-9165-42CE-AADE-601FE9B0549A}" srcOrd="0" destOrd="0" presId="urn:microsoft.com/office/officeart/2005/8/layout/hProcess11#1"/>
    <dgm:cxn modelId="{7EAC5316-CA68-4784-9CF2-F38314FEF17C}" type="presOf" srcId="{A5169973-2D26-4245-912C-51B86D314E96}" destId="{76874F1C-9FD5-4BE8-A4AB-F0544BB369E2}" srcOrd="0" destOrd="0" presId="urn:microsoft.com/office/officeart/2005/8/layout/hProcess11#1"/>
    <dgm:cxn modelId="{A40AD0F5-4272-4814-B0E8-8729EB7D1A25}" type="presParOf" srcId="{76874F1C-9FD5-4BE8-A4AB-F0544BB369E2}" destId="{231609B4-A77E-4057-B5FA-A8CE20032F85}" srcOrd="0" destOrd="0" presId="urn:microsoft.com/office/officeart/2005/8/layout/hProcess11#1"/>
    <dgm:cxn modelId="{58D23EFE-1A3D-43B2-A770-64F584B06B4C}" type="presParOf" srcId="{76874F1C-9FD5-4BE8-A4AB-F0544BB369E2}" destId="{624A7B11-3203-46D5-9A0B-06B900839470}" srcOrd="1" destOrd="0" presId="urn:microsoft.com/office/officeart/2005/8/layout/hProcess11#1"/>
    <dgm:cxn modelId="{F6F2D219-A258-4A18-B73C-D15A3DB87849}" type="presParOf" srcId="{624A7B11-3203-46D5-9A0B-06B900839470}" destId="{500F570A-6549-40E7-AFAE-588E7E5A52E5}" srcOrd="0" destOrd="0" presId="urn:microsoft.com/office/officeart/2005/8/layout/hProcess11#1"/>
    <dgm:cxn modelId="{6BE12FBA-36DF-4C00-BD49-6C36E4F1A708}" type="presParOf" srcId="{500F570A-6549-40E7-AFAE-588E7E5A52E5}" destId="{73E2699D-9165-42CE-AADE-601FE9B0549A}" srcOrd="0" destOrd="0" presId="urn:microsoft.com/office/officeart/2005/8/layout/hProcess11#1"/>
    <dgm:cxn modelId="{F6C5D555-0DC6-4AC3-B737-B68793BAF0BA}" type="presParOf" srcId="{500F570A-6549-40E7-AFAE-588E7E5A52E5}" destId="{A7A7C231-3932-4CFF-9DA2-A7EE196B5F2C}" srcOrd="1" destOrd="0" presId="urn:microsoft.com/office/officeart/2005/8/layout/hProcess11#1"/>
    <dgm:cxn modelId="{117CBF1F-160C-4017-BBC9-F04874CFCF19}" type="presParOf" srcId="{500F570A-6549-40E7-AFAE-588E7E5A52E5}" destId="{9CC5AA62-36D8-459A-B286-A54D56B670E3}" srcOrd="2" destOrd="0" presId="urn:microsoft.com/office/officeart/2005/8/layout/hProcess1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609B4-A77E-4057-B5FA-A8CE20032F85}">
      <dsp:nvSpPr>
        <dsp:cNvPr id="0" name=""/>
        <dsp:cNvSpPr/>
      </dsp:nvSpPr>
      <dsp:spPr>
        <a:xfrm>
          <a:off x="0" y="539842"/>
          <a:ext cx="8224559" cy="736493"/>
        </a:xfrm>
        <a:prstGeom prst="notchedRightArrow">
          <a:avLst/>
        </a:prstGeom>
        <a:solidFill>
          <a:schemeClr val="bg1">
            <a:alpha val="40000"/>
          </a:schemeClr>
        </a:solidFill>
        <a:ln>
          <a:solidFill>
            <a:srgbClr val="548235"/>
          </a:solidFill>
        </a:ln>
        <a:effectLst/>
      </dsp:spPr>
      <dsp:style>
        <a:lnRef idx="0">
          <a:scrgbClr r="0" g="0" b="0"/>
        </a:lnRef>
        <a:fillRef idx="1">
          <a:scrgbClr r="0" g="0" b="0"/>
        </a:fillRef>
        <a:effectRef idx="0">
          <a:scrgbClr r="0" g="0" b="0"/>
        </a:effectRef>
        <a:fontRef idx="minor"/>
      </dsp:style>
    </dsp:sp>
    <dsp:sp modelId="{73E2699D-9165-42CE-AADE-601FE9B0549A}">
      <dsp:nvSpPr>
        <dsp:cNvPr id="0" name=""/>
        <dsp:cNvSpPr/>
      </dsp:nvSpPr>
      <dsp:spPr>
        <a:xfrm>
          <a:off x="0" y="0"/>
          <a:ext cx="7402103" cy="736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zh-CN" sz="2000" kern="1200">
              <a:latin typeface="黑体" panose="02010600030101010101" pitchFamily="2" charset="-122"/>
              <a:ea typeface="黑体" panose="02010600030101010101" pitchFamily="2" charset="-122"/>
            </a:rPr>
            <a:t>融合上巳节习俗</a:t>
          </a:r>
          <a:r>
            <a:rPr lang="en-US" sz="2000" kern="1200">
              <a:latin typeface="黑体" panose="02010600030101010101" pitchFamily="2" charset="-122"/>
              <a:ea typeface="黑体" panose="02010600030101010101" pitchFamily="2" charset="-122"/>
            </a:rPr>
            <a:t>——</a:t>
          </a:r>
          <a:r>
            <a:rPr lang="zh-CN" sz="2000" kern="1200">
              <a:latin typeface="黑体" panose="02010600030101010101" pitchFamily="2" charset="-122"/>
              <a:ea typeface="黑体" panose="02010600030101010101" pitchFamily="2" charset="-122"/>
            </a:rPr>
            <a:t>踏青</a:t>
          </a:r>
        </a:p>
      </dsp:txBody>
      <dsp:txXfrm>
        <a:off x="0" y="0"/>
        <a:ext cx="7402103" cy="736493"/>
      </dsp:txXfrm>
    </dsp:sp>
    <dsp:sp modelId="{A7A7C231-3932-4CFF-9DA2-A7EE196B5F2C}">
      <dsp:nvSpPr>
        <dsp:cNvPr id="0" name=""/>
        <dsp:cNvSpPr/>
      </dsp:nvSpPr>
      <dsp:spPr>
        <a:xfrm>
          <a:off x="1833246" y="828555"/>
          <a:ext cx="184123" cy="1841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HorzCh" val="ctr"/>
                  <dgm:param type="txAnchorVertCh" val="b"/>
                  <dgm:param type="txAnchorVert" val="b"/>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HorzCh" val="ctr"/>
                  <dgm:param type="txAnchorVertCh" val="t"/>
                  <dgm:param type="txAnchorVert" val="t"/>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3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61DF7-9532-4CB4-BE30-0B3C5830EC8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C01FE-F41A-4F2A-B876-806308B84CD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4C01FE-F41A-4F2A-B876-806308B84CD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4C01FE-F41A-4F2A-B876-806308B84CD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4C01FE-F41A-4F2A-B876-806308B84CD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4C01FE-F41A-4F2A-B876-806308B84CD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4C01FE-F41A-4F2A-B876-806308B84CD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4C01FE-F41A-4F2A-B876-806308B84CD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4C01FE-F41A-4F2A-B876-806308B84CD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4C01FE-F41A-4F2A-B876-806308B84CD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4C01FE-F41A-4F2A-B876-806308B84CD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4C01FE-F41A-4F2A-B876-806308B84CD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4C01FE-F41A-4F2A-B876-806308B84CD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4C01FE-F41A-4F2A-B876-806308B84CD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4C01FE-F41A-4F2A-B876-806308B84CD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4C01FE-F41A-4F2A-B876-806308B84CD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4C01FE-F41A-4F2A-B876-806308B84CD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4C01FE-F41A-4F2A-B876-806308B84CD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4C01FE-F41A-4F2A-B876-806308B84CD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4C01FE-F41A-4F2A-B876-806308B84CD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4C01FE-F41A-4F2A-B876-806308B84CD0}"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4C01FE-F41A-4F2A-B876-806308B84CD0}"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4C01FE-F41A-4F2A-B876-806308B84CD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4C01FE-F41A-4F2A-B876-806308B84CD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4C01FE-F41A-4F2A-B876-806308B84CD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4C01FE-F41A-4F2A-B876-806308B84CD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4C01FE-F41A-4F2A-B876-806308B84CD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4C01FE-F41A-4F2A-B876-806308B84CD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4C01FE-F41A-4F2A-B876-806308B84CD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advClick="0" advTm="2000">
        <p14:flash/>
      </p:transition>
    </mc:Choice>
    <mc:Fallback xmlns="">
      <p:transition spd="slow"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advClick="0" advTm="2000">
        <p14:flash/>
      </p:transition>
    </mc:Choice>
    <mc:Fallback xmlns="">
      <p:transition spd="slow" advClick="0"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325228" y="6545425"/>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advClick="0" advTm="2000">
        <p14:flash/>
      </p:transition>
    </mc:Choice>
    <mc:Fallback xmlns="">
      <p:transition spd="slow" advClick="0" advTm="2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5" cstate="screen"/>
          <a:srcRect/>
          <a:stretch>
            <a:fillRect/>
          </a:stretch>
        </p:blipFill>
        <p:spPr>
          <a:xfrm rot="16200000">
            <a:off x="2665070" y="-2665072"/>
            <a:ext cx="6858001" cy="1218814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advClick="0" advTm="2000">
        <p14:flash/>
      </p:transition>
    </mc:Choice>
    <mc:Fallback xmlns="">
      <p:transition spd="slow" advClick="0" advTm="2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2.jpe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emf"/></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6.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3.png"/><Relationship Id="rId7"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0.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screen"/>
          <a:srcRect b="46128"/>
          <a:stretch>
            <a:fillRect/>
          </a:stretch>
        </p:blipFill>
        <p:spPr>
          <a:xfrm>
            <a:off x="9647" y="283"/>
            <a:ext cx="12172705" cy="3694241"/>
          </a:xfrm>
          <a:prstGeom prst="rect">
            <a:avLst/>
          </a:prstGeom>
        </p:spPr>
      </p:pic>
      <p:pic>
        <p:nvPicPr>
          <p:cNvPr id="15" name="图片 14"/>
          <p:cNvPicPr>
            <a:picLocks noChangeAspect="1"/>
          </p:cNvPicPr>
          <p:nvPr/>
        </p:nvPicPr>
        <p:blipFill>
          <a:blip r:embed="rId4"/>
          <a:stretch>
            <a:fillRect/>
          </a:stretch>
        </p:blipFill>
        <p:spPr>
          <a:xfrm>
            <a:off x="9647" y="283"/>
            <a:ext cx="12172705" cy="6857433"/>
          </a:xfrm>
          <a:prstGeom prst="rect">
            <a:avLst/>
          </a:prstGeom>
        </p:spPr>
      </p:pic>
      <p:pic>
        <p:nvPicPr>
          <p:cNvPr id="7" name="图片 6"/>
          <p:cNvPicPr>
            <a:picLocks noChangeAspect="1"/>
          </p:cNvPicPr>
          <p:nvPr/>
        </p:nvPicPr>
        <p:blipFill rotWithShape="1">
          <a:blip r:embed="rId5" cstate="screen"/>
          <a:srcRect t="46082"/>
          <a:stretch>
            <a:fillRect/>
          </a:stretch>
        </p:blipFill>
        <p:spPr>
          <a:xfrm>
            <a:off x="9647" y="3160352"/>
            <a:ext cx="12172705" cy="3697364"/>
          </a:xfrm>
          <a:prstGeom prst="rect">
            <a:avLst/>
          </a:prstGeom>
        </p:spPr>
      </p:pic>
      <p:pic>
        <p:nvPicPr>
          <p:cNvPr id="10" name="图片 9"/>
          <p:cNvPicPr>
            <a:picLocks noChangeAspect="1"/>
          </p:cNvPicPr>
          <p:nvPr/>
        </p:nvPicPr>
        <p:blipFill rotWithShape="1">
          <a:blip r:embed="rId6" cstate="screen"/>
          <a:srcRect l="58017" b="45559"/>
          <a:stretch>
            <a:fillRect/>
          </a:stretch>
        </p:blipFill>
        <p:spPr>
          <a:xfrm>
            <a:off x="8981800" y="0"/>
            <a:ext cx="3210200" cy="3111500"/>
          </a:xfrm>
          <a:prstGeom prst="rect">
            <a:avLst/>
          </a:prstGeom>
        </p:spPr>
      </p:pic>
      <p:pic>
        <p:nvPicPr>
          <p:cNvPr id="9" name="图片 8"/>
          <p:cNvPicPr>
            <a:picLocks noChangeAspect="1"/>
          </p:cNvPicPr>
          <p:nvPr/>
        </p:nvPicPr>
        <p:blipFill rotWithShape="1">
          <a:blip r:embed="rId7" cstate="screen"/>
          <a:srcRect/>
          <a:stretch>
            <a:fillRect/>
          </a:stretch>
        </p:blipFill>
        <p:spPr>
          <a:xfrm>
            <a:off x="-1" y="-1"/>
            <a:ext cx="1788130" cy="1371462"/>
          </a:xfrm>
          <a:prstGeom prst="rect">
            <a:avLst/>
          </a:prstGeom>
        </p:spPr>
      </p:pic>
      <p:sp>
        <p:nvSpPr>
          <p:cNvPr id="17" name="文本框 16"/>
          <p:cNvSpPr txBox="1"/>
          <p:nvPr/>
        </p:nvSpPr>
        <p:spPr>
          <a:xfrm>
            <a:off x="343813" y="1358760"/>
            <a:ext cx="430887" cy="3492640"/>
          </a:xfrm>
          <a:prstGeom prst="rect">
            <a:avLst/>
          </a:prstGeom>
          <a:noFill/>
        </p:spPr>
        <p:txBody>
          <a:bodyPr vert="eaVert" wrap="square" rtlCol="0">
            <a:spAutoFit/>
          </a:bodyPr>
          <a:lstStyle/>
          <a:p>
            <a:pPr algn="dist"/>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中</a:t>
            </a:r>
            <a:r>
              <a:rPr lang="en-US" altLang="zh-CN" sz="1600" dirty="0">
                <a:solidFill>
                  <a:schemeClr val="accent6">
                    <a:lumMod val="75000"/>
                  </a:schemeClr>
                </a:solidFill>
                <a:latin typeface="微软雅黑" panose="020B0503020204020204" pitchFamily="34" charset="-122"/>
                <a:ea typeface="微软雅黑" panose="020B0503020204020204" pitchFamily="34" charset="-122"/>
              </a:rPr>
              <a:t>/</a:t>
            </a: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国</a:t>
            </a:r>
            <a:r>
              <a:rPr lang="en-US" altLang="zh-CN" sz="1600" dirty="0">
                <a:solidFill>
                  <a:schemeClr val="accent6">
                    <a:lumMod val="75000"/>
                  </a:schemeClr>
                </a:solidFill>
                <a:latin typeface="微软雅黑" panose="020B0503020204020204" pitchFamily="34" charset="-122"/>
                <a:ea typeface="微软雅黑" panose="020B0503020204020204" pitchFamily="34" charset="-122"/>
              </a:rPr>
              <a:t>/</a:t>
            </a: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传</a:t>
            </a:r>
            <a:r>
              <a:rPr lang="en-US" altLang="zh-CN" sz="1600" dirty="0">
                <a:solidFill>
                  <a:schemeClr val="accent6">
                    <a:lumMod val="75000"/>
                  </a:schemeClr>
                </a:solidFill>
                <a:latin typeface="微软雅黑" panose="020B0503020204020204" pitchFamily="34" charset="-122"/>
                <a:ea typeface="微软雅黑" panose="020B0503020204020204" pitchFamily="34" charset="-122"/>
              </a:rPr>
              <a:t>/</a:t>
            </a: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统</a:t>
            </a:r>
            <a:r>
              <a:rPr lang="en-US" altLang="zh-CN" sz="1600" dirty="0">
                <a:solidFill>
                  <a:schemeClr val="accent6">
                    <a:lumMod val="75000"/>
                  </a:schemeClr>
                </a:solidFill>
                <a:latin typeface="微软雅黑" panose="020B0503020204020204" pitchFamily="34" charset="-122"/>
                <a:ea typeface="微软雅黑" panose="020B0503020204020204" pitchFamily="34" charset="-122"/>
              </a:rPr>
              <a:t>/</a:t>
            </a: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节</a:t>
            </a:r>
            <a:r>
              <a:rPr lang="en-US" altLang="zh-CN" sz="1600" dirty="0">
                <a:solidFill>
                  <a:schemeClr val="accent6">
                    <a:lumMod val="75000"/>
                  </a:schemeClr>
                </a:solidFill>
                <a:latin typeface="微软雅黑" panose="020B0503020204020204" pitchFamily="34" charset="-122"/>
                <a:ea typeface="微软雅黑" panose="020B0503020204020204" pitchFamily="34" charset="-122"/>
              </a:rPr>
              <a:t>/</a:t>
            </a:r>
            <a:r>
              <a:rPr lang="zh-CN" altLang="en-US" sz="1600" dirty="0">
                <a:solidFill>
                  <a:schemeClr val="accent6">
                    <a:lumMod val="75000"/>
                  </a:schemeClr>
                </a:solidFill>
                <a:latin typeface="微软雅黑" panose="020B0503020204020204" pitchFamily="34" charset="-122"/>
                <a:ea typeface="微软雅黑" panose="020B0503020204020204" pitchFamily="34" charset="-122"/>
              </a:rPr>
              <a:t>日</a:t>
            </a:r>
          </a:p>
        </p:txBody>
      </p:sp>
      <p:sp>
        <p:nvSpPr>
          <p:cNvPr id="18" name="文本框 17"/>
          <p:cNvSpPr txBox="1"/>
          <p:nvPr/>
        </p:nvSpPr>
        <p:spPr>
          <a:xfrm>
            <a:off x="2110616" y="751993"/>
            <a:ext cx="2313454" cy="2646878"/>
          </a:xfrm>
          <a:prstGeom prst="rect">
            <a:avLst/>
          </a:prstGeom>
          <a:noFill/>
        </p:spPr>
        <p:txBody>
          <a:bodyPr wrap="none" rtlCol="0">
            <a:spAutoFit/>
          </a:bodyPr>
          <a:lstStyle/>
          <a:p>
            <a:r>
              <a:rPr lang="zh-CN" altLang="en-US" sz="16600" dirty="0">
                <a:solidFill>
                  <a:srgbClr val="006835"/>
                </a:solidFill>
                <a:latin typeface="禹卫书法行书简体" panose="02000603000000000000" pitchFamily="2" charset="-122"/>
                <a:ea typeface="禹卫书法行书简体" panose="02000603000000000000" pitchFamily="2" charset="-122"/>
              </a:rPr>
              <a:t>清</a:t>
            </a:r>
          </a:p>
        </p:txBody>
      </p:sp>
      <p:sp>
        <p:nvSpPr>
          <p:cNvPr id="19" name="文本框 18"/>
          <p:cNvSpPr txBox="1"/>
          <p:nvPr/>
        </p:nvSpPr>
        <p:spPr>
          <a:xfrm>
            <a:off x="5458892" y="546029"/>
            <a:ext cx="2736647" cy="3154710"/>
          </a:xfrm>
          <a:prstGeom prst="rect">
            <a:avLst/>
          </a:prstGeom>
          <a:noFill/>
        </p:spPr>
        <p:txBody>
          <a:bodyPr wrap="none" rtlCol="0">
            <a:spAutoFit/>
          </a:bodyPr>
          <a:lstStyle/>
          <a:p>
            <a:r>
              <a:rPr lang="zh-CN" altLang="en-US" sz="19900" dirty="0">
                <a:solidFill>
                  <a:srgbClr val="006835"/>
                </a:solidFill>
                <a:latin typeface="禹卫书法行书简体" panose="02000603000000000000" pitchFamily="2" charset="-122"/>
                <a:ea typeface="禹卫书法行书简体" panose="02000603000000000000" pitchFamily="2" charset="-122"/>
              </a:rPr>
              <a:t>时</a:t>
            </a:r>
          </a:p>
        </p:txBody>
      </p:sp>
      <p:sp>
        <p:nvSpPr>
          <p:cNvPr id="20" name="文本框 19"/>
          <p:cNvSpPr txBox="1"/>
          <p:nvPr/>
        </p:nvSpPr>
        <p:spPr>
          <a:xfrm>
            <a:off x="3922737" y="703141"/>
            <a:ext cx="1954381" cy="2215991"/>
          </a:xfrm>
          <a:prstGeom prst="rect">
            <a:avLst/>
          </a:prstGeom>
          <a:noFill/>
        </p:spPr>
        <p:txBody>
          <a:bodyPr wrap="none" rtlCol="0">
            <a:spAutoFit/>
          </a:bodyPr>
          <a:lstStyle/>
          <a:p>
            <a:r>
              <a:rPr lang="zh-CN" altLang="en-US" sz="13800" dirty="0">
                <a:solidFill>
                  <a:schemeClr val="accent6">
                    <a:lumMod val="75000"/>
                  </a:schemeClr>
                </a:solidFill>
                <a:latin typeface="禹卫书法行书简体" panose="02000603000000000000" pitchFamily="2" charset="-122"/>
                <a:ea typeface="禹卫书法行书简体" panose="02000603000000000000" pitchFamily="2" charset="-122"/>
              </a:rPr>
              <a:t>明</a:t>
            </a:r>
          </a:p>
        </p:txBody>
      </p:sp>
      <p:sp>
        <p:nvSpPr>
          <p:cNvPr id="21" name="文本框 20"/>
          <p:cNvSpPr txBox="1"/>
          <p:nvPr/>
        </p:nvSpPr>
        <p:spPr>
          <a:xfrm>
            <a:off x="7436701" y="811353"/>
            <a:ext cx="1954381" cy="2215991"/>
          </a:xfrm>
          <a:prstGeom prst="rect">
            <a:avLst/>
          </a:prstGeom>
          <a:noFill/>
        </p:spPr>
        <p:txBody>
          <a:bodyPr wrap="none" rtlCol="0">
            <a:spAutoFit/>
          </a:bodyPr>
          <a:lstStyle/>
          <a:p>
            <a:r>
              <a:rPr lang="zh-CN" altLang="en-US" sz="13800" dirty="0">
                <a:solidFill>
                  <a:srgbClr val="548235"/>
                </a:solidFill>
                <a:latin typeface="禹卫书法行书简体" panose="02000603000000000000" pitchFamily="2" charset="-122"/>
                <a:ea typeface="禹卫书法行书简体" panose="02000603000000000000" pitchFamily="2" charset="-122"/>
              </a:rPr>
              <a:t>节</a:t>
            </a:r>
          </a:p>
        </p:txBody>
      </p:sp>
      <p:sp>
        <p:nvSpPr>
          <p:cNvPr id="22" name="文本框 21"/>
          <p:cNvSpPr txBox="1"/>
          <p:nvPr/>
        </p:nvSpPr>
        <p:spPr>
          <a:xfrm>
            <a:off x="4135723" y="3754115"/>
            <a:ext cx="3344577" cy="369332"/>
          </a:xfrm>
          <a:prstGeom prst="rect">
            <a:avLst/>
          </a:prstGeom>
          <a:noFill/>
        </p:spPr>
        <p:txBody>
          <a:bodyPr wrap="square" rtlCol="0">
            <a:spAutoFit/>
          </a:bodyPr>
          <a:lstStyle/>
          <a:p>
            <a:pPr algn="dist"/>
            <a:r>
              <a:rPr lang="en-US" altLang="zh-CN" b="1" dirty="0">
                <a:latin typeface="华文楷体" panose="02010600040101010101" pitchFamily="2" charset="-122"/>
                <a:ea typeface="华文楷体" panose="02010600040101010101" pitchFamily="2" charset="-122"/>
              </a:rPr>
              <a:t>QINGMINGSHIJIE</a:t>
            </a:r>
            <a:endParaRPr lang="zh-CN" altLang="en-US" b="1" dirty="0">
              <a:latin typeface="华文楷体" panose="02010600040101010101" pitchFamily="2" charset="-122"/>
              <a:ea typeface="华文楷体" panose="02010600040101010101" pitchFamily="2" charset="-122"/>
            </a:endParaRPr>
          </a:p>
        </p:txBody>
      </p:sp>
      <p:sp>
        <p:nvSpPr>
          <p:cNvPr id="23" name="文本框 22"/>
          <p:cNvSpPr txBox="1"/>
          <p:nvPr/>
        </p:nvSpPr>
        <p:spPr>
          <a:xfrm>
            <a:off x="3357321" y="4117361"/>
            <a:ext cx="5053779" cy="1064522"/>
          </a:xfrm>
          <a:prstGeom prst="rect">
            <a:avLst/>
          </a:prstGeom>
          <a:noFill/>
        </p:spPr>
        <p:txBody>
          <a:bodyPr wrap="square" rtlCol="0">
            <a:spAutoFit/>
          </a:bodyPr>
          <a:lstStyle/>
          <a:p>
            <a:pPr algn="dist">
              <a:lnSpc>
                <a:spcPct val="120000"/>
              </a:lnSpc>
            </a:pPr>
            <a:r>
              <a:rPr lang="zh-CN" altLang="en-US" sz="2800" dirty="0">
                <a:latin typeface="华文行楷" panose="02010800040101010101" pitchFamily="2" charset="-122"/>
                <a:ea typeface="华文行楷" panose="02010800040101010101" pitchFamily="2" charset="-122"/>
              </a:rPr>
              <a:t>万物生长此时，皆清洁而明净</a:t>
            </a:r>
            <a:endParaRPr lang="en-US" altLang="zh-CN" sz="2800" dirty="0">
              <a:latin typeface="华文行楷" panose="02010800040101010101" pitchFamily="2" charset="-122"/>
              <a:ea typeface="华文行楷" panose="02010800040101010101" pitchFamily="2" charset="-122"/>
            </a:endParaRPr>
          </a:p>
          <a:p>
            <a:pPr algn="ctr">
              <a:lnSpc>
                <a:spcPct val="120000"/>
              </a:lnSpc>
            </a:pPr>
            <a:r>
              <a:rPr lang="zh-CN" altLang="en-US" sz="2400" dirty="0">
                <a:latin typeface="华文行楷" panose="02010800040101010101" pitchFamily="2" charset="-122"/>
                <a:ea typeface="华文行楷" panose="02010800040101010101" pitchFamily="2" charset="-122"/>
              </a:rPr>
              <a:t>中 国 二 十 四 节 气</a:t>
            </a:r>
          </a:p>
        </p:txBody>
      </p:sp>
    </p:spTree>
  </p:cSld>
  <p:clrMapOvr>
    <a:masterClrMapping/>
  </p:clrMapOvr>
  <mc:AlternateContent xmlns:mc="http://schemas.openxmlformats.org/markup-compatibility/2006" xmlns:p14="http://schemas.microsoft.com/office/powerpoint/2010/main">
    <mc:Choice Requires="p14">
      <p:transition spd="slow" advTm="2000">
        <p14:flash/>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ircle(in)">
                                      <p:cBhvr>
                                        <p:cTn id="3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screen"/>
          <a:srcRect t="67048"/>
          <a:stretch>
            <a:fillRect/>
          </a:stretch>
        </p:blipFill>
        <p:spPr>
          <a:xfrm>
            <a:off x="9647" y="4506615"/>
            <a:ext cx="12172705" cy="2009762"/>
          </a:xfrm>
          <a:prstGeom prst="rect">
            <a:avLst/>
          </a:prstGeom>
        </p:spPr>
      </p:pic>
      <p:sp>
        <p:nvSpPr>
          <p:cNvPr id="3" name="矩形 2"/>
          <p:cNvSpPr/>
          <p:nvPr/>
        </p:nvSpPr>
        <p:spPr>
          <a:xfrm>
            <a:off x="2474151" y="3265467"/>
            <a:ext cx="7283623" cy="861774"/>
          </a:xfrm>
          <a:prstGeom prst="rect">
            <a:avLst/>
          </a:prstGeom>
        </p:spPr>
        <p:txBody>
          <a:bodyPr wrap="square">
            <a:spAutoFit/>
          </a:bodyPr>
          <a:lstStyle/>
          <a:p>
            <a:pPr algn="dist"/>
            <a:r>
              <a:rPr lang="zh-CN" altLang="en-US" sz="5000" dirty="0">
                <a:latin typeface="禹卫书法行书简体" panose="02000603000000000000" pitchFamily="2" charset="-122"/>
                <a:ea typeface="禹卫书法行书简体" panose="02000603000000000000" pitchFamily="2" charset="-122"/>
              </a:rPr>
              <a:t>清明节发展历史</a:t>
            </a:r>
          </a:p>
        </p:txBody>
      </p:sp>
      <p:pic>
        <p:nvPicPr>
          <p:cNvPr id="5" name="图片 4"/>
          <p:cNvPicPr>
            <a:picLocks noChangeAspect="1"/>
          </p:cNvPicPr>
          <p:nvPr/>
        </p:nvPicPr>
        <p:blipFill rotWithShape="1">
          <a:blip r:embed="rId4" cstate="screen"/>
          <a:srcRect t="33474" b="7351"/>
          <a:stretch>
            <a:fillRect/>
          </a:stretch>
        </p:blipFill>
        <p:spPr>
          <a:xfrm>
            <a:off x="0" y="4127241"/>
            <a:ext cx="12192000" cy="2779607"/>
          </a:xfrm>
          <a:prstGeom prst="rect">
            <a:avLst/>
          </a:prstGeom>
        </p:spPr>
      </p:pic>
      <p:pic>
        <p:nvPicPr>
          <p:cNvPr id="7" name="图片 6"/>
          <p:cNvPicPr>
            <a:picLocks noChangeAspect="1"/>
          </p:cNvPicPr>
          <p:nvPr/>
        </p:nvPicPr>
        <p:blipFill rotWithShape="1">
          <a:blip r:embed="rId5" cstate="screen"/>
          <a:srcRect/>
          <a:stretch>
            <a:fillRect/>
          </a:stretch>
        </p:blipFill>
        <p:spPr>
          <a:xfrm>
            <a:off x="-1756522" y="4639987"/>
            <a:ext cx="4230673" cy="2950499"/>
          </a:xfrm>
          <a:prstGeom prst="rect">
            <a:avLst/>
          </a:prstGeom>
        </p:spPr>
      </p:pic>
      <p:pic>
        <p:nvPicPr>
          <p:cNvPr id="8" name="图片 7"/>
          <p:cNvPicPr>
            <a:picLocks noChangeAspect="1"/>
          </p:cNvPicPr>
          <p:nvPr/>
        </p:nvPicPr>
        <p:blipFill rotWithShape="1">
          <a:blip r:embed="rId6" cstate="screen"/>
          <a:srcRect l="53562" t="40093" r="5589"/>
          <a:stretch>
            <a:fillRect/>
          </a:stretch>
        </p:blipFill>
        <p:spPr>
          <a:xfrm>
            <a:off x="9181578" y="5099266"/>
            <a:ext cx="3782860" cy="2779607"/>
          </a:xfrm>
          <a:prstGeom prst="rect">
            <a:avLst/>
          </a:prstGeom>
        </p:spPr>
      </p:pic>
      <p:pic>
        <p:nvPicPr>
          <p:cNvPr id="10" name="图片 9"/>
          <p:cNvPicPr>
            <a:picLocks noChangeAspect="1"/>
          </p:cNvPicPr>
          <p:nvPr/>
        </p:nvPicPr>
        <p:blipFill rotWithShape="1">
          <a:blip r:embed="rId7" cstate="screen"/>
          <a:srcRect l="34755" t="47122" r="32061" b="17076"/>
          <a:stretch>
            <a:fillRect/>
          </a:stretch>
        </p:blipFill>
        <p:spPr>
          <a:xfrm>
            <a:off x="4356435" y="5107728"/>
            <a:ext cx="2235635" cy="1208522"/>
          </a:xfrm>
          <a:prstGeom prst="rect">
            <a:avLst/>
          </a:prstGeom>
        </p:spPr>
      </p:pic>
      <p:pic>
        <p:nvPicPr>
          <p:cNvPr id="15" name="图片 14"/>
          <p:cNvPicPr>
            <a:picLocks noChangeAspect="1"/>
          </p:cNvPicPr>
          <p:nvPr/>
        </p:nvPicPr>
        <p:blipFill rotWithShape="1">
          <a:blip r:embed="rId8" cstate="screen"/>
          <a:srcRect/>
          <a:stretch>
            <a:fillRect/>
          </a:stretch>
        </p:blipFill>
        <p:spPr>
          <a:xfrm>
            <a:off x="4982735" y="113734"/>
            <a:ext cx="2207205" cy="3524407"/>
          </a:xfrm>
          <a:prstGeom prst="rect">
            <a:avLst/>
          </a:prstGeom>
        </p:spPr>
      </p:pic>
      <p:sp>
        <p:nvSpPr>
          <p:cNvPr id="16" name="文本框 15"/>
          <p:cNvSpPr txBox="1"/>
          <p:nvPr/>
        </p:nvSpPr>
        <p:spPr>
          <a:xfrm>
            <a:off x="4825676" y="1174075"/>
            <a:ext cx="1512494" cy="1446550"/>
          </a:xfrm>
          <a:prstGeom prst="rect">
            <a:avLst/>
          </a:prstGeom>
          <a:noFill/>
        </p:spPr>
        <p:txBody>
          <a:bodyPr wrap="square" rtlCol="0">
            <a:spAutoFit/>
          </a:bodyPr>
          <a:lstStyle/>
          <a:p>
            <a:pPr algn="dist"/>
            <a:r>
              <a:rPr lang="en-US" altLang="zh-CN" sz="8800" dirty="0">
                <a:solidFill>
                  <a:srgbClr val="006835"/>
                </a:solidFill>
                <a:latin typeface="华文新魏" panose="02010800040101010101" pitchFamily="2" charset="-122"/>
                <a:ea typeface="华文新魏" panose="02010800040101010101" pitchFamily="2" charset="-122"/>
              </a:rPr>
              <a:t>02</a:t>
            </a:r>
            <a:endParaRPr lang="zh-CN" altLang="en-US" sz="8800" dirty="0">
              <a:solidFill>
                <a:srgbClr val="006835"/>
              </a:solidFill>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advTm="2000">
        <p14:flash/>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504" y="1320799"/>
            <a:ext cx="12191496" cy="5537201"/>
          </a:xfrm>
          <a:prstGeom prst="rect">
            <a:avLst/>
          </a:prstGeom>
        </p:spPr>
      </p:pic>
      <p:sp>
        <p:nvSpPr>
          <p:cNvPr id="10" name="箭头: 五边形 9"/>
          <p:cNvSpPr/>
          <p:nvPr/>
        </p:nvSpPr>
        <p:spPr>
          <a:xfrm>
            <a:off x="1396642" y="1213365"/>
            <a:ext cx="7252057" cy="546100"/>
          </a:xfrm>
          <a:prstGeom prst="homePlate">
            <a:avLst/>
          </a:prstGeom>
          <a:solidFill>
            <a:schemeClr val="bg1">
              <a:alpha val="30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510943" y="1320799"/>
            <a:ext cx="4339650" cy="369332"/>
          </a:xfrm>
          <a:prstGeom prst="rect">
            <a:avLst/>
          </a:prstGeom>
        </p:spPr>
        <p:txBody>
          <a:bodyPr wrap="none">
            <a:spAutoFit/>
          </a:bodyPr>
          <a:lstStyle/>
          <a:p>
            <a:r>
              <a:rPr lang="zh-CN" altLang="en-US" dirty="0">
                <a:latin typeface="黑体" panose="02010609060101010101" pitchFamily="2" charset="-122"/>
                <a:ea typeface="黑体" panose="02010609060101010101" pitchFamily="2" charset="-122"/>
              </a:rPr>
              <a:t>融合寒食节习俗</a:t>
            </a:r>
            <a:r>
              <a:rPr lang="en-US" altLang="zh-CN"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禁火冷食和祭扫坟墓</a:t>
            </a:r>
          </a:p>
        </p:txBody>
      </p:sp>
      <p:grpSp>
        <p:nvGrpSpPr>
          <p:cNvPr id="18" name="组合 17"/>
          <p:cNvGrpSpPr/>
          <p:nvPr/>
        </p:nvGrpSpPr>
        <p:grpSpPr>
          <a:xfrm>
            <a:off x="876300" y="1486414"/>
            <a:ext cx="10058400" cy="4596888"/>
            <a:chOff x="876300" y="1486414"/>
            <a:chExt cx="10058400" cy="4596888"/>
          </a:xfrm>
        </p:grpSpPr>
        <p:cxnSp>
          <p:nvCxnSpPr>
            <p:cNvPr id="12" name="连接符: 肘形 11"/>
            <p:cNvCxnSpPr>
              <a:stCxn id="10" idx="1"/>
            </p:cNvCxnSpPr>
            <p:nvPr/>
          </p:nvCxnSpPr>
          <p:spPr>
            <a:xfrm rot="10800000" flipV="1">
              <a:off x="876300" y="1486414"/>
              <a:ext cx="520342" cy="431165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4" name="连接符: 肘形 13"/>
            <p:cNvCxnSpPr/>
            <p:nvPr/>
          </p:nvCxnSpPr>
          <p:spPr>
            <a:xfrm flipV="1">
              <a:off x="876300" y="6083300"/>
              <a:ext cx="10058400" cy="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7" name="连接符: 肘形 16"/>
            <p:cNvCxnSpPr/>
            <p:nvPr/>
          </p:nvCxnSpPr>
          <p:spPr>
            <a:xfrm rot="16200000" flipV="1">
              <a:off x="7645400" y="2794000"/>
              <a:ext cx="4038600" cy="2540000"/>
            </a:xfrm>
            <a:prstGeom prst="bentConnector3">
              <a:avLst/>
            </a:prstGeom>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1396642" y="2134023"/>
            <a:ext cx="6591300" cy="773289"/>
          </a:xfrm>
          <a:prstGeom prst="rect">
            <a:avLst/>
          </a:prstGeom>
        </p:spPr>
        <p:txBody>
          <a:bodyPr wrap="square">
            <a:spAutoFit/>
          </a:bodyPr>
          <a:lstStyle/>
          <a:p>
            <a:pPr algn="ctr">
              <a:lnSpc>
                <a:spcPct val="150000"/>
              </a:lnSpc>
            </a:pPr>
            <a:r>
              <a:rPr lang="zh-CN" altLang="en-US" sz="1600" dirty="0">
                <a:latin typeface="黑体" panose="02010609060101010101" pitchFamily="2" charset="-122"/>
                <a:ea typeface="黑体" panose="02010609060101010101" pitchFamily="2" charset="-122"/>
              </a:rPr>
              <a:t>清明最早只是一种节气的名称，其变成纪念祖先的节日与寒食节有关。从历史的实际来看，禁火冷食主要反映了中国古人改火习俗的遗迹。</a:t>
            </a:r>
          </a:p>
        </p:txBody>
      </p:sp>
      <p:sp>
        <p:nvSpPr>
          <p:cNvPr id="22" name="矩形 21"/>
          <p:cNvSpPr/>
          <p:nvPr/>
        </p:nvSpPr>
        <p:spPr>
          <a:xfrm>
            <a:off x="1168400" y="4315511"/>
            <a:ext cx="9664700" cy="1142620"/>
          </a:xfrm>
          <a:prstGeom prst="rect">
            <a:avLst/>
          </a:prstGeom>
        </p:spPr>
        <p:txBody>
          <a:bodyPr wrap="square">
            <a:spAutoFit/>
          </a:bodyPr>
          <a:lstStyle/>
          <a:p>
            <a:pPr algn="ctr">
              <a:lnSpc>
                <a:spcPct val="150000"/>
              </a:lnSpc>
            </a:pPr>
            <a:r>
              <a:rPr lang="zh-CN" altLang="en-US" sz="1600" dirty="0">
                <a:latin typeface="黑体" panose="02010609060101010101" pitchFamily="2" charset="-122"/>
                <a:ea typeface="黑体" panose="02010609060101010101" pitchFamily="2" charset="-122"/>
              </a:rPr>
              <a:t>原始社会，先民们钻木取火，火种来之不易，取火的树种往往因季节变化而不断变换，因此，改火与换取新火是古人生活中的一件大事。春三月正值改火的时节，人们在新火未到之时，要禁止生火。汉代称寒食节为禁烟节，因为这天百姓人家不得举火，到了晚上才由宫中点燃烛火，并将火种传至贵戚重臣家中。</a:t>
            </a:r>
          </a:p>
        </p:txBody>
      </p:sp>
      <p:pic>
        <p:nvPicPr>
          <p:cNvPr id="24" name="图片 23"/>
          <p:cNvPicPr>
            <a:picLocks noChangeAspect="1"/>
          </p:cNvPicPr>
          <p:nvPr/>
        </p:nvPicPr>
        <p:blipFill rotWithShape="1">
          <a:blip r:embed="rId5" cstate="screen"/>
          <a:srcRect/>
          <a:stretch>
            <a:fillRect/>
          </a:stretch>
        </p:blipFill>
        <p:spPr>
          <a:xfrm>
            <a:off x="8528643" y="1690131"/>
            <a:ext cx="2787058" cy="19997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Tm="2000">
        <p14:flash/>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circle(in)">
                                      <p:cBhvr>
                                        <p:cTn id="23" dur="2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heel(1)">
                                      <p:cBhvr>
                                        <p:cTn id="28"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86346" y="2372040"/>
            <a:ext cx="5282447" cy="2554545"/>
          </a:xfrm>
          <a:prstGeom prst="rect">
            <a:avLst/>
          </a:prstGeom>
        </p:spPr>
        <p:txBody>
          <a:bodyPr vert="horz" wrap="square">
            <a:spAutoFit/>
          </a:bodyPr>
          <a:lstStyle/>
          <a:p>
            <a:pPr>
              <a:lnSpc>
                <a:spcPct val="200000"/>
              </a:lnSpc>
            </a:pPr>
            <a:r>
              <a:rPr lang="zh-CN" altLang="en-US" sz="1600" dirty="0">
                <a:latin typeface="黑体" panose="02010609060101010101" pitchFamily="2" charset="-122"/>
                <a:ea typeface="黑体" panose="02010609060101010101" pitchFamily="2" charset="-122"/>
              </a:rPr>
              <a:t>寒食节期间的习俗，主要有禁火冷食和祭扫坟墓。中国古人对祭祀祖先十分重视。上古时候，家中有人去世时，只挖墓坑安葬，不筑坟丘标志，祭祀主要在宗庙进行。后来在挖墓坑时还筑起坟丘，将祭祖安排在墓地，便有了物质上的依托。战国时期，墓祭之风逐渐浓厚起来。</a:t>
            </a:r>
          </a:p>
        </p:txBody>
      </p:sp>
      <p:grpSp>
        <p:nvGrpSpPr>
          <p:cNvPr id="2" name="组合 1"/>
          <p:cNvGrpSpPr/>
          <p:nvPr/>
        </p:nvGrpSpPr>
        <p:grpSpPr>
          <a:xfrm rot="21088050">
            <a:off x="7258417" y="-569134"/>
            <a:ext cx="4657523" cy="7686731"/>
            <a:chOff x="10240756" y="2543418"/>
            <a:chExt cx="2250757" cy="4307489"/>
          </a:xfrm>
        </p:grpSpPr>
        <p:pic>
          <p:nvPicPr>
            <p:cNvPr id="6" name="图片 5"/>
            <p:cNvPicPr>
              <a:picLocks noChangeAspect="1"/>
            </p:cNvPicPr>
            <p:nvPr/>
          </p:nvPicPr>
          <p:blipFill>
            <a:blip r:embed="rId3"/>
            <a:stretch>
              <a:fillRect/>
            </a:stretch>
          </p:blipFill>
          <p:spPr>
            <a:xfrm>
              <a:off x="10240756" y="2543418"/>
              <a:ext cx="1947386" cy="2781980"/>
            </a:xfrm>
            <a:prstGeom prst="rect">
              <a:avLst/>
            </a:prstGeom>
          </p:spPr>
        </p:pic>
        <p:pic>
          <p:nvPicPr>
            <p:cNvPr id="7" name="图片 6"/>
            <p:cNvPicPr>
              <a:picLocks noChangeAspect="1"/>
            </p:cNvPicPr>
            <p:nvPr/>
          </p:nvPicPr>
          <p:blipFill>
            <a:blip r:embed="rId4"/>
            <a:stretch>
              <a:fillRect/>
            </a:stretch>
          </p:blipFill>
          <p:spPr>
            <a:xfrm>
              <a:off x="10960120" y="2949266"/>
              <a:ext cx="1531393" cy="3901641"/>
            </a:xfrm>
            <a:prstGeom prst="rect">
              <a:avLst/>
            </a:prstGeom>
          </p:spPr>
        </p:pic>
      </p:grpSp>
      <p:pic>
        <p:nvPicPr>
          <p:cNvPr id="10" name="图片 9"/>
          <p:cNvPicPr>
            <a:picLocks noChangeAspect="1"/>
          </p:cNvPicPr>
          <p:nvPr/>
        </p:nvPicPr>
        <p:blipFill rotWithShape="1">
          <a:blip r:embed="rId5" cstate="screen"/>
          <a:srcRect r="68752" b="53889"/>
          <a:stretch>
            <a:fillRect/>
          </a:stretch>
        </p:blipFill>
        <p:spPr>
          <a:xfrm>
            <a:off x="504" y="283"/>
            <a:ext cx="4130808" cy="34287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Tm="2000">
        <p14:flash/>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r="68752" b="53889"/>
          <a:stretch>
            <a:fillRect/>
          </a:stretch>
        </p:blipFill>
        <p:spPr>
          <a:xfrm>
            <a:off x="504" y="283"/>
            <a:ext cx="3870038" cy="3212269"/>
          </a:xfrm>
          <a:prstGeom prst="rect">
            <a:avLst/>
          </a:prstGeom>
        </p:spPr>
      </p:pic>
      <p:pic>
        <p:nvPicPr>
          <p:cNvPr id="4" name="图片 3"/>
          <p:cNvPicPr>
            <a:picLocks noChangeAspect="1"/>
          </p:cNvPicPr>
          <p:nvPr/>
        </p:nvPicPr>
        <p:blipFill>
          <a:blip r:embed="rId4"/>
          <a:stretch>
            <a:fillRect/>
          </a:stretch>
        </p:blipFill>
        <p:spPr>
          <a:xfrm>
            <a:off x="4065307" y="2241683"/>
            <a:ext cx="3571435" cy="2743276"/>
          </a:xfrm>
          <a:prstGeom prst="rect">
            <a:avLst/>
          </a:prstGeom>
        </p:spPr>
      </p:pic>
      <p:sp>
        <p:nvSpPr>
          <p:cNvPr id="3" name="矩形 2"/>
          <p:cNvSpPr/>
          <p:nvPr/>
        </p:nvSpPr>
        <p:spPr>
          <a:xfrm>
            <a:off x="1169095" y="2828835"/>
            <a:ext cx="3347149" cy="1200329"/>
          </a:xfrm>
          <a:prstGeom prst="rect">
            <a:avLst/>
          </a:prstGeom>
        </p:spPr>
        <p:txBody>
          <a:bodyPr wrap="square">
            <a:spAutoFit/>
          </a:bodyPr>
          <a:lstStyle/>
          <a:p>
            <a:pPr>
              <a:lnSpc>
                <a:spcPct val="150000"/>
              </a:lnSpc>
            </a:pPr>
            <a:r>
              <a:rPr lang="zh-CN" altLang="en-US" sz="1600" dirty="0">
                <a:latin typeface="黑体" panose="02010609060101010101" pitchFamily="2" charset="-122"/>
                <a:ea typeface="黑体" panose="02010609060101010101" pitchFamily="2" charset="-122"/>
              </a:rPr>
              <a:t>秦汉时代，祭扫坟墓的风气更盛。据</a:t>
            </a:r>
            <a:r>
              <a:rPr lang="en-US" altLang="zh-CN" sz="1600" dirty="0">
                <a:latin typeface="黑体" panose="02010609060101010101" pitchFamily="2" charset="-122"/>
                <a:ea typeface="黑体" panose="02010609060101010101" pitchFamily="2" charset="-122"/>
              </a:rPr>
              <a:t>《</a:t>
            </a:r>
            <a:r>
              <a:rPr lang="zh-CN" altLang="en-US" sz="1600" dirty="0">
                <a:latin typeface="黑体" panose="02010609060101010101" pitchFamily="2" charset="-122"/>
                <a:ea typeface="黑体" panose="02010609060101010101" pitchFamily="2" charset="-122"/>
              </a:rPr>
              <a:t>汉书</a:t>
            </a:r>
            <a:r>
              <a:rPr lang="en-US" altLang="zh-CN" sz="1600" dirty="0">
                <a:latin typeface="黑体" panose="02010609060101010101" pitchFamily="2" charset="-122"/>
                <a:ea typeface="黑体" panose="02010609060101010101" pitchFamily="2" charset="-122"/>
              </a:rPr>
              <a:t>》</a:t>
            </a:r>
            <a:r>
              <a:rPr lang="zh-CN" altLang="en-US" sz="1600" dirty="0">
                <a:latin typeface="黑体" panose="02010609060101010101" pitchFamily="2" charset="-122"/>
                <a:ea typeface="黑体" panose="02010609060101010101" pitchFamily="2" charset="-122"/>
              </a:rPr>
              <a:t>记载，大臣严延年即使离京千里，也要定期还乡祭扫墓地。</a:t>
            </a:r>
          </a:p>
        </p:txBody>
      </p:sp>
      <p:sp>
        <p:nvSpPr>
          <p:cNvPr id="2" name="矩形 1"/>
          <p:cNvSpPr/>
          <p:nvPr/>
        </p:nvSpPr>
        <p:spPr>
          <a:xfrm>
            <a:off x="6961519" y="4131231"/>
            <a:ext cx="3571435" cy="1707455"/>
          </a:xfrm>
          <a:prstGeom prst="rect">
            <a:avLst/>
          </a:prstGeom>
        </p:spPr>
        <p:txBody>
          <a:bodyPr wrap="square">
            <a:spAutoFit/>
          </a:bodyPr>
          <a:lstStyle/>
          <a:p>
            <a:pPr>
              <a:lnSpc>
                <a:spcPct val="150000"/>
              </a:lnSpc>
            </a:pPr>
            <a:r>
              <a:rPr lang="zh-CN" altLang="en-US" dirty="0">
                <a:latin typeface="黑体" panose="02010609060101010101" pitchFamily="2" charset="-122"/>
                <a:ea typeface="黑体" panose="02010609060101010101" pitchFamily="2" charset="-122"/>
              </a:rPr>
              <a:t>在唐代，不论士人还是平民，都将寒食节扫墓视为返本追宗的仪节，由于清明距寒食节很近，人们还常常将扫墓延至清明。</a:t>
            </a:r>
            <a:endParaRPr lang="zh-CN" altLang="en-US" dirty="0"/>
          </a:p>
        </p:txBody>
      </p:sp>
      <p:sp>
        <p:nvSpPr>
          <p:cNvPr id="7" name="矩形 6"/>
          <p:cNvSpPr/>
          <p:nvPr/>
        </p:nvSpPr>
        <p:spPr>
          <a:xfrm>
            <a:off x="7675758" y="1259174"/>
            <a:ext cx="3571434" cy="2169825"/>
          </a:xfrm>
          <a:prstGeom prst="rect">
            <a:avLst/>
          </a:prstGeom>
        </p:spPr>
        <p:txBody>
          <a:bodyPr wrap="square">
            <a:spAutoFit/>
          </a:bodyPr>
          <a:lstStyle/>
          <a:p>
            <a:pPr>
              <a:lnSpc>
                <a:spcPct val="150000"/>
              </a:lnSpc>
            </a:pPr>
            <a:r>
              <a:rPr lang="zh-CN" altLang="en-US" dirty="0">
                <a:latin typeface="黑体" panose="02010609060101010101" pitchFamily="2" charset="-122"/>
                <a:ea typeface="黑体" panose="02010609060101010101" pitchFamily="2" charset="-122"/>
              </a:rPr>
              <a:t>诗人们的作品，也往往是寒食、清明并提，如韦应物有诗句说：“清明寒食好，春园百卉开。”白居易也有诗句说：“乌啼鹊噪昏乔木，清明寒食谁家哭。”</a:t>
            </a:r>
            <a:endParaRPr lang="zh-CN" altLang="en-US" dirty="0"/>
          </a:p>
        </p:txBody>
      </p:sp>
      <p:pic>
        <p:nvPicPr>
          <p:cNvPr id="8" name="图片 7"/>
          <p:cNvPicPr>
            <a:picLocks noChangeAspect="1"/>
          </p:cNvPicPr>
          <p:nvPr/>
        </p:nvPicPr>
        <p:blipFill rotWithShape="1">
          <a:blip r:embed="rId5" cstate="screen"/>
          <a:srcRect/>
          <a:stretch>
            <a:fillRect/>
          </a:stretch>
        </p:blipFill>
        <p:spPr>
          <a:xfrm>
            <a:off x="3748641" y="1311941"/>
            <a:ext cx="1803542" cy="8930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Tm="2000">
        <p14:flash/>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l="18810" t="8658" r="22339" b="9964"/>
          <a:stretch>
            <a:fillRect/>
          </a:stretch>
        </p:blipFill>
        <p:spPr>
          <a:xfrm>
            <a:off x="4283901" y="1240077"/>
            <a:ext cx="3432132" cy="4734838"/>
          </a:xfrm>
          <a:prstGeom prst="rect">
            <a:avLst/>
          </a:prstGeom>
        </p:spPr>
      </p:pic>
      <p:pic>
        <p:nvPicPr>
          <p:cNvPr id="5" name="图片 4"/>
          <p:cNvPicPr>
            <a:picLocks noChangeAspect="1"/>
          </p:cNvPicPr>
          <p:nvPr/>
        </p:nvPicPr>
        <p:blipFill rotWithShape="1">
          <a:blip r:embed="rId4" cstate="screen"/>
          <a:srcRect r="68752" b="53889"/>
          <a:stretch>
            <a:fillRect/>
          </a:stretch>
        </p:blipFill>
        <p:spPr>
          <a:xfrm>
            <a:off x="504" y="283"/>
            <a:ext cx="4130808" cy="3428717"/>
          </a:xfrm>
          <a:prstGeom prst="rect">
            <a:avLst/>
          </a:prstGeom>
        </p:spPr>
      </p:pic>
      <p:sp>
        <p:nvSpPr>
          <p:cNvPr id="7" name="矩形 6"/>
          <p:cNvSpPr/>
          <p:nvPr/>
        </p:nvSpPr>
        <p:spPr>
          <a:xfrm>
            <a:off x="1524252" y="4045724"/>
            <a:ext cx="2759649" cy="1246495"/>
          </a:xfrm>
          <a:prstGeom prst="rect">
            <a:avLst/>
          </a:prstGeom>
        </p:spPr>
        <p:txBody>
          <a:bodyPr wrap="square">
            <a:spAutoFit/>
          </a:bodyPr>
          <a:lstStyle/>
          <a:p>
            <a:pPr algn="ctr">
              <a:lnSpc>
                <a:spcPct val="150000"/>
              </a:lnSpc>
            </a:pPr>
            <a:r>
              <a:rPr lang="zh-CN" altLang="en-US" sz="1600" dirty="0">
                <a:latin typeface="黑体" panose="02010609060101010101" pitchFamily="2" charset="-122"/>
                <a:ea typeface="黑体" panose="02010609060101010101" pitchFamily="2" charset="-122"/>
              </a:rPr>
              <a:t>宋元时期，清明节逐渐由附属于寒食节的地位，上升到取代寒食节的地位。</a:t>
            </a:r>
          </a:p>
        </p:txBody>
      </p:sp>
      <p:sp>
        <p:nvSpPr>
          <p:cNvPr id="6" name="矩形 5"/>
          <p:cNvSpPr/>
          <p:nvPr/>
        </p:nvSpPr>
        <p:spPr>
          <a:xfrm>
            <a:off x="7878619" y="2546019"/>
            <a:ext cx="2789129" cy="2122953"/>
          </a:xfrm>
          <a:prstGeom prst="rect">
            <a:avLst/>
          </a:prstGeom>
        </p:spPr>
        <p:txBody>
          <a:bodyPr wrap="square">
            <a:spAutoFit/>
          </a:bodyPr>
          <a:lstStyle/>
          <a:p>
            <a:pPr>
              <a:lnSpc>
                <a:spcPct val="150000"/>
              </a:lnSpc>
            </a:pPr>
            <a:r>
              <a:rPr lang="zh-CN" altLang="en-US" dirty="0">
                <a:latin typeface="黑体" panose="02010609060101010101" pitchFamily="2" charset="-122"/>
                <a:ea typeface="黑体" panose="02010609060101010101" pitchFamily="2" charset="-122"/>
              </a:rPr>
              <a:t>这不仅表上坟扫墓等仪式多在清明举行，就连寒食节原有的风俗活动如冷食、蹴鞠、荡秋千等，也都被清明节收归所有了。</a:t>
            </a:r>
            <a:endParaRPr lang="zh-CN" altLang="en-US" dirty="0"/>
          </a:p>
        </p:txBody>
      </p:sp>
      <p:pic>
        <p:nvPicPr>
          <p:cNvPr id="10" name="图片 9"/>
          <p:cNvPicPr>
            <a:picLocks noChangeAspect="1"/>
          </p:cNvPicPr>
          <p:nvPr/>
        </p:nvPicPr>
        <p:blipFill>
          <a:blip r:embed="rId5" cstate="screen"/>
          <a:stretch>
            <a:fillRect/>
          </a:stretch>
        </p:blipFill>
        <p:spPr>
          <a:xfrm>
            <a:off x="8019775" y="5056626"/>
            <a:ext cx="1905712" cy="849323"/>
          </a:xfrm>
          <a:prstGeom prst="rect">
            <a:avLst/>
          </a:prstGeom>
        </p:spPr>
      </p:pic>
      <p:pic>
        <p:nvPicPr>
          <p:cNvPr id="11" name="图片 10"/>
          <p:cNvPicPr>
            <a:picLocks noChangeAspect="1"/>
          </p:cNvPicPr>
          <p:nvPr/>
        </p:nvPicPr>
        <p:blipFill>
          <a:blip r:embed="rId6"/>
          <a:stretch>
            <a:fillRect/>
          </a:stretch>
        </p:blipFill>
        <p:spPr>
          <a:xfrm>
            <a:off x="9983900" y="4425693"/>
            <a:ext cx="2288287" cy="32689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Tm="2000">
        <p14:flash/>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示 7"/>
          <p:cNvGraphicFramePr/>
          <p:nvPr/>
        </p:nvGraphicFramePr>
        <p:xfrm>
          <a:off x="1870734" y="1587766"/>
          <a:ext cx="8224559" cy="1841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图片 9"/>
          <p:cNvPicPr>
            <a:picLocks noChangeAspect="1"/>
          </p:cNvPicPr>
          <p:nvPr/>
        </p:nvPicPr>
        <p:blipFill>
          <a:blip r:embed="rId8" cstate="screen"/>
          <a:stretch>
            <a:fillRect/>
          </a:stretch>
        </p:blipFill>
        <p:spPr>
          <a:xfrm>
            <a:off x="2197616" y="3429000"/>
            <a:ext cx="2852928" cy="1954060"/>
          </a:xfrm>
          <a:prstGeom prst="rect">
            <a:avLst/>
          </a:prstGeom>
        </p:spPr>
      </p:pic>
      <p:sp>
        <p:nvSpPr>
          <p:cNvPr id="12" name="矩形 11"/>
          <p:cNvSpPr/>
          <p:nvPr/>
        </p:nvSpPr>
        <p:spPr>
          <a:xfrm>
            <a:off x="5449260" y="3444068"/>
            <a:ext cx="4247317" cy="1938992"/>
          </a:xfrm>
          <a:prstGeom prst="rect">
            <a:avLst/>
          </a:prstGeom>
        </p:spPr>
        <p:txBody>
          <a:bodyPr vert="eaVert" wrap="square">
            <a:spAutoFit/>
          </a:bodyPr>
          <a:lstStyle/>
          <a:p>
            <a:pPr>
              <a:lnSpc>
                <a:spcPct val="150000"/>
              </a:lnSpc>
            </a:pPr>
            <a:r>
              <a:rPr lang="zh-CN" altLang="en-US" sz="1600" dirty="0">
                <a:latin typeface="黑体" panose="02010609060101010101" pitchFamily="2" charset="-122"/>
                <a:ea typeface="黑体" panose="02010609060101010101" pitchFamily="2" charset="-122"/>
              </a:rPr>
              <a:t>约从唐代开始，清明节吸收了另外一个较早出现的节日</a:t>
            </a:r>
            <a:r>
              <a:rPr lang="en-US" altLang="zh-CN" sz="1600" dirty="0">
                <a:latin typeface="黑体" panose="02010609060101010101" pitchFamily="2" charset="-122"/>
                <a:ea typeface="黑体" panose="02010609060101010101" pitchFamily="2" charset="-122"/>
              </a:rPr>
              <a:t>—</a:t>
            </a:r>
            <a:r>
              <a:rPr lang="zh-CN" altLang="en-US" sz="1600" dirty="0">
                <a:latin typeface="黑体" panose="02010609060101010101" pitchFamily="2" charset="-122"/>
                <a:ea typeface="黑体" panose="02010609060101010101" pitchFamily="2" charset="-122"/>
              </a:rPr>
              <a:t>上巳节的内容。上巳节古时在农历三月初三日举行，主要风俗是踏青、祓禊（临河洗浴，以祈福消灾），反映了人们经过一个沉闷的冬天后急需精神调整的心理需要。</a:t>
            </a:r>
          </a:p>
        </p:txBody>
      </p:sp>
      <p:pic>
        <p:nvPicPr>
          <p:cNvPr id="6" name="图片 5"/>
          <p:cNvPicPr>
            <a:picLocks noChangeAspect="1"/>
          </p:cNvPicPr>
          <p:nvPr/>
        </p:nvPicPr>
        <p:blipFill rotWithShape="1">
          <a:blip r:embed="rId9" cstate="screen"/>
          <a:srcRect r="68752" b="53889"/>
          <a:stretch>
            <a:fillRect/>
          </a:stretch>
        </p:blipFill>
        <p:spPr>
          <a:xfrm>
            <a:off x="504" y="283"/>
            <a:ext cx="4130808" cy="34287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Tm="2000">
        <p14:flash/>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13075" y="5047557"/>
            <a:ext cx="6772405" cy="858377"/>
          </a:xfrm>
          <a:prstGeom prst="rect">
            <a:avLst/>
          </a:prstGeom>
        </p:spPr>
        <p:txBody>
          <a:bodyPr wrap="square">
            <a:spAutoFit/>
          </a:bodyPr>
          <a:lstStyle/>
          <a:p>
            <a:pPr>
              <a:lnSpc>
                <a:spcPct val="150000"/>
              </a:lnSpc>
            </a:pPr>
            <a:r>
              <a:rPr lang="zh-CN" altLang="en-US" dirty="0">
                <a:latin typeface="黑体" panose="02010609060101010101" pitchFamily="2" charset="-122"/>
                <a:ea typeface="黑体" panose="02010609060101010101" pitchFamily="2" charset="-122"/>
              </a:rPr>
              <a:t>晋代陆机有诗写到：“迟迟</a:t>
            </a:r>
            <a:r>
              <a:rPr lang="zh-CN" altLang="en-US" sz="1600" dirty="0">
                <a:latin typeface="黑体" panose="02010609060101010101" pitchFamily="2" charset="-122"/>
                <a:ea typeface="黑体" panose="02010609060101010101" pitchFamily="2" charset="-122"/>
              </a:rPr>
              <a:t>暮春</a:t>
            </a:r>
            <a:r>
              <a:rPr lang="zh-CN" altLang="en-US" dirty="0">
                <a:latin typeface="黑体" panose="02010609060101010101" pitchFamily="2" charset="-122"/>
                <a:ea typeface="黑体" panose="02010609060101010101" pitchFamily="2" charset="-122"/>
              </a:rPr>
              <a:t>日，天气柔且嘉。元吉隆初巳，濯秽游黄河。”即是当时人们在上巳节祓禊、踏青的生动写照。</a:t>
            </a:r>
          </a:p>
        </p:txBody>
      </p:sp>
      <p:pic>
        <p:nvPicPr>
          <p:cNvPr id="5" name="图片 4"/>
          <p:cNvPicPr>
            <a:picLocks noChangeAspect="1"/>
          </p:cNvPicPr>
          <p:nvPr/>
        </p:nvPicPr>
        <p:blipFill>
          <a:blip r:embed="rId3">
            <a:duotone>
              <a:schemeClr val="accent6">
                <a:shade val="45000"/>
                <a:satMod val="135000"/>
              </a:schemeClr>
              <a:prstClr val="white"/>
            </a:duotone>
          </a:blip>
          <a:stretch>
            <a:fillRect/>
          </a:stretch>
        </p:blipFill>
        <p:spPr>
          <a:xfrm>
            <a:off x="0" y="2229510"/>
            <a:ext cx="4374257" cy="2749370"/>
          </a:xfrm>
          <a:prstGeom prst="rect">
            <a:avLst/>
          </a:prstGeom>
        </p:spPr>
      </p:pic>
      <p:pic>
        <p:nvPicPr>
          <p:cNvPr id="7" name="图片 6"/>
          <p:cNvPicPr>
            <a:picLocks noChangeAspect="1"/>
          </p:cNvPicPr>
          <p:nvPr/>
        </p:nvPicPr>
        <p:blipFill rotWithShape="1">
          <a:blip r:embed="rId4" cstate="screen"/>
          <a:srcRect r="68752" b="53889"/>
          <a:stretch>
            <a:fillRect/>
          </a:stretch>
        </p:blipFill>
        <p:spPr>
          <a:xfrm>
            <a:off x="504" y="283"/>
            <a:ext cx="3844986" cy="3191475"/>
          </a:xfrm>
          <a:prstGeom prst="rect">
            <a:avLst/>
          </a:prstGeom>
        </p:spPr>
      </p:pic>
      <p:sp>
        <p:nvSpPr>
          <p:cNvPr id="15" name="Rectangle 5"/>
          <p:cNvSpPr/>
          <p:nvPr/>
        </p:nvSpPr>
        <p:spPr>
          <a:xfrm>
            <a:off x="4741460" y="1677103"/>
            <a:ext cx="2424124" cy="57410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latin typeface="Open Sans Light" pitchFamily="34" charset="0"/>
              <a:ea typeface="Open Sans Light" pitchFamily="34" charset="0"/>
              <a:cs typeface="Open Sans Light" pitchFamily="34" charset="0"/>
            </a:endParaRPr>
          </a:p>
        </p:txBody>
      </p:sp>
      <p:sp>
        <p:nvSpPr>
          <p:cNvPr id="16" name="Rectangle 6"/>
          <p:cNvSpPr/>
          <p:nvPr/>
        </p:nvSpPr>
        <p:spPr>
          <a:xfrm>
            <a:off x="4741460" y="2251209"/>
            <a:ext cx="3585081" cy="574106"/>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latin typeface="Open Sans Light" pitchFamily="34" charset="0"/>
              <a:ea typeface="Open Sans Light" pitchFamily="34" charset="0"/>
              <a:cs typeface="Open Sans Light" pitchFamily="34" charset="0"/>
            </a:endParaRPr>
          </a:p>
        </p:txBody>
      </p:sp>
      <p:sp>
        <p:nvSpPr>
          <p:cNvPr id="17" name="Rectangle 8"/>
          <p:cNvSpPr/>
          <p:nvPr/>
        </p:nvSpPr>
        <p:spPr>
          <a:xfrm>
            <a:off x="4738127" y="2831549"/>
            <a:ext cx="3380663" cy="57410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latin typeface="Open Sans Light" pitchFamily="34" charset="0"/>
              <a:ea typeface="Open Sans Light" pitchFamily="34" charset="0"/>
              <a:cs typeface="Open Sans Light" pitchFamily="34" charset="0"/>
            </a:endParaRPr>
          </a:p>
        </p:txBody>
      </p:sp>
      <p:sp>
        <p:nvSpPr>
          <p:cNvPr id="18" name="Rectangle 9"/>
          <p:cNvSpPr/>
          <p:nvPr/>
        </p:nvSpPr>
        <p:spPr>
          <a:xfrm>
            <a:off x="4738127" y="3405655"/>
            <a:ext cx="3166247" cy="574106"/>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latin typeface="Open Sans Light" pitchFamily="34" charset="0"/>
              <a:ea typeface="Open Sans Light" pitchFamily="34" charset="0"/>
              <a:cs typeface="Open Sans Light" pitchFamily="34" charset="0"/>
            </a:endParaRPr>
          </a:p>
        </p:txBody>
      </p:sp>
      <p:sp>
        <p:nvSpPr>
          <p:cNvPr id="19" name="Rectangle 10"/>
          <p:cNvSpPr/>
          <p:nvPr/>
        </p:nvSpPr>
        <p:spPr>
          <a:xfrm>
            <a:off x="4741460" y="3977701"/>
            <a:ext cx="3377330" cy="574106"/>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latin typeface="Open Sans Light" pitchFamily="34" charset="0"/>
              <a:ea typeface="Open Sans Light" pitchFamily="34" charset="0"/>
              <a:cs typeface="Open Sans Light" pitchFamily="34" charset="0"/>
            </a:endParaRPr>
          </a:p>
        </p:txBody>
      </p:sp>
      <p:sp>
        <p:nvSpPr>
          <p:cNvPr id="20" name="Rectangle 11"/>
          <p:cNvSpPr/>
          <p:nvPr/>
        </p:nvSpPr>
        <p:spPr>
          <a:xfrm>
            <a:off x="4741460" y="4551807"/>
            <a:ext cx="4323872" cy="574106"/>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latin typeface="Open Sans Light" pitchFamily="34" charset="0"/>
              <a:ea typeface="Open Sans Light" pitchFamily="34" charset="0"/>
              <a:cs typeface="Open Sans Ligh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advTm="2000">
        <p14:flash/>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16" grpId="0" animBg="1"/>
      <p:bldP spid="17" grpId="0" animBg="1"/>
      <p:bldP spid="18"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screen"/>
          <a:srcRect t="67048"/>
          <a:stretch>
            <a:fillRect/>
          </a:stretch>
        </p:blipFill>
        <p:spPr>
          <a:xfrm>
            <a:off x="9647" y="4506615"/>
            <a:ext cx="12172705" cy="2009762"/>
          </a:xfrm>
          <a:prstGeom prst="rect">
            <a:avLst/>
          </a:prstGeom>
        </p:spPr>
      </p:pic>
      <p:sp>
        <p:nvSpPr>
          <p:cNvPr id="3" name="矩形 2"/>
          <p:cNvSpPr/>
          <p:nvPr/>
        </p:nvSpPr>
        <p:spPr>
          <a:xfrm>
            <a:off x="2474151" y="3265467"/>
            <a:ext cx="7283623" cy="861774"/>
          </a:xfrm>
          <a:prstGeom prst="rect">
            <a:avLst/>
          </a:prstGeom>
        </p:spPr>
        <p:txBody>
          <a:bodyPr wrap="square">
            <a:spAutoFit/>
          </a:bodyPr>
          <a:lstStyle/>
          <a:p>
            <a:pPr algn="dist"/>
            <a:r>
              <a:rPr lang="zh-CN" altLang="en-US" sz="5000" dirty="0">
                <a:latin typeface="禹卫书法行书简体" panose="02000603000000000000" pitchFamily="2" charset="-122"/>
                <a:ea typeface="禹卫书法行书简体" panose="02000603000000000000" pitchFamily="2" charset="-122"/>
              </a:rPr>
              <a:t>清明节风俗习惯</a:t>
            </a:r>
          </a:p>
        </p:txBody>
      </p:sp>
      <p:pic>
        <p:nvPicPr>
          <p:cNvPr id="5" name="图片 4"/>
          <p:cNvPicPr>
            <a:picLocks noChangeAspect="1"/>
          </p:cNvPicPr>
          <p:nvPr/>
        </p:nvPicPr>
        <p:blipFill rotWithShape="1">
          <a:blip r:embed="rId4" cstate="screen"/>
          <a:srcRect t="33474" b="7351"/>
          <a:stretch>
            <a:fillRect/>
          </a:stretch>
        </p:blipFill>
        <p:spPr>
          <a:xfrm>
            <a:off x="0" y="4127241"/>
            <a:ext cx="12192000" cy="2779607"/>
          </a:xfrm>
          <a:prstGeom prst="rect">
            <a:avLst/>
          </a:prstGeom>
        </p:spPr>
      </p:pic>
      <p:pic>
        <p:nvPicPr>
          <p:cNvPr id="7" name="图片 6"/>
          <p:cNvPicPr>
            <a:picLocks noChangeAspect="1"/>
          </p:cNvPicPr>
          <p:nvPr/>
        </p:nvPicPr>
        <p:blipFill rotWithShape="1">
          <a:blip r:embed="rId5" cstate="screen"/>
          <a:srcRect/>
          <a:stretch>
            <a:fillRect/>
          </a:stretch>
        </p:blipFill>
        <p:spPr>
          <a:xfrm>
            <a:off x="-1756522" y="4639987"/>
            <a:ext cx="4230673" cy="2950499"/>
          </a:xfrm>
          <a:prstGeom prst="rect">
            <a:avLst/>
          </a:prstGeom>
        </p:spPr>
      </p:pic>
      <p:pic>
        <p:nvPicPr>
          <p:cNvPr id="8" name="图片 7"/>
          <p:cNvPicPr>
            <a:picLocks noChangeAspect="1"/>
          </p:cNvPicPr>
          <p:nvPr/>
        </p:nvPicPr>
        <p:blipFill rotWithShape="1">
          <a:blip r:embed="rId6" cstate="screen"/>
          <a:srcRect l="53562" t="40093" r="5589"/>
          <a:stretch>
            <a:fillRect/>
          </a:stretch>
        </p:blipFill>
        <p:spPr>
          <a:xfrm>
            <a:off x="9181578" y="5099266"/>
            <a:ext cx="3782860" cy="2779607"/>
          </a:xfrm>
          <a:prstGeom prst="rect">
            <a:avLst/>
          </a:prstGeom>
        </p:spPr>
      </p:pic>
      <p:pic>
        <p:nvPicPr>
          <p:cNvPr id="10" name="图片 9"/>
          <p:cNvPicPr>
            <a:picLocks noChangeAspect="1"/>
          </p:cNvPicPr>
          <p:nvPr/>
        </p:nvPicPr>
        <p:blipFill rotWithShape="1">
          <a:blip r:embed="rId7" cstate="screen"/>
          <a:srcRect l="34755" t="47122" r="32061" b="17076"/>
          <a:stretch>
            <a:fillRect/>
          </a:stretch>
        </p:blipFill>
        <p:spPr>
          <a:xfrm>
            <a:off x="4356435" y="5107728"/>
            <a:ext cx="2235635" cy="1208522"/>
          </a:xfrm>
          <a:prstGeom prst="rect">
            <a:avLst/>
          </a:prstGeom>
        </p:spPr>
      </p:pic>
      <p:pic>
        <p:nvPicPr>
          <p:cNvPr id="15" name="图片 14"/>
          <p:cNvPicPr>
            <a:picLocks noChangeAspect="1"/>
          </p:cNvPicPr>
          <p:nvPr/>
        </p:nvPicPr>
        <p:blipFill rotWithShape="1">
          <a:blip r:embed="rId8" cstate="screen"/>
          <a:srcRect/>
          <a:stretch>
            <a:fillRect/>
          </a:stretch>
        </p:blipFill>
        <p:spPr>
          <a:xfrm>
            <a:off x="4982735" y="113734"/>
            <a:ext cx="2207205" cy="3524407"/>
          </a:xfrm>
          <a:prstGeom prst="rect">
            <a:avLst/>
          </a:prstGeom>
        </p:spPr>
      </p:pic>
      <p:sp>
        <p:nvSpPr>
          <p:cNvPr id="16" name="文本框 15"/>
          <p:cNvSpPr txBox="1"/>
          <p:nvPr/>
        </p:nvSpPr>
        <p:spPr>
          <a:xfrm>
            <a:off x="4825676" y="1174075"/>
            <a:ext cx="1512494" cy="1446550"/>
          </a:xfrm>
          <a:prstGeom prst="rect">
            <a:avLst/>
          </a:prstGeom>
          <a:noFill/>
        </p:spPr>
        <p:txBody>
          <a:bodyPr wrap="square" rtlCol="0">
            <a:spAutoFit/>
          </a:bodyPr>
          <a:lstStyle/>
          <a:p>
            <a:pPr algn="dist"/>
            <a:r>
              <a:rPr lang="en-US" altLang="zh-CN" sz="8800" dirty="0">
                <a:solidFill>
                  <a:srgbClr val="006835"/>
                </a:solidFill>
                <a:latin typeface="华文新魏" panose="02010800040101010101" pitchFamily="2" charset="-122"/>
                <a:ea typeface="华文新魏" panose="02010800040101010101" pitchFamily="2" charset="-122"/>
              </a:rPr>
              <a:t>03</a:t>
            </a:r>
            <a:endParaRPr lang="zh-CN" altLang="en-US" sz="8800" dirty="0">
              <a:solidFill>
                <a:srgbClr val="006835"/>
              </a:solidFill>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advTm="2000">
        <p14:flash/>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l="58017" b="45559"/>
          <a:stretch>
            <a:fillRect/>
          </a:stretch>
        </p:blipFill>
        <p:spPr>
          <a:xfrm>
            <a:off x="8660918" y="0"/>
            <a:ext cx="3531082" cy="3670300"/>
          </a:xfrm>
          <a:prstGeom prst="rect">
            <a:avLst/>
          </a:prstGeom>
        </p:spPr>
      </p:pic>
      <p:sp>
        <p:nvSpPr>
          <p:cNvPr id="3" name="矩形 2"/>
          <p:cNvSpPr/>
          <p:nvPr/>
        </p:nvSpPr>
        <p:spPr>
          <a:xfrm>
            <a:off x="4095487" y="2700804"/>
            <a:ext cx="6096000" cy="1938992"/>
          </a:xfrm>
          <a:prstGeom prst="rect">
            <a:avLst/>
          </a:prstGeom>
        </p:spPr>
        <p:txBody>
          <a:bodyPr>
            <a:spAutoFit/>
          </a:bodyPr>
          <a:lstStyle/>
          <a:p>
            <a:pPr>
              <a:lnSpc>
                <a:spcPct val="150000"/>
              </a:lnSpc>
            </a:pPr>
            <a:r>
              <a:rPr lang="zh-CN" altLang="en-US" sz="1600" dirty="0">
                <a:latin typeface="黑体" panose="02010609060101010101" pitchFamily="2" charset="-122"/>
                <a:ea typeface="黑体" panose="02010609060101010101" pitchFamily="2" charset="-122"/>
              </a:rPr>
              <a:t>这是中国古代清明节习俗。秋千，意即揪着皮绳而迁移。它的历史很古老，最早叫千秋，后为了避忌讳，改之为秋千。古时的秋千多用树桠枝为架，再拴上彩带做成。后来逐步发展为用两根绳索加上踏板的秋千。荡秋千不仅可以增进健康，而且可以培养勇敢精神，至今为人们特别是儿童所喜爱。</a:t>
            </a:r>
          </a:p>
        </p:txBody>
      </p:sp>
      <p:grpSp>
        <p:nvGrpSpPr>
          <p:cNvPr id="44" name="组合 43"/>
          <p:cNvGrpSpPr/>
          <p:nvPr/>
        </p:nvGrpSpPr>
        <p:grpSpPr>
          <a:xfrm>
            <a:off x="121800" y="635793"/>
            <a:ext cx="3776837" cy="5933314"/>
            <a:chOff x="121800" y="635793"/>
            <a:chExt cx="3776837" cy="5933314"/>
          </a:xfrm>
        </p:grpSpPr>
        <p:sp>
          <p:nvSpPr>
            <p:cNvPr id="39" name="任意多边形: 形状 38"/>
            <p:cNvSpPr/>
            <p:nvPr/>
          </p:nvSpPr>
          <p:spPr>
            <a:xfrm rot="1748249">
              <a:off x="1125906" y="3862624"/>
              <a:ext cx="43891" cy="212290"/>
            </a:xfrm>
            <a:custGeom>
              <a:avLst/>
              <a:gdLst>
                <a:gd name="connsiteX0" fmla="*/ 13596 w 43891"/>
                <a:gd name="connsiteY0" fmla="*/ 0 h 212290"/>
                <a:gd name="connsiteX1" fmla="*/ 43891 w 43891"/>
                <a:gd name="connsiteY1" fmla="*/ 212290 h 212290"/>
                <a:gd name="connsiteX2" fmla="*/ 0 w 43891"/>
                <a:gd name="connsiteY2" fmla="*/ 100471 h 212290"/>
                <a:gd name="connsiteX3" fmla="*/ 13596 w 43891"/>
                <a:gd name="connsiteY3" fmla="*/ 0 h 212290"/>
              </a:gdLst>
              <a:ahLst/>
              <a:cxnLst>
                <a:cxn ang="0">
                  <a:pos x="connsiteX0" y="connsiteY0"/>
                </a:cxn>
                <a:cxn ang="0">
                  <a:pos x="connsiteX1" y="connsiteY1"/>
                </a:cxn>
                <a:cxn ang="0">
                  <a:pos x="connsiteX2" y="connsiteY2"/>
                </a:cxn>
                <a:cxn ang="0">
                  <a:pos x="connsiteX3" y="connsiteY3"/>
                </a:cxn>
              </a:cxnLst>
              <a:rect l="l" t="t" r="r" b="b"/>
              <a:pathLst>
                <a:path w="43891" h="212290">
                  <a:moveTo>
                    <a:pt x="13596" y="0"/>
                  </a:moveTo>
                  <a:lnTo>
                    <a:pt x="43891" y="212290"/>
                  </a:lnTo>
                  <a:lnTo>
                    <a:pt x="0" y="100471"/>
                  </a:lnTo>
                  <a:lnTo>
                    <a:pt x="13596"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任意多边形: 形状 37"/>
            <p:cNvSpPr/>
            <p:nvPr/>
          </p:nvSpPr>
          <p:spPr>
            <a:xfrm rot="1748249">
              <a:off x="611324" y="3972890"/>
              <a:ext cx="222892" cy="568029"/>
            </a:xfrm>
            <a:custGeom>
              <a:avLst/>
              <a:gdLst>
                <a:gd name="connsiteX0" fmla="*/ 0 w 222892"/>
                <a:gd name="connsiteY0" fmla="*/ 0 h 568029"/>
                <a:gd name="connsiteX1" fmla="*/ 141479 w 222892"/>
                <a:gd name="connsiteY1" fmla="*/ 253797 h 568029"/>
                <a:gd name="connsiteX2" fmla="*/ 222892 w 222892"/>
                <a:gd name="connsiteY2" fmla="*/ 540962 h 568029"/>
                <a:gd name="connsiteX3" fmla="*/ 219229 w 222892"/>
                <a:gd name="connsiteY3" fmla="*/ 568029 h 568029"/>
                <a:gd name="connsiteX4" fmla="*/ 178180 w 222892"/>
                <a:gd name="connsiteY4" fmla="*/ 540275 h 568029"/>
                <a:gd name="connsiteX5" fmla="*/ 27217 w 222892"/>
                <a:gd name="connsiteY5" fmla="*/ 417877 h 568029"/>
                <a:gd name="connsiteX6" fmla="*/ 0 w 222892"/>
                <a:gd name="connsiteY6" fmla="*/ 391653 h 568029"/>
                <a:gd name="connsiteX7" fmla="*/ 0 w 222892"/>
                <a:gd name="connsiteY7" fmla="*/ 0 h 56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892" h="568029">
                  <a:moveTo>
                    <a:pt x="0" y="0"/>
                  </a:moveTo>
                  <a:lnTo>
                    <a:pt x="141479" y="253797"/>
                  </a:lnTo>
                  <a:lnTo>
                    <a:pt x="222892" y="540962"/>
                  </a:lnTo>
                  <a:lnTo>
                    <a:pt x="219229" y="568029"/>
                  </a:lnTo>
                  <a:lnTo>
                    <a:pt x="178180" y="540275"/>
                  </a:lnTo>
                  <a:cubicBezTo>
                    <a:pt x="126627" y="502052"/>
                    <a:pt x="76235" y="461225"/>
                    <a:pt x="27217" y="417877"/>
                  </a:cubicBezTo>
                  <a:lnTo>
                    <a:pt x="0" y="391653"/>
                  </a:lnTo>
                  <a:lnTo>
                    <a:pt x="0" y="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任意多边形: 形状 35"/>
            <p:cNvSpPr/>
            <p:nvPr/>
          </p:nvSpPr>
          <p:spPr>
            <a:xfrm rot="1748249">
              <a:off x="682606" y="4457494"/>
              <a:ext cx="148799" cy="239362"/>
            </a:xfrm>
            <a:custGeom>
              <a:avLst/>
              <a:gdLst>
                <a:gd name="connsiteX0" fmla="*/ 15366 w 148799"/>
                <a:gd name="connsiteY0" fmla="*/ 0 h 239362"/>
                <a:gd name="connsiteX1" fmla="*/ 148799 w 148799"/>
                <a:gd name="connsiteY1" fmla="*/ 239362 h 239362"/>
                <a:gd name="connsiteX2" fmla="*/ 113224 w 148799"/>
                <a:gd name="connsiteY2" fmla="*/ 219650 h 239362"/>
                <a:gd name="connsiteX3" fmla="*/ 10361 w 148799"/>
                <a:gd name="connsiteY3" fmla="*/ 150104 h 239362"/>
                <a:gd name="connsiteX4" fmla="*/ 0 w 148799"/>
                <a:gd name="connsiteY4" fmla="*/ 113555 h 239362"/>
                <a:gd name="connsiteX5" fmla="*/ 15366 w 148799"/>
                <a:gd name="connsiteY5" fmla="*/ 0 h 23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799" h="239362">
                  <a:moveTo>
                    <a:pt x="15366" y="0"/>
                  </a:moveTo>
                  <a:lnTo>
                    <a:pt x="148799" y="239362"/>
                  </a:lnTo>
                  <a:lnTo>
                    <a:pt x="113224" y="219650"/>
                  </a:lnTo>
                  <a:lnTo>
                    <a:pt x="10361" y="150104"/>
                  </a:lnTo>
                  <a:lnTo>
                    <a:pt x="0" y="113555"/>
                  </a:lnTo>
                  <a:lnTo>
                    <a:pt x="15366" y="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任意多边形: 形状 34"/>
            <p:cNvSpPr/>
            <p:nvPr/>
          </p:nvSpPr>
          <p:spPr>
            <a:xfrm rot="1748249">
              <a:off x="698110" y="4734988"/>
              <a:ext cx="131212" cy="235379"/>
            </a:xfrm>
            <a:custGeom>
              <a:avLst/>
              <a:gdLst>
                <a:gd name="connsiteX0" fmla="*/ 0 w 131212"/>
                <a:gd name="connsiteY0" fmla="*/ 0 h 235379"/>
                <a:gd name="connsiteX1" fmla="*/ 106004 w 131212"/>
                <a:gd name="connsiteY1" fmla="*/ 58737 h 235379"/>
                <a:gd name="connsiteX2" fmla="*/ 131212 w 131212"/>
                <a:gd name="connsiteY2" fmla="*/ 235379 h 235379"/>
                <a:gd name="connsiteX3" fmla="*/ 0 w 131212"/>
                <a:gd name="connsiteY3" fmla="*/ 0 h 235379"/>
              </a:gdLst>
              <a:ahLst/>
              <a:cxnLst>
                <a:cxn ang="0">
                  <a:pos x="connsiteX0" y="connsiteY0"/>
                </a:cxn>
                <a:cxn ang="0">
                  <a:pos x="connsiteX1" y="connsiteY1"/>
                </a:cxn>
                <a:cxn ang="0">
                  <a:pos x="connsiteX2" y="connsiteY2"/>
                </a:cxn>
                <a:cxn ang="0">
                  <a:pos x="connsiteX3" y="connsiteY3"/>
                </a:cxn>
              </a:cxnLst>
              <a:rect l="l" t="t" r="r" b="b"/>
              <a:pathLst>
                <a:path w="131212" h="235379">
                  <a:moveTo>
                    <a:pt x="0" y="0"/>
                  </a:moveTo>
                  <a:lnTo>
                    <a:pt x="106004" y="58737"/>
                  </a:lnTo>
                  <a:lnTo>
                    <a:pt x="131212" y="235379"/>
                  </a:lnTo>
                  <a:lnTo>
                    <a:pt x="0" y="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任意多边形: 形状 33"/>
            <p:cNvSpPr/>
            <p:nvPr/>
          </p:nvSpPr>
          <p:spPr>
            <a:xfrm rot="1748249">
              <a:off x="1776254" y="635793"/>
              <a:ext cx="480142" cy="1035585"/>
            </a:xfrm>
            <a:custGeom>
              <a:avLst/>
              <a:gdLst>
                <a:gd name="connsiteX0" fmla="*/ 0 w 480142"/>
                <a:gd name="connsiteY0" fmla="*/ 105998 h 1035585"/>
                <a:gd name="connsiteX1" fmla="*/ 373886 w 480142"/>
                <a:gd name="connsiteY1" fmla="*/ 0 h 1035585"/>
                <a:gd name="connsiteX2" fmla="*/ 480142 w 480142"/>
                <a:gd name="connsiteY2" fmla="*/ 744575 h 1035585"/>
                <a:gd name="connsiteX3" fmla="*/ 373963 w 480142"/>
                <a:gd name="connsiteY3" fmla="*/ 812513 h 1035585"/>
                <a:gd name="connsiteX4" fmla="*/ 240364 w 480142"/>
                <a:gd name="connsiteY4" fmla="*/ 922793 h 1035585"/>
                <a:gd name="connsiteX5" fmla="*/ 132659 w 480142"/>
                <a:gd name="connsiteY5" fmla="*/ 1035585 h 1035585"/>
                <a:gd name="connsiteX6" fmla="*/ 0 w 480142"/>
                <a:gd name="connsiteY6" fmla="*/ 105998 h 103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2" h="1035585">
                  <a:moveTo>
                    <a:pt x="0" y="105998"/>
                  </a:moveTo>
                  <a:lnTo>
                    <a:pt x="373886" y="0"/>
                  </a:lnTo>
                  <a:lnTo>
                    <a:pt x="480142" y="744575"/>
                  </a:lnTo>
                  <a:lnTo>
                    <a:pt x="373963" y="812513"/>
                  </a:lnTo>
                  <a:cubicBezTo>
                    <a:pt x="327005" y="846756"/>
                    <a:pt x="282458" y="883590"/>
                    <a:pt x="240364" y="922793"/>
                  </a:cubicBezTo>
                  <a:lnTo>
                    <a:pt x="132659" y="1035585"/>
                  </a:lnTo>
                  <a:lnTo>
                    <a:pt x="0" y="105998"/>
                  </a:lnTo>
                  <a:close/>
                </a:path>
              </a:pathLst>
            </a:custGeom>
            <a:solidFill>
              <a:schemeClr val="bg1"/>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任意多边形: 形状 32"/>
            <p:cNvSpPr/>
            <p:nvPr/>
          </p:nvSpPr>
          <p:spPr>
            <a:xfrm rot="1748249">
              <a:off x="911865" y="833664"/>
              <a:ext cx="609691" cy="1207745"/>
            </a:xfrm>
            <a:custGeom>
              <a:avLst/>
              <a:gdLst>
                <a:gd name="connsiteX0" fmla="*/ 0 w 609691"/>
                <a:gd name="connsiteY0" fmla="*/ 189223 h 1207745"/>
                <a:gd name="connsiteX1" fmla="*/ 339442 w 609691"/>
                <a:gd name="connsiteY1" fmla="*/ 0 h 1207745"/>
                <a:gd name="connsiteX2" fmla="*/ 609691 w 609691"/>
                <a:gd name="connsiteY2" fmla="*/ 688500 h 1207745"/>
                <a:gd name="connsiteX3" fmla="*/ 553794 w 609691"/>
                <a:gd name="connsiteY3" fmla="*/ 782356 h 1207745"/>
                <a:gd name="connsiteX4" fmla="*/ 423006 w 609691"/>
                <a:gd name="connsiteY4" fmla="*/ 1109648 h 1207745"/>
                <a:gd name="connsiteX5" fmla="*/ 399788 w 609691"/>
                <a:gd name="connsiteY5" fmla="*/ 1207745 h 1207745"/>
                <a:gd name="connsiteX6" fmla="*/ 0 w 609691"/>
                <a:gd name="connsiteY6" fmla="*/ 189223 h 12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91" h="1207745">
                  <a:moveTo>
                    <a:pt x="0" y="189223"/>
                  </a:moveTo>
                  <a:lnTo>
                    <a:pt x="339442" y="0"/>
                  </a:lnTo>
                  <a:lnTo>
                    <a:pt x="609691" y="688500"/>
                  </a:lnTo>
                  <a:lnTo>
                    <a:pt x="553794" y="782356"/>
                  </a:lnTo>
                  <a:cubicBezTo>
                    <a:pt x="499781" y="885218"/>
                    <a:pt x="456075" y="994905"/>
                    <a:pt x="423006" y="1109648"/>
                  </a:cubicBezTo>
                  <a:lnTo>
                    <a:pt x="399788" y="1207745"/>
                  </a:lnTo>
                  <a:lnTo>
                    <a:pt x="0" y="189223"/>
                  </a:lnTo>
                  <a:close/>
                </a:path>
              </a:pathLst>
            </a:custGeom>
            <a:solidFill>
              <a:schemeClr val="bg1"/>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任意多边形: 形状 31"/>
            <p:cNvSpPr/>
            <p:nvPr/>
          </p:nvSpPr>
          <p:spPr>
            <a:xfrm rot="1748249">
              <a:off x="2600859" y="1080428"/>
              <a:ext cx="466495" cy="575475"/>
            </a:xfrm>
            <a:custGeom>
              <a:avLst/>
              <a:gdLst>
                <a:gd name="connsiteX0" fmla="*/ 77875 w 466495"/>
                <a:gd name="connsiteY0" fmla="*/ 0 h 575475"/>
                <a:gd name="connsiteX1" fmla="*/ 466495 w 466495"/>
                <a:gd name="connsiteY1" fmla="*/ 0 h 575475"/>
                <a:gd name="connsiteX2" fmla="*/ 396658 w 466495"/>
                <a:gd name="connsiteY2" fmla="*/ 516080 h 575475"/>
                <a:gd name="connsiteX3" fmla="*/ 363902 w 466495"/>
                <a:gd name="connsiteY3" fmla="*/ 515537 h 575475"/>
                <a:gd name="connsiteX4" fmla="*/ 23987 w 466495"/>
                <a:gd name="connsiteY4" fmla="*/ 567339 h 575475"/>
                <a:gd name="connsiteX5" fmla="*/ 0 w 466495"/>
                <a:gd name="connsiteY5" fmla="*/ 575475 h 575475"/>
                <a:gd name="connsiteX6" fmla="*/ 77875 w 466495"/>
                <a:gd name="connsiteY6" fmla="*/ 0 h 57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495" h="575475">
                  <a:moveTo>
                    <a:pt x="77875" y="0"/>
                  </a:moveTo>
                  <a:lnTo>
                    <a:pt x="466495" y="0"/>
                  </a:lnTo>
                  <a:lnTo>
                    <a:pt x="396658" y="516080"/>
                  </a:lnTo>
                  <a:lnTo>
                    <a:pt x="363902" y="515537"/>
                  </a:lnTo>
                  <a:cubicBezTo>
                    <a:pt x="248813" y="519908"/>
                    <a:pt x="134948" y="536960"/>
                    <a:pt x="23987" y="567339"/>
                  </a:cubicBezTo>
                  <a:lnTo>
                    <a:pt x="0" y="575475"/>
                  </a:lnTo>
                  <a:lnTo>
                    <a:pt x="77875" y="0"/>
                  </a:lnTo>
                  <a:close/>
                </a:path>
              </a:pathLst>
            </a:custGeom>
            <a:solidFill>
              <a:schemeClr val="bg1"/>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任意多边形: 形状 30"/>
            <p:cNvSpPr/>
            <p:nvPr/>
          </p:nvSpPr>
          <p:spPr>
            <a:xfrm rot="1748249">
              <a:off x="1850440" y="1337680"/>
              <a:ext cx="340398" cy="1301540"/>
            </a:xfrm>
            <a:custGeom>
              <a:avLst/>
              <a:gdLst>
                <a:gd name="connsiteX0" fmla="*/ 41887 w 340398"/>
                <a:gd name="connsiteY0" fmla="*/ 123634 h 1301540"/>
                <a:gd name="connsiteX1" fmla="*/ 200330 w 340398"/>
                <a:gd name="connsiteY1" fmla="*/ 47510 h 1301540"/>
                <a:gd name="connsiteX2" fmla="*/ 340398 w 340398"/>
                <a:gd name="connsiteY2" fmla="*/ 0 h 1301540"/>
                <a:gd name="connsiteX3" fmla="*/ 164270 w 340398"/>
                <a:gd name="connsiteY3" fmla="*/ 1301540 h 1301540"/>
                <a:gd name="connsiteX4" fmla="*/ 0 w 340398"/>
                <a:gd name="connsiteY4" fmla="*/ 150436 h 1301540"/>
                <a:gd name="connsiteX5" fmla="*/ 41887 w 340398"/>
                <a:gd name="connsiteY5" fmla="*/ 123634 h 1301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398" h="1301540">
                  <a:moveTo>
                    <a:pt x="41887" y="123634"/>
                  </a:moveTo>
                  <a:cubicBezTo>
                    <a:pt x="93625" y="94793"/>
                    <a:pt x="146510" y="69445"/>
                    <a:pt x="200330" y="47510"/>
                  </a:cubicBezTo>
                  <a:lnTo>
                    <a:pt x="340398" y="0"/>
                  </a:lnTo>
                  <a:lnTo>
                    <a:pt x="164270" y="1301540"/>
                  </a:lnTo>
                  <a:lnTo>
                    <a:pt x="0" y="150436"/>
                  </a:lnTo>
                  <a:lnTo>
                    <a:pt x="41887" y="123634"/>
                  </a:lnTo>
                  <a:close/>
                </a:path>
              </a:pathLst>
            </a:custGeom>
            <a:solidFill>
              <a:schemeClr val="bg1"/>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任意多边形: 形状 29"/>
            <p:cNvSpPr/>
            <p:nvPr/>
          </p:nvSpPr>
          <p:spPr>
            <a:xfrm rot="1748249">
              <a:off x="1301338" y="1491497"/>
              <a:ext cx="278191" cy="912927"/>
            </a:xfrm>
            <a:custGeom>
              <a:avLst/>
              <a:gdLst>
                <a:gd name="connsiteX0" fmla="*/ 147911 w 278191"/>
                <a:gd name="connsiteY0" fmla="*/ 0 h 912927"/>
                <a:gd name="connsiteX1" fmla="*/ 278191 w 278191"/>
                <a:gd name="connsiteY1" fmla="*/ 912927 h 912927"/>
                <a:gd name="connsiteX2" fmla="*/ 0 w 278191"/>
                <a:gd name="connsiteY2" fmla="*/ 204191 h 912927"/>
                <a:gd name="connsiteX3" fmla="*/ 32812 w 278191"/>
                <a:gd name="connsiteY3" fmla="*/ 149095 h 912927"/>
                <a:gd name="connsiteX4" fmla="*/ 136731 w 278191"/>
                <a:gd name="connsiteY4" fmla="*/ 11707 h 912927"/>
                <a:gd name="connsiteX5" fmla="*/ 147911 w 278191"/>
                <a:gd name="connsiteY5" fmla="*/ 0 h 91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191" h="912927">
                  <a:moveTo>
                    <a:pt x="147911" y="0"/>
                  </a:moveTo>
                  <a:lnTo>
                    <a:pt x="278191" y="912927"/>
                  </a:lnTo>
                  <a:lnTo>
                    <a:pt x="0" y="204191"/>
                  </a:lnTo>
                  <a:lnTo>
                    <a:pt x="32812" y="149095"/>
                  </a:lnTo>
                  <a:cubicBezTo>
                    <a:pt x="64930" y="101298"/>
                    <a:pt x="99584" y="55428"/>
                    <a:pt x="136731" y="11707"/>
                  </a:cubicBezTo>
                  <a:lnTo>
                    <a:pt x="147911" y="0"/>
                  </a:lnTo>
                  <a:close/>
                </a:path>
              </a:pathLst>
            </a:custGeom>
            <a:solidFill>
              <a:schemeClr val="bg1"/>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任意多边形: 形状 28"/>
            <p:cNvSpPr/>
            <p:nvPr/>
          </p:nvSpPr>
          <p:spPr>
            <a:xfrm rot="1748249">
              <a:off x="1410771" y="1816675"/>
              <a:ext cx="2487866" cy="3973185"/>
            </a:xfrm>
            <a:custGeom>
              <a:avLst/>
              <a:gdLst>
                <a:gd name="connsiteX0" fmla="*/ 373315 w 2487866"/>
                <a:gd name="connsiteY0" fmla="*/ 0 h 3973185"/>
                <a:gd name="connsiteX1" fmla="*/ 513902 w 2487866"/>
                <a:gd name="connsiteY1" fmla="*/ 2329 h 3973185"/>
                <a:gd name="connsiteX2" fmla="*/ 2181979 w 2487866"/>
                <a:gd name="connsiteY2" fmla="*/ 1150190 h 3973185"/>
                <a:gd name="connsiteX3" fmla="*/ 1688004 w 2487866"/>
                <a:gd name="connsiteY3" fmla="*/ 3788479 h 3973185"/>
                <a:gd name="connsiteX4" fmla="*/ 505085 w 2487866"/>
                <a:gd name="connsiteY4" fmla="*/ 3908321 h 3973185"/>
                <a:gd name="connsiteX5" fmla="*/ 382153 w 2487866"/>
                <a:gd name="connsiteY5" fmla="*/ 3867406 h 3973185"/>
                <a:gd name="connsiteX6" fmla="*/ 30295 w 2487866"/>
                <a:gd name="connsiteY6" fmla="*/ 2970994 h 3973185"/>
                <a:gd name="connsiteX7" fmla="*/ 0 w 2487866"/>
                <a:gd name="connsiteY7" fmla="*/ 2758704 h 3973185"/>
                <a:gd name="connsiteX8" fmla="*/ 373315 w 2487866"/>
                <a:gd name="connsiteY8" fmla="*/ 0 h 397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7866" h="3973185">
                  <a:moveTo>
                    <a:pt x="373315" y="0"/>
                  </a:moveTo>
                  <a:lnTo>
                    <a:pt x="513902" y="2329"/>
                  </a:lnTo>
                  <a:cubicBezTo>
                    <a:pt x="1151322" y="47135"/>
                    <a:pt x="1800412" y="465703"/>
                    <a:pt x="2181979" y="1150190"/>
                  </a:cubicBezTo>
                  <a:cubicBezTo>
                    <a:pt x="2736986" y="2145808"/>
                    <a:pt x="2515826" y="3327010"/>
                    <a:pt x="1688004" y="3788479"/>
                  </a:cubicBezTo>
                  <a:cubicBezTo>
                    <a:pt x="1325832" y="3990372"/>
                    <a:pt x="907543" y="4021056"/>
                    <a:pt x="505085" y="3908321"/>
                  </a:cubicBezTo>
                  <a:lnTo>
                    <a:pt x="382153" y="3867406"/>
                  </a:lnTo>
                  <a:lnTo>
                    <a:pt x="30295" y="2970994"/>
                  </a:lnTo>
                  <a:lnTo>
                    <a:pt x="0" y="2758704"/>
                  </a:lnTo>
                  <a:lnTo>
                    <a:pt x="373315" y="0"/>
                  </a:lnTo>
                  <a:close/>
                </a:path>
              </a:pathLst>
            </a:custGeom>
            <a:blipFill dpi="0" rotWithShape="1">
              <a:blip r:embed="rId4"/>
              <a:srcRect/>
              <a:tile tx="-2444750" ty="0" sx="100000" sy="100000" flip="none" algn="tl"/>
            </a:blip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任意多边形: 形状 27"/>
            <p:cNvSpPr/>
            <p:nvPr/>
          </p:nvSpPr>
          <p:spPr>
            <a:xfrm rot="1748249">
              <a:off x="372492" y="2037684"/>
              <a:ext cx="787626" cy="2206857"/>
            </a:xfrm>
            <a:custGeom>
              <a:avLst/>
              <a:gdLst>
                <a:gd name="connsiteX0" fmla="*/ 52679 w 787626"/>
                <a:gd name="connsiteY0" fmla="*/ 0 h 2206857"/>
                <a:gd name="connsiteX1" fmla="*/ 711756 w 787626"/>
                <a:gd name="connsiteY1" fmla="*/ 1679102 h 2206857"/>
                <a:gd name="connsiteX2" fmla="*/ 787626 w 787626"/>
                <a:gd name="connsiteY2" fmla="*/ 1815204 h 2206857"/>
                <a:gd name="connsiteX3" fmla="*/ 787626 w 787626"/>
                <a:gd name="connsiteY3" fmla="*/ 2206857 h 2206857"/>
                <a:gd name="connsiteX4" fmla="*/ 672110 w 787626"/>
                <a:gd name="connsiteY4" fmla="*/ 2095552 h 2206857"/>
                <a:gd name="connsiteX5" fmla="*/ 305887 w 787626"/>
                <a:gd name="connsiteY5" fmla="*/ 1597042 h 2206857"/>
                <a:gd name="connsiteX6" fmla="*/ 34314 w 787626"/>
                <a:gd name="connsiteY6" fmla="*/ 77591 h 2206857"/>
                <a:gd name="connsiteX7" fmla="*/ 52679 w 787626"/>
                <a:gd name="connsiteY7" fmla="*/ 0 h 220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626" h="2206857">
                  <a:moveTo>
                    <a:pt x="52679" y="0"/>
                  </a:moveTo>
                  <a:lnTo>
                    <a:pt x="711756" y="1679102"/>
                  </a:lnTo>
                  <a:lnTo>
                    <a:pt x="787626" y="1815204"/>
                  </a:lnTo>
                  <a:lnTo>
                    <a:pt x="787626" y="2206857"/>
                  </a:lnTo>
                  <a:lnTo>
                    <a:pt x="672110" y="2095552"/>
                  </a:lnTo>
                  <a:cubicBezTo>
                    <a:pt x="533913" y="1950619"/>
                    <a:pt x="409951" y="1783720"/>
                    <a:pt x="305887" y="1597042"/>
                  </a:cubicBezTo>
                  <a:cubicBezTo>
                    <a:pt x="28384" y="1099233"/>
                    <a:pt x="-55078" y="555028"/>
                    <a:pt x="34314" y="77591"/>
                  </a:cubicBezTo>
                  <a:lnTo>
                    <a:pt x="52679" y="0"/>
                  </a:lnTo>
                  <a:close/>
                </a:path>
              </a:pathLst>
            </a:custGeom>
            <a:solidFill>
              <a:schemeClr val="bg1"/>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任意多边形: 形状 26"/>
            <p:cNvSpPr/>
            <p:nvPr/>
          </p:nvSpPr>
          <p:spPr>
            <a:xfrm rot="1748249">
              <a:off x="985978" y="2394807"/>
              <a:ext cx="278358" cy="1380474"/>
            </a:xfrm>
            <a:custGeom>
              <a:avLst/>
              <a:gdLst>
                <a:gd name="connsiteX0" fmla="*/ 0 w 278358"/>
                <a:gd name="connsiteY0" fmla="*/ 0 h 1380474"/>
                <a:gd name="connsiteX1" fmla="*/ 278358 w 278358"/>
                <a:gd name="connsiteY1" fmla="*/ 709160 h 1380474"/>
                <a:gd name="connsiteX2" fmla="*/ 246854 w 278358"/>
                <a:gd name="connsiteY2" fmla="*/ 941971 h 1380474"/>
                <a:gd name="connsiteX3" fmla="*/ 246854 w 278358"/>
                <a:gd name="connsiteY3" fmla="*/ 1380474 h 1380474"/>
                <a:gd name="connsiteX4" fmla="*/ 146476 w 278358"/>
                <a:gd name="connsiteY4" fmla="*/ 1026415 h 1380474"/>
                <a:gd name="connsiteX5" fmla="*/ 0 w 278358"/>
                <a:gd name="connsiteY5" fmla="*/ 0 h 13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358" h="1380474">
                  <a:moveTo>
                    <a:pt x="0" y="0"/>
                  </a:moveTo>
                  <a:lnTo>
                    <a:pt x="278358" y="709160"/>
                  </a:lnTo>
                  <a:lnTo>
                    <a:pt x="246854" y="941971"/>
                  </a:lnTo>
                  <a:lnTo>
                    <a:pt x="246854" y="1380474"/>
                  </a:lnTo>
                  <a:lnTo>
                    <a:pt x="146476" y="1026415"/>
                  </a:lnTo>
                  <a:lnTo>
                    <a:pt x="0" y="0"/>
                  </a:lnTo>
                  <a:close/>
                </a:path>
              </a:pathLst>
            </a:custGeom>
            <a:solidFill>
              <a:schemeClr val="bg1"/>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任意多边形: 形状 25"/>
            <p:cNvSpPr/>
            <p:nvPr/>
          </p:nvSpPr>
          <p:spPr>
            <a:xfrm rot="1748249">
              <a:off x="1224633" y="2482641"/>
              <a:ext cx="302586" cy="1498240"/>
            </a:xfrm>
            <a:custGeom>
              <a:avLst/>
              <a:gdLst>
                <a:gd name="connsiteX0" fmla="*/ 103115 w 302586"/>
                <a:gd name="connsiteY0" fmla="*/ 0 h 1498240"/>
                <a:gd name="connsiteX1" fmla="*/ 302586 w 302586"/>
                <a:gd name="connsiteY1" fmla="*/ 1397769 h 1498240"/>
                <a:gd name="connsiteX2" fmla="*/ 288990 w 302586"/>
                <a:gd name="connsiteY2" fmla="*/ 1498240 h 1498240"/>
                <a:gd name="connsiteX3" fmla="*/ 0 w 302586"/>
                <a:gd name="connsiteY3" fmla="*/ 761993 h 1498240"/>
                <a:gd name="connsiteX4" fmla="*/ 103115 w 302586"/>
                <a:gd name="connsiteY4" fmla="*/ 0 h 1498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586" h="1498240">
                  <a:moveTo>
                    <a:pt x="103115" y="0"/>
                  </a:moveTo>
                  <a:lnTo>
                    <a:pt x="302586" y="1397769"/>
                  </a:lnTo>
                  <a:lnTo>
                    <a:pt x="288990" y="1498240"/>
                  </a:lnTo>
                  <a:lnTo>
                    <a:pt x="0" y="761993"/>
                  </a:lnTo>
                  <a:lnTo>
                    <a:pt x="103115" y="0"/>
                  </a:lnTo>
                  <a:close/>
                </a:path>
              </a:pathLst>
            </a:custGeom>
            <a:solidFill>
              <a:schemeClr val="bg1"/>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任意多边形: 形状 24"/>
            <p:cNvSpPr/>
            <p:nvPr/>
          </p:nvSpPr>
          <p:spPr>
            <a:xfrm rot="1748249">
              <a:off x="752680" y="3743229"/>
              <a:ext cx="141479" cy="499036"/>
            </a:xfrm>
            <a:custGeom>
              <a:avLst/>
              <a:gdLst>
                <a:gd name="connsiteX0" fmla="*/ 1 w 141479"/>
                <a:gd name="connsiteY0" fmla="*/ 0 h 499036"/>
                <a:gd name="connsiteX1" fmla="*/ 141479 w 141479"/>
                <a:gd name="connsiteY1" fmla="*/ 499036 h 499036"/>
                <a:gd name="connsiteX2" fmla="*/ 0 w 141479"/>
                <a:gd name="connsiteY2" fmla="*/ 245239 h 499036"/>
                <a:gd name="connsiteX3" fmla="*/ 1 w 141479"/>
                <a:gd name="connsiteY3" fmla="*/ 0 h 499036"/>
              </a:gdLst>
              <a:ahLst/>
              <a:cxnLst>
                <a:cxn ang="0">
                  <a:pos x="connsiteX0" y="connsiteY0"/>
                </a:cxn>
                <a:cxn ang="0">
                  <a:pos x="connsiteX1" y="connsiteY1"/>
                </a:cxn>
                <a:cxn ang="0">
                  <a:pos x="connsiteX2" y="connsiteY2"/>
                </a:cxn>
                <a:cxn ang="0">
                  <a:pos x="connsiteX3" y="connsiteY3"/>
                </a:cxn>
              </a:cxnLst>
              <a:rect l="l" t="t" r="r" b="b"/>
              <a:pathLst>
                <a:path w="141479" h="499036">
                  <a:moveTo>
                    <a:pt x="1" y="0"/>
                  </a:moveTo>
                  <a:lnTo>
                    <a:pt x="141479" y="499036"/>
                  </a:lnTo>
                  <a:lnTo>
                    <a:pt x="0" y="245239"/>
                  </a:lnTo>
                  <a:lnTo>
                    <a:pt x="1" y="0"/>
                  </a:lnTo>
                  <a:close/>
                </a:path>
              </a:pathLst>
            </a:custGeom>
            <a:solidFill>
              <a:schemeClr val="bg1"/>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任意多边形: 形状 23"/>
            <p:cNvSpPr/>
            <p:nvPr/>
          </p:nvSpPr>
          <p:spPr>
            <a:xfrm rot="1748249">
              <a:off x="823942" y="3914064"/>
              <a:ext cx="239437" cy="905812"/>
            </a:xfrm>
            <a:custGeom>
              <a:avLst/>
              <a:gdLst>
                <a:gd name="connsiteX0" fmla="*/ 82237 w 239437"/>
                <a:gd name="connsiteY0" fmla="*/ 0 h 905812"/>
                <a:gd name="connsiteX1" fmla="*/ 126128 w 239437"/>
                <a:gd name="connsiteY1" fmla="*/ 111819 h 905812"/>
                <a:gd name="connsiteX2" fmla="*/ 239437 w 239437"/>
                <a:gd name="connsiteY2" fmla="*/ 905812 h 905812"/>
                <a:gd name="connsiteX3" fmla="*/ 133433 w 239437"/>
                <a:gd name="connsiteY3" fmla="*/ 847075 h 905812"/>
                <a:gd name="connsiteX4" fmla="*/ 0 w 239437"/>
                <a:gd name="connsiteY4" fmla="*/ 607713 h 905812"/>
                <a:gd name="connsiteX5" fmla="*/ 82237 w 239437"/>
                <a:gd name="connsiteY5" fmla="*/ 0 h 90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437" h="905812">
                  <a:moveTo>
                    <a:pt x="82237" y="0"/>
                  </a:moveTo>
                  <a:lnTo>
                    <a:pt x="126128" y="111819"/>
                  </a:lnTo>
                  <a:lnTo>
                    <a:pt x="239437" y="905812"/>
                  </a:lnTo>
                  <a:lnTo>
                    <a:pt x="133433" y="847075"/>
                  </a:lnTo>
                  <a:lnTo>
                    <a:pt x="0" y="607713"/>
                  </a:lnTo>
                  <a:lnTo>
                    <a:pt x="82237" y="0"/>
                  </a:lnTo>
                  <a:close/>
                </a:path>
              </a:pathLst>
            </a:custGeom>
            <a:solidFill>
              <a:schemeClr val="bg1"/>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任意多边形: 形状 22"/>
            <p:cNvSpPr/>
            <p:nvPr/>
          </p:nvSpPr>
          <p:spPr>
            <a:xfrm rot="1748249">
              <a:off x="687681" y="4250525"/>
              <a:ext cx="96779" cy="287165"/>
            </a:xfrm>
            <a:custGeom>
              <a:avLst/>
              <a:gdLst>
                <a:gd name="connsiteX0" fmla="*/ 0 w 96779"/>
                <a:gd name="connsiteY0" fmla="*/ 0 h 287165"/>
                <a:gd name="connsiteX1" fmla="*/ 96779 w 96779"/>
                <a:gd name="connsiteY1" fmla="*/ 173610 h 287165"/>
                <a:gd name="connsiteX2" fmla="*/ 81413 w 96779"/>
                <a:gd name="connsiteY2" fmla="*/ 287165 h 287165"/>
                <a:gd name="connsiteX3" fmla="*/ 0 w 96779"/>
                <a:gd name="connsiteY3" fmla="*/ 0 h 287165"/>
              </a:gdLst>
              <a:ahLst/>
              <a:cxnLst>
                <a:cxn ang="0">
                  <a:pos x="connsiteX0" y="connsiteY0"/>
                </a:cxn>
                <a:cxn ang="0">
                  <a:pos x="connsiteX1" y="connsiteY1"/>
                </a:cxn>
                <a:cxn ang="0">
                  <a:pos x="connsiteX2" y="connsiteY2"/>
                </a:cxn>
                <a:cxn ang="0">
                  <a:pos x="connsiteX3" y="connsiteY3"/>
                </a:cxn>
              </a:cxnLst>
              <a:rect l="l" t="t" r="r" b="b"/>
              <a:pathLst>
                <a:path w="96779" h="287165">
                  <a:moveTo>
                    <a:pt x="0" y="0"/>
                  </a:moveTo>
                  <a:lnTo>
                    <a:pt x="96779" y="173610"/>
                  </a:lnTo>
                  <a:lnTo>
                    <a:pt x="81413" y="287165"/>
                  </a:lnTo>
                  <a:lnTo>
                    <a:pt x="0" y="0"/>
                  </a:lnTo>
                  <a:close/>
                </a:path>
              </a:pathLst>
            </a:custGeom>
            <a:solidFill>
              <a:schemeClr val="bg1"/>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任意多边形: 形状 21"/>
            <p:cNvSpPr/>
            <p:nvPr/>
          </p:nvSpPr>
          <p:spPr>
            <a:xfrm rot="1748249">
              <a:off x="121800" y="4236363"/>
              <a:ext cx="219229" cy="1796424"/>
            </a:xfrm>
            <a:custGeom>
              <a:avLst/>
              <a:gdLst>
                <a:gd name="connsiteX0" fmla="*/ 0 w 219229"/>
                <a:gd name="connsiteY0" fmla="*/ 0 h 1796424"/>
                <a:gd name="connsiteX1" fmla="*/ 27217 w 219229"/>
                <a:gd name="connsiteY1" fmla="*/ 26224 h 1796424"/>
                <a:gd name="connsiteX2" fmla="*/ 178180 w 219229"/>
                <a:gd name="connsiteY2" fmla="*/ 148622 h 1796424"/>
                <a:gd name="connsiteX3" fmla="*/ 219229 w 219229"/>
                <a:gd name="connsiteY3" fmla="*/ 176376 h 1796424"/>
                <a:gd name="connsiteX4" fmla="*/ 0 w 219229"/>
                <a:gd name="connsiteY4" fmla="*/ 1796424 h 1796424"/>
                <a:gd name="connsiteX5" fmla="*/ 0 w 219229"/>
                <a:gd name="connsiteY5" fmla="*/ 0 h 179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229" h="1796424">
                  <a:moveTo>
                    <a:pt x="0" y="0"/>
                  </a:moveTo>
                  <a:lnTo>
                    <a:pt x="27217" y="26224"/>
                  </a:lnTo>
                  <a:cubicBezTo>
                    <a:pt x="76235" y="69572"/>
                    <a:pt x="126627" y="110399"/>
                    <a:pt x="178180" y="148622"/>
                  </a:cubicBezTo>
                  <a:lnTo>
                    <a:pt x="219229" y="176376"/>
                  </a:lnTo>
                  <a:lnTo>
                    <a:pt x="0" y="1796424"/>
                  </a:lnTo>
                  <a:lnTo>
                    <a:pt x="0" y="0"/>
                  </a:lnTo>
                  <a:close/>
                </a:path>
              </a:pathLst>
            </a:custGeom>
            <a:solidFill>
              <a:schemeClr val="bg1"/>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任意多边形: 形状 20"/>
            <p:cNvSpPr/>
            <p:nvPr/>
          </p:nvSpPr>
          <p:spPr>
            <a:xfrm rot="1748249">
              <a:off x="682018" y="4534918"/>
              <a:ext cx="14024" cy="36549"/>
            </a:xfrm>
            <a:custGeom>
              <a:avLst/>
              <a:gdLst>
                <a:gd name="connsiteX0" fmla="*/ 3663 w 14024"/>
                <a:gd name="connsiteY0" fmla="*/ 0 h 36549"/>
                <a:gd name="connsiteX1" fmla="*/ 14024 w 14024"/>
                <a:gd name="connsiteY1" fmla="*/ 36549 h 36549"/>
                <a:gd name="connsiteX2" fmla="*/ 0 w 14024"/>
                <a:gd name="connsiteY2" fmla="*/ 27067 h 36549"/>
                <a:gd name="connsiteX3" fmla="*/ 3663 w 14024"/>
                <a:gd name="connsiteY3" fmla="*/ 0 h 36549"/>
              </a:gdLst>
              <a:ahLst/>
              <a:cxnLst>
                <a:cxn ang="0">
                  <a:pos x="connsiteX0" y="connsiteY0"/>
                </a:cxn>
                <a:cxn ang="0">
                  <a:pos x="connsiteX1" y="connsiteY1"/>
                </a:cxn>
                <a:cxn ang="0">
                  <a:pos x="connsiteX2" y="connsiteY2"/>
                </a:cxn>
                <a:cxn ang="0">
                  <a:pos x="connsiteX3" y="connsiteY3"/>
                </a:cxn>
              </a:cxnLst>
              <a:rect l="l" t="t" r="r" b="b"/>
              <a:pathLst>
                <a:path w="14024" h="36549">
                  <a:moveTo>
                    <a:pt x="3663" y="0"/>
                  </a:moveTo>
                  <a:lnTo>
                    <a:pt x="14024" y="36549"/>
                  </a:lnTo>
                  <a:lnTo>
                    <a:pt x="0" y="27067"/>
                  </a:lnTo>
                  <a:lnTo>
                    <a:pt x="366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任意多边形: 形状 19"/>
            <p:cNvSpPr/>
            <p:nvPr/>
          </p:nvSpPr>
          <p:spPr>
            <a:xfrm rot="1748249">
              <a:off x="271658" y="4581684"/>
              <a:ext cx="449672" cy="1586121"/>
            </a:xfrm>
            <a:custGeom>
              <a:avLst/>
              <a:gdLst>
                <a:gd name="connsiteX0" fmla="*/ 0 w 449672"/>
                <a:gd name="connsiteY0" fmla="*/ 0 h 1586121"/>
                <a:gd name="connsiteX1" fmla="*/ 102863 w 449672"/>
                <a:gd name="connsiteY1" fmla="*/ 69546 h 1586121"/>
                <a:gd name="connsiteX2" fmla="*/ 138438 w 449672"/>
                <a:gd name="connsiteY2" fmla="*/ 89258 h 1586121"/>
                <a:gd name="connsiteX3" fmla="*/ 269650 w 449672"/>
                <a:gd name="connsiteY3" fmla="*/ 324637 h 1586121"/>
                <a:gd name="connsiteX4" fmla="*/ 449672 w 449672"/>
                <a:gd name="connsiteY4" fmla="*/ 1586121 h 1586121"/>
                <a:gd name="connsiteX5" fmla="*/ 0 w 449672"/>
                <a:gd name="connsiteY5" fmla="*/ 0 h 1586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672" h="1586121">
                  <a:moveTo>
                    <a:pt x="0" y="0"/>
                  </a:moveTo>
                  <a:lnTo>
                    <a:pt x="102863" y="69546"/>
                  </a:lnTo>
                  <a:lnTo>
                    <a:pt x="138438" y="89258"/>
                  </a:lnTo>
                  <a:lnTo>
                    <a:pt x="269650" y="324637"/>
                  </a:lnTo>
                  <a:lnTo>
                    <a:pt x="449672" y="1586121"/>
                  </a:lnTo>
                  <a:lnTo>
                    <a:pt x="0" y="0"/>
                  </a:lnTo>
                  <a:close/>
                </a:path>
              </a:pathLst>
            </a:custGeom>
            <a:solidFill>
              <a:schemeClr val="bg1"/>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任意多边形: 形状 18"/>
            <p:cNvSpPr/>
            <p:nvPr/>
          </p:nvSpPr>
          <p:spPr>
            <a:xfrm rot="1748249">
              <a:off x="373338" y="4922314"/>
              <a:ext cx="844744" cy="1646793"/>
            </a:xfrm>
            <a:custGeom>
              <a:avLst/>
              <a:gdLst>
                <a:gd name="connsiteX0" fmla="*/ 0 w 844744"/>
                <a:gd name="connsiteY0" fmla="*/ 0 h 1646793"/>
                <a:gd name="connsiteX1" fmla="*/ 22072 w 844744"/>
                <a:gd name="connsiteY1" fmla="*/ 12230 h 1646793"/>
                <a:gd name="connsiteX2" fmla="*/ 190178 w 844744"/>
                <a:gd name="connsiteY2" fmla="*/ 86320 h 1646793"/>
                <a:gd name="connsiteX3" fmla="*/ 238549 w 844744"/>
                <a:gd name="connsiteY3" fmla="*/ 102419 h 1646793"/>
                <a:gd name="connsiteX4" fmla="*/ 844744 w 844744"/>
                <a:gd name="connsiteY4" fmla="*/ 1646793 h 1646793"/>
                <a:gd name="connsiteX5" fmla="*/ 25208 w 844744"/>
                <a:gd name="connsiteY5" fmla="*/ 176642 h 1646793"/>
                <a:gd name="connsiteX6" fmla="*/ 0 w 844744"/>
                <a:gd name="connsiteY6" fmla="*/ 0 h 164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744" h="1646793">
                  <a:moveTo>
                    <a:pt x="0" y="0"/>
                  </a:moveTo>
                  <a:lnTo>
                    <a:pt x="22072" y="12230"/>
                  </a:lnTo>
                  <a:cubicBezTo>
                    <a:pt x="77434" y="39718"/>
                    <a:pt x="133539" y="64442"/>
                    <a:pt x="190178" y="86320"/>
                  </a:cubicBezTo>
                  <a:lnTo>
                    <a:pt x="238549" y="102419"/>
                  </a:lnTo>
                  <a:lnTo>
                    <a:pt x="844744" y="1646793"/>
                  </a:lnTo>
                  <a:lnTo>
                    <a:pt x="25208" y="176642"/>
                  </a:lnTo>
                  <a:lnTo>
                    <a:pt x="0" y="0"/>
                  </a:lnTo>
                  <a:close/>
                </a:path>
              </a:pathLst>
            </a:custGeom>
            <a:solidFill>
              <a:schemeClr val="bg1"/>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slow" advTm="2000">
        <p14:flash/>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screen">
            <a:duotone>
              <a:schemeClr val="accent6">
                <a:shade val="45000"/>
                <a:satMod val="135000"/>
              </a:schemeClr>
              <a:prstClr val="white"/>
            </a:duotone>
          </a:blip>
          <a:srcRect b="24261"/>
          <a:stretch>
            <a:fillRect/>
          </a:stretch>
        </p:blipFill>
        <p:spPr>
          <a:xfrm>
            <a:off x="1008" y="1663984"/>
            <a:ext cx="12190992" cy="5193733"/>
          </a:xfrm>
          <a:prstGeom prst="rect">
            <a:avLst/>
          </a:prstGeom>
        </p:spPr>
      </p:pic>
      <p:sp>
        <p:nvSpPr>
          <p:cNvPr id="3" name="矩形 2"/>
          <p:cNvSpPr/>
          <p:nvPr/>
        </p:nvSpPr>
        <p:spPr>
          <a:xfrm>
            <a:off x="1895605" y="1314559"/>
            <a:ext cx="8751518" cy="1569660"/>
          </a:xfrm>
          <a:prstGeom prst="rect">
            <a:avLst/>
          </a:prstGeom>
        </p:spPr>
        <p:txBody>
          <a:bodyPr wrap="square">
            <a:spAutoFit/>
          </a:bodyPr>
          <a:lstStyle/>
          <a:p>
            <a:pPr algn="ctr">
              <a:lnSpc>
                <a:spcPct val="150000"/>
              </a:lnSpc>
            </a:pPr>
            <a:r>
              <a:rPr lang="zh-CN" altLang="en-US" sz="1600" dirty="0">
                <a:latin typeface="黑体" panose="02010609060101010101" pitchFamily="2" charset="-122"/>
                <a:ea typeface="黑体" panose="02010609060101010101" pitchFamily="2" charset="-122"/>
              </a:rPr>
              <a:t>鞠是一种皮球，球皮用皮革做成，球内用毛塞紧。蹴鞠，就是用足去踢球。这是古代清明节时人们喜爱的一种游戏。相传是黄帝发明的，最初目的是用来训练武士。打马球，也是端午之戏之一。马球，是骑在马上，持棍打球，古称击鞠。三国曹植</a:t>
            </a:r>
            <a:r>
              <a:rPr lang="en-US" altLang="zh-CN" sz="1600" dirty="0">
                <a:latin typeface="黑体" panose="02010609060101010101" pitchFamily="2" charset="-122"/>
                <a:ea typeface="黑体" panose="02010609060101010101" pitchFamily="2" charset="-122"/>
              </a:rPr>
              <a:t>《</a:t>
            </a:r>
            <a:r>
              <a:rPr lang="zh-CN" altLang="en-US" sz="1600" dirty="0">
                <a:latin typeface="黑体" panose="02010609060101010101" pitchFamily="2" charset="-122"/>
                <a:ea typeface="黑体" panose="02010609060101010101" pitchFamily="2" charset="-122"/>
              </a:rPr>
              <a:t>名都篇</a:t>
            </a:r>
            <a:r>
              <a:rPr lang="en-US" altLang="zh-CN" sz="1600" dirty="0">
                <a:latin typeface="黑体" panose="02010609060101010101" pitchFamily="2" charset="-122"/>
                <a:ea typeface="黑体" panose="02010609060101010101" pitchFamily="2" charset="-122"/>
              </a:rPr>
              <a:t>》</a:t>
            </a:r>
            <a:r>
              <a:rPr lang="zh-CN" altLang="en-US" sz="1600" dirty="0">
                <a:latin typeface="黑体" panose="02010609060101010101" pitchFamily="2" charset="-122"/>
                <a:ea typeface="黑体" panose="02010609060101010101" pitchFamily="2" charset="-122"/>
              </a:rPr>
              <a:t>中有“连翩击鞠壤”之句。</a:t>
            </a:r>
            <a:endParaRPr lang="en-US" altLang="zh-CN" sz="1600" dirty="0">
              <a:latin typeface="黑体" panose="02010609060101010101" pitchFamily="2" charset="-122"/>
              <a:ea typeface="黑体" panose="02010609060101010101" pitchFamily="2" charset="-122"/>
            </a:endParaRPr>
          </a:p>
          <a:p>
            <a:pPr algn="ctr">
              <a:lnSpc>
                <a:spcPct val="150000"/>
              </a:lnSpc>
            </a:pPr>
            <a:r>
              <a:rPr lang="zh-CN" altLang="en-US" sz="1600" dirty="0">
                <a:latin typeface="黑体" panose="02010609060101010101" pitchFamily="2" charset="-122"/>
                <a:ea typeface="黑体" panose="02010609060101010101" pitchFamily="2" charset="-122"/>
              </a:rPr>
              <a:t>唐代长安，有宽大的球场，玄宗、敬宗等皇帝均喜马球。</a:t>
            </a:r>
          </a:p>
        </p:txBody>
      </p:sp>
      <p:sp>
        <p:nvSpPr>
          <p:cNvPr id="4" name="箭头: 五边形 3"/>
          <p:cNvSpPr/>
          <p:nvPr/>
        </p:nvSpPr>
        <p:spPr>
          <a:xfrm>
            <a:off x="1" y="4153935"/>
            <a:ext cx="3594970" cy="539859"/>
          </a:xfrm>
          <a:prstGeom prst="homePlate">
            <a:avLst/>
          </a:prstGeom>
          <a:solidFill>
            <a:schemeClr val="bg1">
              <a:alpha val="40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箭头: 五边形 9"/>
          <p:cNvSpPr/>
          <p:nvPr/>
        </p:nvSpPr>
        <p:spPr>
          <a:xfrm flipH="1">
            <a:off x="8597031" y="4153935"/>
            <a:ext cx="3594970" cy="539859"/>
          </a:xfrm>
          <a:prstGeom prst="homePlate">
            <a:avLst/>
          </a:prstGeom>
          <a:solidFill>
            <a:schemeClr val="bg1">
              <a:alpha val="40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a:stretch>
            <a:fillRect/>
          </a:stretch>
        </p:blipFill>
        <p:spPr>
          <a:xfrm>
            <a:off x="3776262" y="3012027"/>
            <a:ext cx="4639475" cy="27187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Tm="2000">
        <p14:flash/>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screen"/>
          <a:stretch>
            <a:fillRect/>
          </a:stretch>
        </p:blipFill>
        <p:spPr>
          <a:xfrm rot="21212132" flipH="1">
            <a:off x="-74997" y="-37377"/>
            <a:ext cx="1753830" cy="2404796"/>
          </a:xfrm>
          <a:prstGeom prst="rect">
            <a:avLst/>
          </a:prstGeom>
        </p:spPr>
      </p:pic>
      <p:pic>
        <p:nvPicPr>
          <p:cNvPr id="10" name="图片 9"/>
          <p:cNvPicPr>
            <a:picLocks noChangeAspect="1"/>
          </p:cNvPicPr>
          <p:nvPr/>
        </p:nvPicPr>
        <p:blipFill>
          <a:blip r:embed="rId4" cstate="screen"/>
          <a:stretch>
            <a:fillRect/>
          </a:stretch>
        </p:blipFill>
        <p:spPr>
          <a:xfrm rot="21212132" flipH="1">
            <a:off x="759834" y="-62164"/>
            <a:ext cx="1276579" cy="1750405"/>
          </a:xfrm>
          <a:prstGeom prst="rect">
            <a:avLst/>
          </a:prstGeom>
        </p:spPr>
      </p:pic>
      <p:pic>
        <p:nvPicPr>
          <p:cNvPr id="11" name="图片 10"/>
          <p:cNvPicPr>
            <a:picLocks noChangeAspect="1"/>
          </p:cNvPicPr>
          <p:nvPr/>
        </p:nvPicPr>
        <p:blipFill>
          <a:blip r:embed="rId5" cstate="screen"/>
          <a:stretch>
            <a:fillRect/>
          </a:stretch>
        </p:blipFill>
        <p:spPr>
          <a:xfrm>
            <a:off x="1619105" y="3500753"/>
            <a:ext cx="3306168" cy="2039976"/>
          </a:xfrm>
          <a:prstGeom prst="rect">
            <a:avLst/>
          </a:prstGeom>
        </p:spPr>
      </p:pic>
      <p:pic>
        <p:nvPicPr>
          <p:cNvPr id="12" name="图片 11"/>
          <p:cNvPicPr>
            <a:picLocks noChangeAspect="1"/>
          </p:cNvPicPr>
          <p:nvPr/>
        </p:nvPicPr>
        <p:blipFill>
          <a:blip r:embed="rId6"/>
          <a:stretch>
            <a:fillRect/>
          </a:stretch>
        </p:blipFill>
        <p:spPr>
          <a:xfrm>
            <a:off x="10240756" y="2543418"/>
            <a:ext cx="1947386" cy="2781980"/>
          </a:xfrm>
          <a:prstGeom prst="rect">
            <a:avLst/>
          </a:prstGeom>
        </p:spPr>
      </p:pic>
      <p:pic>
        <p:nvPicPr>
          <p:cNvPr id="13" name="图片 12"/>
          <p:cNvPicPr>
            <a:picLocks noChangeAspect="1"/>
          </p:cNvPicPr>
          <p:nvPr/>
        </p:nvPicPr>
        <p:blipFill>
          <a:blip r:embed="rId7" cstate="screen"/>
          <a:stretch>
            <a:fillRect/>
          </a:stretch>
        </p:blipFill>
        <p:spPr>
          <a:xfrm>
            <a:off x="10960120" y="2949266"/>
            <a:ext cx="1531393" cy="3901641"/>
          </a:xfrm>
          <a:prstGeom prst="rect">
            <a:avLst/>
          </a:prstGeom>
        </p:spPr>
      </p:pic>
      <p:sp>
        <p:nvSpPr>
          <p:cNvPr id="6" name="矩形 5"/>
          <p:cNvSpPr/>
          <p:nvPr/>
        </p:nvSpPr>
        <p:spPr>
          <a:xfrm>
            <a:off x="1302706" y="1597442"/>
            <a:ext cx="9555793" cy="4247317"/>
          </a:xfrm>
          <a:prstGeom prst="rect">
            <a:avLst/>
          </a:prstGeom>
        </p:spPr>
        <p:txBody>
          <a:bodyPr wrap="square">
            <a:spAutoFit/>
          </a:bodyPr>
          <a:lstStyle/>
          <a:p>
            <a:pPr>
              <a:lnSpc>
                <a:spcPct val="150000"/>
              </a:lnSpc>
            </a:pPr>
            <a:r>
              <a:rPr lang="zh-CN" altLang="en-US" dirty="0">
                <a:latin typeface="黑体" panose="02010609060101010101" pitchFamily="2" charset="-122"/>
                <a:ea typeface="黑体" panose="02010609060101010101" pitchFamily="2" charset="-122"/>
              </a:rPr>
              <a:t>清明节又叫踏青节，在仲春与暮春之交，也就是冬至后的第</a:t>
            </a:r>
            <a:r>
              <a:rPr lang="en-US" altLang="zh-CN" dirty="0">
                <a:latin typeface="黑体" panose="02010609060101010101" pitchFamily="2" charset="-122"/>
                <a:ea typeface="黑体" panose="02010609060101010101" pitchFamily="2" charset="-122"/>
              </a:rPr>
              <a:t>104</a:t>
            </a:r>
            <a:r>
              <a:rPr lang="zh-CN" altLang="en-US" dirty="0">
                <a:latin typeface="黑体" panose="02010609060101010101" pitchFamily="2" charset="-122"/>
                <a:ea typeface="黑体" panose="02010609060101010101" pitchFamily="2" charset="-122"/>
              </a:rPr>
              <a:t>天，是中国传统节日之一，也是最重要的祭祀节日之一，是祭祖和扫墓的日子。</a:t>
            </a:r>
            <a:endParaRPr lang="en-US" altLang="zh-CN" dirty="0">
              <a:latin typeface="黑体" panose="02010609060101010101" pitchFamily="2" charset="-122"/>
              <a:ea typeface="黑体" panose="02010609060101010101" pitchFamily="2" charset="-122"/>
            </a:endParaRPr>
          </a:p>
          <a:p>
            <a:pPr>
              <a:lnSpc>
                <a:spcPct val="150000"/>
              </a:lnSpc>
            </a:pPr>
            <a:endParaRPr lang="zh-CN" altLang="en-US" dirty="0">
              <a:latin typeface="黑体" panose="02010609060101010101" pitchFamily="2" charset="-122"/>
              <a:ea typeface="黑体" panose="02010609060101010101" pitchFamily="2" charset="-122"/>
            </a:endParaRPr>
          </a:p>
          <a:p>
            <a:pPr>
              <a:lnSpc>
                <a:spcPct val="150000"/>
              </a:lnSpc>
            </a:pPr>
            <a:r>
              <a:rPr lang="zh-CN" altLang="en-US" dirty="0">
                <a:latin typeface="黑体" panose="02010609060101010101" pitchFamily="2" charset="-122"/>
                <a:ea typeface="黑体" panose="02010609060101010101" pitchFamily="2" charset="-122"/>
              </a:rPr>
              <a:t>中国汉族传统的清明节大约始于周代，距今已有二千五百多年的历史。受汉族文化的影响，中国的满族、赫哲族、壮族、鄂伦春族、侗族、土家族、苗族、瑶族、黎族、水族、京族、羌族等</a:t>
            </a:r>
            <a:r>
              <a:rPr lang="en-US" altLang="zh-CN" dirty="0">
                <a:latin typeface="黑体" panose="02010609060101010101" pitchFamily="2" charset="-122"/>
                <a:ea typeface="黑体" panose="02010609060101010101" pitchFamily="2" charset="-122"/>
              </a:rPr>
              <a:t>24</a:t>
            </a:r>
            <a:r>
              <a:rPr lang="zh-CN" altLang="en-US" dirty="0">
                <a:latin typeface="黑体" panose="02010609060101010101" pitchFamily="2" charset="-122"/>
                <a:ea typeface="黑体" panose="02010609060101010101" pitchFamily="2" charset="-122"/>
              </a:rPr>
              <a:t>个少数民族，也都有过清明节的习俗。虽然各地习俗不尽相同，但扫墓祭祖、踏青郊游是基本主题。</a:t>
            </a:r>
            <a:endParaRPr lang="en-US" altLang="zh-CN" dirty="0">
              <a:latin typeface="黑体" panose="02010609060101010101" pitchFamily="2" charset="-122"/>
              <a:ea typeface="黑体" panose="02010609060101010101" pitchFamily="2" charset="-122"/>
            </a:endParaRPr>
          </a:p>
          <a:p>
            <a:pPr>
              <a:lnSpc>
                <a:spcPct val="150000"/>
              </a:lnSpc>
            </a:pPr>
            <a:endParaRPr lang="zh-CN" altLang="en-US" dirty="0">
              <a:latin typeface="黑体" panose="02010609060101010101" pitchFamily="2" charset="-122"/>
              <a:ea typeface="黑体" panose="02010609060101010101" pitchFamily="2" charset="-122"/>
            </a:endParaRPr>
          </a:p>
          <a:p>
            <a:pPr>
              <a:lnSpc>
                <a:spcPct val="150000"/>
              </a:lnSpc>
            </a:pPr>
            <a:r>
              <a:rPr lang="zh-CN" altLang="en-US" dirty="0">
                <a:latin typeface="黑体" panose="02010609060101010101" pitchFamily="2" charset="-122"/>
                <a:ea typeface="黑体" panose="02010609060101010101" pitchFamily="2" charset="-122"/>
              </a:rPr>
              <a:t>清明节原是指春分后十五天，</a:t>
            </a:r>
            <a:r>
              <a:rPr lang="en-US" altLang="zh-CN" dirty="0">
                <a:latin typeface="黑体" panose="02010609060101010101" pitchFamily="2" charset="-122"/>
                <a:ea typeface="黑体" panose="02010609060101010101" pitchFamily="2" charset="-122"/>
              </a:rPr>
              <a:t>1935</a:t>
            </a:r>
            <a:r>
              <a:rPr lang="zh-CN" altLang="en-US" dirty="0">
                <a:latin typeface="黑体" panose="02010609060101010101" pitchFamily="2" charset="-122"/>
                <a:ea typeface="黑体" panose="02010609060101010101" pitchFamily="2" charset="-122"/>
              </a:rPr>
              <a:t>年中华民国政府明定</a:t>
            </a:r>
            <a:r>
              <a:rPr lang="en-US" altLang="zh-CN" dirty="0">
                <a:latin typeface="黑体" panose="02010609060101010101" pitchFamily="2" charset="-122"/>
                <a:ea typeface="黑体" panose="02010609060101010101" pitchFamily="2" charset="-122"/>
              </a:rPr>
              <a:t>4</a:t>
            </a:r>
            <a:r>
              <a:rPr lang="zh-CN" altLang="en-US" dirty="0">
                <a:latin typeface="黑体" panose="02010609060101010101" pitchFamily="2" charset="-122"/>
                <a:ea typeface="黑体" panose="02010609060101010101" pitchFamily="2" charset="-122"/>
              </a:rPr>
              <a:t>月</a:t>
            </a:r>
            <a:r>
              <a:rPr lang="en-US" altLang="zh-CN" dirty="0">
                <a:latin typeface="黑体" panose="02010609060101010101" pitchFamily="2" charset="-122"/>
                <a:ea typeface="黑体" panose="02010609060101010101" pitchFamily="2" charset="-122"/>
              </a:rPr>
              <a:t>5</a:t>
            </a:r>
            <a:r>
              <a:rPr lang="zh-CN" altLang="en-US" dirty="0">
                <a:latin typeface="黑体" panose="02010609060101010101" pitchFamily="2" charset="-122"/>
                <a:ea typeface="黑体" panose="02010609060101010101" pitchFamily="2" charset="-122"/>
              </a:rPr>
              <a:t>日为国定假日清明节，也叫做民族扫墓节。</a:t>
            </a:r>
            <a:r>
              <a:rPr lang="en-US" altLang="zh-CN" dirty="0">
                <a:latin typeface="黑体" panose="02010609060101010101" pitchFamily="2" charset="-122"/>
                <a:ea typeface="黑体" panose="02010609060101010101" pitchFamily="2" charset="-122"/>
              </a:rPr>
              <a:t>2006</a:t>
            </a:r>
            <a:r>
              <a:rPr lang="zh-CN" altLang="en-US" dirty="0">
                <a:latin typeface="黑体" panose="02010609060101010101" pitchFamily="2" charset="-122"/>
                <a:ea typeface="黑体" panose="02010609060101010101" pitchFamily="2" charset="-122"/>
              </a:rPr>
              <a:t>年</a:t>
            </a:r>
            <a:r>
              <a:rPr lang="en-US" altLang="zh-CN" dirty="0">
                <a:latin typeface="黑体" panose="02010609060101010101" pitchFamily="2" charset="-122"/>
                <a:ea typeface="黑体" panose="02010609060101010101" pitchFamily="2" charset="-122"/>
              </a:rPr>
              <a:t>5</a:t>
            </a:r>
            <a:r>
              <a:rPr lang="zh-CN" altLang="en-US" dirty="0">
                <a:latin typeface="黑体" panose="02010609060101010101" pitchFamily="2" charset="-122"/>
                <a:ea typeface="黑体" panose="02010609060101010101" pitchFamily="2" charset="-122"/>
              </a:rPr>
              <a:t>月</a:t>
            </a:r>
            <a:r>
              <a:rPr lang="en-US" altLang="zh-CN" dirty="0">
                <a:latin typeface="黑体" panose="02010609060101010101" pitchFamily="2" charset="-122"/>
                <a:ea typeface="黑体" panose="02010609060101010101" pitchFamily="2" charset="-122"/>
              </a:rPr>
              <a:t>20</a:t>
            </a:r>
            <a:r>
              <a:rPr lang="zh-CN" altLang="en-US" dirty="0">
                <a:latin typeface="黑体" panose="02010609060101010101" pitchFamily="2" charset="-122"/>
                <a:ea typeface="黑体" panose="02010609060101010101" pitchFamily="2" charset="-122"/>
              </a:rPr>
              <a:t>日，经国务院批准，将清明节列入第一批国家级非物质文化遗产名录。</a:t>
            </a:r>
          </a:p>
        </p:txBody>
      </p:sp>
    </p:spTree>
  </p:cSld>
  <p:clrMapOvr>
    <a:masterClrMapping/>
  </p:clrMapOvr>
  <mc:AlternateContent xmlns:mc="http://schemas.openxmlformats.org/markup-compatibility/2006" xmlns:p14="http://schemas.microsoft.com/office/powerpoint/2010/main">
    <mc:Choice Requires="p14">
      <p:transition spd="slow" advTm="2000">
        <p14:flash/>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rotWithShape="1">
          <a:blip r:embed="rId3" cstate="screen"/>
          <a:srcRect r="68752" b="53889"/>
          <a:stretch>
            <a:fillRect/>
          </a:stretch>
        </p:blipFill>
        <p:spPr>
          <a:xfrm>
            <a:off x="504" y="283"/>
            <a:ext cx="3844986" cy="3191475"/>
          </a:xfrm>
          <a:prstGeom prst="rect">
            <a:avLst/>
          </a:prstGeom>
        </p:spPr>
      </p:pic>
      <p:pic>
        <p:nvPicPr>
          <p:cNvPr id="16" name="图片 15"/>
          <p:cNvPicPr>
            <a:picLocks noChangeAspect="1"/>
          </p:cNvPicPr>
          <p:nvPr/>
        </p:nvPicPr>
        <p:blipFill>
          <a:blip r:embed="rId4" cstate="screen"/>
          <a:srcRect l="6934" t="6535" r="13181" b="6086"/>
          <a:stretch>
            <a:fillRect/>
          </a:stretch>
        </p:blipFill>
        <p:spPr>
          <a:xfrm>
            <a:off x="756766" y="1738601"/>
            <a:ext cx="5093692" cy="3855283"/>
          </a:xfrm>
          <a:custGeom>
            <a:avLst/>
            <a:gdLst>
              <a:gd name="connsiteX0" fmla="*/ 0 w 3599838"/>
              <a:gd name="connsiteY0" fmla="*/ 0 h 2520023"/>
              <a:gd name="connsiteX1" fmla="*/ 3599838 w 3599838"/>
              <a:gd name="connsiteY1" fmla="*/ 0 h 2520023"/>
              <a:gd name="connsiteX2" fmla="*/ 3599838 w 3599838"/>
              <a:gd name="connsiteY2" fmla="*/ 2520023 h 2520023"/>
              <a:gd name="connsiteX3" fmla="*/ 0 w 3599838"/>
              <a:gd name="connsiteY3" fmla="*/ 2520023 h 2520023"/>
            </a:gdLst>
            <a:ahLst/>
            <a:cxnLst>
              <a:cxn ang="0">
                <a:pos x="connsiteX0" y="connsiteY0"/>
              </a:cxn>
              <a:cxn ang="0">
                <a:pos x="connsiteX1" y="connsiteY1"/>
              </a:cxn>
              <a:cxn ang="0">
                <a:pos x="connsiteX2" y="connsiteY2"/>
              </a:cxn>
              <a:cxn ang="0">
                <a:pos x="connsiteX3" y="connsiteY3"/>
              </a:cxn>
            </a:cxnLst>
            <a:rect l="l" t="t" r="r" b="b"/>
            <a:pathLst>
              <a:path w="3599838" h="2520023">
                <a:moveTo>
                  <a:pt x="0" y="0"/>
                </a:moveTo>
                <a:lnTo>
                  <a:pt x="3599838" y="0"/>
                </a:lnTo>
                <a:lnTo>
                  <a:pt x="3599838" y="2520023"/>
                </a:lnTo>
                <a:lnTo>
                  <a:pt x="0" y="2520023"/>
                </a:lnTo>
                <a:close/>
              </a:path>
            </a:pathLst>
          </a:custGeom>
        </p:spPr>
      </p:pic>
      <p:sp>
        <p:nvSpPr>
          <p:cNvPr id="12" name="任意多边形: 形状 11"/>
          <p:cNvSpPr/>
          <p:nvPr/>
        </p:nvSpPr>
        <p:spPr>
          <a:xfrm>
            <a:off x="5966309" y="5213961"/>
            <a:ext cx="5708494" cy="759846"/>
          </a:xfrm>
          <a:custGeom>
            <a:avLst/>
            <a:gdLst>
              <a:gd name="connsiteX0" fmla="*/ 0 w 9220187"/>
              <a:gd name="connsiteY0" fmla="*/ 0 h 1852907"/>
              <a:gd name="connsiteX1" fmla="*/ 9220187 w 9220187"/>
              <a:gd name="connsiteY1" fmla="*/ 0 h 1852907"/>
              <a:gd name="connsiteX2" fmla="*/ 9220187 w 9220187"/>
              <a:gd name="connsiteY2" fmla="*/ 1852907 h 1852907"/>
              <a:gd name="connsiteX3" fmla="*/ 0 w 9220187"/>
              <a:gd name="connsiteY3" fmla="*/ 1852907 h 1852907"/>
              <a:gd name="connsiteX4" fmla="*/ 0 w 9220187"/>
              <a:gd name="connsiteY4" fmla="*/ 0 h 185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0187" h="1852907">
                <a:moveTo>
                  <a:pt x="0" y="0"/>
                </a:moveTo>
                <a:lnTo>
                  <a:pt x="9220187" y="0"/>
                </a:lnTo>
                <a:lnTo>
                  <a:pt x="9220187" y="1852907"/>
                </a:lnTo>
                <a:lnTo>
                  <a:pt x="0" y="18529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2560" tIns="60960" rIns="162560" bIns="60960" numCol="1" spcCol="1270" anchor="ctr" anchorCtr="0">
            <a:noAutofit/>
          </a:bodyPr>
          <a:lstStyle/>
          <a:p>
            <a:pPr marL="0" lvl="0" indent="0" defTabSz="711200">
              <a:lnSpc>
                <a:spcPct val="150000"/>
              </a:lnSpc>
              <a:spcBef>
                <a:spcPct val="0"/>
              </a:spcBef>
              <a:spcAft>
                <a:spcPct val="35000"/>
              </a:spcAft>
              <a:buNone/>
            </a:pPr>
            <a:r>
              <a:rPr lang="zh-CN" altLang="en-US" sz="1600" kern="1200" dirty="0">
                <a:latin typeface="黑体" panose="02010609060101010101" pitchFamily="2" charset="-122"/>
                <a:ea typeface="黑体" panose="02010609060101010101" pitchFamily="2" charset="-122"/>
              </a:rPr>
              <a:t>踏青又叫春游。古时叫探春、寻春等。四月清明，春回大地，自然界到处呈现一派生机勃勃的景象，正是郊游的大好时光。 </a:t>
            </a:r>
          </a:p>
        </p:txBody>
      </p:sp>
      <p:sp>
        <p:nvSpPr>
          <p:cNvPr id="13" name="矩形 12"/>
          <p:cNvSpPr/>
          <p:nvPr/>
        </p:nvSpPr>
        <p:spPr>
          <a:xfrm>
            <a:off x="8300373" y="1946839"/>
            <a:ext cx="1711616" cy="26641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cxnSp>
        <p:nvCxnSpPr>
          <p:cNvPr id="11" name="直接连接符 10"/>
          <p:cNvCxnSpPr/>
          <p:nvPr/>
        </p:nvCxnSpPr>
        <p:spPr>
          <a:xfrm>
            <a:off x="6053570" y="5083117"/>
            <a:ext cx="5533972"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6372838" y="1738602"/>
            <a:ext cx="1522924" cy="1522925"/>
          </a:xfrm>
          <a:prstGeom prst="rect">
            <a:avLst/>
          </a:prstGeom>
          <a:solidFill>
            <a:srgbClr val="00B050">
              <a:alpha val="3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5" name="矩形 34"/>
          <p:cNvSpPr/>
          <p:nvPr/>
        </p:nvSpPr>
        <p:spPr>
          <a:xfrm>
            <a:off x="9801635" y="1738602"/>
            <a:ext cx="1522924" cy="1522925"/>
          </a:xfrm>
          <a:prstGeom prst="rect">
            <a:avLst/>
          </a:prstGeom>
          <a:solidFill>
            <a:srgbClr val="00B050">
              <a:alpha val="3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3" name="矩形 32"/>
          <p:cNvSpPr/>
          <p:nvPr/>
        </p:nvSpPr>
        <p:spPr>
          <a:xfrm>
            <a:off x="8098874" y="3374222"/>
            <a:ext cx="1522924" cy="1522925"/>
          </a:xfrm>
          <a:prstGeom prst="rect">
            <a:avLst/>
          </a:prstGeom>
          <a:solidFill>
            <a:srgbClr val="00B050">
              <a:alpha val="3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8" name="矩形 27"/>
          <p:cNvSpPr/>
          <p:nvPr/>
        </p:nvSpPr>
        <p:spPr>
          <a:xfrm>
            <a:off x="6372838" y="3374222"/>
            <a:ext cx="1522924" cy="1522925"/>
          </a:xfrm>
          <a:prstGeom prst="rect">
            <a:avLst/>
          </a:prstGeom>
          <a:solidFill>
            <a:srgbClr val="FFC000">
              <a:alpha val="3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6" name="矩形 25"/>
          <p:cNvSpPr/>
          <p:nvPr/>
        </p:nvSpPr>
        <p:spPr>
          <a:xfrm>
            <a:off x="9801635" y="3374222"/>
            <a:ext cx="1522924" cy="1522925"/>
          </a:xfrm>
          <a:prstGeom prst="rect">
            <a:avLst/>
          </a:prstGeom>
          <a:solidFill>
            <a:srgbClr val="FFC000">
              <a:alpha val="3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2" name="矩形 21"/>
          <p:cNvSpPr/>
          <p:nvPr/>
        </p:nvSpPr>
        <p:spPr>
          <a:xfrm>
            <a:off x="8098874" y="1738602"/>
            <a:ext cx="1522924" cy="1522925"/>
          </a:xfrm>
          <a:prstGeom prst="rect">
            <a:avLst/>
          </a:prstGeom>
          <a:solidFill>
            <a:srgbClr val="FFC000">
              <a:alpha val="3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Tree>
  </p:cSld>
  <p:clrMapOvr>
    <a:masterClrMapping/>
  </p:clrMapOvr>
  <mc:AlternateContent xmlns:mc="http://schemas.openxmlformats.org/markup-compatibility/2006" xmlns:p14="http://schemas.microsoft.com/office/powerpoint/2010/main">
    <mc:Choice Requires="p14">
      <p:transition spd="slow" advTm="2000">
        <p14:flash/>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circle(in)">
                                      <p:cBhvr>
                                        <p:cTn id="34" dur="20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ppt_x"/>
                                          </p:val>
                                        </p:tav>
                                        <p:tav tm="100000">
                                          <p:val>
                                            <p:strVal val="#ppt_x"/>
                                          </p:val>
                                        </p:tav>
                                      </p:tavLst>
                                    </p:anim>
                                    <p:anim calcmode="lin" valueType="num">
                                      <p:cBhvr additive="base">
                                        <p:cTn id="4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arn(inVertical)">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7" grpId="0" animBg="1"/>
      <p:bldP spid="35" grpId="0" animBg="1"/>
      <p:bldP spid="33" grpId="0" animBg="1"/>
      <p:bldP spid="28" grpId="0" animBg="1"/>
      <p:bldP spid="26"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duotone>
              <a:schemeClr val="accent6">
                <a:shade val="45000"/>
                <a:satMod val="135000"/>
              </a:schemeClr>
              <a:prstClr val="white"/>
            </a:duotone>
          </a:blip>
          <a:stretch>
            <a:fillRect/>
          </a:stretch>
        </p:blipFill>
        <p:spPr>
          <a:xfrm>
            <a:off x="0" y="1"/>
            <a:ext cx="12191496" cy="6858000"/>
          </a:xfrm>
          <a:prstGeom prst="rect">
            <a:avLst/>
          </a:prstGeom>
        </p:spPr>
      </p:pic>
      <p:pic>
        <p:nvPicPr>
          <p:cNvPr id="15" name="图片 14"/>
          <p:cNvPicPr>
            <a:picLocks noChangeAspect="1"/>
          </p:cNvPicPr>
          <p:nvPr/>
        </p:nvPicPr>
        <p:blipFill>
          <a:blip r:embed="rId4"/>
          <a:stretch>
            <a:fillRect/>
          </a:stretch>
        </p:blipFill>
        <p:spPr>
          <a:xfrm>
            <a:off x="10240756" y="2543418"/>
            <a:ext cx="1947386" cy="2781980"/>
          </a:xfrm>
          <a:prstGeom prst="rect">
            <a:avLst/>
          </a:prstGeom>
        </p:spPr>
      </p:pic>
      <p:pic>
        <p:nvPicPr>
          <p:cNvPr id="16" name="图片 15"/>
          <p:cNvPicPr>
            <a:picLocks noChangeAspect="1"/>
          </p:cNvPicPr>
          <p:nvPr/>
        </p:nvPicPr>
        <p:blipFill>
          <a:blip r:embed="rId5" cstate="screen"/>
          <a:stretch>
            <a:fillRect/>
          </a:stretch>
        </p:blipFill>
        <p:spPr>
          <a:xfrm>
            <a:off x="10960120" y="2949266"/>
            <a:ext cx="1531393" cy="3901641"/>
          </a:xfrm>
          <a:prstGeom prst="rect">
            <a:avLst/>
          </a:prstGeom>
        </p:spPr>
      </p:pic>
      <p:sp>
        <p:nvSpPr>
          <p:cNvPr id="5" name="任意多边形: 形状 4"/>
          <p:cNvSpPr/>
          <p:nvPr/>
        </p:nvSpPr>
        <p:spPr>
          <a:xfrm rot="16200000">
            <a:off x="-685622" y="3622239"/>
            <a:ext cx="4226560" cy="455098"/>
          </a:xfrm>
          <a:custGeom>
            <a:avLst/>
            <a:gdLst>
              <a:gd name="connsiteX0" fmla="*/ 0 w 4226560"/>
              <a:gd name="connsiteY0" fmla="*/ 0 h 455098"/>
              <a:gd name="connsiteX1" fmla="*/ 4226560 w 4226560"/>
              <a:gd name="connsiteY1" fmla="*/ 0 h 455098"/>
              <a:gd name="connsiteX2" fmla="*/ 4226560 w 4226560"/>
              <a:gd name="connsiteY2" fmla="*/ 455098 h 455098"/>
              <a:gd name="connsiteX3" fmla="*/ 0 w 4226560"/>
              <a:gd name="connsiteY3" fmla="*/ 455098 h 455098"/>
              <a:gd name="connsiteX4" fmla="*/ 0 w 4226560"/>
              <a:gd name="connsiteY4" fmla="*/ 0 h 455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6560" h="455098">
                <a:moveTo>
                  <a:pt x="0" y="0"/>
                </a:moveTo>
                <a:lnTo>
                  <a:pt x="4226560" y="0"/>
                </a:lnTo>
                <a:lnTo>
                  <a:pt x="4226560" y="455098"/>
                </a:lnTo>
                <a:lnTo>
                  <a:pt x="0" y="455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401372" bIns="0" numCol="1" spcCol="1270" anchor="t" anchorCtr="0">
            <a:noAutofit/>
          </a:bodyPr>
          <a:lstStyle/>
          <a:p>
            <a:pPr marL="0" lvl="0" indent="0" algn="r" defTabSz="1244600">
              <a:lnSpc>
                <a:spcPct val="90000"/>
              </a:lnSpc>
              <a:spcBef>
                <a:spcPct val="0"/>
              </a:spcBef>
              <a:spcAft>
                <a:spcPct val="35000"/>
              </a:spcAft>
              <a:buNone/>
            </a:pPr>
            <a:endParaRPr lang="zh-CN" altLang="en-US" sz="2800" kern="1200" dirty="0"/>
          </a:p>
        </p:txBody>
      </p:sp>
      <p:sp>
        <p:nvSpPr>
          <p:cNvPr id="23" name="矩形 22"/>
          <p:cNvSpPr/>
          <p:nvPr/>
        </p:nvSpPr>
        <p:spPr>
          <a:xfrm>
            <a:off x="1655207" y="2269996"/>
            <a:ext cx="2266875" cy="3014199"/>
          </a:xfrm>
          <a:prstGeom prst="rect">
            <a:avLst/>
          </a:prstGeom>
          <a:solidFill>
            <a:schemeClr val="bg1">
              <a:alpha val="40000"/>
            </a:schemeClr>
          </a:solidFill>
          <a:ln>
            <a:solidFill>
              <a:srgbClr val="54823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任意多边形: 形状 24"/>
          <p:cNvSpPr/>
          <p:nvPr/>
        </p:nvSpPr>
        <p:spPr>
          <a:xfrm rot="16200000">
            <a:off x="2620312" y="3622239"/>
            <a:ext cx="4226560" cy="455098"/>
          </a:xfrm>
          <a:custGeom>
            <a:avLst/>
            <a:gdLst>
              <a:gd name="connsiteX0" fmla="*/ 0 w 4226560"/>
              <a:gd name="connsiteY0" fmla="*/ 0 h 455098"/>
              <a:gd name="connsiteX1" fmla="*/ 4226560 w 4226560"/>
              <a:gd name="connsiteY1" fmla="*/ 0 h 455098"/>
              <a:gd name="connsiteX2" fmla="*/ 4226560 w 4226560"/>
              <a:gd name="connsiteY2" fmla="*/ 455098 h 455098"/>
              <a:gd name="connsiteX3" fmla="*/ 0 w 4226560"/>
              <a:gd name="connsiteY3" fmla="*/ 455098 h 455098"/>
              <a:gd name="connsiteX4" fmla="*/ 0 w 4226560"/>
              <a:gd name="connsiteY4" fmla="*/ 0 h 455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6560" h="455098">
                <a:moveTo>
                  <a:pt x="0" y="0"/>
                </a:moveTo>
                <a:lnTo>
                  <a:pt x="4226560" y="0"/>
                </a:lnTo>
                <a:lnTo>
                  <a:pt x="4226560" y="455098"/>
                </a:lnTo>
                <a:lnTo>
                  <a:pt x="0" y="455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401372" bIns="0" numCol="1" spcCol="1270" anchor="t" anchorCtr="0">
            <a:noAutofit/>
          </a:bodyPr>
          <a:lstStyle/>
          <a:p>
            <a:pPr marL="0" lvl="0" indent="0" algn="r" defTabSz="1244600">
              <a:lnSpc>
                <a:spcPct val="90000"/>
              </a:lnSpc>
              <a:spcBef>
                <a:spcPct val="0"/>
              </a:spcBef>
              <a:spcAft>
                <a:spcPct val="35000"/>
              </a:spcAft>
              <a:buNone/>
            </a:pPr>
            <a:endParaRPr lang="zh-CN" altLang="en-US" sz="2800" kern="1200"/>
          </a:p>
        </p:txBody>
      </p:sp>
      <p:sp>
        <p:nvSpPr>
          <p:cNvPr id="26" name="矩形 25"/>
          <p:cNvSpPr/>
          <p:nvPr/>
        </p:nvSpPr>
        <p:spPr>
          <a:xfrm>
            <a:off x="4961142" y="2269995"/>
            <a:ext cx="2266875" cy="3014199"/>
          </a:xfrm>
          <a:prstGeom prst="rect">
            <a:avLst/>
          </a:prstGeom>
          <a:solidFill>
            <a:schemeClr val="bg1">
              <a:alpha val="40000"/>
            </a:schemeClr>
          </a:solidFill>
          <a:ln>
            <a:solidFill>
              <a:srgbClr val="54823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任意多边形: 形状 27"/>
          <p:cNvSpPr/>
          <p:nvPr/>
        </p:nvSpPr>
        <p:spPr>
          <a:xfrm rot="16200000">
            <a:off x="5926247" y="3622239"/>
            <a:ext cx="4226560" cy="455098"/>
          </a:xfrm>
          <a:custGeom>
            <a:avLst/>
            <a:gdLst>
              <a:gd name="connsiteX0" fmla="*/ 0 w 4226560"/>
              <a:gd name="connsiteY0" fmla="*/ 0 h 455098"/>
              <a:gd name="connsiteX1" fmla="*/ 4226560 w 4226560"/>
              <a:gd name="connsiteY1" fmla="*/ 0 h 455098"/>
              <a:gd name="connsiteX2" fmla="*/ 4226560 w 4226560"/>
              <a:gd name="connsiteY2" fmla="*/ 455098 h 455098"/>
              <a:gd name="connsiteX3" fmla="*/ 0 w 4226560"/>
              <a:gd name="connsiteY3" fmla="*/ 455098 h 455098"/>
              <a:gd name="connsiteX4" fmla="*/ 0 w 4226560"/>
              <a:gd name="connsiteY4" fmla="*/ 0 h 455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6560" h="455098">
                <a:moveTo>
                  <a:pt x="0" y="0"/>
                </a:moveTo>
                <a:lnTo>
                  <a:pt x="4226560" y="0"/>
                </a:lnTo>
                <a:lnTo>
                  <a:pt x="4226560" y="455098"/>
                </a:lnTo>
                <a:lnTo>
                  <a:pt x="0" y="455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401372" bIns="-1" numCol="1" spcCol="1270" anchor="t" anchorCtr="0">
            <a:noAutofit/>
          </a:bodyPr>
          <a:lstStyle/>
          <a:p>
            <a:pPr marL="0" lvl="0" indent="0" algn="r" defTabSz="1244600">
              <a:lnSpc>
                <a:spcPct val="90000"/>
              </a:lnSpc>
              <a:spcBef>
                <a:spcPct val="0"/>
              </a:spcBef>
              <a:spcAft>
                <a:spcPct val="35000"/>
              </a:spcAft>
              <a:buNone/>
            </a:pPr>
            <a:endParaRPr lang="zh-CN" altLang="en-US" sz="2800" kern="1200"/>
          </a:p>
        </p:txBody>
      </p:sp>
      <p:sp>
        <p:nvSpPr>
          <p:cNvPr id="38" name="矩形 37"/>
          <p:cNvSpPr/>
          <p:nvPr/>
        </p:nvSpPr>
        <p:spPr>
          <a:xfrm>
            <a:off x="8267077" y="2269995"/>
            <a:ext cx="2266875" cy="3014199"/>
          </a:xfrm>
          <a:prstGeom prst="rect">
            <a:avLst/>
          </a:prstGeom>
          <a:solidFill>
            <a:schemeClr val="bg1">
              <a:alpha val="40000"/>
            </a:schemeClr>
          </a:solidFill>
          <a:ln>
            <a:solidFill>
              <a:srgbClr val="54823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ectangle 66"/>
          <p:cNvSpPr>
            <a:spLocks noChangeArrowheads="1"/>
          </p:cNvSpPr>
          <p:nvPr/>
        </p:nvSpPr>
        <p:spPr bwMode="auto">
          <a:xfrm>
            <a:off x="8722175" y="2992264"/>
            <a:ext cx="134060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a:lnSpc>
                <a:spcPct val="150000"/>
              </a:lnSpc>
              <a:defRPr/>
            </a:pPr>
            <a:r>
              <a:rPr lang="zh-CN" altLang="en-US" sz="1600" kern="0" dirty="0">
                <a:solidFill>
                  <a:sysClr val="windowText" lastClr="000000"/>
                </a:solidFill>
                <a:latin typeface="黑体" panose="02010609060101010101" pitchFamily="2" charset="-122"/>
                <a:ea typeface="黑体" panose="02010609060101010101" pitchFamily="2" charset="-122"/>
              </a:rPr>
              <a:t>因此，自古以来，中国就有清明植树的习惯。</a:t>
            </a:r>
            <a:endParaRPr kumimoji="0" lang="zh-CN" altLang="en-US" sz="1600" b="0" i="0" u="none" strike="noStrike" kern="0" cap="none" spc="0" normalizeH="0" baseline="0" noProof="0" dirty="0">
              <a:ln>
                <a:noFill/>
              </a:ln>
              <a:solidFill>
                <a:sysClr val="windowText" lastClr="000000"/>
              </a:solidFill>
              <a:effectLst/>
              <a:uLnTx/>
              <a:uFillTx/>
              <a:latin typeface="黑体" panose="02010609060101010101" pitchFamily="2" charset="-122"/>
              <a:ea typeface="黑体" panose="02010609060101010101" pitchFamily="2" charset="-122"/>
            </a:endParaRPr>
          </a:p>
        </p:txBody>
      </p:sp>
      <p:sp>
        <p:nvSpPr>
          <p:cNvPr id="31" name="Rectangle 74"/>
          <p:cNvSpPr>
            <a:spLocks noChangeArrowheads="1"/>
          </p:cNvSpPr>
          <p:nvPr/>
        </p:nvSpPr>
        <p:spPr bwMode="auto">
          <a:xfrm>
            <a:off x="4961142" y="3205785"/>
            <a:ext cx="2266875" cy="11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50000"/>
              </a:lnSpc>
              <a:defRPr/>
            </a:pPr>
            <a:r>
              <a:rPr lang="zh-CN" altLang="en-US" sz="1600" kern="0" dirty="0">
                <a:solidFill>
                  <a:sysClr val="windowText" lastClr="000000"/>
                </a:solidFill>
                <a:latin typeface="黑体" panose="02010609060101010101" pitchFamily="2" charset="-122"/>
                <a:ea typeface="黑体" panose="02010609060101010101" pitchFamily="2" charset="-122"/>
              </a:rPr>
              <a:t>有人还把清明节叫作“植树节”。植树风俗一直流传至今。</a:t>
            </a:r>
            <a:endParaRPr kumimoji="0" lang="zh-CN" altLang="en-US" sz="1600" b="0" i="0" u="none" strike="noStrike" kern="0" cap="none" spc="0" normalizeH="0" baseline="0" noProof="0" dirty="0">
              <a:ln>
                <a:noFill/>
              </a:ln>
              <a:solidFill>
                <a:sysClr val="windowText" lastClr="000000"/>
              </a:solidFill>
              <a:effectLst/>
              <a:uLnTx/>
              <a:uFillTx/>
              <a:latin typeface="黑体" panose="02010609060101010101" pitchFamily="2" charset="-122"/>
              <a:ea typeface="黑体" panose="02010609060101010101" pitchFamily="2" charset="-122"/>
            </a:endParaRPr>
          </a:p>
        </p:txBody>
      </p:sp>
      <p:sp>
        <p:nvSpPr>
          <p:cNvPr id="33" name="Rectangle 76"/>
          <p:cNvSpPr>
            <a:spLocks noChangeArrowheads="1"/>
          </p:cNvSpPr>
          <p:nvPr/>
        </p:nvSpPr>
        <p:spPr bwMode="auto">
          <a:xfrm>
            <a:off x="2069906" y="2880291"/>
            <a:ext cx="157082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50000"/>
              </a:lnSpc>
              <a:defRPr/>
            </a:pPr>
            <a:r>
              <a:rPr lang="zh-CN" altLang="en-US" sz="1600" kern="0" dirty="0">
                <a:solidFill>
                  <a:sysClr val="windowText" lastClr="000000"/>
                </a:solidFill>
                <a:latin typeface="黑体" panose="02010609060101010101" pitchFamily="2" charset="-122"/>
                <a:ea typeface="黑体" panose="02010609060101010101" pitchFamily="2" charset="-122"/>
              </a:rPr>
              <a:t>清明前后，春阳照临，春雨飞洒，种植树苗成活率高，成长快。</a:t>
            </a:r>
            <a:endParaRPr kumimoji="0" lang="zh-CN" altLang="en-US" sz="1600" b="0" i="0" u="none" strike="noStrike" kern="0" cap="none" spc="0" normalizeH="0" baseline="0" noProof="0" dirty="0">
              <a:ln>
                <a:noFill/>
              </a:ln>
              <a:solidFill>
                <a:sysClr val="windowText" lastClr="000000"/>
              </a:solidFill>
              <a:effectLst/>
              <a:uLnTx/>
              <a:uFillTx/>
              <a:latin typeface="黑体" panose="02010609060101010101" pitchFamily="2" charset="-122"/>
              <a:ea typeface="黑体" panose="02010609060101010101" pitchFamily="2" charset="-122"/>
            </a:endParaRPr>
          </a:p>
        </p:txBody>
      </p:sp>
      <p:pic>
        <p:nvPicPr>
          <p:cNvPr id="42" name="图片 41"/>
          <p:cNvPicPr>
            <a:picLocks noChangeAspect="1"/>
          </p:cNvPicPr>
          <p:nvPr/>
        </p:nvPicPr>
        <p:blipFill>
          <a:blip r:embed="rId6" cstate="screen"/>
          <a:srcRect/>
          <a:stretch>
            <a:fillRect/>
          </a:stretch>
        </p:blipFill>
        <p:spPr>
          <a:xfrm>
            <a:off x="1350422" y="1418459"/>
            <a:ext cx="1006345" cy="1161005"/>
          </a:xfrm>
          <a:custGeom>
            <a:avLst/>
            <a:gdLst>
              <a:gd name="connsiteX0" fmla="*/ 0 w 1006345"/>
              <a:gd name="connsiteY0" fmla="*/ 0 h 1161005"/>
              <a:gd name="connsiteX1" fmla="*/ 1006345 w 1006345"/>
              <a:gd name="connsiteY1" fmla="*/ 0 h 1161005"/>
              <a:gd name="connsiteX2" fmla="*/ 1006345 w 1006345"/>
              <a:gd name="connsiteY2" fmla="*/ 1161005 h 1161005"/>
              <a:gd name="connsiteX3" fmla="*/ 0 w 1006345"/>
              <a:gd name="connsiteY3" fmla="*/ 1161005 h 1161005"/>
            </a:gdLst>
            <a:ahLst/>
            <a:cxnLst>
              <a:cxn ang="0">
                <a:pos x="connsiteX0" y="connsiteY0"/>
              </a:cxn>
              <a:cxn ang="0">
                <a:pos x="connsiteX1" y="connsiteY1"/>
              </a:cxn>
              <a:cxn ang="0">
                <a:pos x="connsiteX2" y="connsiteY2"/>
              </a:cxn>
              <a:cxn ang="0">
                <a:pos x="connsiteX3" y="connsiteY3"/>
              </a:cxn>
            </a:cxnLst>
            <a:rect l="l" t="t" r="r" b="b"/>
            <a:pathLst>
              <a:path w="1006345" h="1161005">
                <a:moveTo>
                  <a:pt x="0" y="0"/>
                </a:moveTo>
                <a:lnTo>
                  <a:pt x="1006345" y="0"/>
                </a:lnTo>
                <a:lnTo>
                  <a:pt x="1006345" y="1161005"/>
                </a:lnTo>
                <a:lnTo>
                  <a:pt x="0" y="1161005"/>
                </a:lnTo>
                <a:close/>
              </a:path>
            </a:pathLst>
          </a:custGeom>
        </p:spPr>
      </p:pic>
      <p:pic>
        <p:nvPicPr>
          <p:cNvPr id="45" name="图片 44"/>
          <p:cNvPicPr>
            <a:picLocks noChangeAspect="1"/>
          </p:cNvPicPr>
          <p:nvPr/>
        </p:nvPicPr>
        <p:blipFill>
          <a:blip r:embed="rId7" cstate="screen"/>
          <a:srcRect/>
          <a:stretch>
            <a:fillRect/>
          </a:stretch>
        </p:blipFill>
        <p:spPr>
          <a:xfrm>
            <a:off x="4656357" y="1418458"/>
            <a:ext cx="1006345" cy="1161005"/>
          </a:xfrm>
          <a:custGeom>
            <a:avLst/>
            <a:gdLst>
              <a:gd name="connsiteX0" fmla="*/ 0 w 1006345"/>
              <a:gd name="connsiteY0" fmla="*/ 0 h 1161005"/>
              <a:gd name="connsiteX1" fmla="*/ 1006345 w 1006345"/>
              <a:gd name="connsiteY1" fmla="*/ 0 h 1161005"/>
              <a:gd name="connsiteX2" fmla="*/ 1006345 w 1006345"/>
              <a:gd name="connsiteY2" fmla="*/ 1161005 h 1161005"/>
              <a:gd name="connsiteX3" fmla="*/ 0 w 1006345"/>
              <a:gd name="connsiteY3" fmla="*/ 1161005 h 1161005"/>
            </a:gdLst>
            <a:ahLst/>
            <a:cxnLst>
              <a:cxn ang="0">
                <a:pos x="connsiteX0" y="connsiteY0"/>
              </a:cxn>
              <a:cxn ang="0">
                <a:pos x="connsiteX1" y="connsiteY1"/>
              </a:cxn>
              <a:cxn ang="0">
                <a:pos x="connsiteX2" y="connsiteY2"/>
              </a:cxn>
              <a:cxn ang="0">
                <a:pos x="connsiteX3" y="connsiteY3"/>
              </a:cxn>
            </a:cxnLst>
            <a:rect l="l" t="t" r="r" b="b"/>
            <a:pathLst>
              <a:path w="1006345" h="1161005">
                <a:moveTo>
                  <a:pt x="0" y="0"/>
                </a:moveTo>
                <a:lnTo>
                  <a:pt x="1006345" y="0"/>
                </a:lnTo>
                <a:lnTo>
                  <a:pt x="1006345" y="1161005"/>
                </a:lnTo>
                <a:lnTo>
                  <a:pt x="0" y="1161005"/>
                </a:lnTo>
                <a:close/>
              </a:path>
            </a:pathLst>
          </a:custGeom>
        </p:spPr>
      </p:pic>
      <p:pic>
        <p:nvPicPr>
          <p:cNvPr id="48" name="图片 47"/>
          <p:cNvPicPr>
            <a:picLocks noChangeAspect="1"/>
          </p:cNvPicPr>
          <p:nvPr/>
        </p:nvPicPr>
        <p:blipFill>
          <a:blip r:embed="rId8" cstate="screen"/>
          <a:srcRect/>
          <a:stretch>
            <a:fillRect/>
          </a:stretch>
        </p:blipFill>
        <p:spPr>
          <a:xfrm>
            <a:off x="7962292" y="1418458"/>
            <a:ext cx="1006345" cy="1161005"/>
          </a:xfrm>
          <a:custGeom>
            <a:avLst/>
            <a:gdLst>
              <a:gd name="connsiteX0" fmla="*/ 0 w 1006345"/>
              <a:gd name="connsiteY0" fmla="*/ 0 h 1161005"/>
              <a:gd name="connsiteX1" fmla="*/ 1006345 w 1006345"/>
              <a:gd name="connsiteY1" fmla="*/ 0 h 1161005"/>
              <a:gd name="connsiteX2" fmla="*/ 1006345 w 1006345"/>
              <a:gd name="connsiteY2" fmla="*/ 1161005 h 1161005"/>
              <a:gd name="connsiteX3" fmla="*/ 0 w 1006345"/>
              <a:gd name="connsiteY3" fmla="*/ 1161005 h 1161005"/>
            </a:gdLst>
            <a:ahLst/>
            <a:cxnLst>
              <a:cxn ang="0">
                <a:pos x="connsiteX0" y="connsiteY0"/>
              </a:cxn>
              <a:cxn ang="0">
                <a:pos x="connsiteX1" y="connsiteY1"/>
              </a:cxn>
              <a:cxn ang="0">
                <a:pos x="connsiteX2" y="connsiteY2"/>
              </a:cxn>
              <a:cxn ang="0">
                <a:pos x="connsiteX3" y="connsiteY3"/>
              </a:cxn>
            </a:cxnLst>
            <a:rect l="l" t="t" r="r" b="b"/>
            <a:pathLst>
              <a:path w="1006345" h="1161005">
                <a:moveTo>
                  <a:pt x="0" y="0"/>
                </a:moveTo>
                <a:lnTo>
                  <a:pt x="1006345" y="0"/>
                </a:lnTo>
                <a:lnTo>
                  <a:pt x="1006345" y="1161005"/>
                </a:lnTo>
                <a:lnTo>
                  <a:pt x="0" y="1161005"/>
                </a:lnTo>
                <a:close/>
              </a:path>
            </a:pathLst>
          </a:custGeom>
        </p:spPr>
      </p:pic>
    </p:spTree>
  </p:cSld>
  <p:clrMapOvr>
    <a:masterClrMapping/>
  </p:clrMapOvr>
  <mc:AlternateContent xmlns:mc="http://schemas.openxmlformats.org/markup-compatibility/2006" xmlns:p14="http://schemas.microsoft.com/office/powerpoint/2010/main">
    <mc:Choice Requires="p14">
      <p:transition spd="slow" advTm="2000">
        <p14:flash/>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additive="base">
                                        <p:cTn id="16" dur="500" fill="hold"/>
                                        <p:tgtEl>
                                          <p:spTgt spid="33"/>
                                        </p:tgtEl>
                                        <p:attrNameLst>
                                          <p:attrName>ppt_x</p:attrName>
                                        </p:attrNameLst>
                                      </p:cBhvr>
                                      <p:tavLst>
                                        <p:tav tm="0">
                                          <p:val>
                                            <p:strVal val="#ppt_x"/>
                                          </p:val>
                                        </p:tav>
                                        <p:tav tm="100000">
                                          <p:val>
                                            <p:strVal val="#ppt_x"/>
                                          </p:val>
                                        </p:tav>
                                      </p:tavLst>
                                    </p:anim>
                                    <p:anim calcmode="lin" valueType="num">
                                      <p:cBhvr additive="base">
                                        <p:cTn id="1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circle(in)">
                                      <p:cBhvr>
                                        <p:cTn id="34" dur="20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circle(in)">
                                      <p:cBhvr>
                                        <p:cTn id="44" dur="20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circle(in)">
                                      <p:cBhvr>
                                        <p:cTn id="53" dur="20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0" y="1835150"/>
            <a:ext cx="1068997" cy="4311652"/>
          </a:xfrm>
          <a:prstGeom prst="rect">
            <a:avLst/>
          </a:prstGeom>
        </p:spPr>
      </p:pic>
      <p:pic>
        <p:nvPicPr>
          <p:cNvPr id="5" name="图片 4"/>
          <p:cNvPicPr>
            <a:picLocks noChangeAspect="1"/>
          </p:cNvPicPr>
          <p:nvPr/>
        </p:nvPicPr>
        <p:blipFill rotWithShape="1">
          <a:blip r:embed="rId4" cstate="screen"/>
          <a:srcRect l="58017" b="45559"/>
          <a:stretch>
            <a:fillRect/>
          </a:stretch>
        </p:blipFill>
        <p:spPr>
          <a:xfrm>
            <a:off x="8893064" y="0"/>
            <a:ext cx="3298935" cy="3429000"/>
          </a:xfrm>
          <a:prstGeom prst="rect">
            <a:avLst/>
          </a:prstGeom>
        </p:spPr>
      </p:pic>
      <p:sp>
        <p:nvSpPr>
          <p:cNvPr id="3" name="矩形 2"/>
          <p:cNvSpPr/>
          <p:nvPr/>
        </p:nvSpPr>
        <p:spPr>
          <a:xfrm>
            <a:off x="1247471" y="2040520"/>
            <a:ext cx="7467118" cy="3046988"/>
          </a:xfrm>
          <a:prstGeom prst="rect">
            <a:avLst/>
          </a:prstGeom>
        </p:spPr>
        <p:txBody>
          <a:bodyPr wrap="square">
            <a:spAutoFit/>
          </a:bodyPr>
          <a:lstStyle/>
          <a:p>
            <a:pPr>
              <a:lnSpc>
                <a:spcPct val="150000"/>
              </a:lnSpc>
            </a:pPr>
            <a:r>
              <a:rPr lang="zh-CN" altLang="en-US" sz="1600" dirty="0">
                <a:latin typeface="黑体" panose="02010609060101010101" pitchFamily="2" charset="-122"/>
                <a:ea typeface="黑体" panose="02010609060101010101" pitchFamily="2" charset="-122"/>
              </a:rPr>
              <a:t>清明扫墓，谓之对祖先的“思时之敬”，其习俗由来已久。明</a:t>
            </a:r>
            <a:r>
              <a:rPr lang="en-US" altLang="zh-CN" sz="1600" dirty="0">
                <a:latin typeface="黑体" panose="02010609060101010101" pitchFamily="2" charset="-122"/>
                <a:ea typeface="黑体" panose="02010609060101010101" pitchFamily="2" charset="-122"/>
              </a:rPr>
              <a:t>《</a:t>
            </a:r>
            <a:r>
              <a:rPr lang="zh-CN" altLang="en-US" sz="1600" dirty="0">
                <a:latin typeface="黑体" panose="02010609060101010101" pitchFamily="2" charset="-122"/>
                <a:ea typeface="黑体" panose="02010609060101010101" pitchFamily="2" charset="-122"/>
              </a:rPr>
              <a:t>帝京景物略</a:t>
            </a:r>
            <a:r>
              <a:rPr lang="en-US" altLang="zh-CN" sz="1600" dirty="0">
                <a:latin typeface="黑体" panose="02010609060101010101" pitchFamily="2" charset="-122"/>
                <a:ea typeface="黑体" panose="02010609060101010101" pitchFamily="2" charset="-122"/>
              </a:rPr>
              <a:t>》</a:t>
            </a:r>
            <a:r>
              <a:rPr lang="zh-CN" altLang="en-US" sz="1600" dirty="0">
                <a:latin typeface="黑体" panose="02010609060101010101" pitchFamily="2" charset="-122"/>
                <a:ea typeface="黑体" panose="02010609060101010101" pitchFamily="2" charset="-122"/>
              </a:rPr>
              <a:t>载：</a:t>
            </a:r>
          </a:p>
          <a:p>
            <a:pPr>
              <a:lnSpc>
                <a:spcPct val="150000"/>
              </a:lnSpc>
            </a:pPr>
            <a:endParaRPr lang="zh-CN" altLang="en-US" sz="1600" dirty="0">
              <a:latin typeface="黑体" panose="02010609060101010101" pitchFamily="2" charset="-122"/>
              <a:ea typeface="黑体" panose="02010609060101010101" pitchFamily="2" charset="-122"/>
            </a:endParaRPr>
          </a:p>
          <a:p>
            <a:pPr>
              <a:lnSpc>
                <a:spcPct val="150000"/>
              </a:lnSpc>
            </a:pPr>
            <a:r>
              <a:rPr lang="zh-CN" altLang="en-US" sz="1600" dirty="0">
                <a:latin typeface="黑体" panose="02010609060101010101" pitchFamily="2" charset="-122"/>
                <a:ea typeface="黑体" panose="02010609060101010101" pitchFamily="2" charset="-122"/>
              </a:rPr>
              <a:t>“三月清明日，男女扫墓，担提尊榼，轿马后挂楮锭，粲粲然满道也。拜者、酹者、哭者、为墓除草添土者，焚楮锭次，以纸钱置坟头。望中无纸钱，则孤坟矣。哭罢，不归也，趋芳树，择园圃，列坐尽醉。”其实，扫墓在秦以前就有了，但不一定是在清明之际，清明扫墓则是秦以后的事。到唐朝才开始盛行。</a:t>
            </a:r>
            <a:r>
              <a:rPr lang="en-US" altLang="zh-CN" sz="1600" dirty="0">
                <a:latin typeface="黑体" panose="02010609060101010101" pitchFamily="2" charset="-122"/>
                <a:ea typeface="黑体" panose="02010609060101010101" pitchFamily="2" charset="-122"/>
              </a:rPr>
              <a:t>《</a:t>
            </a:r>
            <a:r>
              <a:rPr lang="zh-CN" altLang="en-US" sz="1600" dirty="0">
                <a:latin typeface="黑体" panose="02010609060101010101" pitchFamily="2" charset="-122"/>
                <a:ea typeface="黑体" panose="02010609060101010101" pitchFamily="2" charset="-122"/>
              </a:rPr>
              <a:t>清通礼</a:t>
            </a:r>
            <a:r>
              <a:rPr lang="en-US" altLang="zh-CN" sz="1600" dirty="0">
                <a:latin typeface="黑体" panose="02010609060101010101" pitchFamily="2" charset="-122"/>
                <a:ea typeface="黑体" panose="02010609060101010101" pitchFamily="2" charset="-122"/>
              </a:rPr>
              <a:t>》</a:t>
            </a:r>
            <a:r>
              <a:rPr lang="zh-CN" altLang="en-US" sz="1600" dirty="0">
                <a:latin typeface="黑体" panose="02010609060101010101" pitchFamily="2" charset="-122"/>
                <a:ea typeface="黑体" panose="02010609060101010101" pitchFamily="2" charset="-122"/>
              </a:rPr>
              <a:t>云：“岁，寒食及霜降节，拜扫圹茔，届期素服诣墓，具酒馔及芟剪草木之器，周胝封树，剪除荆草，故称扫墓。”并相传至今。</a:t>
            </a:r>
          </a:p>
        </p:txBody>
      </p:sp>
      <p:pic>
        <p:nvPicPr>
          <p:cNvPr id="12" name="图片 11"/>
          <p:cNvPicPr>
            <a:picLocks noChangeAspect="1"/>
          </p:cNvPicPr>
          <p:nvPr/>
        </p:nvPicPr>
        <p:blipFill>
          <a:blip r:embed="rId5" cstate="screen"/>
          <a:srcRect/>
          <a:stretch>
            <a:fillRect/>
          </a:stretch>
        </p:blipFill>
        <p:spPr>
          <a:xfrm>
            <a:off x="8893063" y="3265330"/>
            <a:ext cx="2455101" cy="3046988"/>
          </a:xfrm>
          <a:custGeom>
            <a:avLst/>
            <a:gdLst>
              <a:gd name="connsiteX0" fmla="*/ 0 w 2455101"/>
              <a:gd name="connsiteY0" fmla="*/ 0 h 3046988"/>
              <a:gd name="connsiteX1" fmla="*/ 2455101 w 2455101"/>
              <a:gd name="connsiteY1" fmla="*/ 0 h 3046988"/>
              <a:gd name="connsiteX2" fmla="*/ 2455101 w 2455101"/>
              <a:gd name="connsiteY2" fmla="*/ 2637796 h 3046988"/>
              <a:gd name="connsiteX3" fmla="*/ 2045909 w 2455101"/>
              <a:gd name="connsiteY3" fmla="*/ 3046988 h 3046988"/>
              <a:gd name="connsiteX4" fmla="*/ 0 w 2455101"/>
              <a:gd name="connsiteY4" fmla="*/ 3046988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101" h="3046988">
                <a:moveTo>
                  <a:pt x="0" y="0"/>
                </a:moveTo>
                <a:lnTo>
                  <a:pt x="2455101" y="0"/>
                </a:lnTo>
                <a:lnTo>
                  <a:pt x="2455101" y="2637796"/>
                </a:lnTo>
                <a:lnTo>
                  <a:pt x="2045909" y="3046988"/>
                </a:lnTo>
                <a:lnTo>
                  <a:pt x="0" y="3046988"/>
                </a:lnTo>
                <a:close/>
              </a:path>
            </a:pathLst>
          </a:custGeom>
        </p:spPr>
      </p:pic>
    </p:spTree>
  </p:cSld>
  <p:clrMapOvr>
    <a:masterClrMapping/>
  </p:clrMapOvr>
  <mc:AlternateContent xmlns:mc="http://schemas.openxmlformats.org/markup-compatibility/2006" xmlns:p14="http://schemas.microsoft.com/office/powerpoint/2010/main">
    <mc:Choice Requires="p14">
      <p:transition spd="slow" advTm="2000">
        <p14:flash/>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screen"/>
          <a:srcRect t="67048"/>
          <a:stretch>
            <a:fillRect/>
          </a:stretch>
        </p:blipFill>
        <p:spPr>
          <a:xfrm>
            <a:off x="9647" y="4506615"/>
            <a:ext cx="12172705" cy="2009762"/>
          </a:xfrm>
          <a:prstGeom prst="rect">
            <a:avLst/>
          </a:prstGeom>
        </p:spPr>
      </p:pic>
      <p:sp>
        <p:nvSpPr>
          <p:cNvPr id="3" name="矩形 2"/>
          <p:cNvSpPr/>
          <p:nvPr/>
        </p:nvSpPr>
        <p:spPr>
          <a:xfrm>
            <a:off x="2474151" y="3265467"/>
            <a:ext cx="7283623" cy="861774"/>
          </a:xfrm>
          <a:prstGeom prst="rect">
            <a:avLst/>
          </a:prstGeom>
        </p:spPr>
        <p:txBody>
          <a:bodyPr wrap="square">
            <a:spAutoFit/>
          </a:bodyPr>
          <a:lstStyle/>
          <a:p>
            <a:pPr algn="dist"/>
            <a:r>
              <a:rPr lang="zh-CN" altLang="en-US" sz="5000" dirty="0">
                <a:latin typeface="禹卫书法行书简体" panose="02000603000000000000" pitchFamily="2" charset="-122"/>
                <a:ea typeface="禹卫书法行书简体" panose="02000603000000000000" pitchFamily="2" charset="-122"/>
              </a:rPr>
              <a:t>清明节假期变迁</a:t>
            </a:r>
          </a:p>
        </p:txBody>
      </p:sp>
      <p:pic>
        <p:nvPicPr>
          <p:cNvPr id="5" name="图片 4"/>
          <p:cNvPicPr>
            <a:picLocks noChangeAspect="1"/>
          </p:cNvPicPr>
          <p:nvPr/>
        </p:nvPicPr>
        <p:blipFill rotWithShape="1">
          <a:blip r:embed="rId4" cstate="screen"/>
          <a:srcRect t="33474" b="7351"/>
          <a:stretch>
            <a:fillRect/>
          </a:stretch>
        </p:blipFill>
        <p:spPr>
          <a:xfrm>
            <a:off x="0" y="4127241"/>
            <a:ext cx="12192000" cy="2779607"/>
          </a:xfrm>
          <a:prstGeom prst="rect">
            <a:avLst/>
          </a:prstGeom>
        </p:spPr>
      </p:pic>
      <p:pic>
        <p:nvPicPr>
          <p:cNvPr id="7" name="图片 6"/>
          <p:cNvPicPr>
            <a:picLocks noChangeAspect="1"/>
          </p:cNvPicPr>
          <p:nvPr/>
        </p:nvPicPr>
        <p:blipFill rotWithShape="1">
          <a:blip r:embed="rId5" cstate="screen"/>
          <a:srcRect/>
          <a:stretch>
            <a:fillRect/>
          </a:stretch>
        </p:blipFill>
        <p:spPr>
          <a:xfrm>
            <a:off x="-1756522" y="4639987"/>
            <a:ext cx="4230673" cy="2950499"/>
          </a:xfrm>
          <a:prstGeom prst="rect">
            <a:avLst/>
          </a:prstGeom>
        </p:spPr>
      </p:pic>
      <p:pic>
        <p:nvPicPr>
          <p:cNvPr id="8" name="图片 7"/>
          <p:cNvPicPr>
            <a:picLocks noChangeAspect="1"/>
          </p:cNvPicPr>
          <p:nvPr/>
        </p:nvPicPr>
        <p:blipFill rotWithShape="1">
          <a:blip r:embed="rId6" cstate="screen"/>
          <a:srcRect l="53562" t="40093" r="5589"/>
          <a:stretch>
            <a:fillRect/>
          </a:stretch>
        </p:blipFill>
        <p:spPr>
          <a:xfrm>
            <a:off x="9181578" y="5099266"/>
            <a:ext cx="3782860" cy="2779607"/>
          </a:xfrm>
          <a:prstGeom prst="rect">
            <a:avLst/>
          </a:prstGeom>
        </p:spPr>
      </p:pic>
      <p:pic>
        <p:nvPicPr>
          <p:cNvPr id="10" name="图片 9"/>
          <p:cNvPicPr>
            <a:picLocks noChangeAspect="1"/>
          </p:cNvPicPr>
          <p:nvPr/>
        </p:nvPicPr>
        <p:blipFill rotWithShape="1">
          <a:blip r:embed="rId7" cstate="screen"/>
          <a:srcRect l="34755" t="47122" r="32061" b="17076"/>
          <a:stretch>
            <a:fillRect/>
          </a:stretch>
        </p:blipFill>
        <p:spPr>
          <a:xfrm>
            <a:off x="4356435" y="5107728"/>
            <a:ext cx="2235635" cy="1208522"/>
          </a:xfrm>
          <a:prstGeom prst="rect">
            <a:avLst/>
          </a:prstGeom>
        </p:spPr>
      </p:pic>
      <p:pic>
        <p:nvPicPr>
          <p:cNvPr id="15" name="图片 14"/>
          <p:cNvPicPr>
            <a:picLocks noChangeAspect="1"/>
          </p:cNvPicPr>
          <p:nvPr/>
        </p:nvPicPr>
        <p:blipFill rotWithShape="1">
          <a:blip r:embed="rId8" cstate="screen"/>
          <a:srcRect/>
          <a:stretch>
            <a:fillRect/>
          </a:stretch>
        </p:blipFill>
        <p:spPr>
          <a:xfrm>
            <a:off x="4982735" y="113734"/>
            <a:ext cx="2207205" cy="3524407"/>
          </a:xfrm>
          <a:prstGeom prst="rect">
            <a:avLst/>
          </a:prstGeom>
        </p:spPr>
      </p:pic>
      <p:sp>
        <p:nvSpPr>
          <p:cNvPr id="16" name="文本框 15"/>
          <p:cNvSpPr txBox="1"/>
          <p:nvPr/>
        </p:nvSpPr>
        <p:spPr>
          <a:xfrm>
            <a:off x="4825676" y="1174075"/>
            <a:ext cx="1512494" cy="1446550"/>
          </a:xfrm>
          <a:prstGeom prst="rect">
            <a:avLst/>
          </a:prstGeom>
          <a:noFill/>
        </p:spPr>
        <p:txBody>
          <a:bodyPr wrap="square" rtlCol="0">
            <a:spAutoFit/>
          </a:bodyPr>
          <a:lstStyle/>
          <a:p>
            <a:pPr algn="dist"/>
            <a:r>
              <a:rPr lang="en-US" altLang="zh-CN" sz="8800" dirty="0">
                <a:solidFill>
                  <a:srgbClr val="006835"/>
                </a:solidFill>
                <a:latin typeface="华文新魏" panose="02010800040101010101" pitchFamily="2" charset="-122"/>
                <a:ea typeface="华文新魏" panose="02010800040101010101" pitchFamily="2" charset="-122"/>
              </a:rPr>
              <a:t>04</a:t>
            </a:r>
            <a:endParaRPr lang="zh-CN" altLang="en-US" sz="8800" dirty="0">
              <a:solidFill>
                <a:srgbClr val="006835"/>
              </a:solidFill>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advTm="2000">
        <p14:flash/>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6564058" y="2199647"/>
            <a:ext cx="4292422" cy="1938992"/>
          </a:xfrm>
          <a:prstGeom prst="rect">
            <a:avLst/>
          </a:prstGeom>
        </p:spPr>
        <p:txBody>
          <a:bodyPr vert="horz" wrap="square">
            <a:spAutoFit/>
          </a:bodyPr>
          <a:lstStyle/>
          <a:p>
            <a:pPr>
              <a:lnSpc>
                <a:spcPct val="150000"/>
              </a:lnSpc>
            </a:pPr>
            <a:r>
              <a:rPr lang="zh-CN" altLang="en-US" sz="1600" dirty="0">
                <a:latin typeface="黑体" panose="02010609060101010101" pitchFamily="2" charset="-122"/>
                <a:ea typeface="黑体" panose="02010609060101010101" pitchFamily="2" charset="-122"/>
              </a:rPr>
              <a:t>清明节是在仲春与暮春之交，也就是冬至后的</a:t>
            </a:r>
            <a:r>
              <a:rPr lang="en-US" altLang="zh-CN" sz="1600" dirty="0">
                <a:latin typeface="黑体" panose="02010609060101010101" pitchFamily="2" charset="-122"/>
                <a:ea typeface="黑体" panose="02010609060101010101" pitchFamily="2" charset="-122"/>
              </a:rPr>
              <a:t>108</a:t>
            </a:r>
            <a:r>
              <a:rPr lang="zh-CN" altLang="en-US" sz="1600" dirty="0">
                <a:latin typeface="黑体" panose="02010609060101010101" pitchFamily="2" charset="-122"/>
                <a:ea typeface="黑体" panose="02010609060101010101" pitchFamily="2" charset="-122"/>
              </a:rPr>
              <a:t>天。扫墓活动通常是在清明节的前</a:t>
            </a:r>
            <a:r>
              <a:rPr lang="en-US" altLang="zh-CN" sz="1600" dirty="0">
                <a:latin typeface="黑体" panose="02010609060101010101" pitchFamily="2" charset="-122"/>
                <a:ea typeface="黑体" panose="02010609060101010101" pitchFamily="2" charset="-122"/>
              </a:rPr>
              <a:t>10</a:t>
            </a:r>
            <a:r>
              <a:rPr lang="zh-CN" altLang="en-US" sz="1600" dirty="0">
                <a:latin typeface="黑体" panose="02010609060101010101" pitchFamily="2" charset="-122"/>
                <a:ea typeface="黑体" panose="02010609060101010101" pitchFamily="2" charset="-122"/>
              </a:rPr>
              <a:t>天或后</a:t>
            </a:r>
            <a:r>
              <a:rPr lang="en-US" altLang="zh-CN" sz="1600" dirty="0">
                <a:latin typeface="黑体" panose="02010609060101010101" pitchFamily="2" charset="-122"/>
                <a:ea typeface="黑体" panose="02010609060101010101" pitchFamily="2" charset="-122"/>
              </a:rPr>
              <a:t>10</a:t>
            </a:r>
            <a:r>
              <a:rPr lang="zh-CN" altLang="en-US" sz="1600" dirty="0">
                <a:latin typeface="黑体" panose="02010609060101010101" pitchFamily="2" charset="-122"/>
                <a:ea typeface="黑体" panose="02010609060101010101" pitchFamily="2" charset="-122"/>
              </a:rPr>
              <a:t>天（早清明，晚寒食）。有些地方人士的扫墓活动长达一个月。官吏回乡扫墓，时有耽误职守的事，唐玄宗颁布政令解决假期的问题。</a:t>
            </a:r>
          </a:p>
        </p:txBody>
      </p:sp>
      <p:pic>
        <p:nvPicPr>
          <p:cNvPr id="4" name="图片 3"/>
          <p:cNvPicPr>
            <a:picLocks noChangeAspect="1"/>
          </p:cNvPicPr>
          <p:nvPr/>
        </p:nvPicPr>
        <p:blipFill>
          <a:blip r:embed="rId3" cstate="screen"/>
          <a:stretch>
            <a:fillRect/>
          </a:stretch>
        </p:blipFill>
        <p:spPr>
          <a:xfrm>
            <a:off x="2306257" y="1966936"/>
            <a:ext cx="4163576" cy="3514351"/>
          </a:xfrm>
          <a:prstGeom prst="rect">
            <a:avLst/>
          </a:prstGeom>
        </p:spPr>
      </p:pic>
      <p:pic>
        <p:nvPicPr>
          <p:cNvPr id="8" name="图片 7"/>
          <p:cNvPicPr>
            <a:picLocks noChangeAspect="1"/>
          </p:cNvPicPr>
          <p:nvPr/>
        </p:nvPicPr>
        <p:blipFill>
          <a:blip r:embed="rId4" cstate="screen"/>
          <a:stretch>
            <a:fillRect/>
          </a:stretch>
        </p:blipFill>
        <p:spPr>
          <a:xfrm>
            <a:off x="8019775" y="5056626"/>
            <a:ext cx="1905712" cy="849323"/>
          </a:xfrm>
          <a:prstGeom prst="rect">
            <a:avLst/>
          </a:prstGeom>
        </p:spPr>
      </p:pic>
      <p:pic>
        <p:nvPicPr>
          <p:cNvPr id="9" name="图片 8"/>
          <p:cNvPicPr>
            <a:picLocks noChangeAspect="1"/>
          </p:cNvPicPr>
          <p:nvPr/>
        </p:nvPicPr>
        <p:blipFill>
          <a:blip r:embed="rId5"/>
          <a:stretch>
            <a:fillRect/>
          </a:stretch>
        </p:blipFill>
        <p:spPr>
          <a:xfrm>
            <a:off x="-15090" y="2951969"/>
            <a:ext cx="4187316" cy="4187316"/>
          </a:xfrm>
          <a:prstGeom prst="rect">
            <a:avLst/>
          </a:prstGeom>
        </p:spPr>
      </p:pic>
      <p:pic>
        <p:nvPicPr>
          <p:cNvPr id="10" name="图片 9"/>
          <p:cNvPicPr>
            <a:picLocks noChangeAspect="1"/>
          </p:cNvPicPr>
          <p:nvPr/>
        </p:nvPicPr>
        <p:blipFill>
          <a:blip r:embed="rId6"/>
          <a:stretch>
            <a:fillRect/>
          </a:stretch>
        </p:blipFill>
        <p:spPr>
          <a:xfrm>
            <a:off x="9701435" y="4057864"/>
            <a:ext cx="2528643" cy="3612347"/>
          </a:xfrm>
          <a:prstGeom prst="rect">
            <a:avLst/>
          </a:prstGeom>
        </p:spPr>
      </p:pic>
      <p:pic>
        <p:nvPicPr>
          <p:cNvPr id="12" name="图片 11"/>
          <p:cNvPicPr>
            <a:picLocks noChangeAspect="1"/>
          </p:cNvPicPr>
          <p:nvPr/>
        </p:nvPicPr>
        <p:blipFill>
          <a:blip r:embed="rId7" cstate="screen"/>
          <a:stretch>
            <a:fillRect/>
          </a:stretch>
        </p:blipFill>
        <p:spPr>
          <a:xfrm rot="21212132" flipH="1">
            <a:off x="-309589" y="-110947"/>
            <a:ext cx="1771876" cy="24295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Tm="2000">
        <p14:flash/>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screen"/>
          <a:stretch>
            <a:fillRect/>
          </a:stretch>
        </p:blipFill>
        <p:spPr>
          <a:xfrm rot="21212132" flipH="1">
            <a:off x="-309589" y="-110947"/>
            <a:ext cx="1771876" cy="2429541"/>
          </a:xfrm>
          <a:prstGeom prst="rect">
            <a:avLst/>
          </a:prstGeom>
        </p:spPr>
      </p:pic>
      <p:sp>
        <p:nvSpPr>
          <p:cNvPr id="2" name="矩形 1"/>
          <p:cNvSpPr/>
          <p:nvPr/>
        </p:nvSpPr>
        <p:spPr>
          <a:xfrm>
            <a:off x="6370423" y="2207016"/>
            <a:ext cx="4751540" cy="2585323"/>
          </a:xfrm>
          <a:prstGeom prst="rect">
            <a:avLst/>
          </a:prstGeom>
        </p:spPr>
        <p:txBody>
          <a:bodyPr wrap="square">
            <a:spAutoFit/>
          </a:bodyPr>
          <a:lstStyle/>
          <a:p>
            <a:pPr>
              <a:lnSpc>
                <a:spcPct val="150000"/>
              </a:lnSpc>
            </a:pPr>
            <a:r>
              <a:rPr lang="zh-CN" altLang="en-US" dirty="0">
                <a:latin typeface="黑体" panose="02010609060101010101" pitchFamily="2" charset="-122"/>
                <a:ea typeface="黑体" panose="02010609060101010101" pitchFamily="2" charset="-122"/>
              </a:rPr>
              <a:t>开始规定寒食节放假四天：“（开元）二十四年（</a:t>
            </a:r>
            <a:r>
              <a:rPr lang="en-US" altLang="zh-CN" dirty="0">
                <a:latin typeface="黑体" panose="02010609060101010101" pitchFamily="2" charset="-122"/>
                <a:ea typeface="黑体" panose="02010609060101010101" pitchFamily="2" charset="-122"/>
              </a:rPr>
              <a:t>736</a:t>
            </a:r>
            <a:r>
              <a:rPr lang="zh-CN" altLang="en-US" dirty="0">
                <a:latin typeface="黑体" panose="02010609060101010101" pitchFamily="2" charset="-122"/>
                <a:ea typeface="黑体" panose="02010609060101010101" pitchFamily="2" charset="-122"/>
              </a:rPr>
              <a:t>）二月二十一敕：‘寒食、清明四日为假。’”（</a:t>
            </a:r>
            <a:r>
              <a:rPr lang="en-US" altLang="zh-CN"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唐会要</a:t>
            </a:r>
            <a:r>
              <a:rPr lang="en-US" altLang="zh-CN"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卷八十二），按大历十二年（</a:t>
            </a:r>
            <a:r>
              <a:rPr lang="en-US" altLang="zh-CN" dirty="0">
                <a:latin typeface="黑体" panose="02010609060101010101" pitchFamily="2" charset="-122"/>
                <a:ea typeface="黑体" panose="02010609060101010101" pitchFamily="2" charset="-122"/>
              </a:rPr>
              <a:t>777</a:t>
            </a:r>
            <a:r>
              <a:rPr lang="zh-CN" altLang="en-US" dirty="0">
                <a:latin typeface="黑体" panose="02010609060101010101" pitchFamily="2" charset="-122"/>
                <a:ea typeface="黑体" panose="02010609060101010101" pitchFamily="2" charset="-122"/>
              </a:rPr>
              <a:t>）诏令，唐朝衙门依例放假五天：“自今以后，寒食通清明，休假五日。”。到贞元六年（</a:t>
            </a:r>
            <a:r>
              <a:rPr lang="en-US" altLang="zh-CN" dirty="0">
                <a:latin typeface="黑体" panose="02010609060101010101" pitchFamily="2" charset="-122"/>
                <a:ea typeface="黑体" panose="02010609060101010101" pitchFamily="2" charset="-122"/>
              </a:rPr>
              <a:t>790</a:t>
            </a:r>
            <a:r>
              <a:rPr lang="zh-CN" altLang="en-US" dirty="0">
                <a:latin typeface="黑体" panose="02010609060101010101" pitchFamily="2" charset="-122"/>
                <a:ea typeface="黑体" panose="02010609060101010101" pitchFamily="2" charset="-122"/>
              </a:rPr>
              <a:t>），假日加到七天。</a:t>
            </a:r>
          </a:p>
        </p:txBody>
      </p:sp>
      <p:sp>
        <p:nvSpPr>
          <p:cNvPr id="9" name="椭圆 8"/>
          <p:cNvSpPr/>
          <p:nvPr/>
        </p:nvSpPr>
        <p:spPr>
          <a:xfrm>
            <a:off x="830918" y="1838670"/>
            <a:ext cx="926074" cy="926359"/>
          </a:xfrm>
          <a:prstGeom prst="ellipse">
            <a:avLst/>
          </a:prstGeom>
          <a:solidFill>
            <a:srgbClr val="00B050">
              <a:alpha val="30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10" name="椭圆 9"/>
          <p:cNvSpPr/>
          <p:nvPr/>
        </p:nvSpPr>
        <p:spPr>
          <a:xfrm>
            <a:off x="4741007" y="1259945"/>
            <a:ext cx="926074" cy="926359"/>
          </a:xfrm>
          <a:prstGeom prst="ellipse">
            <a:avLst/>
          </a:prstGeom>
          <a:solidFill>
            <a:srgbClr val="FFC000">
              <a:alpha val="30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1" name="椭圆 10"/>
          <p:cNvSpPr/>
          <p:nvPr/>
        </p:nvSpPr>
        <p:spPr>
          <a:xfrm>
            <a:off x="1242506" y="3795426"/>
            <a:ext cx="1618820" cy="1619320"/>
          </a:xfrm>
          <a:prstGeom prst="ellipse">
            <a:avLst/>
          </a:prstGeom>
          <a:solidFill>
            <a:srgbClr val="FFC000">
              <a:alpha val="30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8" name="椭圆 7"/>
          <p:cNvSpPr/>
          <p:nvPr/>
        </p:nvSpPr>
        <p:spPr>
          <a:xfrm>
            <a:off x="1859889" y="1775848"/>
            <a:ext cx="3189809" cy="3190794"/>
          </a:xfrm>
          <a:prstGeom prst="ellipse">
            <a:avLst/>
          </a:prstGeom>
          <a:blipFill dpi="0" rotWithShape="1">
            <a:blip r:embed="rId4"/>
            <a:srcRect/>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3" name="椭圆 12"/>
          <p:cNvSpPr/>
          <p:nvPr/>
        </p:nvSpPr>
        <p:spPr>
          <a:xfrm>
            <a:off x="3712866" y="3996550"/>
            <a:ext cx="2053209" cy="2053842"/>
          </a:xfrm>
          <a:prstGeom prst="ellipse">
            <a:avLst/>
          </a:prstGeom>
          <a:solidFill>
            <a:srgbClr val="00B050">
              <a:alpha val="30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Tree>
  </p:cSld>
  <p:clrMapOvr>
    <a:masterClrMapping/>
  </p:clrMapOvr>
  <mc:AlternateContent xmlns:mc="http://schemas.openxmlformats.org/markup-compatibility/2006" xmlns:p14="http://schemas.microsoft.com/office/powerpoint/2010/main">
    <mc:Choice Requires="p14">
      <p:transition spd="slow" advTm="2000">
        <p14:flash/>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P spid="8"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804274" y="1131228"/>
            <a:ext cx="5768942" cy="4997554"/>
          </a:xfrm>
          <a:prstGeom prst="rect">
            <a:avLst/>
          </a:prstGeom>
        </p:spPr>
      </p:pic>
      <p:sp>
        <p:nvSpPr>
          <p:cNvPr id="27" name="矩形 26"/>
          <p:cNvSpPr/>
          <p:nvPr/>
        </p:nvSpPr>
        <p:spPr>
          <a:xfrm>
            <a:off x="6763909" y="2689363"/>
            <a:ext cx="4287035" cy="1881284"/>
          </a:xfrm>
          <a:prstGeom prst="rect">
            <a:avLst/>
          </a:prstGeom>
        </p:spPr>
        <p:txBody>
          <a:bodyPr wrap="square">
            <a:spAutoFit/>
          </a:bodyPr>
          <a:lstStyle/>
          <a:p>
            <a:pPr>
              <a:lnSpc>
                <a:spcPct val="150000"/>
              </a:lnSpc>
            </a:pPr>
            <a:r>
              <a:rPr lang="zh-CN" altLang="en-US" sz="1600" dirty="0">
                <a:latin typeface="黑体" panose="02010609060101010101" pitchFamily="2" charset="-122"/>
                <a:ea typeface="黑体" panose="02010609060101010101" pitchFamily="2" charset="-122"/>
              </a:rPr>
              <a:t>这样官员们可以从容地进行扫墓祭奠之事。由此可见，当时寒食节已经成为唐朝一个很隆重的全国性节日。唐朝王冷然的</a:t>
            </a:r>
            <a:r>
              <a:rPr lang="en-US" altLang="zh-CN" sz="1600" dirty="0">
                <a:latin typeface="黑体" panose="02010609060101010101" pitchFamily="2" charset="-122"/>
                <a:ea typeface="黑体" panose="02010609060101010101" pitchFamily="2" charset="-122"/>
              </a:rPr>
              <a:t>《</a:t>
            </a:r>
            <a:r>
              <a:rPr lang="zh-CN" altLang="en-US" sz="1600" dirty="0">
                <a:latin typeface="黑体" panose="02010609060101010101" pitchFamily="2" charset="-122"/>
                <a:ea typeface="黑体" panose="02010609060101010101" pitchFamily="2" charset="-122"/>
              </a:rPr>
              <a:t>寒食篇</a:t>
            </a:r>
            <a:r>
              <a:rPr lang="en-US" altLang="zh-CN" sz="1600" dirty="0">
                <a:latin typeface="黑体" panose="02010609060101010101" pitchFamily="2" charset="-122"/>
                <a:ea typeface="黑体" panose="02010609060101010101" pitchFamily="2" charset="-122"/>
              </a:rPr>
              <a:t>》</a:t>
            </a:r>
            <a:r>
              <a:rPr lang="zh-CN" altLang="en-US" sz="1600" dirty="0">
                <a:latin typeface="黑体" panose="02010609060101010101" pitchFamily="2" charset="-122"/>
                <a:ea typeface="黑体" panose="02010609060101010101" pitchFamily="2" charset="-122"/>
              </a:rPr>
              <a:t>中说：“秋贵重阳冬贵蜡，不如寒食在春前。”即寒食节的重要程度超过了重阳节和年终蜡祭。</a:t>
            </a:r>
          </a:p>
        </p:txBody>
      </p:sp>
      <p:pic>
        <p:nvPicPr>
          <p:cNvPr id="14" name="图片 13"/>
          <p:cNvPicPr>
            <a:picLocks noChangeAspect="1"/>
          </p:cNvPicPr>
          <p:nvPr/>
        </p:nvPicPr>
        <p:blipFill>
          <a:blip r:embed="rId4"/>
          <a:stretch>
            <a:fillRect/>
          </a:stretch>
        </p:blipFill>
        <p:spPr>
          <a:xfrm>
            <a:off x="9906801" y="-111385"/>
            <a:ext cx="2288287" cy="32689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Tm="2000">
        <p14:flash/>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342021" y="2407522"/>
            <a:ext cx="4731010" cy="2308324"/>
          </a:xfrm>
          <a:prstGeom prst="rect">
            <a:avLst/>
          </a:prstGeom>
        </p:spPr>
        <p:txBody>
          <a:bodyPr wrap="square">
            <a:spAutoFit/>
          </a:bodyPr>
          <a:lstStyle/>
          <a:p>
            <a:pPr>
              <a:lnSpc>
                <a:spcPct val="150000"/>
              </a:lnSpc>
            </a:pPr>
            <a:r>
              <a:rPr lang="en-US" altLang="zh-CN" sz="1600" dirty="0">
                <a:latin typeface="黑体" panose="02010609060101010101" pitchFamily="2" charset="-122"/>
                <a:ea typeface="黑体" panose="02010609060101010101" pitchFamily="2" charset="-122"/>
              </a:rPr>
              <a:t>1935</a:t>
            </a:r>
            <a:r>
              <a:rPr lang="zh-CN" altLang="en-US" sz="1600" dirty="0">
                <a:latin typeface="黑体" panose="02010609060101010101" pitchFamily="2" charset="-122"/>
                <a:ea typeface="黑体" panose="02010609060101010101" pitchFamily="2" charset="-122"/>
              </a:rPr>
              <a:t>年中华民国政府明定</a:t>
            </a:r>
            <a:r>
              <a:rPr lang="en-US" altLang="zh-CN" sz="1600" dirty="0">
                <a:latin typeface="黑体" panose="02010609060101010101" pitchFamily="2" charset="-122"/>
                <a:ea typeface="黑体" panose="02010609060101010101" pitchFamily="2" charset="-122"/>
              </a:rPr>
              <a:t>4</a:t>
            </a:r>
            <a:r>
              <a:rPr lang="zh-CN" altLang="en-US" sz="1600" dirty="0">
                <a:latin typeface="黑体" panose="02010609060101010101" pitchFamily="2" charset="-122"/>
                <a:ea typeface="黑体" panose="02010609060101010101" pitchFamily="2" charset="-122"/>
              </a:rPr>
              <a:t>月</a:t>
            </a:r>
            <a:r>
              <a:rPr lang="en-US" altLang="zh-CN" sz="1600" dirty="0">
                <a:latin typeface="黑体" panose="02010609060101010101" pitchFamily="2" charset="-122"/>
                <a:ea typeface="黑体" panose="02010609060101010101" pitchFamily="2" charset="-122"/>
              </a:rPr>
              <a:t>5</a:t>
            </a:r>
            <a:r>
              <a:rPr lang="zh-CN" altLang="en-US" sz="1600" dirty="0">
                <a:latin typeface="黑体" panose="02010609060101010101" pitchFamily="2" charset="-122"/>
                <a:ea typeface="黑体" panose="02010609060101010101" pitchFamily="2" charset="-122"/>
              </a:rPr>
              <a:t>日为国定假日清明节。</a:t>
            </a:r>
            <a:endParaRPr lang="en-US" altLang="zh-CN" sz="1600" dirty="0">
              <a:latin typeface="黑体" panose="02010609060101010101" pitchFamily="2" charset="-122"/>
              <a:ea typeface="黑体" panose="02010609060101010101" pitchFamily="2" charset="-122"/>
            </a:endParaRPr>
          </a:p>
          <a:p>
            <a:pPr>
              <a:lnSpc>
                <a:spcPct val="150000"/>
              </a:lnSpc>
            </a:pPr>
            <a:r>
              <a:rPr lang="en-US" altLang="zh-CN" sz="1600" dirty="0">
                <a:latin typeface="黑体" panose="02010609060101010101" pitchFamily="2" charset="-122"/>
                <a:ea typeface="黑体" panose="02010609060101010101" pitchFamily="2" charset="-122"/>
              </a:rPr>
              <a:t>2007</a:t>
            </a:r>
            <a:r>
              <a:rPr lang="zh-CN" altLang="en-US" sz="1600" dirty="0">
                <a:latin typeface="黑体" panose="02010609060101010101" pitchFamily="2" charset="-122"/>
                <a:ea typeface="黑体" panose="02010609060101010101" pitchFamily="2" charset="-122"/>
              </a:rPr>
              <a:t>年</a:t>
            </a:r>
            <a:r>
              <a:rPr lang="en-US" altLang="zh-CN" sz="1600" dirty="0">
                <a:latin typeface="黑体" panose="02010609060101010101" pitchFamily="2" charset="-122"/>
                <a:ea typeface="黑体" panose="02010609060101010101" pitchFamily="2" charset="-122"/>
              </a:rPr>
              <a:t>12</a:t>
            </a:r>
            <a:r>
              <a:rPr lang="zh-CN" altLang="en-US" sz="1600" dirty="0">
                <a:latin typeface="黑体" panose="02010609060101010101" pitchFamily="2" charset="-122"/>
                <a:ea typeface="黑体" panose="02010609060101010101" pitchFamily="2" charset="-122"/>
              </a:rPr>
              <a:t>月</a:t>
            </a:r>
            <a:r>
              <a:rPr lang="en-US" altLang="zh-CN" sz="1600" dirty="0">
                <a:latin typeface="黑体" panose="02010609060101010101" pitchFamily="2" charset="-122"/>
                <a:ea typeface="黑体" panose="02010609060101010101" pitchFamily="2" charset="-122"/>
              </a:rPr>
              <a:t>7</a:t>
            </a:r>
            <a:r>
              <a:rPr lang="zh-CN" altLang="en-US" sz="1600" dirty="0">
                <a:latin typeface="黑体" panose="02010609060101010101" pitchFamily="2" charset="-122"/>
                <a:ea typeface="黑体" panose="02010609060101010101" pitchFamily="2" charset="-122"/>
              </a:rPr>
              <a:t>日，国务院第</a:t>
            </a:r>
            <a:r>
              <a:rPr lang="en-US" altLang="zh-CN" sz="1600" dirty="0">
                <a:latin typeface="黑体" panose="02010609060101010101" pitchFamily="2" charset="-122"/>
                <a:ea typeface="黑体" panose="02010609060101010101" pitchFamily="2" charset="-122"/>
              </a:rPr>
              <a:t>198</a:t>
            </a:r>
            <a:r>
              <a:rPr lang="zh-CN" altLang="en-US" sz="1600" dirty="0">
                <a:latin typeface="黑体" panose="02010609060101010101" pitchFamily="2" charset="-122"/>
                <a:ea typeface="黑体" panose="02010609060101010101" pitchFamily="2" charset="-122"/>
              </a:rPr>
              <a:t>次常务会议通过了修改</a:t>
            </a:r>
            <a:r>
              <a:rPr lang="en-US" altLang="zh-CN" sz="1600" dirty="0">
                <a:latin typeface="黑体" panose="02010609060101010101" pitchFamily="2" charset="-122"/>
                <a:ea typeface="黑体" panose="02010609060101010101" pitchFamily="2" charset="-122"/>
              </a:rPr>
              <a:t>《</a:t>
            </a:r>
            <a:r>
              <a:rPr lang="zh-CN" altLang="en-US" sz="1600" dirty="0">
                <a:latin typeface="黑体" panose="02010609060101010101" pitchFamily="2" charset="-122"/>
                <a:ea typeface="黑体" panose="02010609060101010101" pitchFamily="2" charset="-122"/>
              </a:rPr>
              <a:t>全国年节及纪念日放假办法</a:t>
            </a:r>
            <a:r>
              <a:rPr lang="en-US" altLang="zh-CN" sz="1600" dirty="0">
                <a:latin typeface="黑体" panose="02010609060101010101" pitchFamily="2" charset="-122"/>
                <a:ea typeface="黑体" panose="02010609060101010101" pitchFamily="2" charset="-122"/>
              </a:rPr>
              <a:t>》</a:t>
            </a:r>
            <a:r>
              <a:rPr lang="zh-CN" altLang="en-US" sz="1600" dirty="0">
                <a:latin typeface="黑体" panose="02010609060101010101" pitchFamily="2" charset="-122"/>
                <a:ea typeface="黑体" panose="02010609060101010101" pitchFamily="2" charset="-122"/>
              </a:rPr>
              <a:t>的决定，其中规定“清明节，放假</a:t>
            </a:r>
            <a:r>
              <a:rPr lang="en-US" altLang="zh-CN" sz="1600" dirty="0">
                <a:latin typeface="黑体" panose="02010609060101010101" pitchFamily="2" charset="-122"/>
                <a:ea typeface="黑体" panose="02010609060101010101" pitchFamily="2" charset="-122"/>
              </a:rPr>
              <a:t>1</a:t>
            </a:r>
            <a:r>
              <a:rPr lang="zh-CN" altLang="en-US" sz="1600" dirty="0">
                <a:latin typeface="黑体" panose="02010609060101010101" pitchFamily="2" charset="-122"/>
                <a:ea typeface="黑体" panose="02010609060101010101" pitchFamily="2" charset="-122"/>
              </a:rPr>
              <a:t>天（农历清明当日）。</a:t>
            </a:r>
            <a:endParaRPr lang="en-US" altLang="zh-CN" sz="1600" dirty="0">
              <a:latin typeface="黑体" panose="02010609060101010101" pitchFamily="2" charset="-122"/>
              <a:ea typeface="黑体" panose="02010609060101010101" pitchFamily="2" charset="-122"/>
            </a:endParaRPr>
          </a:p>
          <a:p>
            <a:pPr>
              <a:lnSpc>
                <a:spcPct val="150000"/>
              </a:lnSpc>
            </a:pPr>
            <a:r>
              <a:rPr lang="en-US" altLang="zh-CN" sz="1600" dirty="0">
                <a:latin typeface="黑体" panose="02010609060101010101" pitchFamily="2" charset="-122"/>
                <a:ea typeface="黑体" panose="02010609060101010101" pitchFamily="2" charset="-122"/>
              </a:rPr>
              <a:t>2008</a:t>
            </a:r>
            <a:r>
              <a:rPr lang="zh-CN" altLang="en-US" sz="1600" dirty="0">
                <a:latin typeface="黑体" panose="02010609060101010101" pitchFamily="2" charset="-122"/>
                <a:ea typeface="黑体" panose="02010609060101010101" pitchFamily="2" charset="-122"/>
              </a:rPr>
              <a:t>年，清明节正式成为法定节假日，放假一天。</a:t>
            </a:r>
            <a:r>
              <a:rPr lang="en-US" altLang="zh-CN" sz="1600" dirty="0">
                <a:latin typeface="黑体" panose="02010609060101010101" pitchFamily="2" charset="-122"/>
                <a:ea typeface="黑体" panose="02010609060101010101" pitchFamily="2" charset="-122"/>
              </a:rPr>
              <a:t>2009</a:t>
            </a:r>
            <a:r>
              <a:rPr lang="zh-CN" altLang="en-US" sz="1600" dirty="0">
                <a:latin typeface="黑体" panose="02010609060101010101" pitchFamily="2" charset="-122"/>
                <a:ea typeface="黑体" panose="02010609060101010101" pitchFamily="2" charset="-122"/>
              </a:rPr>
              <a:t>年，又改为三天。</a:t>
            </a:r>
          </a:p>
        </p:txBody>
      </p:sp>
      <p:sp>
        <p:nvSpPr>
          <p:cNvPr id="10" name="竖卷形 255"/>
          <p:cNvSpPr>
            <a:spLocks noChangeArrowheads="1"/>
          </p:cNvSpPr>
          <p:nvPr/>
        </p:nvSpPr>
        <p:spPr bwMode="auto">
          <a:xfrm flipH="1">
            <a:off x="7252568" y="1110287"/>
            <a:ext cx="4204561" cy="4902795"/>
          </a:xfrm>
          <a:prstGeom prst="verticalScroll">
            <a:avLst>
              <a:gd name="adj" fmla="val 12500"/>
            </a:avLst>
          </a:prstGeom>
          <a:blipFill>
            <a:blip r:embed="rId3"/>
            <a:stretch>
              <a:fillRect/>
            </a:stretch>
          </a:blipFill>
          <a:ln w="12700">
            <a:solidFill>
              <a:srgbClr val="A5A5A5"/>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hangingPunct="1"/>
            <a:endParaRPr lang="zh-CN" altLang="zh-CN">
              <a:solidFill>
                <a:srgbClr val="FFFFFF"/>
              </a:solidFill>
              <a:latin typeface="宋体" panose="02010600030101010101" pitchFamily="2" charset="-122"/>
              <a:sym typeface="宋体" panose="02010600030101010101" pitchFamily="2" charset="-122"/>
            </a:endParaRPr>
          </a:p>
        </p:txBody>
      </p:sp>
      <p:pic>
        <p:nvPicPr>
          <p:cNvPr id="11" name="图片 10"/>
          <p:cNvPicPr>
            <a:picLocks noChangeAspect="1"/>
          </p:cNvPicPr>
          <p:nvPr/>
        </p:nvPicPr>
        <p:blipFill>
          <a:blip r:embed="rId4" cstate="screen"/>
          <a:stretch>
            <a:fillRect/>
          </a:stretch>
        </p:blipFill>
        <p:spPr>
          <a:xfrm rot="1390182">
            <a:off x="8648551" y="-641828"/>
            <a:ext cx="3921676" cy="3504231"/>
          </a:xfrm>
          <a:prstGeom prst="rect">
            <a:avLst/>
          </a:prstGeom>
        </p:spPr>
      </p:pic>
      <p:pic>
        <p:nvPicPr>
          <p:cNvPr id="14" name="图片 13"/>
          <p:cNvPicPr>
            <a:picLocks noChangeAspect="1"/>
          </p:cNvPicPr>
          <p:nvPr/>
        </p:nvPicPr>
        <p:blipFill rotWithShape="1">
          <a:blip r:embed="rId5" cstate="screen"/>
          <a:srcRect r="68752" b="53889"/>
          <a:stretch>
            <a:fillRect/>
          </a:stretch>
        </p:blipFill>
        <p:spPr>
          <a:xfrm>
            <a:off x="504" y="283"/>
            <a:ext cx="3844986" cy="3191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Tm="2000">
        <p14:flash/>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par>
                                <p:cTn id="10" presetID="2" presetClass="entr" presetSubtype="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cstate="screen"/>
          <a:srcRect b="46128"/>
          <a:stretch>
            <a:fillRect/>
          </a:stretch>
        </p:blipFill>
        <p:spPr>
          <a:xfrm>
            <a:off x="-2879" y="283"/>
            <a:ext cx="12172705" cy="2780495"/>
          </a:xfrm>
          <a:prstGeom prst="rect">
            <a:avLst/>
          </a:prstGeom>
        </p:spPr>
      </p:pic>
      <p:pic>
        <p:nvPicPr>
          <p:cNvPr id="4" name="图片 3"/>
          <p:cNvPicPr>
            <a:picLocks noChangeAspect="1"/>
          </p:cNvPicPr>
          <p:nvPr/>
        </p:nvPicPr>
        <p:blipFill rotWithShape="1">
          <a:blip r:embed="rId4" cstate="screen"/>
          <a:srcRect l="7553" r="17744" b="3809"/>
          <a:stretch>
            <a:fillRect/>
          </a:stretch>
        </p:blipFill>
        <p:spPr>
          <a:xfrm>
            <a:off x="-31401" y="3988188"/>
            <a:ext cx="4002152" cy="2903083"/>
          </a:xfrm>
          <a:prstGeom prst="rect">
            <a:avLst/>
          </a:prstGeom>
        </p:spPr>
      </p:pic>
      <p:pic>
        <p:nvPicPr>
          <p:cNvPr id="22" name="图片 21"/>
          <p:cNvPicPr>
            <a:picLocks noChangeAspect="1"/>
          </p:cNvPicPr>
          <p:nvPr/>
        </p:nvPicPr>
        <p:blipFill rotWithShape="1">
          <a:blip r:embed="rId5" cstate="screen"/>
          <a:srcRect l="46536" t="38786"/>
          <a:stretch>
            <a:fillRect/>
          </a:stretch>
        </p:blipFill>
        <p:spPr>
          <a:xfrm>
            <a:off x="6620795" y="3270780"/>
            <a:ext cx="5561557" cy="3587220"/>
          </a:xfrm>
          <a:prstGeom prst="rect">
            <a:avLst/>
          </a:prstGeom>
        </p:spPr>
      </p:pic>
      <p:sp>
        <p:nvSpPr>
          <p:cNvPr id="25" name="矩形 24"/>
          <p:cNvSpPr/>
          <p:nvPr/>
        </p:nvSpPr>
        <p:spPr>
          <a:xfrm>
            <a:off x="1027133" y="0"/>
            <a:ext cx="1102105" cy="32707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文本框 25"/>
          <p:cNvSpPr txBox="1"/>
          <p:nvPr/>
        </p:nvSpPr>
        <p:spPr>
          <a:xfrm>
            <a:off x="1390574" y="966741"/>
            <a:ext cx="738664" cy="1372692"/>
          </a:xfrm>
          <a:prstGeom prst="rect">
            <a:avLst/>
          </a:prstGeom>
          <a:noFill/>
        </p:spPr>
        <p:txBody>
          <a:bodyPr vert="eaVert" wrap="square" rtlCol="0">
            <a:spAutoFit/>
          </a:bodyPr>
          <a:lstStyle/>
          <a:p>
            <a:pPr algn="dist"/>
            <a:r>
              <a:rPr lang="zh-CN" altLang="en-US" sz="3600" dirty="0">
                <a:solidFill>
                  <a:schemeClr val="bg1"/>
                </a:solidFill>
                <a:latin typeface="微软雅黑" panose="020B0503020204020204" pitchFamily="34" charset="-122"/>
                <a:ea typeface="微软雅黑" panose="020B0503020204020204" pitchFamily="34" charset="-122"/>
              </a:rPr>
              <a:t>目录</a:t>
            </a:r>
          </a:p>
        </p:txBody>
      </p:sp>
      <p:sp>
        <p:nvSpPr>
          <p:cNvPr id="27" name="文本框 26"/>
          <p:cNvSpPr txBox="1"/>
          <p:nvPr/>
        </p:nvSpPr>
        <p:spPr>
          <a:xfrm>
            <a:off x="1027134" y="1553717"/>
            <a:ext cx="492443" cy="1503124"/>
          </a:xfrm>
          <a:prstGeom prst="rect">
            <a:avLst/>
          </a:prstGeom>
          <a:noFill/>
        </p:spPr>
        <p:txBody>
          <a:bodyPr vert="eaVert" wrap="square" rtlCol="0">
            <a:spAutoFit/>
          </a:bodyPr>
          <a:lstStyle/>
          <a:p>
            <a:r>
              <a:rPr lang="en-US" altLang="zh-CN" sz="2000" dirty="0">
                <a:solidFill>
                  <a:schemeClr val="bg1"/>
                </a:solidFill>
                <a:latin typeface="黑体" panose="02010609060101010101" pitchFamily="2" charset="-122"/>
                <a:ea typeface="黑体" panose="02010609060101010101" pitchFamily="2" charset="-122"/>
              </a:rPr>
              <a:t>CONTENTIS</a:t>
            </a:r>
            <a:endParaRPr lang="zh-CN" altLang="en-US" sz="2000" dirty="0">
              <a:solidFill>
                <a:schemeClr val="bg1"/>
              </a:solidFill>
              <a:latin typeface="黑体" panose="02010609060101010101" pitchFamily="2" charset="-122"/>
              <a:ea typeface="黑体" panose="02010609060101010101" pitchFamily="2" charset="-122"/>
            </a:endParaRPr>
          </a:p>
        </p:txBody>
      </p:sp>
      <p:grpSp>
        <p:nvGrpSpPr>
          <p:cNvPr id="46" name="组合 45"/>
          <p:cNvGrpSpPr/>
          <p:nvPr/>
        </p:nvGrpSpPr>
        <p:grpSpPr>
          <a:xfrm>
            <a:off x="6550834" y="1606976"/>
            <a:ext cx="3027032" cy="818298"/>
            <a:chOff x="6550834" y="1606976"/>
            <a:chExt cx="3027032" cy="818298"/>
          </a:xfrm>
        </p:grpSpPr>
        <p:sp>
          <p:nvSpPr>
            <p:cNvPr id="8" name="文本框 7"/>
            <p:cNvSpPr txBox="1"/>
            <p:nvPr/>
          </p:nvSpPr>
          <p:spPr>
            <a:xfrm>
              <a:off x="7423757" y="1747294"/>
              <a:ext cx="2154109" cy="430887"/>
            </a:xfrm>
            <a:prstGeom prst="rect">
              <a:avLst/>
            </a:prstGeom>
            <a:noFill/>
          </p:spPr>
          <p:txBody>
            <a:bodyPr wrap="square" rtlCol="0">
              <a:spAutoFit/>
            </a:bodyPr>
            <a:lstStyle/>
            <a:p>
              <a:pPr algn="dist"/>
              <a:r>
                <a:rPr lang="zh-CN" altLang="en-US" sz="2200" dirty="0">
                  <a:solidFill>
                    <a:srgbClr val="006835"/>
                  </a:solidFill>
                  <a:latin typeface="微软雅黑" panose="020B0503020204020204" pitchFamily="34" charset="-122"/>
                  <a:ea typeface="微软雅黑" panose="020B0503020204020204" pitchFamily="34" charset="-122"/>
                </a:rPr>
                <a:t>清明节起源</a:t>
              </a:r>
            </a:p>
          </p:txBody>
        </p:sp>
        <p:grpSp>
          <p:nvGrpSpPr>
            <p:cNvPr id="32" name="组合 31"/>
            <p:cNvGrpSpPr/>
            <p:nvPr/>
          </p:nvGrpSpPr>
          <p:grpSpPr>
            <a:xfrm>
              <a:off x="6550834" y="1606976"/>
              <a:ext cx="899322" cy="818298"/>
              <a:chOff x="6250210" y="1594450"/>
              <a:chExt cx="899322" cy="818298"/>
            </a:xfrm>
          </p:grpSpPr>
          <p:pic>
            <p:nvPicPr>
              <p:cNvPr id="30" name="图片 29"/>
              <p:cNvPicPr>
                <a:picLocks noChangeAspect="1"/>
              </p:cNvPicPr>
              <p:nvPr/>
            </p:nvPicPr>
            <p:blipFill rotWithShape="1">
              <a:blip r:embed="rId6" cstate="screen"/>
              <a:srcRect/>
              <a:stretch>
                <a:fillRect/>
              </a:stretch>
            </p:blipFill>
            <p:spPr>
              <a:xfrm>
                <a:off x="6250210" y="1594450"/>
                <a:ext cx="899322" cy="818298"/>
              </a:xfrm>
              <a:prstGeom prst="rect">
                <a:avLst/>
              </a:prstGeom>
            </p:spPr>
          </p:pic>
          <p:sp>
            <p:nvSpPr>
              <p:cNvPr id="31" name="文本框 30"/>
              <p:cNvSpPr txBox="1"/>
              <p:nvPr/>
            </p:nvSpPr>
            <p:spPr>
              <a:xfrm>
                <a:off x="6573287" y="1676724"/>
                <a:ext cx="495649" cy="461665"/>
              </a:xfrm>
              <a:prstGeom prst="rect">
                <a:avLst/>
              </a:prstGeom>
              <a:noFill/>
            </p:spPr>
            <p:txBody>
              <a:bodyPr wrap="none" rtlCol="0">
                <a:spAutoFit/>
              </a:bodyPr>
              <a:lstStyle/>
              <a:p>
                <a:r>
                  <a:rPr lang="en-US" altLang="zh-CN" sz="2400" b="1" dirty="0">
                    <a:solidFill>
                      <a:schemeClr val="bg1"/>
                    </a:solidFill>
                    <a:latin typeface="黑体" panose="02010609060101010101" pitchFamily="2" charset="-122"/>
                    <a:ea typeface="黑体" panose="02010609060101010101" pitchFamily="2" charset="-122"/>
                  </a:rPr>
                  <a:t>01</a:t>
                </a:r>
                <a:endParaRPr lang="zh-CN" altLang="en-US" sz="2400" b="1" dirty="0">
                  <a:solidFill>
                    <a:schemeClr val="bg1"/>
                  </a:solidFill>
                  <a:latin typeface="黑体" panose="02010609060101010101" pitchFamily="2" charset="-122"/>
                  <a:ea typeface="黑体" panose="02010609060101010101" pitchFamily="2" charset="-122"/>
                </a:endParaRPr>
              </a:p>
            </p:txBody>
          </p:sp>
        </p:grpSp>
      </p:grpSp>
      <p:grpSp>
        <p:nvGrpSpPr>
          <p:cNvPr id="47" name="组合 46"/>
          <p:cNvGrpSpPr/>
          <p:nvPr/>
        </p:nvGrpSpPr>
        <p:grpSpPr>
          <a:xfrm>
            <a:off x="5412436" y="2505275"/>
            <a:ext cx="3960914" cy="818298"/>
            <a:chOff x="5412436" y="2505275"/>
            <a:chExt cx="3960914" cy="818298"/>
          </a:xfrm>
        </p:grpSpPr>
        <p:sp>
          <p:nvSpPr>
            <p:cNvPr id="9" name="文本框 8"/>
            <p:cNvSpPr txBox="1"/>
            <p:nvPr/>
          </p:nvSpPr>
          <p:spPr>
            <a:xfrm>
              <a:off x="6317541" y="2642188"/>
              <a:ext cx="3055809" cy="430887"/>
            </a:xfrm>
            <a:prstGeom prst="rect">
              <a:avLst/>
            </a:prstGeom>
            <a:noFill/>
          </p:spPr>
          <p:txBody>
            <a:bodyPr wrap="square" rtlCol="0">
              <a:spAutoFit/>
            </a:bodyPr>
            <a:lstStyle/>
            <a:p>
              <a:pPr algn="dist"/>
              <a:r>
                <a:rPr lang="zh-CN" altLang="en-US" sz="2200" dirty="0">
                  <a:solidFill>
                    <a:srgbClr val="006835"/>
                  </a:solidFill>
                  <a:latin typeface="微软雅黑" panose="020B0503020204020204" pitchFamily="34" charset="-122"/>
                  <a:ea typeface="微软雅黑" panose="020B0503020204020204" pitchFamily="34" charset="-122"/>
                </a:rPr>
                <a:t>清明节发展历史</a:t>
              </a:r>
            </a:p>
          </p:txBody>
        </p:sp>
        <p:grpSp>
          <p:nvGrpSpPr>
            <p:cNvPr id="33" name="组合 32"/>
            <p:cNvGrpSpPr/>
            <p:nvPr/>
          </p:nvGrpSpPr>
          <p:grpSpPr>
            <a:xfrm>
              <a:off x="5412436" y="2505275"/>
              <a:ext cx="899322" cy="818298"/>
              <a:chOff x="6250210" y="1594450"/>
              <a:chExt cx="899322" cy="818298"/>
            </a:xfrm>
          </p:grpSpPr>
          <p:pic>
            <p:nvPicPr>
              <p:cNvPr id="34" name="图片 33"/>
              <p:cNvPicPr>
                <a:picLocks noChangeAspect="1"/>
              </p:cNvPicPr>
              <p:nvPr/>
            </p:nvPicPr>
            <p:blipFill rotWithShape="1">
              <a:blip r:embed="rId6" cstate="screen"/>
              <a:srcRect/>
              <a:stretch>
                <a:fillRect/>
              </a:stretch>
            </p:blipFill>
            <p:spPr>
              <a:xfrm>
                <a:off x="6250210" y="1594450"/>
                <a:ext cx="899322" cy="818298"/>
              </a:xfrm>
              <a:prstGeom prst="rect">
                <a:avLst/>
              </a:prstGeom>
            </p:spPr>
          </p:pic>
          <p:sp>
            <p:nvSpPr>
              <p:cNvPr id="35" name="文本框 34"/>
              <p:cNvSpPr txBox="1"/>
              <p:nvPr/>
            </p:nvSpPr>
            <p:spPr>
              <a:xfrm>
                <a:off x="6573287" y="1676724"/>
                <a:ext cx="495649" cy="461665"/>
              </a:xfrm>
              <a:prstGeom prst="rect">
                <a:avLst/>
              </a:prstGeom>
              <a:noFill/>
            </p:spPr>
            <p:txBody>
              <a:bodyPr wrap="none" rtlCol="0">
                <a:spAutoFit/>
              </a:bodyPr>
              <a:lstStyle/>
              <a:p>
                <a:r>
                  <a:rPr lang="en-US" altLang="zh-CN" sz="2400" b="1" dirty="0">
                    <a:solidFill>
                      <a:schemeClr val="bg1"/>
                    </a:solidFill>
                    <a:latin typeface="黑体" panose="02010609060101010101" pitchFamily="2" charset="-122"/>
                    <a:ea typeface="黑体" panose="02010609060101010101" pitchFamily="2" charset="-122"/>
                  </a:rPr>
                  <a:t>02</a:t>
                </a:r>
                <a:endParaRPr lang="zh-CN" altLang="en-US" sz="2400" b="1" dirty="0">
                  <a:solidFill>
                    <a:schemeClr val="bg1"/>
                  </a:solidFill>
                  <a:latin typeface="黑体" panose="02010609060101010101" pitchFamily="2" charset="-122"/>
                  <a:ea typeface="黑体" panose="02010609060101010101" pitchFamily="2" charset="-122"/>
                </a:endParaRPr>
              </a:p>
            </p:txBody>
          </p:sp>
        </p:grpSp>
      </p:grpSp>
      <p:grpSp>
        <p:nvGrpSpPr>
          <p:cNvPr id="48" name="组合 47"/>
          <p:cNvGrpSpPr/>
          <p:nvPr/>
        </p:nvGrpSpPr>
        <p:grpSpPr>
          <a:xfrm>
            <a:off x="4592387" y="3441526"/>
            <a:ext cx="3713831" cy="818298"/>
            <a:chOff x="4592387" y="3441526"/>
            <a:chExt cx="3713831" cy="818298"/>
          </a:xfrm>
        </p:grpSpPr>
        <p:sp>
          <p:nvSpPr>
            <p:cNvPr id="10" name="文本框 9"/>
            <p:cNvSpPr txBox="1"/>
            <p:nvPr/>
          </p:nvSpPr>
          <p:spPr>
            <a:xfrm>
              <a:off x="5491709" y="3570202"/>
              <a:ext cx="2814509" cy="430887"/>
            </a:xfrm>
            <a:prstGeom prst="rect">
              <a:avLst/>
            </a:prstGeom>
            <a:noFill/>
          </p:spPr>
          <p:txBody>
            <a:bodyPr wrap="square" rtlCol="0">
              <a:spAutoFit/>
            </a:bodyPr>
            <a:lstStyle/>
            <a:p>
              <a:pPr algn="dist"/>
              <a:r>
                <a:rPr lang="zh-CN" altLang="en-US" sz="2200" dirty="0">
                  <a:solidFill>
                    <a:srgbClr val="006835"/>
                  </a:solidFill>
                  <a:latin typeface="微软雅黑" panose="020B0503020204020204" pitchFamily="34" charset="-122"/>
                  <a:ea typeface="微软雅黑" panose="020B0503020204020204" pitchFamily="34" charset="-122"/>
                </a:rPr>
                <a:t>清明节风俗习惯</a:t>
              </a:r>
            </a:p>
          </p:txBody>
        </p:sp>
        <p:grpSp>
          <p:nvGrpSpPr>
            <p:cNvPr id="36" name="组合 35"/>
            <p:cNvGrpSpPr/>
            <p:nvPr/>
          </p:nvGrpSpPr>
          <p:grpSpPr>
            <a:xfrm>
              <a:off x="4592387" y="3441526"/>
              <a:ext cx="899322" cy="818298"/>
              <a:chOff x="6250210" y="1594450"/>
              <a:chExt cx="899322" cy="818298"/>
            </a:xfrm>
          </p:grpSpPr>
          <p:pic>
            <p:nvPicPr>
              <p:cNvPr id="37" name="图片 36"/>
              <p:cNvPicPr>
                <a:picLocks noChangeAspect="1"/>
              </p:cNvPicPr>
              <p:nvPr/>
            </p:nvPicPr>
            <p:blipFill rotWithShape="1">
              <a:blip r:embed="rId6" cstate="screen"/>
              <a:srcRect/>
              <a:stretch>
                <a:fillRect/>
              </a:stretch>
            </p:blipFill>
            <p:spPr>
              <a:xfrm>
                <a:off x="6250210" y="1594450"/>
                <a:ext cx="899322" cy="818298"/>
              </a:xfrm>
              <a:prstGeom prst="rect">
                <a:avLst/>
              </a:prstGeom>
            </p:spPr>
          </p:pic>
          <p:sp>
            <p:nvSpPr>
              <p:cNvPr id="38" name="文本框 37"/>
              <p:cNvSpPr txBox="1"/>
              <p:nvPr/>
            </p:nvSpPr>
            <p:spPr>
              <a:xfrm>
                <a:off x="6573287" y="1676724"/>
                <a:ext cx="495649" cy="461665"/>
              </a:xfrm>
              <a:prstGeom prst="rect">
                <a:avLst/>
              </a:prstGeom>
              <a:noFill/>
            </p:spPr>
            <p:txBody>
              <a:bodyPr wrap="none" rtlCol="0">
                <a:spAutoFit/>
              </a:bodyPr>
              <a:lstStyle/>
              <a:p>
                <a:r>
                  <a:rPr lang="en-US" altLang="zh-CN" sz="2400" b="1" dirty="0">
                    <a:solidFill>
                      <a:schemeClr val="bg1"/>
                    </a:solidFill>
                    <a:latin typeface="黑体" panose="02010609060101010101" pitchFamily="2" charset="-122"/>
                    <a:ea typeface="黑体" panose="02010609060101010101" pitchFamily="2" charset="-122"/>
                  </a:rPr>
                  <a:t>03</a:t>
                </a:r>
                <a:endParaRPr lang="zh-CN" altLang="en-US" sz="2400" b="1" dirty="0">
                  <a:solidFill>
                    <a:schemeClr val="bg1"/>
                  </a:solidFill>
                  <a:latin typeface="黑体" panose="02010609060101010101" pitchFamily="2" charset="-122"/>
                  <a:ea typeface="黑体" panose="02010609060101010101" pitchFamily="2" charset="-122"/>
                </a:endParaRPr>
              </a:p>
            </p:txBody>
          </p:sp>
        </p:grpSp>
      </p:grpSp>
      <p:grpSp>
        <p:nvGrpSpPr>
          <p:cNvPr id="49" name="组合 48"/>
          <p:cNvGrpSpPr/>
          <p:nvPr/>
        </p:nvGrpSpPr>
        <p:grpSpPr>
          <a:xfrm>
            <a:off x="3850289" y="4380978"/>
            <a:ext cx="3505364" cy="818298"/>
            <a:chOff x="3850289" y="4380978"/>
            <a:chExt cx="3505364" cy="818298"/>
          </a:xfrm>
        </p:grpSpPr>
        <p:sp>
          <p:nvSpPr>
            <p:cNvPr id="11" name="文本框 10"/>
            <p:cNvSpPr txBox="1"/>
            <p:nvPr/>
          </p:nvSpPr>
          <p:spPr>
            <a:xfrm>
              <a:off x="4674495" y="4560802"/>
              <a:ext cx="2681158" cy="430887"/>
            </a:xfrm>
            <a:prstGeom prst="rect">
              <a:avLst/>
            </a:prstGeom>
            <a:noFill/>
          </p:spPr>
          <p:txBody>
            <a:bodyPr wrap="square" rtlCol="0">
              <a:spAutoFit/>
            </a:bodyPr>
            <a:lstStyle/>
            <a:p>
              <a:pPr algn="dist"/>
              <a:r>
                <a:rPr lang="zh-CN" altLang="en-US" sz="2200" dirty="0">
                  <a:solidFill>
                    <a:srgbClr val="006835"/>
                  </a:solidFill>
                  <a:latin typeface="微软雅黑" panose="020B0503020204020204" pitchFamily="34" charset="-122"/>
                  <a:ea typeface="微软雅黑" panose="020B0503020204020204" pitchFamily="34" charset="-122"/>
                </a:rPr>
                <a:t>清明节假期变迁</a:t>
              </a:r>
            </a:p>
          </p:txBody>
        </p:sp>
        <p:grpSp>
          <p:nvGrpSpPr>
            <p:cNvPr id="39" name="组合 38"/>
            <p:cNvGrpSpPr/>
            <p:nvPr/>
          </p:nvGrpSpPr>
          <p:grpSpPr>
            <a:xfrm>
              <a:off x="3850289" y="4380978"/>
              <a:ext cx="899322" cy="818298"/>
              <a:chOff x="6250210" y="1594450"/>
              <a:chExt cx="899322" cy="818298"/>
            </a:xfrm>
          </p:grpSpPr>
          <p:pic>
            <p:nvPicPr>
              <p:cNvPr id="40" name="图片 39"/>
              <p:cNvPicPr>
                <a:picLocks noChangeAspect="1"/>
              </p:cNvPicPr>
              <p:nvPr/>
            </p:nvPicPr>
            <p:blipFill rotWithShape="1">
              <a:blip r:embed="rId6" cstate="screen"/>
              <a:srcRect/>
              <a:stretch>
                <a:fillRect/>
              </a:stretch>
            </p:blipFill>
            <p:spPr>
              <a:xfrm>
                <a:off x="6250210" y="1594450"/>
                <a:ext cx="899322" cy="818298"/>
              </a:xfrm>
              <a:prstGeom prst="rect">
                <a:avLst/>
              </a:prstGeom>
            </p:spPr>
          </p:pic>
          <p:sp>
            <p:nvSpPr>
              <p:cNvPr id="41" name="文本框 40"/>
              <p:cNvSpPr txBox="1"/>
              <p:nvPr/>
            </p:nvSpPr>
            <p:spPr>
              <a:xfrm>
                <a:off x="6573287" y="1676724"/>
                <a:ext cx="495649" cy="461665"/>
              </a:xfrm>
              <a:prstGeom prst="rect">
                <a:avLst/>
              </a:prstGeom>
              <a:noFill/>
            </p:spPr>
            <p:txBody>
              <a:bodyPr wrap="none" rtlCol="0">
                <a:spAutoFit/>
              </a:bodyPr>
              <a:lstStyle/>
              <a:p>
                <a:r>
                  <a:rPr lang="en-US" altLang="zh-CN" sz="2400" b="1" dirty="0">
                    <a:solidFill>
                      <a:schemeClr val="bg1"/>
                    </a:solidFill>
                    <a:latin typeface="黑体" panose="02010609060101010101" pitchFamily="2" charset="-122"/>
                    <a:ea typeface="黑体" panose="02010609060101010101" pitchFamily="2" charset="-122"/>
                  </a:rPr>
                  <a:t>04</a:t>
                </a:r>
                <a:endParaRPr lang="zh-CN" altLang="en-US" sz="2400" b="1" dirty="0">
                  <a:solidFill>
                    <a:schemeClr val="bg1"/>
                  </a:solidFill>
                  <a:latin typeface="黑体" panose="02010609060101010101" pitchFamily="2" charset="-122"/>
                  <a:ea typeface="黑体" panose="02010609060101010101" pitchFamily="2"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advTm="2000">
        <p14:flash/>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down)">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down)">
                                      <p:cBhvr>
                                        <p:cTn id="33" dur="5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down)">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down)">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screen"/>
          <a:srcRect t="67048"/>
          <a:stretch>
            <a:fillRect/>
          </a:stretch>
        </p:blipFill>
        <p:spPr>
          <a:xfrm>
            <a:off x="9647" y="4506615"/>
            <a:ext cx="12172705" cy="2009762"/>
          </a:xfrm>
          <a:prstGeom prst="rect">
            <a:avLst/>
          </a:prstGeom>
        </p:spPr>
      </p:pic>
      <p:sp>
        <p:nvSpPr>
          <p:cNvPr id="3" name="矩形 2"/>
          <p:cNvSpPr/>
          <p:nvPr/>
        </p:nvSpPr>
        <p:spPr>
          <a:xfrm>
            <a:off x="2474151" y="3265467"/>
            <a:ext cx="7283623" cy="861774"/>
          </a:xfrm>
          <a:prstGeom prst="rect">
            <a:avLst/>
          </a:prstGeom>
        </p:spPr>
        <p:txBody>
          <a:bodyPr wrap="square">
            <a:spAutoFit/>
          </a:bodyPr>
          <a:lstStyle/>
          <a:p>
            <a:pPr algn="dist"/>
            <a:r>
              <a:rPr lang="zh-CN" altLang="en-US" sz="5000" dirty="0">
                <a:latin typeface="禹卫书法行书简体" panose="02000603000000000000" pitchFamily="2" charset="-122"/>
                <a:ea typeface="禹卫书法行书简体" panose="02000603000000000000" pitchFamily="2" charset="-122"/>
              </a:rPr>
              <a:t>清明节起源</a:t>
            </a:r>
          </a:p>
        </p:txBody>
      </p:sp>
      <p:pic>
        <p:nvPicPr>
          <p:cNvPr id="5" name="图片 4"/>
          <p:cNvPicPr>
            <a:picLocks noChangeAspect="1"/>
          </p:cNvPicPr>
          <p:nvPr/>
        </p:nvPicPr>
        <p:blipFill rotWithShape="1">
          <a:blip r:embed="rId4" cstate="screen"/>
          <a:srcRect t="33474" b="7351"/>
          <a:stretch>
            <a:fillRect/>
          </a:stretch>
        </p:blipFill>
        <p:spPr>
          <a:xfrm>
            <a:off x="0" y="4127241"/>
            <a:ext cx="12192000" cy="2779607"/>
          </a:xfrm>
          <a:prstGeom prst="rect">
            <a:avLst/>
          </a:prstGeom>
        </p:spPr>
      </p:pic>
      <p:pic>
        <p:nvPicPr>
          <p:cNvPr id="7" name="图片 6"/>
          <p:cNvPicPr>
            <a:picLocks noChangeAspect="1"/>
          </p:cNvPicPr>
          <p:nvPr/>
        </p:nvPicPr>
        <p:blipFill rotWithShape="1">
          <a:blip r:embed="rId5" cstate="screen"/>
          <a:srcRect/>
          <a:stretch>
            <a:fillRect/>
          </a:stretch>
        </p:blipFill>
        <p:spPr>
          <a:xfrm>
            <a:off x="-1756522" y="4639987"/>
            <a:ext cx="4230673" cy="2950499"/>
          </a:xfrm>
          <a:prstGeom prst="rect">
            <a:avLst/>
          </a:prstGeom>
        </p:spPr>
      </p:pic>
      <p:pic>
        <p:nvPicPr>
          <p:cNvPr id="8" name="图片 7"/>
          <p:cNvPicPr>
            <a:picLocks noChangeAspect="1"/>
          </p:cNvPicPr>
          <p:nvPr/>
        </p:nvPicPr>
        <p:blipFill rotWithShape="1">
          <a:blip r:embed="rId6" cstate="screen"/>
          <a:srcRect l="53562" t="40093" r="5589"/>
          <a:stretch>
            <a:fillRect/>
          </a:stretch>
        </p:blipFill>
        <p:spPr>
          <a:xfrm>
            <a:off x="9181578" y="5099266"/>
            <a:ext cx="3782860" cy="2779607"/>
          </a:xfrm>
          <a:prstGeom prst="rect">
            <a:avLst/>
          </a:prstGeom>
        </p:spPr>
      </p:pic>
      <p:pic>
        <p:nvPicPr>
          <p:cNvPr id="10" name="图片 9"/>
          <p:cNvPicPr>
            <a:picLocks noChangeAspect="1"/>
          </p:cNvPicPr>
          <p:nvPr/>
        </p:nvPicPr>
        <p:blipFill rotWithShape="1">
          <a:blip r:embed="rId7" cstate="screen"/>
          <a:srcRect l="34755" t="47122" r="32061" b="17076"/>
          <a:stretch>
            <a:fillRect/>
          </a:stretch>
        </p:blipFill>
        <p:spPr>
          <a:xfrm>
            <a:off x="4356435" y="5107728"/>
            <a:ext cx="2235635" cy="1208522"/>
          </a:xfrm>
          <a:prstGeom prst="rect">
            <a:avLst/>
          </a:prstGeom>
        </p:spPr>
      </p:pic>
      <p:pic>
        <p:nvPicPr>
          <p:cNvPr id="15" name="图片 14"/>
          <p:cNvPicPr>
            <a:picLocks noChangeAspect="1"/>
          </p:cNvPicPr>
          <p:nvPr/>
        </p:nvPicPr>
        <p:blipFill rotWithShape="1">
          <a:blip r:embed="rId8" cstate="screen"/>
          <a:srcRect/>
          <a:stretch>
            <a:fillRect/>
          </a:stretch>
        </p:blipFill>
        <p:spPr>
          <a:xfrm>
            <a:off x="4982735" y="113734"/>
            <a:ext cx="2207205" cy="3524407"/>
          </a:xfrm>
          <a:prstGeom prst="rect">
            <a:avLst/>
          </a:prstGeom>
        </p:spPr>
      </p:pic>
      <p:sp>
        <p:nvSpPr>
          <p:cNvPr id="16" name="文本框 15"/>
          <p:cNvSpPr txBox="1"/>
          <p:nvPr/>
        </p:nvSpPr>
        <p:spPr>
          <a:xfrm>
            <a:off x="4825676" y="1174075"/>
            <a:ext cx="1297151" cy="1446550"/>
          </a:xfrm>
          <a:prstGeom prst="rect">
            <a:avLst/>
          </a:prstGeom>
          <a:noFill/>
        </p:spPr>
        <p:txBody>
          <a:bodyPr wrap="square" rtlCol="0">
            <a:spAutoFit/>
          </a:bodyPr>
          <a:lstStyle/>
          <a:p>
            <a:pPr algn="dist"/>
            <a:r>
              <a:rPr lang="en-US" altLang="zh-CN" sz="8800" dirty="0">
                <a:solidFill>
                  <a:srgbClr val="006835"/>
                </a:solidFill>
                <a:latin typeface="华文新魏" panose="02010800040101010101" pitchFamily="2" charset="-122"/>
                <a:ea typeface="华文新魏" panose="02010800040101010101" pitchFamily="2" charset="-122"/>
              </a:rPr>
              <a:t>01</a:t>
            </a:r>
            <a:endParaRPr lang="zh-CN" altLang="en-US" sz="8800" dirty="0">
              <a:solidFill>
                <a:srgbClr val="006835"/>
              </a:solidFill>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advTm="2000">
        <p14:flash/>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rotWithShape="1">
          <a:blip r:embed="rId3" cstate="screen"/>
          <a:srcRect r="68752" b="53889"/>
          <a:stretch>
            <a:fillRect/>
          </a:stretch>
        </p:blipFill>
        <p:spPr>
          <a:xfrm>
            <a:off x="504" y="283"/>
            <a:ext cx="3641190" cy="3022317"/>
          </a:xfrm>
          <a:prstGeom prst="rect">
            <a:avLst/>
          </a:prstGeom>
        </p:spPr>
      </p:pic>
      <p:pic>
        <p:nvPicPr>
          <p:cNvPr id="33" name="图片 32"/>
          <p:cNvPicPr>
            <a:picLocks noChangeAspect="1"/>
          </p:cNvPicPr>
          <p:nvPr/>
        </p:nvPicPr>
        <p:blipFill>
          <a:blip r:embed="rId4"/>
          <a:stretch>
            <a:fillRect/>
          </a:stretch>
        </p:blipFill>
        <p:spPr>
          <a:xfrm>
            <a:off x="10240756" y="2543418"/>
            <a:ext cx="1947386" cy="2781980"/>
          </a:xfrm>
          <a:prstGeom prst="rect">
            <a:avLst/>
          </a:prstGeom>
        </p:spPr>
      </p:pic>
      <p:pic>
        <p:nvPicPr>
          <p:cNvPr id="35" name="图片 34"/>
          <p:cNvPicPr>
            <a:picLocks noChangeAspect="1"/>
          </p:cNvPicPr>
          <p:nvPr/>
        </p:nvPicPr>
        <p:blipFill>
          <a:blip r:embed="rId5" cstate="screen"/>
          <a:stretch>
            <a:fillRect/>
          </a:stretch>
        </p:blipFill>
        <p:spPr>
          <a:xfrm>
            <a:off x="10960120" y="2949266"/>
            <a:ext cx="1531393" cy="3901641"/>
          </a:xfrm>
          <a:prstGeom prst="rect">
            <a:avLst/>
          </a:prstGeom>
        </p:spPr>
      </p:pic>
      <p:pic>
        <p:nvPicPr>
          <p:cNvPr id="34" name="图片 33"/>
          <p:cNvPicPr>
            <a:picLocks noChangeAspect="1"/>
          </p:cNvPicPr>
          <p:nvPr/>
        </p:nvPicPr>
        <p:blipFill>
          <a:blip r:embed="rId6"/>
          <a:stretch>
            <a:fillRect/>
          </a:stretch>
        </p:blipFill>
        <p:spPr>
          <a:xfrm>
            <a:off x="3224212" y="1576822"/>
            <a:ext cx="2298010" cy="2307373"/>
          </a:xfrm>
          <a:prstGeom prst="rect">
            <a:avLst/>
          </a:prstGeom>
        </p:spPr>
      </p:pic>
      <p:sp>
        <p:nvSpPr>
          <p:cNvPr id="14" name="Rectangle 19"/>
          <p:cNvSpPr>
            <a:spLocks noChangeArrowheads="1"/>
          </p:cNvSpPr>
          <p:nvPr/>
        </p:nvSpPr>
        <p:spPr bwMode="auto">
          <a:xfrm>
            <a:off x="1490663" y="1568569"/>
            <a:ext cx="1557337" cy="1533525"/>
          </a:xfrm>
          <a:prstGeom prst="rect">
            <a:avLst/>
          </a:prstGeom>
          <a:solidFill>
            <a:schemeClr val="accent1">
              <a:lumMod val="75000"/>
              <a:alpha val="2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rgbClr val="2FC9FF"/>
              </a:solidFill>
              <a:latin typeface="微软雅黑" panose="020B0503020204020204" pitchFamily="34" charset="-122"/>
              <a:ea typeface="微软雅黑" panose="020B0503020204020204" pitchFamily="34" charset="-122"/>
            </a:endParaRPr>
          </a:p>
        </p:txBody>
      </p:sp>
      <p:sp>
        <p:nvSpPr>
          <p:cNvPr id="15" name="Rectangle 20"/>
          <p:cNvSpPr>
            <a:spLocks noChangeArrowheads="1"/>
          </p:cNvSpPr>
          <p:nvPr/>
        </p:nvSpPr>
        <p:spPr bwMode="auto">
          <a:xfrm>
            <a:off x="1490663" y="3268781"/>
            <a:ext cx="1557337" cy="2325792"/>
          </a:xfrm>
          <a:prstGeom prst="rect">
            <a:avLst/>
          </a:prstGeom>
          <a:solidFill>
            <a:srgbClr val="00B050">
              <a:alpha val="20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Rectangle 22"/>
          <p:cNvSpPr>
            <a:spLocks noChangeArrowheads="1"/>
          </p:cNvSpPr>
          <p:nvPr/>
        </p:nvSpPr>
        <p:spPr bwMode="auto">
          <a:xfrm>
            <a:off x="3189288" y="4129206"/>
            <a:ext cx="2390775" cy="1528762"/>
          </a:xfrm>
          <a:prstGeom prst="rect">
            <a:avLst/>
          </a:prstGeom>
          <a:solidFill>
            <a:schemeClr val="accent1">
              <a:lumMod val="75000"/>
              <a:alpha val="20000"/>
            </a:schemeClr>
          </a:solidFill>
          <a:ln w="12700" cap="flat">
            <a:noFill/>
            <a:prstDash val="solid"/>
            <a:miter lim="800000"/>
          </a:ln>
        </p:spPr>
        <p:txBody>
          <a:bodyPr vert="horz" wrap="square" lIns="144000" tIns="45720" rIns="144000" bIns="45720" numCol="1" anchor="ctr" anchorCtr="0" compatLnSpc="1"/>
          <a:lstStyle/>
          <a:p>
            <a:endParaRPr lang="zh-CN" altLang="en-US" dirty="0">
              <a:solidFill>
                <a:srgbClr val="2FC9FF"/>
              </a:solidFill>
            </a:endParaRPr>
          </a:p>
        </p:txBody>
      </p:sp>
      <p:sp>
        <p:nvSpPr>
          <p:cNvPr id="22" name="Rectangle 23"/>
          <p:cNvSpPr>
            <a:spLocks noChangeArrowheads="1"/>
          </p:cNvSpPr>
          <p:nvPr/>
        </p:nvSpPr>
        <p:spPr bwMode="auto">
          <a:xfrm>
            <a:off x="5756275" y="3268781"/>
            <a:ext cx="3248025" cy="2389187"/>
          </a:xfrm>
          <a:prstGeom prst="rect">
            <a:avLst/>
          </a:prstGeom>
          <a:blipFill dpi="0" rotWithShape="1">
            <a:blip r:embed="rId7" cstate="screen"/>
            <a:srcRect/>
            <a:tile tx="0" ty="0" sx="30000" sy="30000" flip="none" algn="r"/>
          </a:blipFill>
          <a:ln w="19050" cap="flat">
            <a:noFill/>
            <a:prstDash val="solid"/>
            <a:miter lim="800000"/>
          </a:ln>
          <a:effectLst/>
        </p:spPr>
        <p:txBody>
          <a:bodyPr vert="horz" wrap="square" lIns="91440" tIns="45720" rIns="91440" bIns="45720" numCol="1" anchor="t" anchorCtr="0" compatLnSpc="1"/>
          <a:lstStyle/>
          <a:p>
            <a:endParaRPr lang="zh-CN" altLang="en-US"/>
          </a:p>
        </p:txBody>
      </p:sp>
      <p:sp>
        <p:nvSpPr>
          <p:cNvPr id="23" name="Rectangle 24"/>
          <p:cNvSpPr>
            <a:spLocks noChangeArrowheads="1"/>
          </p:cNvSpPr>
          <p:nvPr/>
        </p:nvSpPr>
        <p:spPr bwMode="auto">
          <a:xfrm>
            <a:off x="5756275" y="1568569"/>
            <a:ext cx="2389187" cy="1533525"/>
          </a:xfrm>
          <a:prstGeom prst="rect">
            <a:avLst/>
          </a:prstGeom>
          <a:solidFill>
            <a:srgbClr val="00B050">
              <a:alpha val="20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45720" rIns="144000" bIns="45720" numCol="1" spcCol="0" rtlCol="0" fromWordArt="0" anchor="ctr" anchorCtr="0" forceAA="0" compatLnSpc="1">
            <a:noAutofit/>
          </a:bodyPr>
          <a:lstStyle/>
          <a:p>
            <a:endParaRPr lang="zh-CN" altLang="en-US" sz="1000" dirty="0">
              <a:solidFill>
                <a:schemeClr val="lt1"/>
              </a:solidFill>
              <a:latin typeface="微软雅黑" panose="020B0503020204020204" pitchFamily="34" charset="-122"/>
              <a:ea typeface="微软雅黑" panose="020B0503020204020204" pitchFamily="34" charset="-122"/>
            </a:endParaRPr>
          </a:p>
        </p:txBody>
      </p:sp>
      <p:sp>
        <p:nvSpPr>
          <p:cNvPr id="24" name="Rectangle 25"/>
          <p:cNvSpPr>
            <a:spLocks noChangeArrowheads="1"/>
          </p:cNvSpPr>
          <p:nvPr/>
        </p:nvSpPr>
        <p:spPr bwMode="auto">
          <a:xfrm>
            <a:off x="8283575" y="1568569"/>
            <a:ext cx="1557337" cy="1533525"/>
          </a:xfrm>
          <a:prstGeom prst="rect">
            <a:avLst/>
          </a:prstGeom>
          <a:solidFill>
            <a:schemeClr val="accent1">
              <a:lumMod val="75000"/>
              <a:alpha val="2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rgbClr val="2FC9FF"/>
              </a:solidFill>
              <a:latin typeface="微软雅黑" panose="020B0503020204020204" pitchFamily="34" charset="-122"/>
              <a:ea typeface="微软雅黑" panose="020B0503020204020204" pitchFamily="34" charset="-122"/>
            </a:endParaRPr>
          </a:p>
        </p:txBody>
      </p:sp>
      <p:sp>
        <p:nvSpPr>
          <p:cNvPr id="25" name="Rectangle 26"/>
          <p:cNvSpPr>
            <a:spLocks noChangeArrowheads="1"/>
          </p:cNvSpPr>
          <p:nvPr/>
        </p:nvSpPr>
        <p:spPr bwMode="auto">
          <a:xfrm>
            <a:off x="9145588" y="3268781"/>
            <a:ext cx="1557337" cy="1531937"/>
          </a:xfrm>
          <a:prstGeom prst="rect">
            <a:avLst/>
          </a:prstGeom>
          <a:solidFill>
            <a:srgbClr val="00B050">
              <a:alpha val="20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Rectangle 8"/>
          <p:cNvSpPr>
            <a:spLocks noChangeArrowheads="1"/>
          </p:cNvSpPr>
          <p:nvPr/>
        </p:nvSpPr>
        <p:spPr bwMode="auto">
          <a:xfrm>
            <a:off x="1537918" y="1713173"/>
            <a:ext cx="1569268" cy="124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lvl="0">
              <a:lnSpc>
                <a:spcPct val="150000"/>
              </a:lnSpc>
              <a:defRPr/>
            </a:pPr>
            <a:r>
              <a:rPr lang="zh-CN" altLang="en-US" sz="1600" kern="0" dirty="0">
                <a:latin typeface="黑体" panose="02010609060101010101" pitchFamily="2" charset="-122"/>
                <a:ea typeface="黑体" panose="02010609060101010101" pitchFamily="2" charset="-122"/>
              </a:rPr>
              <a:t>相传春秋时期，晋公子重耳为逃避迫害而流亡国外。</a:t>
            </a:r>
            <a:endParaRPr kumimoji="0" lang="zh-CN" altLang="en-US" sz="1600" b="0" i="0" u="none" strike="noStrike" kern="0" cap="none" spc="0" normalizeH="0" baseline="0" noProof="0" dirty="0">
              <a:ln>
                <a:noFill/>
              </a:ln>
              <a:effectLst/>
              <a:uLnTx/>
              <a:uFillTx/>
              <a:latin typeface="黑体" panose="02010609060101010101" pitchFamily="2" charset="-122"/>
              <a:ea typeface="黑体" panose="02010609060101010101" pitchFamily="2" charset="-122"/>
            </a:endParaRPr>
          </a:p>
        </p:txBody>
      </p:sp>
      <p:sp>
        <p:nvSpPr>
          <p:cNvPr id="16" name="Rectangle 13"/>
          <p:cNvSpPr>
            <a:spLocks noChangeArrowheads="1"/>
          </p:cNvSpPr>
          <p:nvPr/>
        </p:nvSpPr>
        <p:spPr bwMode="auto">
          <a:xfrm>
            <a:off x="5756274" y="1713173"/>
            <a:ext cx="2389187" cy="1318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lvl="0">
              <a:lnSpc>
                <a:spcPct val="150000"/>
              </a:lnSpc>
              <a:defRPr/>
            </a:pPr>
            <a:r>
              <a:rPr lang="zh-CN" altLang="en-US" sz="1600" kern="0" dirty="0">
                <a:latin typeface="黑体" panose="02010609060101010101" pitchFamily="2" charset="-122"/>
                <a:ea typeface="黑体" panose="02010609060101010101" pitchFamily="2" charset="-122"/>
              </a:rPr>
              <a:t>随臣介子推走到僻静处，从自己的大腿上割下一块肉，煮了一碗肉汤让公子喝了。</a:t>
            </a:r>
            <a:endParaRPr kumimoji="0" lang="zh-CN" altLang="en-US" sz="1600" b="0" i="0" u="none" strike="noStrike" kern="0" cap="none" spc="0" normalizeH="0" baseline="0" noProof="0" dirty="0">
              <a:ln>
                <a:noFill/>
              </a:ln>
              <a:effectLst/>
              <a:uLnTx/>
              <a:uFillTx/>
              <a:latin typeface="黑体" panose="02010609060101010101" pitchFamily="2" charset="-122"/>
              <a:ea typeface="黑体" panose="02010609060101010101" pitchFamily="2" charset="-122"/>
            </a:endParaRPr>
          </a:p>
        </p:txBody>
      </p:sp>
      <p:sp>
        <p:nvSpPr>
          <p:cNvPr id="17" name="Rectangle 14"/>
          <p:cNvSpPr>
            <a:spLocks noChangeArrowheads="1"/>
          </p:cNvSpPr>
          <p:nvPr/>
        </p:nvSpPr>
        <p:spPr bwMode="auto">
          <a:xfrm>
            <a:off x="1465810" y="3246698"/>
            <a:ext cx="1635372" cy="2203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lvl="0">
              <a:lnSpc>
                <a:spcPct val="150000"/>
              </a:lnSpc>
              <a:defRPr/>
            </a:pPr>
            <a:r>
              <a:rPr lang="zh-CN" altLang="en-US" sz="1600" kern="0" dirty="0">
                <a:latin typeface="黑体" panose="02010609060101010101" pitchFamily="2" charset="-122"/>
                <a:ea typeface="黑体" panose="02010609060101010101" pitchFamily="2" charset="-122"/>
              </a:rPr>
              <a:t>重耳渐渐恢复了精神，当重耳发现肉是介子推从自己腿上割下的时候，感动得流下了眼泪。</a:t>
            </a:r>
            <a:endParaRPr kumimoji="0" lang="zh-CN" altLang="en-US" sz="1600" b="0" i="0" u="none" strike="noStrike" kern="0" cap="none" spc="0" normalizeH="0" baseline="0" noProof="0" dirty="0">
              <a:ln>
                <a:noFill/>
              </a:ln>
              <a:effectLst/>
              <a:uLnTx/>
              <a:uFillTx/>
              <a:latin typeface="黑体" panose="02010609060101010101" pitchFamily="2" charset="-122"/>
              <a:ea typeface="黑体" panose="02010609060101010101" pitchFamily="2" charset="-122"/>
            </a:endParaRPr>
          </a:p>
        </p:txBody>
      </p:sp>
      <p:sp>
        <p:nvSpPr>
          <p:cNvPr id="18" name="Rectangle 15"/>
          <p:cNvSpPr>
            <a:spLocks noChangeArrowheads="1"/>
          </p:cNvSpPr>
          <p:nvPr/>
        </p:nvSpPr>
        <p:spPr bwMode="auto">
          <a:xfrm>
            <a:off x="3201814" y="4256312"/>
            <a:ext cx="2345460" cy="123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lvl="0">
              <a:lnSpc>
                <a:spcPct val="150000"/>
              </a:lnSpc>
              <a:defRPr/>
            </a:pPr>
            <a:r>
              <a:rPr lang="zh-CN" altLang="en-US" sz="1600" kern="0" dirty="0">
                <a:latin typeface="黑体" panose="02010609060101010101" pitchFamily="2" charset="-122"/>
                <a:ea typeface="黑体" panose="02010609060101010101" pitchFamily="2" charset="-122"/>
              </a:rPr>
              <a:t>十九年后，重耳做了国君，即位后文公重赏了当初伴随他流亡的功臣，唯独忘了介子推。</a:t>
            </a:r>
            <a:endParaRPr kumimoji="0" lang="zh-CN" altLang="en-US" sz="1600" b="0" i="0" u="none" strike="noStrike" kern="0" cap="none" spc="0" normalizeH="0" baseline="0" noProof="0" dirty="0">
              <a:ln>
                <a:noFill/>
              </a:ln>
              <a:effectLst/>
              <a:uLnTx/>
              <a:uFillTx/>
              <a:latin typeface="黑体" panose="02010609060101010101" pitchFamily="2" charset="-122"/>
              <a:ea typeface="黑体" panose="0201060906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advTm="2000">
        <p14:flash/>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2" presetClass="entr" presetSubtype="2" decel="10000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1+#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par>
                                <p:cTn id="37" presetID="12" presetClass="entr" presetSubtype="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p:tgtEl>
                                          <p:spTgt spid="21"/>
                                        </p:tgtEl>
                                        <p:attrNameLst>
                                          <p:attrName>ppt_y</p:attrName>
                                        </p:attrNameLst>
                                      </p:cBhvr>
                                      <p:tavLst>
                                        <p:tav tm="0">
                                          <p:val>
                                            <p:strVal val="#ppt_y-#ppt_h*1.125000"/>
                                          </p:val>
                                        </p:tav>
                                        <p:tav tm="100000">
                                          <p:val>
                                            <p:strVal val="#ppt_y"/>
                                          </p:val>
                                        </p:tav>
                                      </p:tavLst>
                                    </p:anim>
                                    <p:animEffect transition="in" filter="wipe(down)">
                                      <p:cBhvr>
                                        <p:cTn id="40" dur="500"/>
                                        <p:tgtEl>
                                          <p:spTgt spid="21"/>
                                        </p:tgtEl>
                                      </p:cBhvr>
                                    </p:animEffect>
                                  </p:childTnLst>
                                </p:cTn>
                              </p:par>
                              <p:par>
                                <p:cTn id="41" presetID="2" presetClass="entr" presetSubtype="8" decel="8000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0-#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par>
                                <p:cTn id="45" presetID="1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p:tgtEl>
                                          <p:spTgt spid="23"/>
                                        </p:tgtEl>
                                        <p:attrNameLst>
                                          <p:attrName>ppt_y</p:attrName>
                                        </p:attrNameLst>
                                      </p:cBhvr>
                                      <p:tavLst>
                                        <p:tav tm="0">
                                          <p:val>
                                            <p:strVal val="#ppt_y+#ppt_h*1.125000"/>
                                          </p:val>
                                        </p:tav>
                                        <p:tav tm="100000">
                                          <p:val>
                                            <p:strVal val="#ppt_y"/>
                                          </p:val>
                                        </p:tav>
                                      </p:tavLst>
                                    </p:anim>
                                    <p:animEffect transition="in" filter="wipe(up)">
                                      <p:cBhvr>
                                        <p:cTn id="48" dur="500"/>
                                        <p:tgtEl>
                                          <p:spTgt spid="23"/>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randombar(horizontal)">
                                      <p:cBhvr>
                                        <p:cTn id="51" dur="500"/>
                                        <p:tgtEl>
                                          <p:spTgt spid="2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p:cTn id="54" dur="500" fill="hold"/>
                                        <p:tgtEl>
                                          <p:spTgt spid="24"/>
                                        </p:tgtEl>
                                        <p:attrNameLst>
                                          <p:attrName>ppt_w</p:attrName>
                                        </p:attrNameLst>
                                      </p:cBhvr>
                                      <p:tavLst>
                                        <p:tav tm="0">
                                          <p:val>
                                            <p:fltVal val="0"/>
                                          </p:val>
                                        </p:tav>
                                        <p:tav tm="100000">
                                          <p:val>
                                            <p:strVal val="#ppt_w"/>
                                          </p:val>
                                        </p:tav>
                                      </p:tavLst>
                                    </p:anim>
                                    <p:anim calcmode="lin" valueType="num">
                                      <p:cBhvr>
                                        <p:cTn id="55" dur="500" fill="hold"/>
                                        <p:tgtEl>
                                          <p:spTgt spid="24"/>
                                        </p:tgtEl>
                                        <p:attrNameLst>
                                          <p:attrName>ppt_h</p:attrName>
                                        </p:attrNameLst>
                                      </p:cBhvr>
                                      <p:tavLst>
                                        <p:tav tm="0">
                                          <p:val>
                                            <p:fltVal val="0"/>
                                          </p:val>
                                        </p:tav>
                                        <p:tav tm="100000">
                                          <p:val>
                                            <p:strVal val="#ppt_h"/>
                                          </p:val>
                                        </p:tav>
                                      </p:tavLst>
                                    </p:anim>
                                    <p:animEffect transition="in" filter="fad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circle(in)">
                                      <p:cBhvr>
                                        <p:cTn id="61" dur="20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1" grpId="0" animBg="1"/>
      <p:bldP spid="22" grpId="0" animBg="1"/>
      <p:bldP spid="23" grpId="0" animBg="1"/>
      <p:bldP spid="24" grpId="0" animBg="1"/>
      <p:bldP spid="25" grpId="0" animBg="1"/>
      <p:bldP spid="11"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7128313" y="2068294"/>
            <a:ext cx="3699439" cy="1518557"/>
            <a:chOff x="7128313" y="2068294"/>
            <a:chExt cx="3699439" cy="1518557"/>
          </a:xfrm>
        </p:grpSpPr>
        <p:sp>
          <p:nvSpPr>
            <p:cNvPr id="20" name="五边形 5"/>
            <p:cNvSpPr/>
            <p:nvPr/>
          </p:nvSpPr>
          <p:spPr>
            <a:xfrm>
              <a:off x="7128313" y="2068294"/>
              <a:ext cx="3699439" cy="1518557"/>
            </a:xfrm>
            <a:prstGeom prst="homePlate">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8303511" y="2406877"/>
              <a:ext cx="941360" cy="923330"/>
            </a:xfrm>
            <a:prstGeom prst="rect">
              <a:avLst/>
            </a:prstGeom>
            <a:noFill/>
          </p:spPr>
          <p:txBody>
            <a:bodyPr wrap="square" rtlCol="0">
              <a:spAutoFit/>
            </a:bodyPr>
            <a:lstStyle/>
            <a:p>
              <a:r>
                <a:rPr lang="en-US" altLang="zh-CN" sz="5400" dirty="0">
                  <a:latin typeface="黑体" panose="02010609060101010101" pitchFamily="2" charset="-122"/>
                  <a:ea typeface="黑体" panose="02010609060101010101" pitchFamily="2" charset="-122"/>
                </a:rPr>
                <a:t>03</a:t>
              </a:r>
              <a:endParaRPr lang="zh-CN" altLang="en-US" sz="5400" dirty="0">
                <a:latin typeface="黑体" panose="02010609060101010101" pitchFamily="2" charset="-122"/>
                <a:ea typeface="黑体" panose="02010609060101010101" pitchFamily="2" charset="-122"/>
              </a:endParaRPr>
            </a:p>
          </p:txBody>
        </p:sp>
      </p:grpSp>
      <p:pic>
        <p:nvPicPr>
          <p:cNvPr id="15" name="图片 14"/>
          <p:cNvPicPr>
            <a:picLocks noChangeAspect="1"/>
          </p:cNvPicPr>
          <p:nvPr/>
        </p:nvPicPr>
        <p:blipFill rotWithShape="1">
          <a:blip r:embed="rId3" cstate="screen"/>
          <a:srcRect r="68752" b="53889"/>
          <a:stretch>
            <a:fillRect/>
          </a:stretch>
        </p:blipFill>
        <p:spPr>
          <a:xfrm>
            <a:off x="504" y="283"/>
            <a:ext cx="3641190" cy="3022317"/>
          </a:xfrm>
          <a:prstGeom prst="rect">
            <a:avLst/>
          </a:prstGeom>
        </p:spPr>
      </p:pic>
      <p:sp>
        <p:nvSpPr>
          <p:cNvPr id="36" name="任意多边形: 形状 35"/>
          <p:cNvSpPr/>
          <p:nvPr/>
        </p:nvSpPr>
        <p:spPr>
          <a:xfrm>
            <a:off x="1873363" y="2827572"/>
            <a:ext cx="2691328" cy="1959560"/>
          </a:xfrm>
          <a:custGeom>
            <a:avLst/>
            <a:gdLst>
              <a:gd name="connsiteX0" fmla="*/ 0 w 2443517"/>
              <a:gd name="connsiteY0" fmla="*/ 0 h 2612549"/>
              <a:gd name="connsiteX1" fmla="*/ 2443517 w 2443517"/>
              <a:gd name="connsiteY1" fmla="*/ 0 h 2612549"/>
              <a:gd name="connsiteX2" fmla="*/ 2443517 w 2443517"/>
              <a:gd name="connsiteY2" fmla="*/ 2612549 h 2612549"/>
              <a:gd name="connsiteX3" fmla="*/ 0 w 2443517"/>
              <a:gd name="connsiteY3" fmla="*/ 2612549 h 2612549"/>
              <a:gd name="connsiteX4" fmla="*/ 0 w 2443517"/>
              <a:gd name="connsiteY4" fmla="*/ 0 h 2612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517" h="2612549">
                <a:moveTo>
                  <a:pt x="0" y="0"/>
                </a:moveTo>
                <a:lnTo>
                  <a:pt x="2443517" y="0"/>
                </a:lnTo>
                <a:lnTo>
                  <a:pt x="2443517" y="2612549"/>
                </a:lnTo>
                <a:lnTo>
                  <a:pt x="0" y="2612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b" anchorCtr="0">
            <a:noAutofit/>
          </a:bodyPr>
          <a:lstStyle/>
          <a:p>
            <a:pPr marL="0" lvl="0" indent="0" defTabSz="711200">
              <a:lnSpc>
                <a:spcPct val="150000"/>
              </a:lnSpc>
              <a:spcBef>
                <a:spcPct val="0"/>
              </a:spcBef>
              <a:spcAft>
                <a:spcPct val="35000"/>
              </a:spcAft>
              <a:buNone/>
            </a:pPr>
            <a:r>
              <a:rPr lang="zh-CN" altLang="en-US" sz="1600" kern="1200" dirty="0">
                <a:latin typeface="黑体" panose="02010609060101010101" pitchFamily="2" charset="-122"/>
                <a:ea typeface="黑体" panose="02010609060101010101" pitchFamily="2" charset="-122"/>
              </a:rPr>
              <a:t>很多人为介子推鸣不平，劝他面君讨赏，然而介子推最鄙视那些争功讨赏的人。他打点好行装，同老母亲悄悄的到绵山隐居去了。</a:t>
            </a:r>
          </a:p>
        </p:txBody>
      </p:sp>
      <p:sp>
        <p:nvSpPr>
          <p:cNvPr id="25" name="Rectangle 21"/>
          <p:cNvSpPr>
            <a:spLocks noChangeArrowheads="1"/>
          </p:cNvSpPr>
          <p:nvPr/>
        </p:nvSpPr>
        <p:spPr bwMode="auto">
          <a:xfrm>
            <a:off x="4564691" y="3148033"/>
            <a:ext cx="2720330" cy="2592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lvl="0">
              <a:lnSpc>
                <a:spcPct val="150000"/>
              </a:lnSpc>
              <a:defRPr/>
            </a:pPr>
            <a:r>
              <a:rPr lang="zh-CN" altLang="en-US" sz="1600" kern="0" dirty="0">
                <a:solidFill>
                  <a:srgbClr val="333333"/>
                </a:solidFill>
                <a:latin typeface="黑体" panose="02010609060101010101" pitchFamily="2" charset="-122"/>
                <a:ea typeface="黑体" panose="02010609060101010101" pitchFamily="2" charset="-122"/>
              </a:rPr>
              <a:t>晋文公听说后，羞愧莫及，亲自带人去请介子推 ，然而介子推已离家去了绵山。绵山山高路险，树木茂密，找寻两个人谈何容易，有人献计，从三面火烧绵山，逼出介子推。</a:t>
            </a:r>
            <a:endParaRPr kumimoji="0" lang="zh-CN" altLang="en-US" sz="1600" b="0" i="0" u="none" strike="noStrike" kern="0" cap="none" spc="0" normalizeH="0" baseline="0" noProof="0" dirty="0">
              <a:ln>
                <a:noFill/>
              </a:ln>
              <a:solidFill>
                <a:srgbClr val="333333"/>
              </a:solidFill>
              <a:effectLst/>
              <a:uLnTx/>
              <a:uFillTx/>
              <a:latin typeface="黑体" panose="02010609060101010101" pitchFamily="2" charset="-122"/>
              <a:ea typeface="黑体" panose="02010609060101010101" pitchFamily="2" charset="-122"/>
            </a:endParaRPr>
          </a:p>
        </p:txBody>
      </p:sp>
      <p:sp>
        <p:nvSpPr>
          <p:cNvPr id="30" name="Rectangle 26"/>
          <p:cNvSpPr>
            <a:spLocks noChangeArrowheads="1"/>
          </p:cNvSpPr>
          <p:nvPr/>
        </p:nvSpPr>
        <p:spPr bwMode="auto">
          <a:xfrm>
            <a:off x="7301367" y="3595111"/>
            <a:ext cx="3028570" cy="258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lvl="0">
              <a:lnSpc>
                <a:spcPct val="150000"/>
              </a:lnSpc>
              <a:defRPr/>
            </a:pPr>
            <a:r>
              <a:rPr lang="zh-CN" altLang="en-US" sz="1600" kern="0" dirty="0">
                <a:solidFill>
                  <a:srgbClr val="333333"/>
                </a:solidFill>
                <a:latin typeface="黑体" panose="02010609060101010101" pitchFamily="2" charset="-122"/>
                <a:ea typeface="黑体" panose="02010609060101010101" pitchFamily="2" charset="-122"/>
              </a:rPr>
              <a:t>大火烧遍绵山，却没见介子推的身影，火熄后，人们才发现背着老母亲的介子推已坐在一棵老柳树下死了。晋文公见状，恸哭。装殓时，从树洞里发现一片衣襟，上写道：“割肉奉君尽丹心，但愿主公常清明。”</a:t>
            </a:r>
            <a:endParaRPr kumimoji="0" lang="zh-CN" altLang="en-US" sz="1600" b="0" i="0" u="none" strike="noStrike" kern="0" cap="none" spc="0" normalizeH="0" baseline="0" noProof="0" dirty="0">
              <a:ln>
                <a:noFill/>
              </a:ln>
              <a:solidFill>
                <a:srgbClr val="333333"/>
              </a:solidFill>
              <a:effectLst/>
              <a:uLnTx/>
              <a:uFillTx/>
              <a:latin typeface="黑体" panose="02010609060101010101" pitchFamily="2" charset="-122"/>
              <a:ea typeface="黑体" panose="02010609060101010101" pitchFamily="2" charset="-122"/>
            </a:endParaRPr>
          </a:p>
        </p:txBody>
      </p:sp>
      <p:grpSp>
        <p:nvGrpSpPr>
          <p:cNvPr id="11" name="组合 10"/>
          <p:cNvGrpSpPr/>
          <p:nvPr/>
        </p:nvGrpSpPr>
        <p:grpSpPr>
          <a:xfrm>
            <a:off x="1993913" y="1097118"/>
            <a:ext cx="3503498" cy="1518557"/>
            <a:chOff x="1993913" y="1097118"/>
            <a:chExt cx="3503498" cy="1518557"/>
          </a:xfrm>
        </p:grpSpPr>
        <p:sp>
          <p:nvSpPr>
            <p:cNvPr id="18" name="五边形 3"/>
            <p:cNvSpPr/>
            <p:nvPr/>
          </p:nvSpPr>
          <p:spPr>
            <a:xfrm>
              <a:off x="1993913" y="1097118"/>
              <a:ext cx="3503498" cy="1518557"/>
            </a:xfrm>
            <a:prstGeom prst="homePlate">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919309" y="1336629"/>
              <a:ext cx="941360" cy="923330"/>
            </a:xfrm>
            <a:prstGeom prst="rect">
              <a:avLst/>
            </a:prstGeom>
            <a:noFill/>
          </p:spPr>
          <p:txBody>
            <a:bodyPr wrap="square" rtlCol="0">
              <a:spAutoFit/>
            </a:bodyPr>
            <a:lstStyle/>
            <a:p>
              <a:r>
                <a:rPr lang="en-US" altLang="zh-CN" sz="5400" dirty="0">
                  <a:latin typeface="黑体" panose="02010609060101010101" pitchFamily="2" charset="-122"/>
                  <a:ea typeface="黑体" panose="02010609060101010101" pitchFamily="2" charset="-122"/>
                </a:rPr>
                <a:t>01</a:t>
              </a:r>
              <a:endParaRPr lang="zh-CN" altLang="en-US" sz="5400" dirty="0">
                <a:latin typeface="黑体" panose="02010609060101010101" pitchFamily="2" charset="-122"/>
                <a:ea typeface="黑体" panose="02010609060101010101" pitchFamily="2" charset="-122"/>
              </a:endParaRPr>
            </a:p>
          </p:txBody>
        </p:sp>
      </p:grpSp>
      <p:grpSp>
        <p:nvGrpSpPr>
          <p:cNvPr id="10" name="组合 9"/>
          <p:cNvGrpSpPr/>
          <p:nvPr/>
        </p:nvGrpSpPr>
        <p:grpSpPr>
          <a:xfrm>
            <a:off x="4512633" y="1582706"/>
            <a:ext cx="4037423" cy="1518557"/>
            <a:chOff x="4512633" y="1582706"/>
            <a:chExt cx="4037423" cy="1518557"/>
          </a:xfrm>
        </p:grpSpPr>
        <p:sp>
          <p:nvSpPr>
            <p:cNvPr id="19" name="五边形 4"/>
            <p:cNvSpPr/>
            <p:nvPr/>
          </p:nvSpPr>
          <p:spPr>
            <a:xfrm>
              <a:off x="4512633" y="1582706"/>
              <a:ext cx="4037423" cy="1518557"/>
            </a:xfrm>
            <a:prstGeom prst="homePlate">
              <a:avLst/>
            </a:pr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文本框 25"/>
            <p:cNvSpPr txBox="1"/>
            <p:nvPr/>
          </p:nvSpPr>
          <p:spPr>
            <a:xfrm>
              <a:off x="5635103" y="1880319"/>
              <a:ext cx="941360" cy="923330"/>
            </a:xfrm>
            <a:prstGeom prst="rect">
              <a:avLst/>
            </a:prstGeom>
            <a:noFill/>
          </p:spPr>
          <p:txBody>
            <a:bodyPr wrap="square" rtlCol="0">
              <a:spAutoFit/>
            </a:bodyPr>
            <a:lstStyle/>
            <a:p>
              <a:r>
                <a:rPr lang="en-US" altLang="zh-CN" sz="5400" dirty="0">
                  <a:latin typeface="黑体" panose="02010609060101010101" pitchFamily="2" charset="-122"/>
                  <a:ea typeface="黑体" panose="02010609060101010101" pitchFamily="2" charset="-122"/>
                </a:rPr>
                <a:t>02</a:t>
              </a:r>
              <a:endParaRPr lang="zh-CN" altLang="en-US" sz="5400" dirty="0">
                <a:latin typeface="黑体" panose="02010609060101010101" pitchFamily="2" charset="-122"/>
                <a:ea typeface="黑体" panose="0201060906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advTm="2000">
        <p14:flash/>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5"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screen"/>
          <a:srcRect r="68752" b="53889"/>
          <a:stretch>
            <a:fillRect/>
          </a:stretch>
        </p:blipFill>
        <p:spPr>
          <a:xfrm>
            <a:off x="504" y="283"/>
            <a:ext cx="3641190" cy="3022317"/>
          </a:xfrm>
          <a:prstGeom prst="rect">
            <a:avLst/>
          </a:prstGeom>
        </p:spPr>
      </p:pic>
      <p:pic>
        <p:nvPicPr>
          <p:cNvPr id="5" name="图片 4"/>
          <p:cNvPicPr>
            <a:picLocks noChangeAspect="1"/>
          </p:cNvPicPr>
          <p:nvPr/>
        </p:nvPicPr>
        <p:blipFill rotWithShape="1">
          <a:blip r:embed="rId4" cstate="screen"/>
          <a:srcRect l="58017" b="45559"/>
          <a:stretch>
            <a:fillRect/>
          </a:stretch>
        </p:blipFill>
        <p:spPr>
          <a:xfrm>
            <a:off x="9626600" y="0"/>
            <a:ext cx="2565400" cy="2592310"/>
          </a:xfrm>
          <a:prstGeom prst="rect">
            <a:avLst/>
          </a:prstGeom>
        </p:spPr>
      </p:pic>
      <p:sp>
        <p:nvSpPr>
          <p:cNvPr id="9" name="矩形 8"/>
          <p:cNvSpPr/>
          <p:nvPr/>
        </p:nvSpPr>
        <p:spPr>
          <a:xfrm>
            <a:off x="4267377" y="2339284"/>
            <a:ext cx="6832640" cy="2768540"/>
          </a:xfrm>
          <a:prstGeom prst="rect">
            <a:avLst/>
          </a:prstGeom>
        </p:spPr>
        <p:txBody>
          <a:bodyPr vert="eaVert" wrap="square">
            <a:spAutoFit/>
          </a:bodyPr>
          <a:lstStyle/>
          <a:p>
            <a:pPr>
              <a:lnSpc>
                <a:spcPct val="150000"/>
              </a:lnSpc>
            </a:pPr>
            <a:r>
              <a:rPr lang="zh-CN" altLang="en-US" dirty="0">
                <a:latin typeface="黑体" panose="02010609060101010101" pitchFamily="2" charset="-122"/>
                <a:ea typeface="黑体" panose="02010609060101010101" pitchFamily="2" charset="-122"/>
              </a:rPr>
              <a:t>大火烧遍绵山，却没见介子推的身影，火熄后，人们才发现背着老母亲的介子推已坐在一棵老柳树下死了。晋文公见状，恸哭。装殓时，从树洞里发现一片衣襟，上写道：“割肉奉君尽丹心，但愿主公常清明。”为了纪念介子推，晋文公下令将这一天定为寒食节。</a:t>
            </a:r>
          </a:p>
          <a:p>
            <a:pPr>
              <a:lnSpc>
                <a:spcPct val="150000"/>
              </a:lnSpc>
            </a:pPr>
            <a:r>
              <a:rPr lang="zh-CN" altLang="en-US" dirty="0">
                <a:latin typeface="黑体" panose="02010609060101010101" pitchFamily="2" charset="-122"/>
                <a:ea typeface="黑体" panose="02010609060101010101" pitchFamily="2" charset="-122"/>
              </a:rPr>
              <a:t>第二年晋文公率众臣登山祭奠，发现老柳树死而复活，便赐老柳树为”清明柳“，并晓谕天下，把寒食节的后一天定为清明节。</a:t>
            </a:r>
          </a:p>
        </p:txBody>
      </p:sp>
      <p:sp>
        <p:nvSpPr>
          <p:cNvPr id="7" name="竖卷形 1"/>
          <p:cNvSpPr>
            <a:spLocks noChangeArrowheads="1"/>
          </p:cNvSpPr>
          <p:nvPr/>
        </p:nvSpPr>
        <p:spPr bwMode="auto">
          <a:xfrm>
            <a:off x="862025" y="1592335"/>
            <a:ext cx="3525837" cy="4262438"/>
          </a:xfrm>
          <a:prstGeom prst="verticalScroll">
            <a:avLst>
              <a:gd name="adj" fmla="val 12500"/>
            </a:avLst>
          </a:prstGeom>
          <a:blipFill>
            <a:blip r:embed="rId5"/>
            <a:stretch>
              <a:fillRect/>
            </a:stretch>
          </a:blipFill>
          <a:ln w="12700">
            <a:solidFill>
              <a:srgbClr val="A5A5A5"/>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hangingPunct="1"/>
            <a:endParaRPr lang="zh-CN" altLang="zh-CN">
              <a:solidFill>
                <a:srgbClr val="FFFFFF"/>
              </a:solidFill>
              <a:latin typeface="宋体" panose="02010600030101010101" pitchFamily="2"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advTm="2000">
        <p14:flash/>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rcRect b="24261"/>
          <a:stretch>
            <a:fillRect/>
          </a:stretch>
        </p:blipFill>
        <p:spPr>
          <a:xfrm>
            <a:off x="1008" y="1302033"/>
            <a:ext cx="12190992" cy="5193733"/>
          </a:xfrm>
          <a:prstGeom prst="rect">
            <a:avLst/>
          </a:prstGeom>
        </p:spPr>
      </p:pic>
      <p:sp>
        <p:nvSpPr>
          <p:cNvPr id="13" name="Rectangle 8"/>
          <p:cNvSpPr>
            <a:spLocks noChangeArrowheads="1"/>
          </p:cNvSpPr>
          <p:nvPr/>
        </p:nvSpPr>
        <p:spPr bwMode="auto">
          <a:xfrm>
            <a:off x="5793498" y="3369496"/>
            <a:ext cx="3220804" cy="145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p>
            <a:pPr lvl="0">
              <a:lnSpc>
                <a:spcPct val="150000"/>
              </a:lnSpc>
              <a:defRPr/>
            </a:pPr>
            <a:r>
              <a:rPr lang="en-US" altLang="zh-CN" sz="1600" kern="0" dirty="0">
                <a:solidFill>
                  <a:srgbClr val="333333"/>
                </a:solidFill>
                <a:latin typeface="黑体" panose="02010609060101010101" pitchFamily="2" charset="-122"/>
                <a:ea typeface="黑体" panose="02010609060101010101" pitchFamily="2" charset="-122"/>
              </a:rPr>
              <a:t>《</a:t>
            </a:r>
            <a:r>
              <a:rPr lang="zh-CN" altLang="en-US" sz="1600" kern="0" dirty="0">
                <a:solidFill>
                  <a:srgbClr val="333333"/>
                </a:solidFill>
                <a:latin typeface="黑体" panose="02010609060101010101" pitchFamily="2" charset="-122"/>
                <a:ea typeface="黑体" panose="02010609060101010101" pitchFamily="2" charset="-122"/>
              </a:rPr>
              <a:t>岁时百问</a:t>
            </a:r>
            <a:r>
              <a:rPr lang="en-US" altLang="zh-CN" sz="1600" kern="0" dirty="0">
                <a:solidFill>
                  <a:srgbClr val="333333"/>
                </a:solidFill>
                <a:latin typeface="黑体" panose="02010609060101010101" pitchFamily="2" charset="-122"/>
                <a:ea typeface="黑体" panose="02010609060101010101" pitchFamily="2" charset="-122"/>
              </a:rPr>
              <a:t>》</a:t>
            </a:r>
            <a:r>
              <a:rPr lang="zh-CN" altLang="en-US" sz="1600" kern="0" dirty="0">
                <a:solidFill>
                  <a:srgbClr val="333333"/>
                </a:solidFill>
                <a:latin typeface="黑体" panose="02010609060101010101" pitchFamily="2" charset="-122"/>
                <a:ea typeface="黑体" panose="02010609060101010101" pitchFamily="2" charset="-122"/>
              </a:rPr>
              <a:t>则说“万物生长此时，</a:t>
            </a:r>
            <a:endParaRPr lang="en-US" altLang="zh-CN" sz="1600" kern="0" dirty="0">
              <a:solidFill>
                <a:srgbClr val="333333"/>
              </a:solidFill>
              <a:latin typeface="黑体" panose="02010609060101010101" pitchFamily="2" charset="-122"/>
              <a:ea typeface="黑体" panose="02010609060101010101" pitchFamily="2" charset="-122"/>
            </a:endParaRPr>
          </a:p>
          <a:p>
            <a:pPr lvl="0">
              <a:lnSpc>
                <a:spcPct val="150000"/>
              </a:lnSpc>
              <a:defRPr/>
            </a:pPr>
            <a:r>
              <a:rPr lang="zh-CN" altLang="en-US" sz="1600" kern="0" dirty="0">
                <a:solidFill>
                  <a:srgbClr val="333333"/>
                </a:solidFill>
                <a:latin typeface="黑体" panose="02010609060101010101" pitchFamily="2" charset="-122"/>
                <a:ea typeface="黑体" panose="02010609060101010101" pitchFamily="2" charset="-122"/>
              </a:rPr>
              <a:t>皆清洁而明净。故谓之清明。”</a:t>
            </a:r>
            <a:endParaRPr lang="en-US" altLang="zh-CN" sz="1600" kern="0" dirty="0">
              <a:solidFill>
                <a:srgbClr val="333333"/>
              </a:solidFill>
              <a:latin typeface="黑体" panose="02010609060101010101" pitchFamily="2" charset="-122"/>
              <a:ea typeface="黑体" panose="02010609060101010101" pitchFamily="2" charset="-122"/>
            </a:endParaRPr>
          </a:p>
        </p:txBody>
      </p:sp>
      <p:pic>
        <p:nvPicPr>
          <p:cNvPr id="14" name="图片 13"/>
          <p:cNvPicPr>
            <a:picLocks noChangeAspect="1"/>
          </p:cNvPicPr>
          <p:nvPr/>
        </p:nvPicPr>
        <p:blipFill rotWithShape="1">
          <a:blip r:embed="rId5" cstate="screen"/>
          <a:srcRect/>
          <a:stretch>
            <a:fillRect/>
          </a:stretch>
        </p:blipFill>
        <p:spPr>
          <a:xfrm>
            <a:off x="3984425" y="3741596"/>
            <a:ext cx="1657350" cy="1322681"/>
          </a:xfrm>
          <a:prstGeom prst="rect">
            <a:avLst/>
          </a:prstGeom>
        </p:spPr>
      </p:pic>
      <p:pic>
        <p:nvPicPr>
          <p:cNvPr id="15" name="图片 14"/>
          <p:cNvPicPr>
            <a:picLocks noChangeAspect="1"/>
          </p:cNvPicPr>
          <p:nvPr/>
        </p:nvPicPr>
        <p:blipFill rotWithShape="1">
          <a:blip r:embed="rId6" cstate="screen"/>
          <a:srcRect/>
          <a:stretch>
            <a:fillRect/>
          </a:stretch>
        </p:blipFill>
        <p:spPr>
          <a:xfrm>
            <a:off x="1393625" y="2122346"/>
            <a:ext cx="1657350" cy="1227431"/>
          </a:xfrm>
          <a:prstGeom prst="rect">
            <a:avLst/>
          </a:prstGeom>
        </p:spPr>
      </p:pic>
      <p:pic>
        <p:nvPicPr>
          <p:cNvPr id="17" name="图片 16"/>
          <p:cNvPicPr>
            <a:picLocks noChangeAspect="1"/>
          </p:cNvPicPr>
          <p:nvPr/>
        </p:nvPicPr>
        <p:blipFill rotWithShape="1">
          <a:blip r:embed="rId5" cstate="screen"/>
          <a:srcRect/>
          <a:stretch>
            <a:fillRect/>
          </a:stretch>
        </p:blipFill>
        <p:spPr>
          <a:xfrm>
            <a:off x="9166025" y="3741596"/>
            <a:ext cx="1657350" cy="1322681"/>
          </a:xfrm>
          <a:prstGeom prst="rect">
            <a:avLst/>
          </a:prstGeom>
        </p:spPr>
      </p:pic>
      <p:pic>
        <p:nvPicPr>
          <p:cNvPr id="18" name="图片 17"/>
          <p:cNvPicPr>
            <a:picLocks noChangeAspect="1"/>
          </p:cNvPicPr>
          <p:nvPr/>
        </p:nvPicPr>
        <p:blipFill rotWithShape="1">
          <a:blip r:embed="rId6" cstate="screen"/>
          <a:srcRect/>
          <a:stretch>
            <a:fillRect/>
          </a:stretch>
        </p:blipFill>
        <p:spPr>
          <a:xfrm>
            <a:off x="6575225" y="2122346"/>
            <a:ext cx="1657350" cy="1227431"/>
          </a:xfrm>
          <a:prstGeom prst="rect">
            <a:avLst/>
          </a:prstGeom>
        </p:spPr>
      </p:pic>
      <p:cxnSp>
        <p:nvCxnSpPr>
          <p:cNvPr id="21" name="直接连接符 20"/>
          <p:cNvCxnSpPr/>
          <p:nvPr/>
        </p:nvCxnSpPr>
        <p:spPr>
          <a:xfrm>
            <a:off x="2976168" y="2664990"/>
            <a:ext cx="1128667" cy="1571906"/>
          </a:xfrm>
          <a:prstGeom prst="line">
            <a:avLst/>
          </a:prstGeom>
          <a:noFill/>
          <a:ln w="6350" cap="flat" cmpd="sng" algn="ctr">
            <a:solidFill>
              <a:sysClr val="windowText" lastClr="000000">
                <a:lumMod val="75000"/>
                <a:lumOff val="25000"/>
              </a:sysClr>
            </a:solidFill>
            <a:prstDash val="solid"/>
            <a:miter lim="800000"/>
          </a:ln>
          <a:effectLst/>
        </p:spPr>
      </p:cxnSp>
      <p:cxnSp>
        <p:nvCxnSpPr>
          <p:cNvPr id="22" name="直接连接符 21"/>
          <p:cNvCxnSpPr/>
          <p:nvPr/>
        </p:nvCxnSpPr>
        <p:spPr>
          <a:xfrm flipV="1">
            <a:off x="5461522" y="2807583"/>
            <a:ext cx="1226299" cy="1429313"/>
          </a:xfrm>
          <a:prstGeom prst="line">
            <a:avLst/>
          </a:prstGeom>
          <a:noFill/>
          <a:ln w="6350" cap="flat" cmpd="sng" algn="ctr">
            <a:solidFill>
              <a:sysClr val="windowText" lastClr="000000">
                <a:lumMod val="75000"/>
                <a:lumOff val="25000"/>
              </a:sysClr>
            </a:solidFill>
            <a:prstDash val="solid"/>
            <a:miter lim="800000"/>
          </a:ln>
          <a:effectLst/>
        </p:spPr>
      </p:cxnSp>
      <p:cxnSp>
        <p:nvCxnSpPr>
          <p:cNvPr id="23" name="直接连接符 22"/>
          <p:cNvCxnSpPr/>
          <p:nvPr/>
        </p:nvCxnSpPr>
        <p:spPr>
          <a:xfrm>
            <a:off x="8251625" y="2789097"/>
            <a:ext cx="1094653" cy="1447799"/>
          </a:xfrm>
          <a:prstGeom prst="line">
            <a:avLst/>
          </a:prstGeom>
          <a:noFill/>
          <a:ln w="6350" cap="flat" cmpd="sng" algn="ctr">
            <a:solidFill>
              <a:sysClr val="windowText" lastClr="000000">
                <a:lumMod val="75000"/>
                <a:lumOff val="25000"/>
              </a:sysClr>
            </a:solidFill>
            <a:prstDash val="solid"/>
            <a:miter lim="800000"/>
          </a:ln>
          <a:effectLst/>
        </p:spPr>
      </p:cxnSp>
      <p:sp>
        <p:nvSpPr>
          <p:cNvPr id="2" name="矩形 1"/>
          <p:cNvSpPr/>
          <p:nvPr/>
        </p:nvSpPr>
        <p:spPr>
          <a:xfrm>
            <a:off x="395557" y="2987818"/>
            <a:ext cx="3084739" cy="2585323"/>
          </a:xfrm>
          <a:prstGeom prst="rect">
            <a:avLst/>
          </a:prstGeom>
        </p:spPr>
        <p:txBody>
          <a:bodyPr wrap="square">
            <a:spAutoFit/>
          </a:bodyPr>
          <a:lstStyle/>
          <a:p>
            <a:pPr lvl="0">
              <a:lnSpc>
                <a:spcPct val="150000"/>
              </a:lnSpc>
              <a:defRPr/>
            </a:pPr>
            <a:r>
              <a:rPr lang="zh-CN" altLang="en-US" kern="0" dirty="0">
                <a:solidFill>
                  <a:srgbClr val="333333"/>
                </a:solidFill>
                <a:latin typeface="黑体" panose="02010609060101010101" pitchFamily="2" charset="-122"/>
                <a:ea typeface="黑体" panose="02010609060101010101" pitchFamily="2" charset="-122"/>
              </a:rPr>
              <a:t>清明节的名称与此时天气物侯的特点有关。西汉时期的</a:t>
            </a:r>
            <a:r>
              <a:rPr lang="en-US" altLang="zh-CN" kern="0" dirty="0">
                <a:solidFill>
                  <a:srgbClr val="333333"/>
                </a:solidFill>
                <a:latin typeface="黑体" panose="02010609060101010101" pitchFamily="2" charset="-122"/>
                <a:ea typeface="黑体" panose="02010609060101010101" pitchFamily="2" charset="-122"/>
              </a:rPr>
              <a:t>《</a:t>
            </a:r>
            <a:r>
              <a:rPr lang="zh-CN" altLang="en-US" kern="0" dirty="0">
                <a:solidFill>
                  <a:srgbClr val="333333"/>
                </a:solidFill>
                <a:latin typeface="黑体" panose="02010609060101010101" pitchFamily="2" charset="-122"/>
                <a:ea typeface="黑体" panose="02010609060101010101" pitchFamily="2" charset="-122"/>
              </a:rPr>
              <a:t>淮南子</a:t>
            </a:r>
            <a:r>
              <a:rPr lang="en-US" altLang="zh-CN" kern="0" dirty="0">
                <a:solidFill>
                  <a:srgbClr val="333333"/>
                </a:solidFill>
                <a:latin typeface="黑体" panose="02010609060101010101" pitchFamily="2" charset="-122"/>
                <a:ea typeface="黑体" panose="02010609060101010101" pitchFamily="2" charset="-122"/>
              </a:rPr>
              <a:t>·</a:t>
            </a:r>
            <a:r>
              <a:rPr lang="zh-CN" altLang="en-US" kern="0" dirty="0">
                <a:solidFill>
                  <a:srgbClr val="333333"/>
                </a:solidFill>
                <a:latin typeface="黑体" panose="02010609060101010101" pitchFamily="2" charset="-122"/>
                <a:ea typeface="黑体" panose="02010609060101010101" pitchFamily="2" charset="-122"/>
              </a:rPr>
              <a:t>天文训</a:t>
            </a:r>
            <a:r>
              <a:rPr lang="en-US" altLang="zh-CN" kern="0" dirty="0">
                <a:solidFill>
                  <a:srgbClr val="333333"/>
                </a:solidFill>
                <a:latin typeface="黑体" panose="02010609060101010101" pitchFamily="2" charset="-122"/>
                <a:ea typeface="黑体" panose="02010609060101010101" pitchFamily="2" charset="-122"/>
              </a:rPr>
              <a:t>》</a:t>
            </a:r>
            <a:r>
              <a:rPr lang="zh-CN" altLang="en-US" kern="0" dirty="0">
                <a:solidFill>
                  <a:srgbClr val="333333"/>
                </a:solidFill>
                <a:latin typeface="黑体" panose="02010609060101010101" pitchFamily="2" charset="-122"/>
                <a:ea typeface="黑体" panose="02010609060101010101" pitchFamily="2" charset="-122"/>
              </a:rPr>
              <a:t>中说：“春分后十五日，斗指乙，则清明风至。”“清明风”即清爽明净之风。</a:t>
            </a:r>
          </a:p>
        </p:txBody>
      </p:sp>
      <p:sp>
        <p:nvSpPr>
          <p:cNvPr id="3" name="矩形 2"/>
          <p:cNvSpPr/>
          <p:nvPr/>
        </p:nvSpPr>
        <p:spPr>
          <a:xfrm>
            <a:off x="3508175" y="1906445"/>
            <a:ext cx="3048000" cy="1689373"/>
          </a:xfrm>
          <a:prstGeom prst="rect">
            <a:avLst/>
          </a:prstGeom>
        </p:spPr>
        <p:txBody>
          <a:bodyPr wrap="square">
            <a:spAutoFit/>
          </a:bodyPr>
          <a:lstStyle/>
          <a:p>
            <a:pPr lvl="0">
              <a:lnSpc>
                <a:spcPct val="150000"/>
              </a:lnSpc>
              <a:defRPr/>
            </a:pPr>
            <a:r>
              <a:rPr lang="zh-CN" altLang="en-US" kern="0" dirty="0">
                <a:solidFill>
                  <a:srgbClr val="333333"/>
                </a:solidFill>
                <a:latin typeface="黑体" panose="02010609060101010101" pitchFamily="2" charset="-122"/>
                <a:ea typeface="黑体" panose="02010609060101010101" pitchFamily="2" charset="-122"/>
              </a:rPr>
              <a:t>虽然作为节日的清明在唐朝才形成，但作为时序标志的清明节气早已被古人所认识，汉代已有了明确的记载。</a:t>
            </a:r>
          </a:p>
        </p:txBody>
      </p:sp>
      <p:sp>
        <p:nvSpPr>
          <p:cNvPr id="4" name="矩形 3"/>
          <p:cNvSpPr/>
          <p:nvPr/>
        </p:nvSpPr>
        <p:spPr>
          <a:xfrm>
            <a:off x="8601885" y="1225194"/>
            <a:ext cx="3220804" cy="2169825"/>
          </a:xfrm>
          <a:prstGeom prst="rect">
            <a:avLst/>
          </a:prstGeom>
        </p:spPr>
        <p:txBody>
          <a:bodyPr wrap="square">
            <a:spAutoFit/>
          </a:bodyPr>
          <a:lstStyle/>
          <a:p>
            <a:pPr lvl="0">
              <a:lnSpc>
                <a:spcPct val="150000"/>
              </a:lnSpc>
              <a:defRPr/>
            </a:pPr>
            <a:r>
              <a:rPr lang="zh-CN" altLang="en-US" kern="0" dirty="0">
                <a:solidFill>
                  <a:srgbClr val="333333"/>
                </a:solidFill>
                <a:latin typeface="黑体" panose="02010609060101010101" pitchFamily="2" charset="-122"/>
                <a:ea typeface="黑体" panose="02010609060101010101" pitchFamily="2" charset="-122"/>
              </a:rPr>
              <a:t>二十四节气是中国古代天文学家和民众在生活和生产实践中总结出来的气候规律</a:t>
            </a:r>
            <a:r>
              <a:rPr lang="zh-CN" altLang="en-US" dirty="0"/>
              <a:t>，</a:t>
            </a:r>
            <a:r>
              <a:rPr lang="zh-CN" altLang="en-US" dirty="0">
                <a:latin typeface="黑体" panose="02010609060101010101" pitchFamily="2" charset="-122"/>
                <a:ea typeface="黑体" panose="02010609060101010101" pitchFamily="2" charset="-122"/>
              </a:rPr>
              <a:t>到了清明，气温变暖，降雨增多，正是春耕春种的大好时节。</a:t>
            </a:r>
            <a:endParaRPr lang="zh-CN" altLang="en-US" kern="0" dirty="0">
              <a:solidFill>
                <a:srgbClr val="333333"/>
              </a:solidFill>
              <a:latin typeface="黑体" panose="02010609060101010101" pitchFamily="2" charset="-122"/>
              <a:ea typeface="黑体" panose="0201060906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advTm="2000">
        <p14:flash/>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500"/>
                                        <p:tgtEl>
                                          <p:spTgt spid="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barn(inVertical)">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1000"/>
                                        <p:tgtEl>
                                          <p:spTgt spid="4"/>
                                        </p:tgtEl>
                                      </p:cBhvr>
                                    </p:animEffect>
                                    <p:anim calcmode="lin" valueType="num">
                                      <p:cBhvr>
                                        <p:cTn id="64" dur="1000" fill="hold"/>
                                        <p:tgtEl>
                                          <p:spTgt spid="4"/>
                                        </p:tgtEl>
                                        <p:attrNameLst>
                                          <p:attrName>ppt_x</p:attrName>
                                        </p:attrNameLst>
                                      </p:cBhvr>
                                      <p:tavLst>
                                        <p:tav tm="0">
                                          <p:val>
                                            <p:strVal val="#ppt_x"/>
                                          </p:val>
                                        </p:tav>
                                        <p:tav tm="100000">
                                          <p:val>
                                            <p:strVal val="#ppt_x"/>
                                          </p:val>
                                        </p:tav>
                                      </p:tavLst>
                                    </p:anim>
                                    <p:anim calcmode="lin" valueType="num">
                                      <p:cBhvr>
                                        <p:cTn id="6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24404" y="1745290"/>
            <a:ext cx="7226300" cy="3127855"/>
          </a:xfrm>
          <a:prstGeom prst="rect">
            <a:avLst/>
          </a:prstGeom>
          <a:solidFill>
            <a:schemeClr val="bg1">
              <a:alpha val="40000"/>
            </a:schemeClr>
          </a:solidFill>
          <a:ln w="254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a:stretch>
            <a:fillRect/>
          </a:stretch>
        </p:blipFill>
        <p:spPr>
          <a:xfrm>
            <a:off x="7950704" y="-15459"/>
            <a:ext cx="4241296" cy="6251017"/>
          </a:xfrm>
          <a:prstGeom prst="rect">
            <a:avLst/>
          </a:prstGeom>
        </p:spPr>
      </p:pic>
      <p:pic>
        <p:nvPicPr>
          <p:cNvPr id="3" name="图片 2"/>
          <p:cNvPicPr>
            <a:picLocks noChangeAspect="1"/>
          </p:cNvPicPr>
          <p:nvPr/>
        </p:nvPicPr>
        <p:blipFill rotWithShape="1">
          <a:blip r:embed="rId4" cstate="screen"/>
          <a:srcRect t="81854"/>
          <a:stretch>
            <a:fillRect/>
          </a:stretch>
        </p:blipFill>
        <p:spPr>
          <a:xfrm>
            <a:off x="504" y="5613400"/>
            <a:ext cx="12190992" cy="1244316"/>
          </a:xfrm>
          <a:prstGeom prst="rect">
            <a:avLst/>
          </a:prstGeom>
        </p:spPr>
      </p:pic>
      <p:sp>
        <p:nvSpPr>
          <p:cNvPr id="5" name="矩形 4"/>
          <p:cNvSpPr/>
          <p:nvPr/>
        </p:nvSpPr>
        <p:spPr>
          <a:xfrm>
            <a:off x="1322321" y="1992026"/>
            <a:ext cx="6093976" cy="2619948"/>
          </a:xfrm>
          <a:prstGeom prst="rect">
            <a:avLst/>
          </a:prstGeom>
        </p:spPr>
        <p:txBody>
          <a:bodyPr vert="eaVert" wrap="square">
            <a:spAutoFit/>
          </a:bodyPr>
          <a:lstStyle/>
          <a:p>
            <a:pPr>
              <a:lnSpc>
                <a:spcPct val="150000"/>
              </a:lnSpc>
            </a:pPr>
            <a:r>
              <a:rPr lang="zh-CN" altLang="en-US" sz="1600" dirty="0">
                <a:latin typeface="黑体" panose="02010609060101010101" pitchFamily="2" charset="-122"/>
                <a:ea typeface="黑体" panose="02010609060101010101" pitchFamily="2" charset="-122"/>
              </a:rPr>
              <a:t>所以清明对于古代农业生产而言是一个重要的节气。农谚说 “清明前后，点瓜种豆”、“植树造林，莫过清明”，正是说的这个道理。东汉崔寔</a:t>
            </a:r>
            <a:r>
              <a:rPr lang="en-US" altLang="zh-CN" sz="1600" dirty="0">
                <a:latin typeface="黑体" panose="02010609060101010101" pitchFamily="2" charset="-122"/>
                <a:ea typeface="黑体" panose="02010609060101010101" pitchFamily="2" charset="-122"/>
              </a:rPr>
              <a:t>《</a:t>
            </a:r>
            <a:r>
              <a:rPr lang="zh-CN" altLang="en-US" sz="1600" dirty="0">
                <a:latin typeface="黑体" panose="02010609060101010101" pitchFamily="2" charset="-122"/>
                <a:ea typeface="黑体" panose="02010609060101010101" pitchFamily="2" charset="-122"/>
              </a:rPr>
              <a:t>四民月令</a:t>
            </a:r>
            <a:r>
              <a:rPr lang="en-US" altLang="zh-CN" sz="1600" dirty="0">
                <a:latin typeface="黑体" panose="02010609060101010101" pitchFamily="2" charset="-122"/>
                <a:ea typeface="黑体" panose="02010609060101010101" pitchFamily="2" charset="-122"/>
              </a:rPr>
              <a:t>》</a:t>
            </a:r>
            <a:r>
              <a:rPr lang="zh-CN" altLang="en-US" sz="1600" dirty="0">
                <a:latin typeface="黑体" panose="02010609060101010101" pitchFamily="2" charset="-122"/>
                <a:ea typeface="黑体" panose="02010609060101010101" pitchFamily="2" charset="-122"/>
              </a:rPr>
              <a:t>记载：“清明节，命蚕妾，治蚕室</a:t>
            </a:r>
            <a:r>
              <a:rPr lang="en-US" altLang="zh-CN" sz="1600" dirty="0">
                <a:latin typeface="黑体" panose="02010609060101010101" pitchFamily="2" charset="-122"/>
                <a:ea typeface="黑体" panose="02010609060101010101" pitchFamily="2" charset="-122"/>
              </a:rPr>
              <a:t>······”</a:t>
            </a:r>
            <a:r>
              <a:rPr lang="zh-CN" altLang="en-US" sz="1600" dirty="0">
                <a:latin typeface="黑体" panose="02010609060101010101" pitchFamily="2" charset="-122"/>
                <a:ea typeface="黑体" panose="02010609060101010101" pitchFamily="2" charset="-122"/>
              </a:rPr>
              <a:t>说的是这时开始准备养蚕。其中的“清明节”还只是一个节气，不是节日。</a:t>
            </a:r>
          </a:p>
          <a:p>
            <a:pPr>
              <a:lnSpc>
                <a:spcPct val="150000"/>
              </a:lnSpc>
            </a:pPr>
            <a:endParaRPr lang="zh-CN" altLang="en-US" sz="1600" dirty="0">
              <a:latin typeface="黑体" panose="02010609060101010101" pitchFamily="2" charset="-122"/>
              <a:ea typeface="黑体" panose="02010609060101010101" pitchFamily="2" charset="-122"/>
            </a:endParaRPr>
          </a:p>
          <a:p>
            <a:pPr>
              <a:lnSpc>
                <a:spcPct val="150000"/>
              </a:lnSpc>
            </a:pPr>
            <a:r>
              <a:rPr lang="zh-CN" altLang="en-US" sz="1600" dirty="0">
                <a:latin typeface="黑体" panose="02010609060101010101" pitchFamily="2" charset="-122"/>
                <a:ea typeface="黑体" panose="02010609060101010101" pitchFamily="2" charset="-122"/>
              </a:rPr>
              <a:t>清明节气在时间和天气物侯特点上为清明节俗的形成提供了重要条件，该节气被看作清明节的源流之一。</a:t>
            </a:r>
          </a:p>
        </p:txBody>
      </p:sp>
    </p:spTree>
  </p:cSld>
  <p:clrMapOvr>
    <a:masterClrMapping/>
  </p:clrMapOvr>
  <mc:AlternateContent xmlns:mc="http://schemas.openxmlformats.org/markup-compatibility/2006" xmlns:p14="http://schemas.microsoft.com/office/powerpoint/2010/main">
    <mc:Choice Requires="p14">
      <p:transition spd="slow" advTm="2000">
        <p14:flash/>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2170</Words>
  <Application>Microsoft Office PowerPoint</Application>
  <PresentationFormat>宽屏</PresentationFormat>
  <Paragraphs>106</Paragraphs>
  <Slides>27</Slides>
  <Notes>27</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27</vt:i4>
      </vt:variant>
    </vt:vector>
  </HeadingPairs>
  <TitlesOfParts>
    <vt:vector size="40" baseType="lpstr">
      <vt:lpstr>Open Sans Light</vt:lpstr>
      <vt:lpstr>等线</vt:lpstr>
      <vt:lpstr>等线 Light</vt:lpstr>
      <vt:lpstr>黑体</vt:lpstr>
      <vt:lpstr>华文行楷</vt:lpstr>
      <vt:lpstr>华文楷体</vt:lpstr>
      <vt:lpstr>华文新魏</vt:lpstr>
      <vt:lpstr>宋体</vt:lpstr>
      <vt:lpstr>微软雅黑</vt:lpstr>
      <vt:lpstr>禹卫书法行书简体</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2022-03-03T08:35:00Z</dcterms:created>
  <dcterms:modified xsi:type="dcterms:W3CDTF">2023-01-10T05:38:27Z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4B192651F7F94466A68A4EA697C05DBB</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