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432" r:id="rId4"/>
    <p:sldId id="464" r:id="rId5"/>
    <p:sldId id="465" r:id="rId6"/>
    <p:sldId id="466" r:id="rId7"/>
    <p:sldId id="430" r:id="rId8"/>
    <p:sldId id="431" r:id="rId9"/>
    <p:sldId id="457" r:id="rId10"/>
    <p:sldId id="454" r:id="rId11"/>
    <p:sldId id="467" r:id="rId12"/>
    <p:sldId id="468" r:id="rId13"/>
    <p:sldId id="469" r:id="rId14"/>
    <p:sldId id="470" r:id="rId15"/>
    <p:sldId id="471" r:id="rId16"/>
    <p:sldId id="472" r:id="rId17"/>
    <p:sldId id="47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F201A-D26A-4CE8-B2E9-57D1DCFF1F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B7C68-78E6-4CCF-8EA0-B8D538B67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B7C68-78E6-4CCF-8EA0-B8D538B6757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830" y="97971"/>
            <a:ext cx="2883311" cy="2883311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72176" y="2171701"/>
            <a:ext cx="4567380" cy="456738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7" name="图片占位符 36"/>
          <p:cNvPicPr>
            <a:picLocks noGrp="1" noChangeAspect="1"/>
          </p:cNvPicPr>
          <p:nvPr>
            <p:ph type="pic" sz="quarter" idx="10"/>
          </p:nvPr>
        </p:nvPicPr>
        <p:blipFill>
          <a:blip r:embed="rId10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grpSp>
        <p:nvGrpSpPr>
          <p:cNvPr id="25" name="PA-组合 24"/>
          <p:cNvGrpSpPr/>
          <p:nvPr>
            <p:custDataLst>
              <p:tags r:id="rId1"/>
            </p:custDataLst>
          </p:nvPr>
        </p:nvGrpSpPr>
        <p:grpSpPr>
          <a:xfrm>
            <a:off x="574270" y="2438363"/>
            <a:ext cx="4797995" cy="1078915"/>
            <a:chOff x="1571361" y="2753282"/>
            <a:chExt cx="6397326" cy="1438553"/>
          </a:xfrm>
        </p:grpSpPr>
        <p:sp>
          <p:nvSpPr>
            <p:cNvPr id="26" name="PA-矩形 25"/>
            <p:cNvSpPr/>
            <p:nvPr>
              <p:custDataLst>
                <p:tags r:id="rId5"/>
              </p:custDataLst>
            </p:nvPr>
          </p:nvSpPr>
          <p:spPr bwMode="auto">
            <a:xfrm>
              <a:off x="1602934" y="2753282"/>
              <a:ext cx="636575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2400" b="1" kern="100" dirty="0">
                  <a:cs typeface="+mn-ea"/>
                  <a:sym typeface="+mn-lt"/>
                </a:rPr>
                <a:t>3.4.2 </a:t>
              </a:r>
              <a:r>
                <a:rPr lang="zh-CN" altLang="en-US" sz="24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PA-矩形 28"/>
            <p:cNvSpPr/>
            <p:nvPr>
              <p:custDataLst>
                <p:tags r:id="rId6"/>
              </p:custDataLst>
            </p:nvPr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PA-直接连接符 29"/>
            <p:cNvCxnSpPr/>
            <p:nvPr>
              <p:custDataLst>
                <p:tags r:id="rId7"/>
              </p:custDataLst>
            </p:nvPr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/>
          <p:cNvSpPr/>
          <p:nvPr>
            <p:custDataLst>
              <p:tags r:id="rId2"/>
            </p:custDataLst>
          </p:nvPr>
        </p:nvSpPr>
        <p:spPr bwMode="auto">
          <a:xfrm>
            <a:off x="574270" y="1956614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PA-文本框 31"/>
          <p:cNvSpPr txBox="1"/>
          <p:nvPr>
            <p:custDataLst>
              <p:tags r:id="rId3"/>
            </p:custDataLst>
          </p:nvPr>
        </p:nvSpPr>
        <p:spPr>
          <a:xfrm>
            <a:off x="574271" y="3446934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PA-矩形 32"/>
          <p:cNvSpPr/>
          <p:nvPr>
            <p:custDataLst>
              <p:tags r:id="rId4"/>
            </p:custDataLst>
          </p:nvPr>
        </p:nvSpPr>
        <p:spPr>
          <a:xfrm>
            <a:off x="574271" y="3123629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（销售盈亏问题）</a:t>
            </a: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11" cstate="email"/>
          <a:srcRect/>
          <a:stretch>
            <a:fillRect/>
          </a:stretch>
        </p:blipFill>
        <p:spPr/>
      </p:pic>
      <p:sp>
        <p:nvSpPr>
          <p:cNvPr id="17" name="矩形 16"/>
          <p:cNvSpPr/>
          <p:nvPr/>
        </p:nvSpPr>
        <p:spPr>
          <a:xfrm>
            <a:off x="1043136" y="42703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7315" y="1272607"/>
            <a:ext cx="766937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某商品的进价是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65</a:t>
            </a:r>
            <a:r>
              <a:rPr lang="zh-CN" altLang="en-US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元，售价是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100</a:t>
            </a:r>
            <a:r>
              <a:rPr lang="zh-CN" altLang="en-US" sz="1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元。求商品的利润、利润率。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37315" y="2193618"/>
            <a:ext cx="4443138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利润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商品售价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商品进价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=100-65=35(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元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en-US" sz="1800" b="1" dirty="0"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737314" y="2795388"/>
                <a:ext cx="7168436" cy="108080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800" b="1" dirty="0">
                    <a:cs typeface="+mn-ea"/>
                    <a:sym typeface="+mn-lt"/>
                  </a:rPr>
                  <a:t>利润率 </a:t>
                </a:r>
                <a:r>
                  <a:rPr lang="en-US" altLang="zh-CN" sz="1800" b="1" dirty="0">
                    <a:cs typeface="+mn-ea"/>
                    <a:sym typeface="+mn-lt"/>
                  </a:rPr>
                  <a:t>=</a:t>
                </a:r>
                <a:r>
                  <a:rPr lang="zh-CN" altLang="en-US" sz="1800" b="1" dirty="0">
                    <a:cs typeface="+mn-ea"/>
                    <a:sym typeface="+mn-lt"/>
                  </a:rPr>
                  <a:t>（利润</a:t>
                </a:r>
                <a:r>
                  <a:rPr lang="en-US" altLang="zh-CN" sz="1800" b="1" dirty="0">
                    <a:cs typeface="+mn-ea"/>
                    <a:sym typeface="+mn-lt"/>
                  </a:rPr>
                  <a:t>÷</a:t>
                </a:r>
                <a:r>
                  <a:rPr lang="zh-CN" altLang="en-US" sz="1800" b="1" dirty="0">
                    <a:cs typeface="+mn-ea"/>
                    <a:sym typeface="+mn-lt"/>
                  </a:rPr>
                  <a:t>商品进价）</a:t>
                </a:r>
                <a:r>
                  <a:rPr lang="en-US" altLang="zh-CN" sz="1800" b="1" dirty="0">
                    <a:cs typeface="+mn-ea"/>
                    <a:sym typeface="+mn-lt"/>
                  </a:rPr>
                  <a:t>×100%=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35</m:t>
                        </m:r>
                      </m:num>
                      <m:den>
                        <m:r>
                          <a:rPr lang="zh-CN" altLang="en-US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65</m:t>
                        </m:r>
                      </m:den>
                    </m:f>
                  </m:oMath>
                </a14:m>
                <a:r>
                  <a:rPr lang="en-US" altLang="zh-CN" sz="1800" b="1" dirty="0">
                    <a:cs typeface="+mn-ea"/>
                    <a:sym typeface="+mn-lt"/>
                  </a:rPr>
                  <a:t>×100%</a:t>
                </a:r>
                <a:r>
                  <a:rPr lang="zh-CN" altLang="en-US" sz="1800" b="1" dirty="0">
                    <a:cs typeface="+mn-ea"/>
                    <a:sym typeface="+mn-lt"/>
                  </a:rPr>
                  <a:t>≈</a:t>
                </a:r>
                <a:r>
                  <a:rPr lang="en-US" altLang="zh-CN" sz="1800" b="1" dirty="0">
                    <a:cs typeface="+mn-ea"/>
                    <a:sym typeface="+mn-lt"/>
                  </a:rPr>
                  <a:t>53.85%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b="1" dirty="0">
                    <a:cs typeface="+mn-ea"/>
                    <a:sym typeface="+mn-lt"/>
                  </a:rPr>
                  <a:t>答：商品的利润为</a:t>
                </a:r>
                <a:r>
                  <a:rPr lang="en-US" altLang="zh-CN" sz="1800" b="1" dirty="0">
                    <a:cs typeface="+mn-ea"/>
                    <a:sym typeface="+mn-lt"/>
                  </a:rPr>
                  <a:t>35</a:t>
                </a:r>
                <a:r>
                  <a:rPr lang="zh-CN" altLang="en-US" sz="1800" b="1" dirty="0">
                    <a:cs typeface="+mn-ea"/>
                    <a:sym typeface="+mn-lt"/>
                  </a:rPr>
                  <a:t>元、利润率为</a:t>
                </a:r>
                <a:r>
                  <a:rPr lang="en-US" altLang="zh-CN" sz="1800" b="1" dirty="0">
                    <a:cs typeface="+mn-ea"/>
                    <a:sym typeface="+mn-lt"/>
                  </a:rPr>
                  <a:t>53.85%</a:t>
                </a:r>
                <a:endParaRPr lang="zh-CN" altLang="en-US" sz="18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14" y="2795388"/>
                <a:ext cx="7168436" cy="1080809"/>
              </a:xfrm>
              <a:prstGeom prst="rect">
                <a:avLst/>
              </a:prstGeom>
              <a:blipFill rotWithShape="1">
                <a:blip r:embed="rId3"/>
                <a:stretch>
                  <a:fillRect l="-1" t="-11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求产品利润率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1673" y="959046"/>
            <a:ext cx="8148003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     某商品的进价为</a:t>
            </a:r>
            <a:r>
              <a:rPr kumimoji="1"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350</a:t>
            </a: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元，按标价的</a:t>
            </a:r>
            <a:r>
              <a:rPr kumimoji="1"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8</a:t>
            </a: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折销售时，利润率为</a:t>
            </a:r>
            <a:r>
              <a:rPr kumimoji="1"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20%</a:t>
            </a:r>
            <a:r>
              <a:rPr kumimoji="1"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，商品的标价是多少？ </a:t>
            </a:r>
          </a:p>
        </p:txBody>
      </p:sp>
      <p:sp>
        <p:nvSpPr>
          <p:cNvPr id="6" name="矩形 5"/>
          <p:cNvSpPr/>
          <p:nvPr/>
        </p:nvSpPr>
        <p:spPr>
          <a:xfrm>
            <a:off x="681673" y="2448867"/>
            <a:ext cx="44425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现售价 </a:t>
            </a:r>
            <a:r>
              <a:rPr lang="en-US" altLang="zh-CN" sz="1800" b="1" dirty="0">
                <a:cs typeface="+mn-ea"/>
                <a:sym typeface="+mn-lt"/>
              </a:rPr>
              <a:t>= </a:t>
            </a:r>
            <a:r>
              <a:rPr lang="zh-CN" altLang="en-US" sz="1800" b="1" dirty="0">
                <a:cs typeface="+mn-ea"/>
                <a:sym typeface="+mn-lt"/>
              </a:rPr>
              <a:t>标价</a:t>
            </a:r>
            <a:r>
              <a:rPr lang="en-US" altLang="zh-CN" sz="1800" b="1" dirty="0">
                <a:cs typeface="+mn-ea"/>
                <a:sym typeface="+mn-lt"/>
              </a:rPr>
              <a:t>×</a:t>
            </a:r>
            <a:r>
              <a:rPr lang="zh-CN" altLang="en-US" sz="1800" b="1" dirty="0">
                <a:cs typeface="+mn-ea"/>
                <a:sym typeface="+mn-lt"/>
              </a:rPr>
              <a:t>折扣 </a:t>
            </a:r>
            <a:r>
              <a:rPr lang="en-US" altLang="zh-CN" sz="1800" b="1" dirty="0">
                <a:cs typeface="+mn-ea"/>
                <a:sym typeface="+mn-lt"/>
              </a:rPr>
              <a:t>= x×0.8= 0.8x(</a:t>
            </a:r>
            <a:r>
              <a:rPr lang="zh-CN" altLang="en-US" sz="1800" b="1" dirty="0">
                <a:cs typeface="+mn-ea"/>
                <a:sym typeface="+mn-lt"/>
              </a:rPr>
              <a:t>元）</a:t>
            </a:r>
          </a:p>
        </p:txBody>
      </p:sp>
      <p:sp>
        <p:nvSpPr>
          <p:cNvPr id="7" name="矩形 6"/>
          <p:cNvSpPr/>
          <p:nvPr/>
        </p:nvSpPr>
        <p:spPr>
          <a:xfrm>
            <a:off x="681673" y="2079196"/>
            <a:ext cx="21618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设商品的标价是</a:t>
            </a:r>
            <a:r>
              <a:rPr lang="en-US" altLang="zh-CN" sz="1800" b="1" dirty="0">
                <a:cs typeface="+mn-ea"/>
                <a:sym typeface="+mn-lt"/>
              </a:rPr>
              <a:t>x</a:t>
            </a:r>
            <a:r>
              <a:rPr lang="zh-CN" altLang="en-US" sz="1800" b="1" dirty="0">
                <a:cs typeface="+mn-ea"/>
                <a:sym typeface="+mn-lt"/>
              </a:rPr>
              <a:t>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681673" y="3237460"/>
                <a:ext cx="6732854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800" b="1" dirty="0">
                    <a:cs typeface="+mn-ea"/>
                    <a:sym typeface="+mn-lt"/>
                  </a:rPr>
                  <a:t>利润率</a:t>
                </a:r>
                <a:r>
                  <a:rPr lang="en-US" altLang="zh-CN" sz="1800" b="1" dirty="0">
                    <a:cs typeface="+mn-ea"/>
                    <a:sym typeface="+mn-lt"/>
                  </a:rPr>
                  <a:t>=</a:t>
                </a:r>
                <a:r>
                  <a:rPr lang="zh-CN" altLang="en-US" sz="1800" b="1" dirty="0">
                    <a:cs typeface="+mn-ea"/>
                    <a:sym typeface="+mn-lt"/>
                  </a:rPr>
                  <a:t>（利润</a:t>
                </a:r>
                <a:r>
                  <a:rPr lang="en-US" altLang="zh-CN" sz="1800" b="1" dirty="0">
                    <a:cs typeface="+mn-ea"/>
                    <a:sym typeface="+mn-lt"/>
                  </a:rPr>
                  <a:t>÷</a:t>
                </a:r>
                <a:r>
                  <a:rPr lang="zh-CN" altLang="en-US" sz="1800" b="1" dirty="0">
                    <a:cs typeface="+mn-ea"/>
                    <a:sym typeface="+mn-lt"/>
                  </a:rPr>
                  <a:t>商品进价）</a:t>
                </a:r>
                <a:r>
                  <a:rPr lang="en-US" altLang="zh-CN" sz="1800" b="1" dirty="0">
                    <a:cs typeface="+mn-ea"/>
                    <a:sym typeface="+mn-lt"/>
                  </a:rPr>
                  <a:t>×100% =</a:t>
                </a:r>
                <a:r>
                  <a:rPr lang="zh-CN" altLang="en-US" sz="1800" b="1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0.8</m:t>
                        </m:r>
                        <m:r>
                          <m:rPr>
                            <m:nor/>
                          </m:rP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−350</m:t>
                        </m:r>
                      </m:num>
                      <m:den>
                        <m:r>
                          <a:rPr lang="en-US" altLang="zh-CN" sz="1800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𝟑𝟓𝟎</m:t>
                        </m:r>
                      </m:den>
                    </m:f>
                  </m:oMath>
                </a14:m>
                <a:r>
                  <a:rPr lang="en-US" altLang="zh-CN" sz="1800" b="1" dirty="0">
                    <a:cs typeface="+mn-ea"/>
                    <a:sym typeface="+mn-lt"/>
                  </a:rPr>
                  <a:t>×100%=20% </a:t>
                </a:r>
                <a:endParaRPr lang="zh-CN" altLang="en-US" sz="18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3" y="3237460"/>
                <a:ext cx="6732854" cy="528221"/>
              </a:xfrm>
              <a:prstGeom prst="rect">
                <a:avLst/>
              </a:prstGeom>
              <a:blipFill rotWithShape="1">
                <a:blip r:embed="rId3"/>
                <a:stretch>
                  <a:fillRect l="-5" t="-44" r="4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81673" y="2868128"/>
            <a:ext cx="444313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利润 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商品售价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商品进价 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= 0.8x-350</a:t>
            </a:r>
            <a:endParaRPr lang="zh-CN" altLang="en-US" sz="18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82541" y="4011330"/>
            <a:ext cx="377891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解得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x=525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元，答商品的标价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525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求原标价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00075" y="981382"/>
            <a:ext cx="794385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   某商品的进价是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800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元，售价为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1300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元，由于情况不好，商店决定降价出售，但又要保证利润率不低于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10%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，那么商店可降多少元出售此商品。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20552" y="2095543"/>
                <a:ext cx="7073900" cy="242239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设降价为</a:t>
                </a:r>
                <a:r>
                  <a:rPr lang="en-US" altLang="zh-CN" sz="1500" dirty="0">
                    <a:cs typeface="+mn-ea"/>
                    <a:sym typeface="+mn-lt"/>
                  </a:rPr>
                  <a:t>x</a:t>
                </a:r>
                <a:r>
                  <a:rPr lang="zh-CN" altLang="en-US" sz="1500" dirty="0">
                    <a:cs typeface="+mn-ea"/>
                    <a:sym typeface="+mn-lt"/>
                  </a:rPr>
                  <a:t>元。</a:t>
                </a:r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利润</a:t>
                </a:r>
                <a:r>
                  <a:rPr lang="en-US" altLang="zh-CN" sz="1500" dirty="0">
                    <a:cs typeface="+mn-ea"/>
                    <a:sym typeface="+mn-lt"/>
                  </a:rPr>
                  <a:t>=1300-x-800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利润率</a:t>
                </a:r>
                <a:r>
                  <a:rPr lang="en-US" altLang="zh-CN" sz="1500" dirty="0"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1300−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−800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800</m:t>
                        </m:r>
                      </m:den>
                    </m:f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/>
                </a:r>
                <a:br>
                  <a:rPr lang="zh-CN" altLang="en-US" sz="1500" dirty="0">
                    <a:cs typeface="+mn-ea"/>
                    <a:sym typeface="+mn-lt"/>
                  </a:rPr>
                </a:br>
                <a:r>
                  <a:rPr lang="zh-CN" altLang="en-US" sz="1500" dirty="0">
                    <a:cs typeface="+mn-ea"/>
                    <a:sym typeface="+mn-lt"/>
                  </a:rPr>
                  <a:t>        </a:t>
                </a:r>
                <a:r>
                  <a:rPr lang="en-US" altLang="zh-CN" sz="1500" dirty="0">
                    <a:cs typeface="+mn-ea"/>
                    <a:sym typeface="+mn-lt"/>
                  </a:rPr>
                  <a:t>10%=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500−</m:t>
                        </m:r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800</m:t>
                        </m:r>
                      </m:den>
                    </m:f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/>
                </a:r>
                <a:br>
                  <a:rPr lang="zh-CN" altLang="en-US" sz="1500" dirty="0">
                    <a:cs typeface="+mn-ea"/>
                    <a:sym typeface="+mn-lt"/>
                  </a:rPr>
                </a:br>
                <a:r>
                  <a:rPr lang="zh-CN" altLang="en-US" sz="1500" dirty="0">
                    <a:cs typeface="+mn-ea"/>
                    <a:sym typeface="+mn-lt"/>
                  </a:rPr>
                  <a:t>                   解得</a:t>
                </a:r>
                <a:r>
                  <a:rPr lang="en-US" altLang="zh-CN" sz="1500" dirty="0">
                    <a:cs typeface="+mn-ea"/>
                    <a:sym typeface="+mn-lt"/>
                  </a:rPr>
                  <a:t>x=420</a:t>
                </a:r>
                <a:r>
                  <a:rPr lang="zh-CN" altLang="en-US" sz="1500" dirty="0">
                    <a:cs typeface="+mn-ea"/>
                    <a:sym typeface="+mn-lt"/>
                  </a:rPr>
                  <a:t/>
                </a:r>
                <a:br>
                  <a:rPr lang="zh-CN" altLang="en-US" sz="1500" dirty="0">
                    <a:cs typeface="+mn-ea"/>
                    <a:sym typeface="+mn-lt"/>
                  </a:rPr>
                </a:br>
                <a:r>
                  <a:rPr lang="zh-CN" altLang="en-US" sz="1500" dirty="0">
                    <a:cs typeface="+mn-ea"/>
                    <a:sym typeface="+mn-lt"/>
                  </a:rPr>
                  <a:t>答：该商品最多降价</a:t>
                </a:r>
                <a:r>
                  <a:rPr lang="en-US" altLang="zh-CN" sz="1500" dirty="0">
                    <a:cs typeface="+mn-ea"/>
                    <a:sym typeface="+mn-lt"/>
                  </a:rPr>
                  <a:t>420</a:t>
                </a:r>
                <a:r>
                  <a:rPr lang="zh-CN" altLang="en-US" sz="1500" dirty="0">
                    <a:cs typeface="+mn-ea"/>
                    <a:sym typeface="+mn-lt"/>
                  </a:rPr>
                  <a:t>元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52" y="2095543"/>
                <a:ext cx="7073900" cy="2422394"/>
              </a:xfrm>
              <a:prstGeom prst="rect">
                <a:avLst/>
              </a:prstGeom>
              <a:blipFill rotWithShape="1">
                <a:blip r:embed="rId3"/>
                <a:stretch>
                  <a:fillRect l="-6" t="-2" r="6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求售价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5742" y="1084402"/>
            <a:ext cx="7853883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 已知某商品的进价为</a:t>
            </a:r>
            <a:r>
              <a:rPr lang="en-US" altLang="zh-CN" sz="1500" b="1" dirty="0">
                <a:cs typeface="+mn-ea"/>
                <a:sym typeface="+mn-lt"/>
              </a:rPr>
              <a:t>1600</a:t>
            </a:r>
            <a:r>
              <a:rPr lang="zh-CN" altLang="en-US" sz="1500" b="1" dirty="0">
                <a:cs typeface="+mn-ea"/>
                <a:sym typeface="+mn-lt"/>
              </a:rPr>
              <a:t>元，标价为</a:t>
            </a:r>
            <a:r>
              <a:rPr lang="en-US" altLang="zh-CN" sz="1500" b="1" dirty="0">
                <a:cs typeface="+mn-ea"/>
                <a:sym typeface="+mn-lt"/>
              </a:rPr>
              <a:t>3000</a:t>
            </a:r>
            <a:r>
              <a:rPr lang="zh-CN" altLang="en-US" sz="1500" b="1" dirty="0">
                <a:cs typeface="+mn-ea"/>
                <a:sym typeface="+mn-lt"/>
              </a:rPr>
              <a:t>元，折价销售时的利润率为</a:t>
            </a:r>
            <a:r>
              <a:rPr lang="en-US" altLang="zh-CN" sz="1500" b="1" dirty="0">
                <a:cs typeface="+mn-ea"/>
                <a:sym typeface="+mn-lt"/>
              </a:rPr>
              <a:t>20%</a:t>
            </a:r>
            <a:r>
              <a:rPr lang="zh-CN" altLang="en-US" sz="1500" b="1" dirty="0">
                <a:cs typeface="+mn-ea"/>
                <a:sym typeface="+mn-lt"/>
              </a:rPr>
              <a:t>。问此商品是按几折销售的？ </a:t>
            </a:r>
            <a:endParaRPr lang="zh-CN" altLang="en-US" sz="15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470547" y="1917938"/>
                <a:ext cx="4841711" cy="2721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设按此商品价的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折销售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800" b="1" dirty="0">
                            <a:latin typeface="+mn-lt"/>
                            <a:ea typeface="+mn-ea"/>
                            <a:cs typeface="+mn-ea"/>
                            <a:sym typeface="+mn-lt"/>
                          </a:rPr>
                          <m:t>3000</m:t>
                        </m:r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×</m:t>
                        </m:r>
                        <m:f>
                          <m:fPr>
                            <m:ctrlPr>
                              <a:rPr lang="en-US" altLang="zh-CN" sz="1800" b="1" i="1" dirty="0"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1800" b="1" i="1" dirty="0"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sz="1800" b="1" dirty="0"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10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1800" b="1" dirty="0">
                            <a:latin typeface="+mn-lt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𝟏𝟔𝟎𝟎</m:t>
                        </m:r>
                      </m:num>
                      <m:den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𝟏𝟔𝟎𝟎</m:t>
                        </m:r>
                      </m:den>
                    </m:f>
                  </m:oMath>
                </a14:m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×100%=20%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       解得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x=6.4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</a:t>
                </a:r>
                <a:endParaRPr lang="en-US" altLang="zh-CN" sz="1800" b="1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答：此商品是按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6.4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折销售。</a:t>
                </a: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0547" y="1917938"/>
                <a:ext cx="4841711" cy="2721899"/>
              </a:xfrm>
              <a:prstGeom prst="rect">
                <a:avLst/>
              </a:prstGeom>
              <a:blipFill rotWithShape="1">
                <a:blip r:embed="rId3"/>
                <a:stretch>
                  <a:fillRect l="-11" t="-9" r="7" b="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求折扣数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9402" y="1102880"/>
            <a:ext cx="7785100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   某商品标价是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2200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元，按此标价的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9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折出售，利润率为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20%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。求此商品的进价。 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946797" y="1994307"/>
                <a:ext cx="4841711" cy="1963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设商品进价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2200×0.9</m:t>
                        </m:r>
                        <m:r>
                          <m:rPr>
                            <m:nor/>
                          </m:rPr>
                          <a:rPr lang="en-US" altLang="zh-CN" sz="1800" b="1" dirty="0">
                            <a:latin typeface="+mn-lt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18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×100%=20%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             解得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x=1650</a:t>
                </a:r>
              </a:p>
              <a:p>
                <a:pPr defTabSz="6858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           答：此商品进价</a:t>
                </a:r>
                <a:r>
                  <a:rPr lang="en-US" altLang="zh-CN" sz="1800" b="1" dirty="0">
                    <a:latin typeface="+mn-lt"/>
                    <a:ea typeface="+mn-ea"/>
                    <a:cs typeface="+mn-ea"/>
                    <a:sym typeface="+mn-lt"/>
                  </a:rPr>
                  <a:t>1650</a:t>
                </a:r>
                <a:r>
                  <a:rPr lang="zh-CN" altLang="en-US" sz="1800" b="1" dirty="0">
                    <a:latin typeface="+mn-lt"/>
                    <a:ea typeface="+mn-ea"/>
                    <a:cs typeface="+mn-ea"/>
                    <a:sym typeface="+mn-lt"/>
                  </a:rPr>
                  <a:t>元。</a:t>
                </a: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6797" y="1994307"/>
                <a:ext cx="4841711" cy="1963358"/>
              </a:xfrm>
              <a:prstGeom prst="rect">
                <a:avLst/>
              </a:prstGeom>
              <a:blipFill rotWithShape="1">
                <a:blip r:embed="rId3"/>
                <a:stretch>
                  <a:fillRect l="-11" t="-21" r="7" b="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求进价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3700" y="876606"/>
            <a:ext cx="8610600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连城县罗坊中学初一月考）某种商品的进价为每件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180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元，按标价的九折销售时，利润率为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20%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，这种商品每件的标价为（　　）元．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A.200                B.240	      C.245	             D.255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3700" y="2396384"/>
                <a:ext cx="6578600" cy="19167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B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设这种商品的标价是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元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90%</m:t>
                        </m:r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−180</m:t>
                        </m:r>
                      </m:num>
                      <m:den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180</m:t>
                        </m:r>
                      </m:den>
                    </m:f>
                  </m:oMath>
                </a14:m>
                <a:r>
                  <a:rPr lang="zh-CN" altLang="zh-CN" sz="1800" kern="100" dirty="0">
                    <a:cs typeface="+mn-ea"/>
                    <a:sym typeface="+mn-lt"/>
                  </a:rPr>
                  <a:t>＝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20%</a:t>
                </a:r>
                <a:r>
                  <a:rPr lang="zh-CN" altLang="en-US" sz="18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＝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240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这种商品的标价是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240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元．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2396384"/>
                <a:ext cx="6578600" cy="1916775"/>
              </a:xfrm>
              <a:prstGeom prst="rect">
                <a:avLst/>
              </a:prstGeom>
              <a:blipFill rotWithShape="1">
                <a:blip r:embed="rId3"/>
                <a:stretch>
                  <a:fillRect t="-28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/>
          <p:cNvSpPr/>
          <p:nvPr/>
        </p:nvSpPr>
        <p:spPr>
          <a:xfrm>
            <a:off x="2020653" y="1902116"/>
            <a:ext cx="252124" cy="2533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35000" y="923920"/>
            <a:ext cx="8248650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哈尔滨市萧红中学初二月考）商店将进价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2400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元的彩电标价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3200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元出售，为了吸引顾客进行打折出售，售后核算仍可获利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20%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，则折扣为（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．九折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   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．八五折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          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．八折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  	D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．七五折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635000" y="2445317"/>
                <a:ext cx="4572000" cy="2263312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kern="100" dirty="0">
                    <a:cs typeface="+mn-ea"/>
                    <a:sym typeface="+mn-lt"/>
                  </a:rPr>
                  <a:t>A</a:t>
                </a:r>
                <a:endParaRPr lang="zh-CN" altLang="zh-CN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设该商品的打</a:t>
                </a:r>
                <a:r>
                  <a:rPr lang="en-US" altLang="zh-CN" kern="100" dirty="0">
                    <a:cs typeface="+mn-ea"/>
                    <a:sym typeface="+mn-lt"/>
                  </a:rPr>
                  <a:t>x</a:t>
                </a:r>
                <a:r>
                  <a:rPr lang="zh-CN" altLang="zh-CN" kern="100" dirty="0">
                    <a:cs typeface="+mn-ea"/>
                    <a:sym typeface="+mn-lt"/>
                  </a:rPr>
                  <a:t>折出售，根据题意得，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kern="100" dirty="0">
                    <a:cs typeface="+mn-ea"/>
                    <a:sym typeface="+mn-lt"/>
                  </a:rPr>
                  <a:t> </a:t>
                </a:r>
                <a:r>
                  <a:rPr lang="zh-CN" altLang="en-US" b="1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b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3200</m:t>
                        </m:r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×</m:t>
                        </m:r>
                        <m:f>
                          <m:fPr>
                            <m:ctrlPr>
                              <a:rPr lang="en-US" altLang="zh-CN" b="1" i="1" dirty="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b="1" i="1" dirty="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b="1" dirty="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10</m:t>
                            </m:r>
                          </m:den>
                        </m:f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𝟐𝟒𝟎𝟎</m:t>
                        </m:r>
                      </m:num>
                      <m:den>
                        <m:r>
                          <a:rPr lang="en-US" altLang="zh-CN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𝟐𝟒𝟎𝟎</m:t>
                        </m:r>
                      </m:den>
                    </m:f>
                  </m:oMath>
                </a14:m>
                <a:r>
                  <a:rPr lang="en-US" altLang="zh-CN" b="1" dirty="0">
                    <a:cs typeface="+mn-ea"/>
                    <a:sym typeface="+mn-lt"/>
                  </a:rPr>
                  <a:t>×100%=20%</a:t>
                </a:r>
                <a:endParaRPr lang="zh-CN" altLang="zh-CN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解得：</a:t>
                </a:r>
                <a:r>
                  <a:rPr lang="en-US" altLang="zh-CN" kern="100" dirty="0">
                    <a:cs typeface="+mn-ea"/>
                    <a:sym typeface="+mn-lt"/>
                  </a:rPr>
                  <a:t>x=9.</a:t>
                </a:r>
                <a:endParaRPr lang="zh-CN" altLang="zh-CN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答：该商品的打</a:t>
                </a:r>
                <a:r>
                  <a:rPr lang="en-US" altLang="zh-CN" kern="100" dirty="0">
                    <a:cs typeface="+mn-ea"/>
                    <a:sym typeface="+mn-lt"/>
                  </a:rPr>
                  <a:t>9</a:t>
                </a:r>
                <a:r>
                  <a:rPr lang="zh-CN" altLang="zh-CN" kern="100" dirty="0">
                    <a:cs typeface="+mn-ea"/>
                    <a:sym typeface="+mn-lt"/>
                  </a:rPr>
                  <a:t>折出售。</a:t>
                </a: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" y="2445317"/>
                <a:ext cx="4572000" cy="2263312"/>
              </a:xfrm>
              <a:prstGeom prst="rect">
                <a:avLst/>
              </a:prstGeom>
              <a:blipFill rotWithShape="1">
                <a:blip r:embed="rId3"/>
                <a:stretch>
                  <a:fillRect t="-25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笑脸 16"/>
          <p:cNvSpPr/>
          <p:nvPr/>
        </p:nvSpPr>
        <p:spPr>
          <a:xfrm>
            <a:off x="635000" y="1797101"/>
            <a:ext cx="350520" cy="42690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598921" y="738948"/>
                <a:ext cx="8007350" cy="136200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2019·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长沙市开福区青竹湖湘一外国语学校初二月考）某商场的老板销售一种商品，标价为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360</m:t>
                    </m:r>
                  </m:oMath>
                </a14:m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元，可以获得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80%</m:t>
                    </m:r>
                  </m:oMath>
                </a14:m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的利润，则这种商品进价多少（</a:t>
                </a:r>
                <a:r>
                  <a:rPr lang="en-US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zh-CN" sz="1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endParaRPr lang="en-US" altLang="zh-CN" sz="18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B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200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C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120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D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160</m:t>
                    </m:r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元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21" y="738948"/>
                <a:ext cx="8007350" cy="1362008"/>
              </a:xfrm>
              <a:prstGeom prst="rect">
                <a:avLst/>
              </a:prstGeom>
              <a:blipFill rotWithShape="1">
                <a:blip r:embed="rId3"/>
                <a:stretch>
                  <a:fillRect l="-1" t="-33" r="1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94212" y="2228774"/>
                <a:ext cx="4572000" cy="2562240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B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设进价为</a:t>
                </a:r>
                <a:r>
                  <a:rPr lang="en-US" altLang="zh-CN" sz="18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元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.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标价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=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（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1+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利润率）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×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进价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根据题意，列方程：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(1+80%)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=360</m:t>
                    </m:r>
                  </m:oMath>
                </a14:m>
                <a:r>
                  <a:rPr lang="en-US" altLang="zh-CN" sz="1800" kern="100" dirty="0">
                    <a:cs typeface="+mn-ea"/>
                    <a:sym typeface="+mn-lt"/>
                  </a:rPr>
                  <a:t> 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解得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=200</m:t>
                    </m:r>
                  </m:oMath>
                </a14:m>
                <a:r>
                  <a:rPr lang="en-US" altLang="zh-CN" sz="1800" kern="100" dirty="0">
                    <a:cs typeface="+mn-ea"/>
                    <a:sym typeface="+mn-lt"/>
                  </a:rPr>
                  <a:t> </a:t>
                </a:r>
                <a:endParaRPr lang="zh-CN" altLang="zh-CN" sz="18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2" y="2228774"/>
                <a:ext cx="4572000" cy="2562240"/>
              </a:xfrm>
              <a:prstGeom prst="rect">
                <a:avLst/>
              </a:prstGeom>
              <a:blipFill rotWithShape="1">
                <a:blip r:embed="rId4"/>
                <a:stretch>
                  <a:fillRect l="-4" t="-22" r="4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/>
          <p:cNvSpPr/>
          <p:nvPr/>
        </p:nvSpPr>
        <p:spPr>
          <a:xfrm>
            <a:off x="2486842" y="1720215"/>
            <a:ext cx="350520" cy="3237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PA-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PA-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1289" y="1894645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．会通过列方程解决 “销售盈亏问题”；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．理解销售问题中的有关概念及相关数量关系．</a:t>
            </a:r>
          </a:p>
        </p:txBody>
      </p:sp>
      <p:sp>
        <p:nvSpPr>
          <p:cNvPr id="7" name="PA-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1289" y="32653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建立模型解决实际问题的一般方法。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列方程解决 “销售盈亏问题”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566058" y="1164772"/>
              <a:ext cx="8011887" cy="3505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9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386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66730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80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63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4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6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566058" y="1164772"/>
              <a:ext cx="8011887" cy="3505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992"/>
                    <a:gridCol w="2775952"/>
                    <a:gridCol w="1338637"/>
                    <a:gridCol w="2667306"/>
                  </a:tblGrid>
                  <a:tr h="4080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463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34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9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72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35000" y="1047123"/>
            <a:ext cx="7874000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某人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在商场用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1500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元购买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一部手机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，据了解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手机的成本是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1200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元，你知道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这部手机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zh-CN" sz="1500" b="1" dirty="0">
                <a:solidFill>
                  <a:srgbClr val="FF0000"/>
                </a:solidFill>
                <a:cs typeface="+mn-ea"/>
                <a:sym typeface="+mn-lt"/>
              </a:rPr>
              <a:t>利润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zh-CN" sz="1500" b="1" dirty="0">
                <a:solidFill>
                  <a:srgbClr val="FF0000"/>
                </a:solidFill>
                <a:cs typeface="+mn-ea"/>
                <a:sym typeface="+mn-lt"/>
              </a:rPr>
              <a:t>利润率</a:t>
            </a:r>
            <a:r>
              <a:rPr lang="zh-CN" altLang="zh-CN" sz="1500" b="1" dirty="0">
                <a:solidFill>
                  <a:prstClr val="black"/>
                </a:solidFill>
                <a:cs typeface="+mn-ea"/>
                <a:sym typeface="+mn-lt"/>
              </a:rPr>
              <a:t>各是多少吗？带着这个问题，本节课我们将学习运用一元一次方程解决销售中的盈亏问题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3879" y="2702379"/>
            <a:ext cx="8606064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cs typeface="+mn-ea"/>
                <a:sym typeface="+mn-lt"/>
              </a:rPr>
              <a:t>单  部  手  机 利  润：</a:t>
            </a:r>
            <a:r>
              <a:rPr lang="en-US" altLang="zh-CN" sz="2700" b="1" dirty="0">
                <a:cs typeface="+mn-ea"/>
                <a:sym typeface="+mn-lt"/>
              </a:rPr>
              <a:t>1500 - 1200=300</a:t>
            </a:r>
            <a:r>
              <a:rPr lang="zh-CN" altLang="en-US" sz="2700" b="1" dirty="0">
                <a:cs typeface="+mn-ea"/>
                <a:sym typeface="+mn-lt"/>
              </a:rPr>
              <a:t>元</a:t>
            </a:r>
            <a:endParaRPr lang="en-US" altLang="zh-CN" sz="27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cs typeface="+mn-ea"/>
                <a:sym typeface="+mn-lt"/>
              </a:rPr>
              <a:t>单部手机的利润率：  </a:t>
            </a:r>
            <a:r>
              <a:rPr lang="en-US" altLang="zh-CN" sz="2700" b="1" dirty="0">
                <a:cs typeface="+mn-ea"/>
                <a:sym typeface="+mn-lt"/>
              </a:rPr>
              <a:t>300÷1200=25%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091282" y="1424888"/>
            <a:ext cx="444313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利润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商品售价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商品进价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94552" y="1794219"/>
            <a:ext cx="5327650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）进价、利润、利润率的关系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：</a:t>
            </a:r>
            <a:endParaRPr lang="zh-CN" altLang="en-US" sz="20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47907" y="3181370"/>
            <a:ext cx="38893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）标价、折扣、商品现售价关系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784313" y="3626377"/>
            <a:ext cx="4751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）商品售价、进价、利润率的关系：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552" y="1060984"/>
            <a:ext cx="222991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）销售金额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251361" y="1077125"/>
            <a:ext cx="251143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售价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数量</a:t>
            </a:r>
          </a:p>
        </p:txBody>
      </p:sp>
      <p:sp>
        <p:nvSpPr>
          <p:cNvPr id="35" name="矩形 34"/>
          <p:cNvSpPr/>
          <p:nvPr/>
        </p:nvSpPr>
        <p:spPr>
          <a:xfrm>
            <a:off x="696070" y="1448442"/>
            <a:ext cx="34855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）售价、进价、利润的关系式：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91283" y="1825453"/>
            <a:ext cx="39255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利润率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（利润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÷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商品进价）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×100%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606310" y="2352860"/>
            <a:ext cx="5385867" cy="28474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你知道为什么用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（利润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÷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商品进价）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而不是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（利润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÷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商品售价）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呢？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23463" y="2759960"/>
            <a:ext cx="783986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利润率是利润与成本之间的比率，考虑的是投入多少可以带回多少收益。</a:t>
            </a:r>
          </a:p>
        </p:txBody>
      </p:sp>
      <p:sp>
        <p:nvSpPr>
          <p:cNvPr id="39" name="矩形 38"/>
          <p:cNvSpPr/>
          <p:nvPr/>
        </p:nvSpPr>
        <p:spPr>
          <a:xfrm>
            <a:off x="4506414" y="3159010"/>
            <a:ext cx="22797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现售价 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标价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折扣</a:t>
            </a:r>
          </a:p>
        </p:txBody>
      </p:sp>
      <p:sp>
        <p:nvSpPr>
          <p:cNvPr id="40" name="矩形 39"/>
          <p:cNvSpPr/>
          <p:nvPr/>
        </p:nvSpPr>
        <p:spPr>
          <a:xfrm>
            <a:off x="4506413" y="3629941"/>
            <a:ext cx="303232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售价 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进价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1+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利润率）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45726" y="4238615"/>
            <a:ext cx="4415892" cy="346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若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盈利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利润率为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，若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亏损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利润率为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负。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销售中的等量关系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36" grpId="0"/>
      <p:bldP spid="37" grpId="0" animBg="1"/>
      <p:bldP spid="38" grpId="0"/>
      <p:bldP spid="39" grpId="0"/>
      <p:bldP spid="40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4060" y="1590391"/>
            <a:ext cx="12059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盈利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4060" y="2561554"/>
            <a:ext cx="12059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亏损</a:t>
            </a:r>
          </a:p>
        </p:txBody>
      </p:sp>
      <p:sp>
        <p:nvSpPr>
          <p:cNvPr id="9" name="矩形 8"/>
          <p:cNvSpPr/>
          <p:nvPr/>
        </p:nvSpPr>
        <p:spPr>
          <a:xfrm>
            <a:off x="2737940" y="1590389"/>
            <a:ext cx="20272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售价</a:t>
            </a:r>
            <a:r>
              <a:rPr lang="en-US" altLang="zh-CN" sz="2400" b="1" dirty="0">
                <a:cs typeface="+mn-ea"/>
                <a:sym typeface="+mn-lt"/>
              </a:rPr>
              <a:t>- </a:t>
            </a:r>
            <a:r>
              <a:rPr lang="zh-CN" altLang="en-US" sz="2400" b="1" dirty="0">
                <a:cs typeface="+mn-ea"/>
                <a:sym typeface="+mn-lt"/>
              </a:rPr>
              <a:t>进价</a:t>
            </a:r>
            <a:r>
              <a:rPr lang="en-US" altLang="zh-CN" sz="2400" b="1" dirty="0">
                <a:cs typeface="+mn-ea"/>
                <a:sym typeface="+mn-lt"/>
              </a:rPr>
              <a:t>&gt; 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37940" y="2561552"/>
            <a:ext cx="20272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售价</a:t>
            </a:r>
            <a:r>
              <a:rPr lang="en-US" altLang="zh-CN" sz="2400" b="1" dirty="0">
                <a:cs typeface="+mn-ea"/>
                <a:sym typeface="+mn-lt"/>
              </a:rPr>
              <a:t>- </a:t>
            </a:r>
            <a:r>
              <a:rPr lang="zh-CN" altLang="en-US" sz="2400" b="1" dirty="0">
                <a:cs typeface="+mn-ea"/>
                <a:sym typeface="+mn-lt"/>
              </a:rPr>
              <a:t>进价</a:t>
            </a:r>
            <a:r>
              <a:rPr lang="en-US" altLang="zh-CN" sz="2400" b="1" dirty="0">
                <a:cs typeface="+mn-ea"/>
                <a:sym typeface="+mn-lt"/>
              </a:rPr>
              <a:t>&lt; 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4061" y="3570105"/>
            <a:ext cx="173687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不盈不亏</a:t>
            </a:r>
          </a:p>
        </p:txBody>
      </p:sp>
      <p:sp>
        <p:nvSpPr>
          <p:cNvPr id="16" name="矩形 15"/>
          <p:cNvSpPr/>
          <p:nvPr/>
        </p:nvSpPr>
        <p:spPr>
          <a:xfrm>
            <a:off x="2737940" y="3565457"/>
            <a:ext cx="2027238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售价</a:t>
            </a:r>
            <a:r>
              <a:rPr lang="en-US" altLang="zh-CN" sz="2400" b="1" dirty="0">
                <a:cs typeface="+mn-ea"/>
                <a:sym typeface="+mn-lt"/>
              </a:rPr>
              <a:t>- </a:t>
            </a:r>
            <a:r>
              <a:rPr lang="zh-CN" altLang="en-US" sz="2400" b="1" dirty="0">
                <a:cs typeface="+mn-ea"/>
                <a:sym typeface="+mn-lt"/>
              </a:rPr>
              <a:t>进价</a:t>
            </a:r>
            <a:r>
              <a:rPr lang="en-US" altLang="zh-CN" sz="2400" b="1" dirty="0">
                <a:cs typeface="+mn-ea"/>
                <a:sym typeface="+mn-lt"/>
              </a:rPr>
              <a:t>= 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如何判断盈亏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75870" y="811182"/>
            <a:ext cx="787935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一商店在某一时间以每件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60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元的价格卖出两件衣服，其中一件盈利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25% 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，另一件亏损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25% </a:t>
            </a:r>
            <a:r>
              <a:rPr lang="zh-CN" altLang="en-US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，卖这两件衣服总的是盈利还是亏损或是不盈不亏</a:t>
            </a:r>
            <a:r>
              <a:rPr lang="en-US" altLang="zh-CN" sz="15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endParaRPr lang="zh-CN" altLang="en-US" sz="1500" b="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5870" y="1642892"/>
            <a:ext cx="8961537" cy="318548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）两件衣服的售价分别为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元，两件衣服的售价合计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）两件衣服的利润率分别为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商品售价、进价、利润率之间的关系</a:t>
            </a:r>
            <a:r>
              <a:rPr lang="zh-CN" altLang="en-US" sz="1500" u="sng" dirty="0">
                <a:solidFill>
                  <a:srgbClr val="000000"/>
                </a:solidFill>
                <a:cs typeface="+mn-ea"/>
                <a:sym typeface="+mn-lt"/>
              </a:rPr>
              <a:t>                                                       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；</a:t>
            </a:r>
            <a:r>
              <a:rPr lang="zh-CN" altLang="en-US" sz="1500" u="sng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）设盈利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25%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的成本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元，则方程为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）设亏损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25%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的成本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元，则方程为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zh-CN" altLang="en-US" sz="1500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endParaRPr lang="en-US" altLang="zh-CN" sz="1500" u="sng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）再通过具体计算，考虑卖两件商品的盈利情况；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34281" y="3737354"/>
            <a:ext cx="1349187" cy="1349187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103060" y="1703092"/>
            <a:ext cx="4164603" cy="2847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先大体估算盈亏，在通过准确计算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2686572" y="2075883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60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72" y="2075883"/>
                <a:ext cx="389403" cy="377075"/>
              </a:xfrm>
              <a:prstGeom prst="rect">
                <a:avLst/>
              </a:prstGeom>
              <a:blipFill rotWithShape="1">
                <a:blip r:embed="rId4"/>
                <a:stretch>
                  <a:fillRect l="-134" t="-18" r="9" b="1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3580158" y="2077346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60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158" y="2077346"/>
                <a:ext cx="389403" cy="377075"/>
              </a:xfrm>
              <a:prstGeom prst="rect">
                <a:avLst/>
              </a:prstGeom>
              <a:blipFill rotWithShape="1">
                <a:blip r:embed="rId4"/>
                <a:stretch>
                  <a:fillRect l="-7" t="-69" r="45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855658" y="2555730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25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58" y="2555730"/>
                <a:ext cx="389403" cy="377075"/>
              </a:xfrm>
              <a:prstGeom prst="rect">
                <a:avLst/>
              </a:prstGeom>
              <a:blipFill rotWithShape="1">
                <a:blip r:embed="rId5"/>
                <a:stretch>
                  <a:fillRect l="-16" t="-130" r="54" b="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559720" y="2552700"/>
                <a:ext cx="533835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−25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720" y="2552700"/>
                <a:ext cx="533835" cy="377075"/>
              </a:xfrm>
              <a:prstGeom prst="rect">
                <a:avLst/>
              </a:prstGeom>
              <a:blipFill rotWithShape="1">
                <a:blip r:embed="rId6"/>
                <a:stretch>
                  <a:fillRect l="-102" r="-887" b="1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3969561" y="3028054"/>
            <a:ext cx="2546611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售价 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进价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1+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利润率）</a:t>
            </a:r>
          </a:p>
        </p:txBody>
      </p:sp>
      <p:sp>
        <p:nvSpPr>
          <p:cNvPr id="23" name="矩形 22"/>
          <p:cNvSpPr/>
          <p:nvPr/>
        </p:nvSpPr>
        <p:spPr>
          <a:xfrm>
            <a:off x="3661522" y="3520450"/>
            <a:ext cx="1555955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(1 + 0.25) x = 60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170610" y="3918812"/>
            <a:ext cx="1560764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(1 - 0.25 ) y = 60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6103993" y="2075883"/>
                <a:ext cx="389403" cy="3770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120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993" y="2075883"/>
                <a:ext cx="389403" cy="377075"/>
              </a:xfrm>
              <a:prstGeom prst="rect">
                <a:avLst/>
              </a:prstGeom>
              <a:blipFill rotWithShape="1">
                <a:blip r:embed="rId7"/>
                <a:stretch>
                  <a:fillRect l="-96" t="-18" r="-25631" b="1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25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情景思考（销售盈亏问题）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6946" y="1067532"/>
            <a:ext cx="8140563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解方程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1. (1 + 0.25) x = 60</a:t>
            </a:r>
            <a:r>
              <a:rPr lang="zh-CN" altLang="en-US" sz="1500" b="1" dirty="0">
                <a:cs typeface="+mn-ea"/>
                <a:sym typeface="+mn-lt"/>
              </a:rPr>
              <a:t> 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2. (1 - 0.25 ) y = 60</a:t>
            </a:r>
            <a:endParaRPr lang="zh-CN" altLang="en-US" sz="15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40820" y="1067531"/>
            <a:ext cx="1844496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(1 + 0.25) x = 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X+0.25x=60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1.25x=60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x=48</a:t>
            </a:r>
            <a:r>
              <a:rPr lang="zh-CN" altLang="en-US" sz="1800" dirty="0">
                <a:cs typeface="+mn-ea"/>
                <a:sym typeface="+mn-lt"/>
              </a:rPr>
              <a:t> </a:t>
            </a:r>
          </a:p>
        </p:txBody>
      </p:sp>
      <p:sp>
        <p:nvSpPr>
          <p:cNvPr id="26" name="矩形 25"/>
          <p:cNvSpPr/>
          <p:nvPr/>
        </p:nvSpPr>
        <p:spPr>
          <a:xfrm>
            <a:off x="6549778" y="1067531"/>
            <a:ext cx="1786787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(1 - 0.25) y = 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y-0.25y=60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0.75y=60</a:t>
            </a:r>
          </a:p>
          <a:p>
            <a:pPr algn="ctr" defTabSz="685800"/>
            <a:r>
              <a:rPr lang="en-US" altLang="zh-CN" sz="1800" dirty="0">
                <a:cs typeface="+mn-ea"/>
                <a:sym typeface="+mn-lt"/>
              </a:rPr>
              <a:t>y=80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3840" y="2720707"/>
            <a:ext cx="664740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b="1" dirty="0">
                <a:cs typeface="+mn-ea"/>
                <a:sym typeface="+mn-lt"/>
              </a:rPr>
              <a:t>由此可知，两件衣服的进价是</a:t>
            </a:r>
            <a:r>
              <a:rPr lang="en-US" altLang="zh-CN" sz="1500" b="1" dirty="0" err="1">
                <a:cs typeface="+mn-ea"/>
                <a:sym typeface="+mn-lt"/>
              </a:rPr>
              <a:t>x+y</a:t>
            </a:r>
            <a:r>
              <a:rPr lang="en-US" altLang="zh-CN" sz="1500" b="1" dirty="0">
                <a:cs typeface="+mn-ea"/>
                <a:sym typeface="+mn-lt"/>
              </a:rPr>
              <a:t>=128(</a:t>
            </a:r>
            <a:r>
              <a:rPr lang="zh-CN" altLang="en-US" sz="1500" b="1" dirty="0">
                <a:cs typeface="+mn-ea"/>
                <a:sym typeface="+mn-lt"/>
              </a:rPr>
              <a:t>元</a:t>
            </a:r>
            <a:r>
              <a:rPr lang="en-US" altLang="zh-CN" sz="1500" b="1" dirty="0">
                <a:cs typeface="+mn-ea"/>
                <a:sym typeface="+mn-lt"/>
              </a:rPr>
              <a:t>)</a:t>
            </a:r>
            <a:endParaRPr lang="zh-CN" altLang="en-US" sz="1500" b="1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6946" y="3435897"/>
            <a:ext cx="3918380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cs typeface="+mn-ea"/>
                <a:sym typeface="+mn-lt"/>
              </a:rPr>
              <a:t>而 </a:t>
            </a:r>
            <a:r>
              <a:rPr lang="en-US" altLang="zh-CN" b="1" dirty="0">
                <a:cs typeface="+mn-ea"/>
                <a:sym typeface="+mn-lt"/>
              </a:rPr>
              <a:t>128(</a:t>
            </a:r>
            <a:r>
              <a:rPr lang="zh-CN" altLang="en-US" b="1" dirty="0">
                <a:cs typeface="+mn-ea"/>
                <a:sym typeface="+mn-lt"/>
              </a:rPr>
              <a:t>两件衣服的进价</a:t>
            </a:r>
            <a:r>
              <a:rPr lang="en-US" altLang="zh-CN" b="1" dirty="0">
                <a:cs typeface="+mn-ea"/>
                <a:sym typeface="+mn-lt"/>
              </a:rPr>
              <a:t>) &gt; 120(</a:t>
            </a:r>
            <a:r>
              <a:rPr lang="zh-CN" altLang="en-US" b="1" dirty="0">
                <a:cs typeface="+mn-ea"/>
                <a:sym typeface="+mn-lt"/>
              </a:rPr>
              <a:t>两件衣服的手机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2" name="带形: 前凸弯 11"/>
          <p:cNvSpPr/>
          <p:nvPr/>
        </p:nvSpPr>
        <p:spPr>
          <a:xfrm>
            <a:off x="5296185" y="3383516"/>
            <a:ext cx="3040380" cy="1200329"/>
          </a:xfrm>
          <a:prstGeom prst="ellipseRibbon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3600" b="1" dirty="0">
                <a:solidFill>
                  <a:prstClr val="white"/>
                </a:solidFill>
                <a:cs typeface="+mn-ea"/>
                <a:sym typeface="+mn-lt"/>
              </a:rPr>
              <a:t>亏损</a:t>
            </a:r>
          </a:p>
        </p:txBody>
      </p:sp>
      <p:sp>
        <p:nvSpPr>
          <p:cNvPr id="30" name="矩形 29"/>
          <p:cNvSpPr/>
          <p:nvPr/>
        </p:nvSpPr>
        <p:spPr>
          <a:xfrm>
            <a:off x="666946" y="3983681"/>
            <a:ext cx="31176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b="1" dirty="0">
                <a:cs typeface="+mn-ea"/>
                <a:sym typeface="+mn-lt"/>
              </a:rPr>
              <a:t>利润</a:t>
            </a:r>
            <a:r>
              <a:rPr lang="en-US" altLang="zh-CN" b="1" dirty="0">
                <a:cs typeface="+mn-ea"/>
                <a:sym typeface="+mn-lt"/>
              </a:rPr>
              <a:t>=</a:t>
            </a:r>
            <a:r>
              <a:rPr lang="zh-CN" altLang="en-US" b="1" dirty="0">
                <a:cs typeface="+mn-ea"/>
                <a:sym typeface="+mn-lt"/>
              </a:rPr>
              <a:t>售价</a:t>
            </a:r>
            <a:r>
              <a:rPr lang="en-US" altLang="zh-CN" b="1" dirty="0">
                <a:cs typeface="+mn-ea"/>
                <a:sym typeface="+mn-lt"/>
              </a:rPr>
              <a:t>-</a:t>
            </a:r>
            <a:r>
              <a:rPr lang="zh-CN" altLang="en-US" b="1" dirty="0">
                <a:cs typeface="+mn-ea"/>
                <a:sym typeface="+mn-lt"/>
              </a:rPr>
              <a:t>成本</a:t>
            </a:r>
            <a:r>
              <a:rPr lang="en-US" altLang="zh-CN" b="1" dirty="0">
                <a:cs typeface="+mn-ea"/>
                <a:sym typeface="+mn-lt"/>
              </a:rPr>
              <a:t>=120-128=</a:t>
            </a:r>
            <a:r>
              <a:rPr lang="en-US" altLang="zh-CN" sz="1800" b="1" dirty="0">
                <a:cs typeface="+mn-ea"/>
                <a:sym typeface="+mn-lt"/>
              </a:rPr>
              <a:t>-8</a:t>
            </a:r>
            <a:r>
              <a:rPr lang="zh-CN" altLang="en-US" sz="1800" b="1" dirty="0">
                <a:cs typeface="+mn-ea"/>
                <a:sym typeface="+mn-lt"/>
              </a:rPr>
              <a:t>（元）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如何判断盈亏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10" grpId="0"/>
      <p:bldP spid="11" grpId="0"/>
      <p:bldP spid="12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84748" y="1057582"/>
            <a:ext cx="8444978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解：求解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答：实际问题的答案</a:t>
            </a:r>
            <a:r>
              <a:rPr lang="en-US" altLang="zh-CN" sz="18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771152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heme/theme1.xml><?xml version="1.0" encoding="utf-8"?>
<a:theme xmlns:a="http://schemas.openxmlformats.org/drawingml/2006/main" name="WWW.2PPT.COM&#10;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qunh2cn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1436</Words>
  <Application>Microsoft Office PowerPoint</Application>
  <PresentationFormat>全屏显示(16:9)</PresentationFormat>
  <Paragraphs>179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等线</vt:lpstr>
      <vt:lpstr>思源黑体 CN Regular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2020-04-04T15:33:00Z</dcterms:created>
  <dcterms:modified xsi:type="dcterms:W3CDTF">2023-01-16T17:13:06Z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AD4A8857A90B4CDC9579E8C8D0F73187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