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02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4" r:id="rId28"/>
    <p:sldId id="495" r:id="rId29"/>
    <p:sldId id="496" r:id="rId30"/>
    <p:sldId id="497" r:id="rId31"/>
    <p:sldId id="498" r:id="rId32"/>
    <p:sldId id="499" r:id="rId33"/>
    <p:sldId id="500" r:id="rId34"/>
    <p:sldId id="501" r:id="rId3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3CD30C1-05E8-4EDF-8AAE-409A0F8AB33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863FB7D-8CC7-4AD4-B32E-CF806418249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6CE7321-6708-4C6B-B293-6AF247B7EB94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F0EC5E-DCCE-4CA4-A4CF-6F56D12F3569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4AF9E78-B828-4403-8704-E5820C6A3113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0D14185-BFD3-466C-ADD1-B9EEFA2E5C1D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80E556B-9208-4048-BD3E-BB9904AD9DD8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90DFE79-4193-4645-9C2C-C6DC3CEDF0E1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FBBF58-429B-4C2F-8036-DFCF3DFEEE27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D210F2-FD1B-4BF7-BA8C-EE50B5BF571E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76BC47-854D-4349-A9EB-E7A087302408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C9CB50C-90A6-4706-91A1-423D1A4B88BD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7AF8B9D-DC41-4967-8CED-65F689C70A69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223E40-D516-485C-8C7F-6D15C255E44E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96D0B2-02BF-45EB-BAB6-9C5341701F62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0887EB1-D433-4C82-BE42-9E2DA8B594AB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32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1D029BC-A5AC-444E-8117-1AB0D064E224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52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52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F3F875B-C160-4BEB-9413-4BDA5621767F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73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73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F8716CB-53A9-4E74-A206-8AF3F92695F9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93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93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9873311-68E8-4DA6-8F38-0E725A3C9F8B}" type="slidenum">
              <a:rPr lang="zh-CN" altLang="en-US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7AF0222-983A-448F-BF3F-DF46312AB355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34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34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37E25B0-EAA9-4382-92FF-DD4EDAE396DC}" type="slidenum">
              <a:rPr lang="zh-CN" altLang="en-US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55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55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7C17C9-8E77-4A53-BAC3-2A30DAAA4B3A}" type="slidenum">
              <a:rPr lang="zh-CN" altLang="en-US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75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75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CA61CE-9537-407C-A869-42D4F5CC93CF}" type="slidenum">
              <a:rPr lang="zh-CN" altLang="en-US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6522387-3745-4EB7-A4E3-381B5DFD1AA5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96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96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EAC5E73-093A-4741-9AAA-530B2C8C7610}" type="slidenum">
              <a:rPr lang="zh-CN" altLang="en-US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6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16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22463C9-DF94-42F2-88EA-BB1960B27FF6}" type="slidenum">
              <a:rPr lang="zh-CN" altLang="en-US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37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37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9FD3BB-2853-4005-A253-2AAD14CAA07E}" type="slidenum">
              <a:rPr lang="zh-CN" altLang="en-US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57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57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B0072D-8A70-4287-B86D-49D888273E4F}" type="slidenum">
              <a:rPr lang="zh-CN" altLang="en-US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B712826-3A58-42B5-97A4-10AEF6529A9A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10A882-903A-4AFA-81FE-092177A1DFDB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2742CF6-F4F5-4A9C-BF84-5004B42BFF20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ACFA81A-15CB-47F9-B64F-E2437F647A31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087F6D8-8145-4909-B7F4-7839F17677CA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A1E4313-B2F3-443F-A7D3-2D26B7CF2A6C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5CAF1-3F15-4943-B030-674E8FA1EE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8FDB9-F7AC-4F81-970D-AF78DB08E9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EDFAF-4F4A-457C-A2E6-8C7D6B39EE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1BB4973F-B832-4868-88B4-3581B50DCD2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76D5F-D228-471F-B474-0B76660124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86AD6-E650-4196-B34B-8DA3DFE52D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357DDEE-C55A-46E8-B790-025167309B4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B7BC7CEE-2D3F-4E4E-88B5-8AEED88E06E1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5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016" y="758279"/>
            <a:ext cx="1916906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058602" y="1491630"/>
            <a:ext cx="5338641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3200" b="1" dirty="0" smtClean="0">
                <a:latin typeface="+mn-lt"/>
                <a:ea typeface="+mn-ea"/>
                <a:cs typeface="+mn-ea"/>
                <a:sym typeface="+mn-lt"/>
              </a:rPr>
              <a:t>Space 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Exploration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57782" y="3003798"/>
            <a:ext cx="8428435" cy="47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Section Ⅵ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The Rest Parts of the Unit</a:t>
            </a:r>
            <a:r>
              <a:rPr lang="en-US" altLang="zh-CN" sz="2000" kern="100" dirty="0">
                <a:latin typeface="+mn-lt"/>
                <a:ea typeface="+mn-ea"/>
                <a:cs typeface="+mn-ea"/>
                <a:sym typeface="+mn-lt"/>
              </a:rPr>
              <a:t>(P</a:t>
            </a:r>
            <a:r>
              <a:rPr lang="en-US" altLang="zh-CN" sz="2000" kern="100" baseline="-25000" dirty="0">
                <a:latin typeface="+mn-lt"/>
                <a:ea typeface="+mn-ea"/>
                <a:cs typeface="+mn-ea"/>
                <a:sym typeface="+mn-lt"/>
              </a:rPr>
              <a:t>44</a:t>
            </a:r>
            <a:r>
              <a:rPr lang="zh-CN" altLang="zh-CN" sz="2000" kern="100" baseline="-25000" dirty="0"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lang="en-US" altLang="zh-CN" sz="2000" kern="100" baseline="-25000" dirty="0">
                <a:latin typeface="+mn-lt"/>
                <a:ea typeface="+mn-ea"/>
                <a:cs typeface="+mn-ea"/>
                <a:sym typeface="+mn-lt"/>
              </a:rPr>
              <a:t>48</a:t>
            </a:r>
            <a:r>
              <a:rPr lang="en-US" altLang="zh-CN" sz="2000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1113235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argue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&amp;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论证；争辩；争论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argument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争论；争吵；论点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379810" y="1545431"/>
            <a:ext cx="842843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argue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Do you ever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argue with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your family about which TV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programme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watch?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你曾经和家人争论过看哪个电视节目吗？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All the evidence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argued against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theory that the disease was spread by water.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所有的证据显示，该病由水传染之说不能成立。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argued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out of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going on such a journey.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我们说服她不要去做这样一次旅行。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5603" name="Picture 5" descr="课时要点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" y="519113"/>
            <a:ext cx="8559404" cy="54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415528" y="681038"/>
            <a:ext cx="8099822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①argue with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about/on/over 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②argue 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反驳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③argue 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赞成，为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而力争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④argue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into doing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说服某人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⑤argue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out of doing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说服某人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62325" y="1157288"/>
            <a:ext cx="23153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与某人争吵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辩论某事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50182" y="1546623"/>
            <a:ext cx="9400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against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79972" y="1989535"/>
            <a:ext cx="4542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64794" y="2376488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做某事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57663" y="2797969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不做某事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75047" y="681038"/>
            <a:ext cx="818078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易混辨析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argue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quarrel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矩形 11"/>
          <p:cNvSpPr>
            <a:spLocks noChangeArrowheads="1"/>
          </p:cNvSpPr>
          <p:nvPr/>
        </p:nvSpPr>
        <p:spPr bwMode="auto">
          <a:xfrm>
            <a:off x="401242" y="2600326"/>
            <a:ext cx="8345090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quarreled with her brother about their father’s will.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她和她弟弟因为父亲的遗嘱产生了争执。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15616" y="1275160"/>
          <a:ext cx="6588919" cy="1166829"/>
        </p:xfrm>
        <a:graphic>
          <a:graphicData uri="http://schemas.openxmlformats.org/drawingml/2006/table">
            <a:tbl>
              <a:tblPr/>
              <a:tblGrid>
                <a:gridCol w="112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argue</a:t>
                      </a: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08000" marR="108000" marT="53975" marB="539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指对自己的立场、看法等提出论证企图说服别人</a:t>
                      </a:r>
                      <a:endParaRPr kumimoji="0" 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08000" marR="108000" marT="53975" marB="539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quarrel</a:t>
                      </a:r>
                      <a:endParaRPr kumimoji="0" lang="zh-CN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08000" marR="108000" marT="53975" marB="539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指因对某事不满而生气，同某人争吵</a:t>
                      </a:r>
                      <a:endParaRPr kumimoji="0" 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08000" marR="108000" marT="53975" marB="539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354807" y="454819"/>
            <a:ext cx="8753697" cy="463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①They argued ____________ each other  ____________ where to spend their summer vacation.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②Even so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how could anyone argue ____________ eating more fruit and vegetables?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③I  ____________ him  ____________ taking me to a movie.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④There is still an  ____________ (argue) among the professors on how to carry out the plan.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⑤I said smoking was harmful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health.At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last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______________________________.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我说吸烟有害健康。最后，我说服他不再吸烟了。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93144" y="1340644"/>
            <a:ext cx="61138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80348" y="1340644"/>
            <a:ext cx="79092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about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82119" y="2132259"/>
            <a:ext cx="9400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against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7269" y="2984791"/>
            <a:ext cx="9207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argued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5146" y="2916809"/>
            <a:ext cx="5741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60021" y="3318272"/>
            <a:ext cx="12188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argument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52120" y="4140772"/>
            <a:ext cx="316362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argued him out of smoking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251222" y="432197"/>
            <a:ext cx="8428434" cy="85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2.limited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有限的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limit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限度；限制；极限；界限；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常作复数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范围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限制；限定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531" name="矩形 11"/>
          <p:cNvSpPr>
            <a:spLocks noChangeArrowheads="1"/>
          </p:cNvSpPr>
          <p:nvPr/>
        </p:nvSpPr>
        <p:spPr bwMode="auto">
          <a:xfrm>
            <a:off x="342863" y="1491630"/>
            <a:ext cx="8428435" cy="307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limit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There is a limit to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the amount of pain we can bear.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我们能忍受的疼痛是有限度的。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Each country should develop its own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programme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within the limits of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national resources.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每个国家都应该在国家资源的限度内开发自己的项目。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The house prices in the city seem rising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without limit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这个城市的房价好像在无限制地飞涨。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The EU has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set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strict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limits to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levels of pollution.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欧盟对污染程度作了严格的限制。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His speech ran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over the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time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limit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他的讲话超过了规定的时间限制。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467916" y="842963"/>
            <a:ext cx="8179594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①There is a limit to...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 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是有限度的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②within the limits of...  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③without limit  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 the limit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超量，超出限度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⑤set a limit/limits to...  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8451" y="1727598"/>
            <a:ext cx="16677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范围之内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46684" y="2150269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无限地，无限制地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1291" y="2549129"/>
            <a:ext cx="156247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over/beyond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18210" y="2955132"/>
            <a:ext cx="16677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对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规定限度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385763" y="598885"/>
            <a:ext cx="8180785" cy="417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①Many trains have been cancelled and a ____________ (limit) service is operating on other lines.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②Obviously  ________________________ the amount we can get done in two weeks.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很显然我们两周内所能完成的工作量是有限的。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③In my opinion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you had better  ___________________ the expense of your trip to avoid spending money ____________________.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在我看来，你们最好给这次旅行的费用定一个限度以免花钱如流水。</a:t>
            </a:r>
          </a:p>
        </p:txBody>
      </p:sp>
      <p:sp>
        <p:nvSpPr>
          <p:cNvPr id="4" name="矩形 3"/>
          <p:cNvSpPr/>
          <p:nvPr/>
        </p:nvSpPr>
        <p:spPr>
          <a:xfrm>
            <a:off x="4636294" y="1471613"/>
            <a:ext cx="9012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limited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22910" y="2302669"/>
            <a:ext cx="2005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there is a limit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52900" y="3120629"/>
            <a:ext cx="15167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set a limit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51560" y="3552826"/>
            <a:ext cx="154273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without limit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3.attach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系；绑；贴；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使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附属；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使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隶属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attachment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附件；喜爱；连接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603" name="矩形 11"/>
          <p:cNvSpPr>
            <a:spLocks noChangeArrowheads="1"/>
          </p:cNvSpPr>
          <p:nvPr/>
        </p:nvSpPr>
        <p:spPr bwMode="auto">
          <a:xfrm>
            <a:off x="379810" y="1090612"/>
            <a:ext cx="842843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attach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metal key was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the string.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一把金属钥匙系在绳子上。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have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my photo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you in my last email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please check it in the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attachment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我已经把我的照片附在上一封邮件里了，请在附件里查一下。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 great importance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this research.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我认为这项研究十分重要。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At one time the schools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were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mainly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attached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church.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这些学校曾一度归教会主管。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375047" y="681037"/>
            <a:ext cx="818078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①be attached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依恋；附属于；爱慕某人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某物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②attach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③attach ____________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参加；和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在一起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④attach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⑤___________________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重视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【误区释疑】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attach...to...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中的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为介词，其后接名词、代词或动名词。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03860" y="1157288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47901" y="1577579"/>
            <a:ext cx="204286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把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附在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之上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7813" y="1944292"/>
            <a:ext cx="9400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oneself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71688" y="2390776"/>
            <a:ext cx="14369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有联系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7473" y="2787254"/>
            <a:ext cx="246817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attach importance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375047" y="627460"/>
            <a:ext cx="818078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①Now you can buy cameras that are attached ____________ your wrist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bike helmet and eyeglasses.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middle school ____________ (attach) to Beijing Normal University is well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known across the country.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③Why did you attach ____________ (you) to only one club when you want to learn more skills?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④Parents should attach importance to  ____________ (develop) children’s good habits in life.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2347" y="1059657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36057" y="1933576"/>
            <a:ext cx="11051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attached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50356" y="2724151"/>
            <a:ext cx="1018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yourself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70760" y="3562351"/>
            <a:ext cx="13761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developing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142875" y="1720454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单词语境记忆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根据英汉提示写出单词的适当形式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6" descr="课时基础过关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4" y="843558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17885" y="2096691"/>
            <a:ext cx="842843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1.His travels have taken him to every corner of the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地球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2.These fish are found in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浅的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waters around the coast.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3.She bought a tablecloth with a pink and grey striped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模式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4.The blood samples are sent to the laboratory for  ____________ (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analyse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5.They often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监测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what they write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going back over their writing to see whether it is clear.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34013" y="2139554"/>
            <a:ext cx="7732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globe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43213" y="2561035"/>
            <a:ext cx="9688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shallow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50706" y="2937273"/>
            <a:ext cx="94397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pattern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12544" y="3373042"/>
            <a:ext cx="99610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analysis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44278" y="3805238"/>
            <a:ext cx="10262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monitor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4.result in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导致；造成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as a result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所以；结果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75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result from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产生；发生；由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造成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as a result of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的结果；由于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forests were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destroyed.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As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 a result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parts of the country are now short of water.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森林遭到破坏，因此，目前该国的部分地区水源短缺。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390526" y="627460"/>
            <a:ext cx="8261747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②The flood came about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as a result of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the heavy spring rains.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春雨大造成了洪水泛滥。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③Many hair problems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result from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what you eat.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很多头发问题都是由饮食引起的。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④When you do something with faith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 will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result in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success.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当你有信心的去做某事，结果就会成功。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as a result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意为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因此，结果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，后面接表示结果的句子；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as a result of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意为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的结果；由于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，其后面的部分表示原因，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of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后面接名词或动名词。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415528" y="817960"/>
            <a:ext cx="8099822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语段填词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Toby didn’t sleep well last night.________________(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由于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 lack of sleep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he felt quite sleepy while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driving.So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his careless driving ________________(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造成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 a terrible accident.________________(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结果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 happy family lost their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son.Therefore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one must be very careful while driving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for accidents mostly ________________(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由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而造成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 being absent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minded.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4066" y="1265635"/>
            <a:ext cx="15798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a result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19738" y="1695451"/>
            <a:ext cx="13018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resulted 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7813" y="2116932"/>
            <a:ext cx="12877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a result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92441" y="2528888"/>
            <a:ext cx="13502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result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5.provide for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提供生活所需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52226" name="对象 1"/>
          <p:cNvGraphicFramePr>
            <a:graphicFrameLocks noChangeAspect="1"/>
          </p:cNvGraphicFramePr>
          <p:nvPr/>
        </p:nvGraphicFramePr>
        <p:xfrm>
          <a:off x="344091" y="1058466"/>
          <a:ext cx="7900988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r:id="rId4" imgW="10554335" imgH="4390390" progId="Word.Document.8">
                  <p:embed/>
                </p:oleObj>
              </mc:Choice>
              <mc:Fallback>
                <p:oleObj r:id="rId4" imgW="10554335" imgH="439039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91" y="1058466"/>
                        <a:ext cx="7900988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1"/>
          <p:cNvSpPr>
            <a:spLocks noChangeArrowheads="1"/>
          </p:cNvSpPr>
          <p:nvPr/>
        </p:nvSpPr>
        <p:spPr bwMode="auto">
          <a:xfrm>
            <a:off x="365522" y="195486"/>
            <a:ext cx="8261747" cy="459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①If you can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supply us with goods of high quality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will not care much for price.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如您能提供优质产品，我们对价格是不会在意的。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cup is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provided with big handles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which is easy for the baby to hold.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杯子有大把手，便于婴儿拿着。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③Working in a team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offered a chance to me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learn how to get along with others.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在团队中工作给了我一个学习如何与他人相处的机会。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offered a collector 1</a:t>
            </a:r>
            <a:r>
              <a:rPr lang="zh-CN" altLang="zh-CN" b="1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000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dollars for that painting.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她出价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1 000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美元向一位收藏家购买那幅画。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1"/>
          <p:cNvSpPr>
            <a:spLocks noChangeArrowheads="1"/>
          </p:cNvSpPr>
          <p:nvPr/>
        </p:nvSpPr>
        <p:spPr bwMode="auto">
          <a:xfrm>
            <a:off x="316707" y="411957"/>
            <a:ext cx="8512969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一句多译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她把座位让给我，真有礼貌。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→It was polite of her to supply  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→It was polite of her to provide  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→It was polite of her to offer  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这些书将为我们提供所需要的全部信息。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→These books will supply  __________________________________________________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→These books will offer _________________________________.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→These books will offer _________________________________.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24301" y="1296592"/>
            <a:ext cx="19819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 with her seat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38600" y="1707357"/>
            <a:ext cx="18248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her seat for me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24300" y="2124076"/>
            <a:ext cx="14401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 her seat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92945" y="2915842"/>
            <a:ext cx="6067623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600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all the information we need to us/us with all the information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52776" y="3737373"/>
            <a:ext cx="38121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all the information we need to us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98019" y="4169569"/>
            <a:ext cx="351115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us all the information we need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3179" y="3348038"/>
            <a:ext cx="10734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 need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500063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6.run out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用完；耗尽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96479" y="922735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①Conditions are getting worse and supplies are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running out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情况越来越糟糕，贮备物资也快用完了。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run across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偶然遇见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或看到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run at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攻击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run after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追赶；追求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run for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竞选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run into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遇到；撞上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run out of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用完某物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415528" y="1046560"/>
            <a:ext cx="8099822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②We’ve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run out of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time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we’ll go on with this exercise next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时间已经用完了，但我们下次继续做这个练习。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ran after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girl for about two years but failed to win her hand.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他追求那位姑娘约有两年时间，但还是没能赢得她的爱情。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④You always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run into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some difficulties at the beginning of a new job.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一种新的工作，开始总会遇到一些困难。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矩形 11"/>
          <p:cNvSpPr>
            <a:spLocks noChangeArrowheads="1"/>
          </p:cNvSpPr>
          <p:nvPr/>
        </p:nvSpPr>
        <p:spPr bwMode="auto">
          <a:xfrm>
            <a:off x="414338" y="742950"/>
            <a:ext cx="8261747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介副词填空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①The police were running  ____________ the thief all day.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②I ran  ____________ an old friend in the street yesterday.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③His car ran  ____________ a tree and caused an accident.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④We are running out  ____________ our food and water.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思考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give out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耗尽，用光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时，与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run out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相同，都是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短语，主语通常是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，不能用于被动语态。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run out of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use up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用完，耗尽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时，为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短语，可用于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3382566" y="1197769"/>
            <a:ext cx="6556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after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79947" y="1624013"/>
            <a:ext cx="82933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across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39566" y="2019301"/>
            <a:ext cx="5741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71801" y="2441973"/>
            <a:ext cx="3616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46082" y="2852738"/>
            <a:ext cx="12926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不及物动词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89535" y="3227785"/>
            <a:ext cx="3693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物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53791" y="3670698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及物动词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61272" y="3676651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被动语态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411510"/>
            <a:ext cx="8428434" cy="126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7.Firstly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exploring space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has already made a difference in the fight against world hunger.(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44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首先，探索太空已经在战胜世界饥饿方面发挥了作用。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514" name="矩形 11"/>
          <p:cNvSpPr>
            <a:spLocks noChangeArrowheads="1"/>
          </p:cNvSpPr>
          <p:nvPr/>
        </p:nvSpPr>
        <p:spPr bwMode="auto">
          <a:xfrm>
            <a:off x="359568" y="1923678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【句式解读】　句中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“exploring space”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为动名词作主语。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【用法总结】　动名词作主语有如下几种常见情况：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直接位于句首作主语。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用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作形式主语，把动名词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真实主语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置于句尾作后置主语。常用于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“It is no use doing...”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“It is no good doing...”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“It is fun doing...”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“It is a waste of time doing...”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等句型中。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359569" y="1212541"/>
            <a:ext cx="8748935" cy="274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6.I’ve made this  ____________ (argue)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and not a few people would disagree with me.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7.You’ll be given  ____________ (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有规律的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) blood tests to show whether you have been infected.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8.They are looking for ways of reducing the waste of natural  ____________ (resource).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9.They may only have a  ____________ (limit) amount of time to get their points across.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10.The human brain needs to be without  ____________ (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氧气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) for only four minutes before permanent damage occurs.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83606" y="1039417"/>
            <a:ext cx="12188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argument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91991" y="1459707"/>
            <a:ext cx="9223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regular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62688" y="2278857"/>
            <a:ext cx="11915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resources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28950" y="2711054"/>
            <a:ext cx="9012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limited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00588" y="3089673"/>
            <a:ext cx="9421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oxygen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92894" y="492919"/>
            <a:ext cx="8345091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动名词的复合结构作主语。当动名词有自己的逻辑主语时，常可以在前面加上一个名词或代词的所有格作动名词的逻辑主语，构成动名词的复合结构。动名词的复合结构也可以在句中作主语。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动词不定式和动名词都可以用作主语。在意义上相近。但动名词多用来表示泛指或抽象动作，不定式多用来表示特指或具体动作。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Swimming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is a good sport in summer.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夏天游泳是一项很好的运动。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no use/no good crying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over spilt milk.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覆水难收。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a waste of time persuading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such a person to join us.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劝说这样的人加入真是浪费时间。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Your going there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will help a lot.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你到那里去将能帮上大忙。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88144" y="822722"/>
            <a:ext cx="8180785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①______________________________ is not a pleasure but a suffer.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在这种工作条件下工作不是一件愉快的事而是一件痛苦的事。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②__________________________________ has caused hearing loss in some teenagers.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在摇滚音乐会上听很吵的音乐已造成了一些青少年的听力丧失。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________________________ was a great encouragement to us.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他们来帮忙对我们是极大的鼓励。</a:t>
            </a:r>
          </a:p>
        </p:txBody>
      </p:sp>
      <p:sp>
        <p:nvSpPr>
          <p:cNvPr id="4" name="矩形 3"/>
          <p:cNvSpPr/>
          <p:nvPr/>
        </p:nvSpPr>
        <p:spPr>
          <a:xfrm>
            <a:off x="1115616" y="1275160"/>
            <a:ext cx="32487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Working in these conditions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3425" y="2127648"/>
            <a:ext cx="45516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Listening to loud music at rock concerts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3425" y="3276973"/>
            <a:ext cx="24465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Their coming to help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247804"/>
            <a:ext cx="8428434" cy="126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necessary to find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new home for people in space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as the resources on Earth will run out.(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45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由于地球上的资源将耗尽，有必要为太空中的人们找到一个新家。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433388" y="1491630"/>
            <a:ext cx="8428435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【句式解读】　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 is necessary to find...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句型，意为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是有必要的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为形式主语，不定式短语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to find a new home for people in space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作真正的主语。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 feel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it is our duty not to pollute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our environment.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我感觉我们有责任不污染我们的环境。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【用法总结】　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作形式主语常用于下列句型中：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(1)It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＋形容词＋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(for/of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 to do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(2)It is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i="1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to do...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(3)It takes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some time to do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干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花了某人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时间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414338" y="842962"/>
            <a:ext cx="8261747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very kind of you to lend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me the book.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你把书借给我实在太好了。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very important for us to finish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work on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对我们来说按时完成工作是很重要的。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a great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honour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 to be invited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speak here.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很荣幸被邀请在这儿发表演讲。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④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takes me an hour to walk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there and back.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我步行一个来回用一小时。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34566" y="519113"/>
            <a:ext cx="8261747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同义句转换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①You are careless to make so many mistakes in the exam.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→________________________________ so many mistakes in the exam.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②To study English well is very important for us.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 English well.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③We think ________________________________________ the orphans.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我们认为照顾这些孤儿是我们的职责。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④How long does __________________________________ to work?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他开车去上班要用多长时间？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1597" y="1801648"/>
            <a:ext cx="32036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is careless of you to make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3772" y="2625844"/>
            <a:ext cx="393062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is very important for us to study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79712" y="2972093"/>
            <a:ext cx="31952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is our duty to take care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05138" y="3865960"/>
            <a:ext cx="22284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take him to drive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短语语境填空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根据汉语提示写出适当的短语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238187" y="1123950"/>
            <a:ext cx="8800131" cy="256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1.Technological changes will inevitably  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导致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unemployment.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结果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bad thing has been turned into a good one.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3.As long as you are able to work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 need to  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提供生活所需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yourself and your family.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最后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after a pursuit lasting all day we caught up with them.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5.At last he opens the front door but time has  ________________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on him.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63653" y="1168004"/>
            <a:ext cx="10248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result 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78681" y="1597819"/>
            <a:ext cx="12877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a result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68579" y="1978819"/>
            <a:ext cx="136473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provide 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89398" y="2808685"/>
            <a:ext cx="11996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closing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69681" y="3218260"/>
            <a:ext cx="9576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run 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292894" y="519113"/>
            <a:ext cx="8345091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句式语境仿写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282179" y="941785"/>
            <a:ext cx="8428434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1.Firstly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exploring space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has already made a difference in the fight against world hunger.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首先，探索太空已经在战胜世界饥饿方面发挥了作用。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早睡早起是个好习惯。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__________________________________ is a good habit.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It is necessary to find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a new home for people in space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as the resources on Earth will run out.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由于地球上的资源将耗尽，有必要为太空中的人们找到一个新家。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如果这些症状持续存在，就有必要去看医生。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If the symptoms persist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_____________________ to your doctor.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0075" y="2216944"/>
            <a:ext cx="45223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Going to bed early and getting up early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68241" y="3857625"/>
            <a:ext cx="23687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is important to go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964407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语境串记多义词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314325" y="1396604"/>
            <a:ext cx="8511779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photo which is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the land that we are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attached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my recent letter.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我在最近的一封信上贴了一张和我们依恋的土地有关的照片。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2.Our boss fixed a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monitor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monitor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what is happening in the workshop.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我们老板安装了一个监视器来监视车间里发生的事情。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7411" name="Picture 5" descr="记单词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485" y="607219"/>
            <a:ext cx="47267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矩形 2"/>
          <p:cNvSpPr>
            <a:spLocks noChangeArrowheads="1"/>
          </p:cNvSpPr>
          <p:nvPr/>
        </p:nvSpPr>
        <p:spPr bwMode="auto">
          <a:xfrm>
            <a:off x="4281518" y="490538"/>
            <a:ext cx="83099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tabLst>
                <a:tab pos="2025015" algn="l"/>
              </a:tabLst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记单词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19088" y="681038"/>
            <a:ext cx="8343900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词族联记一类词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28613" y="1113235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同义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①argue—debate(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辩论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)—quarrel(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争吵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②fatal—deadly(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致命的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③attach—tie(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系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)—fasten(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系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④mystery—secret(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秘密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⑤regular—usual(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经常的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1"/>
          <p:cNvSpPr>
            <a:spLocks noChangeArrowheads="1"/>
          </p:cNvSpPr>
          <p:nvPr/>
        </p:nvSpPr>
        <p:spPr bwMode="auto">
          <a:xfrm>
            <a:off x="469107" y="840581"/>
            <a:ext cx="8099822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反义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①shallow—deep(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深的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②limited—unlimited(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无限的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③closing—beginning(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开始的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句型公式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467917" y="1275160"/>
            <a:ext cx="8345090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动名词作主语一般表示经常性、习惯性的动作，其后谓语用第三人称单数形式，有时用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作形式主语，而把动名词后置。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2.“It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＋形容词＋不定式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”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是固定句型，其中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作形式主语，不定式是真正的主语。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qpidbdu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1529</Words>
  <Application>Microsoft Office PowerPoint</Application>
  <PresentationFormat>全屏显示(16:9)</PresentationFormat>
  <Paragraphs>322</Paragraphs>
  <Slides>34</Slides>
  <Notes>33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2023-01-16T17:13:19Z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41C4191367EC4FD48998178675BDD70B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