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C4AFE005-12C7-4034-AD5A-48B88FFEAE4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C7FDE74-9457-44D1-966A-403EDFAF7D8C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F4B5FFC9-90F9-4DA5-B7E0-1E69B7619C07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13511819-E4E0-4C94-A66F-D068D28CF828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E005-12C7-4034-AD5A-48B88FFEAE42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D928AFD-368A-40B5-A93D-0DC4DB3953DE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839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3971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8397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0DAC1527-A5BD-4E46-BDA6-EFDAFBB8DB28}" type="slidenum">
              <a:rPr lang="en-US" altLang="zh-CN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ACAF036-EAC7-4C1A-B2FF-C60C59A99C76}" type="slidenum">
              <a:rPr lang="en-US" altLang="zh-CN"/>
              <a:t>25</a:t>
            </a:fld>
            <a:endParaRPr lang="en-US" altLang="zh-CN"/>
          </a:p>
        </p:txBody>
      </p:sp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EB55B5E4-78AF-48AC-856B-9833A160228B}" type="slidenum">
              <a:rPr lang="en-US" altLang="zh-CN" sz="1200"/>
              <a:t>25</a:t>
            </a:fld>
            <a:endParaRPr lang="en-US" altLang="zh-CN" sz="1200"/>
          </a:p>
        </p:txBody>
      </p:sp>
      <p:sp>
        <p:nvSpPr>
          <p:cNvPr id="1013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EC32A10C-F4F8-463F-AFCF-36156D464CC6}" type="slidenum">
              <a:rPr lang="en-US" altLang="zh-CN" sz="1200"/>
              <a:t>25</a:t>
            </a:fld>
            <a:endParaRPr lang="en-US" altLang="zh-CN" sz="1200"/>
          </a:p>
        </p:txBody>
      </p:sp>
      <p:sp>
        <p:nvSpPr>
          <p:cNvPr id="1013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B128C-F4E3-4C59-BDC3-EB1AFC2A78E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63871-501D-4167-8505-1BA41A46A9D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AAD9A-490D-4D16-8083-17D4610DB8C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1D91E-B7E8-4136-9154-594314E8C0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EEECF-6400-42C7-851A-3C5F6DB1EF0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FA6BB-EFC9-4C28-B9C5-A1F49001B6C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9B7A3-6775-4F71-9D99-E38243A8773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7A821-21EB-49EA-9109-3567FA75140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C264D-FBF5-48AB-8D6D-54CE5497DEC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575BC-C025-4BFD-B689-B246A8559CC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E0D91F1-A441-4358-B0B1-AD38496BF9E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ecool.net/photo/show/843/105148.htm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ecool.net/photo/show/843/105148.ht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1" name="Rectangle 8"/>
          <p:cNvSpPr>
            <a:spLocks noChangeArrowheads="1"/>
          </p:cNvSpPr>
          <p:nvPr/>
        </p:nvSpPr>
        <p:spPr bwMode="auto">
          <a:xfrm>
            <a:off x="2267101" y="3581400"/>
            <a:ext cx="45717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</a:rPr>
              <a:t>Section A  Period 1 1a-2d</a:t>
            </a:r>
          </a:p>
        </p:txBody>
      </p:sp>
      <p:sp>
        <p:nvSpPr>
          <p:cNvPr id="2" name="矩形 1"/>
          <p:cNvSpPr/>
          <p:nvPr/>
        </p:nvSpPr>
        <p:spPr>
          <a:xfrm>
            <a:off x="428833" y="1018617"/>
            <a:ext cx="8462958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800" b="1" dirty="0" smtClean="0"/>
              <a:t>Unit 10</a:t>
            </a:r>
            <a:endParaRPr lang="zh-CN" altLang="en-US" sz="4800" b="1" dirty="0" smtClean="0"/>
          </a:p>
          <a:p>
            <a:pPr>
              <a:lnSpc>
                <a:spcPct val="150000"/>
              </a:lnSpc>
            </a:pPr>
            <a:r>
              <a:rPr lang="en-US" altLang="zh-CN" sz="4000" b="1" dirty="0" smtClean="0"/>
              <a:t>You are supposed to shake hands</a:t>
            </a:r>
            <a:endParaRPr lang="zh-CN" altLang="en-US" sz="4000" b="1" dirty="0"/>
          </a:p>
        </p:txBody>
      </p:sp>
      <p:sp>
        <p:nvSpPr>
          <p:cNvPr id="9" name="矩形 8"/>
          <p:cNvSpPr/>
          <p:nvPr/>
        </p:nvSpPr>
        <p:spPr>
          <a:xfrm>
            <a:off x="2627183" y="51816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ection A 1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" y="1371600"/>
            <a:ext cx="7162800" cy="473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7200"/>
            <a:ext cx="8382000" cy="762000"/>
          </a:xfrm>
          <a:noFill/>
        </p:spPr>
        <p:txBody>
          <a:bodyPr wrap="none"/>
          <a:lstStyle/>
          <a:p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 Listen and check the answer in 1a.</a:t>
            </a:r>
          </a:p>
        </p:txBody>
      </p:sp>
      <p:sp>
        <p:nvSpPr>
          <p:cNvPr id="84997" name="Oval 5"/>
          <p:cNvSpPr>
            <a:spLocks noChangeArrowheads="1"/>
          </p:cNvSpPr>
          <p:nvPr/>
        </p:nvSpPr>
        <p:spPr bwMode="auto">
          <a:xfrm>
            <a:off x="457200" y="609600"/>
            <a:ext cx="719138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>
                <a:solidFill>
                  <a:srgbClr val="8700E2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1b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69119" y="3581400"/>
            <a:ext cx="6172200" cy="2514600"/>
          </a:xfrm>
          <a:noFill/>
        </p:spPr>
        <p:txBody>
          <a:bodyPr wrap="none"/>
          <a:lstStyle/>
          <a:p>
            <a:pPr>
              <a:buFontTx/>
              <a:buNone/>
            </a:pP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  <a:cs typeface="Arial Unicode MS"/>
              </a:rPr>
              <a:t>A: What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Arial Unicode MS"/>
                <a:cs typeface="Arial Unicode MS"/>
              </a:rPr>
              <a:t>are 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  <a:cs typeface="Arial Unicode MS"/>
              </a:rPr>
              <a:t>people in Korea </a:t>
            </a:r>
          </a:p>
          <a:p>
            <a:pPr>
              <a:buFontTx/>
              <a:buNone/>
            </a:pP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Arial Unicode MS"/>
                <a:cs typeface="Arial Unicode MS"/>
              </a:rPr>
              <a:t>      supposed to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  <a:cs typeface="Arial Unicode MS"/>
              </a:rPr>
              <a:t> do when they meet </a:t>
            </a:r>
          </a:p>
          <a:p>
            <a:pPr>
              <a:buFontTx/>
              <a:buNone/>
            </a:pP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  <a:cs typeface="Arial Unicode MS"/>
              </a:rPr>
              <a:t>      for the first time?</a:t>
            </a:r>
          </a:p>
          <a:p>
            <a:pPr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Arial Unicode MS"/>
                <a:cs typeface="Arial Unicode MS"/>
              </a:rPr>
              <a:t>B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  <a:cs typeface="Arial Unicode MS"/>
              </a:rPr>
              <a:t>: </a:t>
            </a:r>
            <a:r>
              <a:rPr lang="en-US" altLang="zh-CN" b="1" dirty="0">
                <a:latin typeface="Times New Roman" panose="02020603050405020304" pitchFamily="18" charset="0"/>
                <a:ea typeface="Arial Unicode MS"/>
                <a:cs typeface="Arial Unicode MS"/>
              </a:rPr>
              <a:t>They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Arial Unicode MS"/>
                <a:cs typeface="Arial Unicode MS"/>
              </a:rPr>
              <a:t>’re supposed to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  <a:cs typeface="Arial Unicode MS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/>
                <a:cs typeface="Arial Unicode MS"/>
              </a:rPr>
              <a:t>bow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  <a:cs typeface="Arial Unicode MS"/>
              </a:rPr>
              <a:t>.</a:t>
            </a:r>
            <a:endParaRPr lang="en-US" altLang="zh-CN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600200"/>
            <a:ext cx="8153400" cy="1143000"/>
          </a:xfrm>
          <a:noFill/>
        </p:spPr>
        <p:txBody>
          <a:bodyPr/>
          <a:lstStyle/>
          <a:p>
            <a:pPr algn="l"/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Make conversations about what people in different countries do when they meet for the first time. Talk about the countries in 1a or other countries.</a:t>
            </a:r>
          </a:p>
        </p:txBody>
      </p:sp>
      <p:pic>
        <p:nvPicPr>
          <p:cNvPr id="86020" name="Picture 4" descr="分开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05599" y="3733800"/>
            <a:ext cx="2174875" cy="252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1" name="Oval 5"/>
          <p:cNvSpPr>
            <a:spLocks noChangeArrowheads="1"/>
          </p:cNvSpPr>
          <p:nvPr/>
        </p:nvSpPr>
        <p:spPr bwMode="auto">
          <a:xfrm>
            <a:off x="228600" y="990600"/>
            <a:ext cx="719138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dirty="0">
                <a:solidFill>
                  <a:srgbClr val="8700E2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1c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28600" y="457200"/>
            <a:ext cx="82819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lnSpc>
                <a:spcPct val="110000"/>
              </a:lnSpc>
            </a:pPr>
            <a:r>
              <a:rPr lang="en-US" altLang="zh-CN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87043" name="AutoShape 3" descr="接吻亲吻KISS图片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zh-CN" altLang="zh-CN"/>
          </a:p>
        </p:txBody>
      </p:sp>
      <p:sp>
        <p:nvSpPr>
          <p:cNvPr id="87044" name="AutoShape 4" descr="接吻亲吻KISS图片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zh-CN" altLang="zh-CN"/>
          </a:p>
        </p:txBody>
      </p:sp>
      <p:pic>
        <p:nvPicPr>
          <p:cNvPr id="87045" name="Picture 5" descr="jiewen2_06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57600" y="3581400"/>
            <a:ext cx="3505200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571500" y="990600"/>
            <a:ext cx="8305800" cy="275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What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in Brazil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supposed to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 when they meet   for the first time?</a:t>
            </a:r>
          </a:p>
          <a:p>
            <a:pPr>
              <a:lnSpc>
                <a:spcPct val="13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’re supposed to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hug and face-to-face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LO0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29400" y="4181475"/>
            <a:ext cx="25146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561975" y="1071841"/>
            <a:ext cx="8356600" cy="3109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zh-CN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A: What </a:t>
            </a:r>
            <a:r>
              <a:rPr lang="en-US" altLang="zh-CN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are </a:t>
            </a:r>
            <a:r>
              <a:rPr lang="en-US" altLang="zh-CN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you </a:t>
            </a:r>
            <a:r>
              <a:rPr lang="en-US" altLang="zh-CN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supposed to</a:t>
            </a:r>
            <a:r>
              <a:rPr lang="en-US" altLang="zh-CN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do when </a:t>
            </a:r>
            <a:r>
              <a:rPr lang="en-US" altLang="zh-CN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you </a:t>
            </a:r>
            <a:r>
              <a:rPr lang="en-US" altLang="zh-CN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meet a Japanese for the first </a:t>
            </a:r>
            <a:r>
              <a:rPr lang="en-US" altLang="zh-CN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time</a:t>
            </a:r>
            <a:r>
              <a:rPr lang="en-US" altLang="zh-CN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  <a:p>
            <a:pPr>
              <a:lnSpc>
                <a:spcPct val="125000"/>
              </a:lnSpc>
            </a:pPr>
            <a:endParaRPr lang="en-US" altLang="zh-CN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5000"/>
              </a:lnSpc>
            </a:pPr>
            <a:r>
              <a:rPr lang="en-US" altLang="zh-CN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B: You </a:t>
            </a:r>
            <a:r>
              <a:rPr lang="en-US" altLang="zh-CN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are supposed to</a:t>
            </a:r>
            <a:r>
              <a:rPr lang="en-US" altLang="zh-CN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bow when you </a:t>
            </a:r>
            <a:r>
              <a:rPr lang="en-US" altLang="zh-CN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meet </a:t>
            </a:r>
            <a:r>
              <a:rPr lang="en-US" altLang="zh-CN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Japanese for the first time</a:t>
            </a:r>
            <a:r>
              <a:rPr lang="en-US" altLang="zh-CN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altLang="zh-CN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无标题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838200"/>
            <a:ext cx="24828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3048000" y="838200"/>
            <a:ext cx="5943600" cy="4130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dirty="0"/>
              <a:t>A: What </a:t>
            </a:r>
            <a:r>
              <a:rPr lang="en-US" altLang="zh-CN" sz="3200" dirty="0">
                <a:solidFill>
                  <a:srgbClr val="0000FF"/>
                </a:solidFill>
              </a:rPr>
              <a:t>are</a:t>
            </a:r>
            <a:r>
              <a:rPr lang="en-US" altLang="zh-CN" sz="3200" dirty="0"/>
              <a:t> you </a:t>
            </a:r>
            <a:r>
              <a:rPr lang="en-US" altLang="zh-CN" sz="3200" dirty="0">
                <a:solidFill>
                  <a:srgbClr val="0000FF"/>
                </a:solidFill>
              </a:rPr>
              <a:t>supposed to</a:t>
            </a:r>
            <a:r>
              <a:rPr lang="en-US" altLang="zh-CN" sz="3200" dirty="0"/>
              <a:t>   </a:t>
            </a:r>
          </a:p>
          <a:p>
            <a:pPr>
              <a:lnSpc>
                <a:spcPct val="120000"/>
              </a:lnSpc>
            </a:pPr>
            <a:r>
              <a:rPr lang="en-US" altLang="zh-CN" sz="3200" dirty="0"/>
              <a:t>    do when you meet him   </a:t>
            </a:r>
          </a:p>
          <a:p>
            <a:pPr>
              <a:lnSpc>
                <a:spcPct val="120000"/>
              </a:lnSpc>
            </a:pPr>
            <a:r>
              <a:rPr lang="en-US" altLang="zh-CN" sz="3200" dirty="0"/>
              <a:t>    from China for the first  </a:t>
            </a:r>
          </a:p>
          <a:p>
            <a:pPr>
              <a:lnSpc>
                <a:spcPct val="120000"/>
              </a:lnSpc>
            </a:pPr>
            <a:r>
              <a:rPr lang="en-US" altLang="zh-CN" sz="3200" dirty="0"/>
              <a:t>    time?</a:t>
            </a:r>
            <a:endParaRPr lang="en-US" altLang="zh-CN" sz="3200" i="1" dirty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dirty="0"/>
              <a:t>B:</a:t>
            </a:r>
            <a:r>
              <a:rPr lang="en-US" altLang="zh-CN" sz="3200" i="1" dirty="0"/>
              <a:t> </a:t>
            </a:r>
            <a:r>
              <a:rPr lang="en-US" altLang="zh-CN" sz="3200" dirty="0"/>
              <a:t>You </a:t>
            </a:r>
            <a:r>
              <a:rPr lang="en-US" altLang="zh-CN" sz="3200" dirty="0">
                <a:solidFill>
                  <a:srgbClr val="0000FF"/>
                </a:solidFill>
              </a:rPr>
              <a:t>are supposed to</a:t>
            </a:r>
            <a:r>
              <a:rPr lang="en-US" altLang="zh-CN" sz="3200" dirty="0"/>
              <a:t> shake  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dirty="0"/>
              <a:t>     hands when you meet him for </a:t>
            </a:r>
            <a:r>
              <a:rPr lang="en-US" altLang="zh-CN" sz="3200" dirty="0" smtClean="0"/>
              <a:t> the </a:t>
            </a:r>
            <a:r>
              <a:rPr lang="en-US" altLang="zh-CN" sz="3200" dirty="0"/>
              <a:t>first time.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w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4825" y="1143000"/>
            <a:ext cx="2746046" cy="381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3269921" y="1172468"/>
            <a:ext cx="55626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What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supposed to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when you meet people   from France for the first  time?</a:t>
            </a: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You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supposed to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kiss when you meet people from France for the first time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512762" y="1381125"/>
            <a:ext cx="82502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en-US" altLang="zh-CN" sz="2800" dirty="0">
                <a:solidFill>
                  <a:srgbClr val="000099"/>
                </a:solidFill>
              </a:rPr>
              <a:t>Maria is an exchange student. Last </a:t>
            </a:r>
            <a:r>
              <a:rPr lang="en-US" altLang="zh-CN" sz="2800" dirty="0" smtClean="0">
                <a:solidFill>
                  <a:srgbClr val="000099"/>
                </a:solidFill>
              </a:rPr>
              <a:t>night </a:t>
            </a:r>
            <a:r>
              <a:rPr lang="en-US" altLang="zh-CN" sz="2800" dirty="0">
                <a:solidFill>
                  <a:srgbClr val="000099"/>
                </a:solidFill>
              </a:rPr>
              <a:t>she h ad </a:t>
            </a:r>
            <a:endParaRPr lang="en-US" altLang="zh-CN" sz="2800" dirty="0" smtClean="0">
              <a:solidFill>
                <a:srgbClr val="000099"/>
              </a:solidFill>
            </a:endParaRPr>
          </a:p>
          <a:p>
            <a:pPr algn="l"/>
            <a:r>
              <a:rPr lang="en-US" altLang="zh-CN" sz="2800" dirty="0" smtClean="0">
                <a:solidFill>
                  <a:srgbClr val="000099"/>
                </a:solidFill>
              </a:rPr>
              <a:t>dinner </a:t>
            </a:r>
            <a:r>
              <a:rPr lang="en-US" altLang="zh-CN" sz="2800" dirty="0">
                <a:solidFill>
                  <a:srgbClr val="000099"/>
                </a:solidFill>
              </a:rPr>
              <a:t>at an American </a:t>
            </a:r>
            <a:r>
              <a:rPr lang="en-US" altLang="zh-CN" sz="2800" dirty="0" smtClean="0">
                <a:solidFill>
                  <a:srgbClr val="000099"/>
                </a:solidFill>
              </a:rPr>
              <a:t>friend’s </a:t>
            </a:r>
            <a:r>
              <a:rPr lang="en-US" altLang="zh-CN" sz="2800" dirty="0">
                <a:solidFill>
                  <a:srgbClr val="000099"/>
                </a:solidFill>
              </a:rPr>
              <a:t>house. Listen and </a:t>
            </a:r>
            <a:endParaRPr lang="en-US" altLang="zh-CN" sz="2800" dirty="0" smtClean="0">
              <a:solidFill>
                <a:srgbClr val="000099"/>
              </a:solidFill>
            </a:endParaRPr>
          </a:p>
          <a:p>
            <a:pPr algn="l"/>
            <a:r>
              <a:rPr lang="en-US" altLang="zh-CN" sz="2800" dirty="0" smtClean="0">
                <a:solidFill>
                  <a:srgbClr val="000099"/>
                </a:solidFill>
              </a:rPr>
              <a:t>check </a:t>
            </a:r>
            <a:r>
              <a:rPr lang="en-US" altLang="zh-CN" sz="2800" dirty="0">
                <a:solidFill>
                  <a:srgbClr val="000099"/>
                </a:solidFill>
              </a:rPr>
              <a:t>(√</a:t>
            </a:r>
            <a:r>
              <a:rPr lang="en-US" altLang="zh-CN" sz="2800" dirty="0" smtClean="0">
                <a:solidFill>
                  <a:srgbClr val="000099"/>
                </a:solidFill>
              </a:rPr>
              <a:t>) </a:t>
            </a:r>
            <a:r>
              <a:rPr lang="en-US" altLang="zh-CN" sz="2800" dirty="0">
                <a:solidFill>
                  <a:srgbClr val="000099"/>
                </a:solidFill>
              </a:rPr>
              <a:t>the mistakes Maria made.</a:t>
            </a:r>
          </a:p>
        </p:txBody>
      </p:sp>
      <p:pic>
        <p:nvPicPr>
          <p:cNvPr id="91139" name="Picture 3" descr="section A 2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33600" y="3200400"/>
            <a:ext cx="53340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590800"/>
            <a:ext cx="8077200" cy="685800"/>
          </a:xfrm>
        </p:spPr>
        <p:txBody>
          <a:bodyPr/>
          <a:lstStyle/>
          <a:p>
            <a:r>
              <a:rPr lang="en-US" altLang="zh-CN" sz="3600" b="1">
                <a:solidFill>
                  <a:schemeClr val="hlink"/>
                </a:solidFill>
                <a:latin typeface="Times New Roman" panose="02020603050405020304" pitchFamily="18" charset="0"/>
              </a:rPr>
              <a:t>Maria’s story</a:t>
            </a:r>
          </a:p>
        </p:txBody>
      </p:sp>
      <p:sp>
        <p:nvSpPr>
          <p:cNvPr id="91142" name="Oval 6"/>
          <p:cNvSpPr>
            <a:spLocks noChangeArrowheads="1"/>
          </p:cNvSpPr>
          <p:nvPr/>
        </p:nvSpPr>
        <p:spPr bwMode="auto">
          <a:xfrm>
            <a:off x="1489075" y="609600"/>
            <a:ext cx="720725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dirty="0">
                <a:solidFill>
                  <a:srgbClr val="8700E2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2a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1559683" y="1600200"/>
            <a:ext cx="5867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>
                <a:solidFill>
                  <a:schemeClr val="hlink"/>
                </a:solidFill>
              </a:rPr>
              <a:t>Maria’s  mistakes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381000" y="2286000"/>
            <a:ext cx="8382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/>
              <a:t>______  </a:t>
            </a:r>
            <a:r>
              <a:rPr lang="en-US" altLang="zh-CN" sz="3200" dirty="0">
                <a:solidFill>
                  <a:srgbClr val="000000"/>
                </a:solidFill>
              </a:rPr>
              <a:t>arrived late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000000"/>
                </a:solidFill>
              </a:rPr>
              <a:t>______  ate the wrong food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000000"/>
                </a:solidFill>
              </a:rPr>
              <a:t>______  greeted Paul’s mother the wrong way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000000"/>
                </a:solidFill>
              </a:rPr>
              <a:t>______  wore the wrong clothes</a:t>
            </a:r>
            <a:endParaRPr lang="en-US" altLang="zh-CN" sz="3200" dirty="0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533400" y="4038600"/>
            <a:ext cx="110172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7200"/>
              <a:t>√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533400" y="3306763"/>
            <a:ext cx="1101725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7200"/>
              <a:t>√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533400" y="1858963"/>
            <a:ext cx="1101725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7200"/>
              <a:t>√</a:t>
            </a:r>
          </a:p>
        </p:txBody>
      </p:sp>
      <p:grpSp>
        <p:nvGrpSpPr>
          <p:cNvPr id="92167" name="Group 2"/>
          <p:cNvGrpSpPr/>
          <p:nvPr/>
        </p:nvGrpSpPr>
        <p:grpSpPr bwMode="auto">
          <a:xfrm>
            <a:off x="4267200" y="457200"/>
            <a:ext cx="4168775" cy="1341438"/>
            <a:chOff x="0" y="0"/>
            <a:chExt cx="2313" cy="845"/>
          </a:xfrm>
        </p:grpSpPr>
        <p:pic>
          <p:nvPicPr>
            <p:cNvPr id="92168" name="Picture 12" descr="BAN_10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2313" cy="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169" name="Text Box 4"/>
            <p:cNvSpPr txBox="1">
              <a:spLocks noChangeArrowheads="1"/>
            </p:cNvSpPr>
            <p:nvPr/>
          </p:nvSpPr>
          <p:spPr bwMode="auto">
            <a:xfrm>
              <a:off x="240" y="153"/>
              <a:ext cx="129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4400">
                  <a:solidFill>
                    <a:srgbClr val="A50021"/>
                  </a:solidFill>
                </a:rPr>
                <a:t>CHECK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utoUpdateAnimBg="0"/>
      <p:bldP spid="92165" grpId="0" autoUpdateAnimBg="0"/>
      <p:bldP spid="9216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457200" y="1524000"/>
            <a:ext cx="8305800" cy="452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marL="342900" indent="-342900" algn="l"/>
            <a:r>
              <a:rPr lang="en-US" altLang="zh-CN" sz="3200" dirty="0"/>
              <a:t>1.  </a:t>
            </a:r>
            <a:r>
              <a:rPr lang="en-US" altLang="zh-CN" sz="3200" b="1" dirty="0"/>
              <a:t>Maria was supposed to arrived at 7:00, but she </a:t>
            </a:r>
            <a:r>
              <a:rPr lang="en-US" altLang="zh-CN" sz="3200" b="1" dirty="0" smtClean="0"/>
              <a:t>______________ </a:t>
            </a:r>
            <a:r>
              <a:rPr lang="en-US" altLang="zh-CN" sz="3200" b="1" dirty="0"/>
              <a:t>. </a:t>
            </a:r>
          </a:p>
          <a:p>
            <a:pPr marL="342900" indent="-342900" algn="l">
              <a:buFont typeface="Arial" panose="020B0604020202020204" pitchFamily="34" charset="0"/>
              <a:buAutoNum type="arabicPeriod" startAt="2"/>
            </a:pPr>
            <a:r>
              <a:rPr lang="en-US" altLang="zh-CN" sz="3200" b="1" dirty="0"/>
              <a:t>In Maria’s country, when you’re invited for 7:00, you’re expected to </a:t>
            </a:r>
            <a:r>
              <a:rPr lang="en-US" altLang="zh-CN" sz="3200" b="1" dirty="0" smtClean="0"/>
              <a:t>__________.</a:t>
            </a:r>
            <a:endParaRPr lang="en-US" altLang="zh-CN" sz="3200" b="1" dirty="0"/>
          </a:p>
          <a:p>
            <a:pPr marL="342900" indent="-342900" algn="l"/>
            <a:r>
              <a:rPr lang="en-US" altLang="zh-CN" sz="3200" b="1" dirty="0"/>
              <a:t>3.  When Maria met Paul’s mom, she was supposed to </a:t>
            </a:r>
            <a:r>
              <a:rPr lang="en-US" altLang="zh-CN" sz="3200" b="1" dirty="0" smtClean="0"/>
              <a:t>____________ </a:t>
            </a:r>
            <a:r>
              <a:rPr lang="en-US" altLang="zh-CN" sz="3200" b="1" dirty="0"/>
              <a:t>. </a:t>
            </a:r>
          </a:p>
          <a:p>
            <a:pPr marL="342900" indent="-342900" algn="l">
              <a:buFont typeface="Arial" panose="020B0604020202020204" pitchFamily="34" charset="0"/>
              <a:buAutoNum type="arabicPeriod" startAt="4"/>
            </a:pPr>
            <a:r>
              <a:rPr lang="en-US" altLang="zh-CN" sz="3200" b="1" dirty="0"/>
              <a:t>Maria should ask what she is supposed to </a:t>
            </a:r>
            <a:r>
              <a:rPr lang="en-US" altLang="zh-CN" sz="3200" b="1" dirty="0" smtClean="0"/>
              <a:t>__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_____</a:t>
            </a:r>
            <a:r>
              <a:rPr lang="en-US" altLang="zh-CN" sz="3200" b="1" dirty="0" smtClean="0"/>
              <a:t>__  </a:t>
            </a:r>
            <a:r>
              <a:rPr lang="en-US" altLang="zh-CN" sz="3200" b="1" dirty="0"/>
              <a:t>if she is invited to a party next time.</a:t>
            </a:r>
          </a:p>
        </p:txBody>
      </p:sp>
      <p:sp>
        <p:nvSpPr>
          <p:cNvPr id="9318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762000"/>
            <a:ext cx="8991600" cy="914400"/>
          </a:xfrm>
          <a:noFill/>
        </p:spPr>
        <p:txBody>
          <a:bodyPr/>
          <a:lstStyle/>
          <a:p>
            <a:pPr algn="l"/>
            <a:r>
              <a:rPr lang="en-US" altLang="zh-CN" sz="4000" dirty="0">
                <a:solidFill>
                  <a:schemeClr val="accent2"/>
                </a:solidFill>
              </a:rPr>
              <a:t>        </a:t>
            </a:r>
            <a:r>
              <a:rPr lang="en-US" altLang="zh-CN" sz="4000" b="1" dirty="0">
                <a:solidFill>
                  <a:schemeClr val="accent2"/>
                </a:solidFill>
              </a:rPr>
              <a:t>Listen again. Fill in the blanks.</a:t>
            </a:r>
          </a:p>
        </p:txBody>
      </p:sp>
      <p:sp>
        <p:nvSpPr>
          <p:cNvPr id="93188" name="Oval 6"/>
          <p:cNvSpPr>
            <a:spLocks noChangeArrowheads="1"/>
          </p:cNvSpPr>
          <p:nvPr/>
        </p:nvSpPr>
        <p:spPr bwMode="auto">
          <a:xfrm>
            <a:off x="457200" y="685800"/>
            <a:ext cx="719138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>
                <a:solidFill>
                  <a:srgbClr val="8700E2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2b</a:t>
            </a:r>
          </a:p>
        </p:txBody>
      </p:sp>
      <p:sp>
        <p:nvSpPr>
          <p:cNvPr id="93189" name="Text Box 7"/>
          <p:cNvSpPr txBox="1">
            <a:spLocks noChangeArrowheads="1"/>
          </p:cNvSpPr>
          <p:nvPr/>
        </p:nvSpPr>
        <p:spPr bwMode="auto">
          <a:xfrm flipH="1">
            <a:off x="2743200" y="1981200"/>
            <a:ext cx="2667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arrive at 7:00</a:t>
            </a:r>
          </a:p>
        </p:txBody>
      </p:sp>
      <p:sp>
        <p:nvSpPr>
          <p:cNvPr id="93190" name="Text Box 8"/>
          <p:cNvSpPr txBox="1">
            <a:spLocks noChangeArrowheads="1"/>
          </p:cNvSpPr>
          <p:nvPr/>
        </p:nvSpPr>
        <p:spPr bwMode="auto">
          <a:xfrm>
            <a:off x="6248400" y="2924173"/>
            <a:ext cx="236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come later</a:t>
            </a:r>
          </a:p>
        </p:txBody>
      </p:sp>
      <p:sp>
        <p:nvSpPr>
          <p:cNvPr id="93191" name="Text Box 9"/>
          <p:cNvSpPr txBox="1">
            <a:spLocks noChangeArrowheads="1"/>
          </p:cNvSpPr>
          <p:nvPr/>
        </p:nvSpPr>
        <p:spPr bwMode="auto">
          <a:xfrm>
            <a:off x="3352800" y="3886200"/>
            <a:ext cx="198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shake hands</a:t>
            </a:r>
          </a:p>
        </p:txBody>
      </p:sp>
      <p:sp>
        <p:nvSpPr>
          <p:cNvPr id="93192" name="Text Box 11"/>
          <p:cNvSpPr txBox="1">
            <a:spLocks noChangeArrowheads="1"/>
          </p:cNvSpPr>
          <p:nvPr/>
        </p:nvSpPr>
        <p:spPr bwMode="auto">
          <a:xfrm>
            <a:off x="1752600" y="48768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wear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 autoUpdateAnimBg="0"/>
      <p:bldP spid="93190" grpId="0" autoUpdateAnimBg="0"/>
      <p:bldP spid="93191" grpId="0" autoUpdateAnimBg="0"/>
      <p:bldP spid="9319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握手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95600" y="4011613"/>
            <a:ext cx="2936875" cy="2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1" name="AutoShape 3"/>
          <p:cNvSpPr>
            <a:spLocks noChangeArrowheads="1"/>
          </p:cNvSpPr>
          <p:nvPr/>
        </p:nvSpPr>
        <p:spPr bwMode="auto">
          <a:xfrm>
            <a:off x="304800" y="1600200"/>
            <a:ext cx="3398838" cy="1798638"/>
          </a:xfrm>
          <a:prstGeom prst="cloudCallout">
            <a:avLst>
              <a:gd name="adj1" fmla="val 36083"/>
              <a:gd name="adj2" fmla="val 10083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381000" y="2025650"/>
            <a:ext cx="334803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</a:rPr>
              <a:t>How was the dinner at Paul’s house last night?</a:t>
            </a:r>
          </a:p>
        </p:txBody>
      </p:sp>
      <p:sp>
        <p:nvSpPr>
          <p:cNvPr id="94213" name="AutoShape 5"/>
          <p:cNvSpPr>
            <a:spLocks noChangeArrowheads="1"/>
          </p:cNvSpPr>
          <p:nvPr/>
        </p:nvSpPr>
        <p:spPr bwMode="auto">
          <a:xfrm>
            <a:off x="3886200" y="1600200"/>
            <a:ext cx="5105400" cy="2090738"/>
          </a:xfrm>
          <a:prstGeom prst="cloudCallout">
            <a:avLst>
              <a:gd name="adj1" fmla="val -7931"/>
              <a:gd name="adj2" fmla="val 8986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3971925" y="2028825"/>
            <a:ext cx="5184775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</a:rPr>
              <a:t>Well, it was OK, but I made some mistakes. I was supposed to arrive at  7:00,but I arrived</a:t>
            </a:r>
            <a:r>
              <a:rPr lang="en-US" altLang="zh-CN" sz="2800" dirty="0"/>
              <a:t> at 8:00.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1066800" y="457200"/>
            <a:ext cx="78486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</a:rPr>
              <a:t>Role-play a conversation between Maria and Dan. Use the information in 2a and 2b</a:t>
            </a:r>
            <a:r>
              <a:rPr lang="en-US" altLang="zh-CN" sz="3200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94216" name="Oval 8"/>
          <p:cNvSpPr>
            <a:spLocks noChangeArrowheads="1"/>
          </p:cNvSpPr>
          <p:nvPr/>
        </p:nvSpPr>
        <p:spPr bwMode="auto">
          <a:xfrm>
            <a:off x="381000" y="533400"/>
            <a:ext cx="719138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>
                <a:solidFill>
                  <a:srgbClr val="8700E2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2c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13" descr="http://pica.nipic.com/2007-12-29/200712292391065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43399" y="2714625"/>
            <a:ext cx="27781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Rectangle 2"/>
          <p:cNvSpPr txBox="1">
            <a:spLocks noChangeArrowheads="1"/>
          </p:cNvSpPr>
          <p:nvPr/>
        </p:nvSpPr>
        <p:spPr bwMode="auto">
          <a:xfrm>
            <a:off x="642937" y="979489"/>
            <a:ext cx="8281987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Char char="•"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In Brazil, </a:t>
            </a:r>
            <a:r>
              <a:rPr lang="en-US" altLang="zh-CN" sz="3600" b="1" dirty="0">
                <a:latin typeface="Times New Roman" panose="02020603050405020304" pitchFamily="18" charset="0"/>
              </a:rPr>
              <a:t>what do people do when they meet for the first time? </a:t>
            </a:r>
          </a:p>
        </p:txBody>
      </p:sp>
      <p:pic>
        <p:nvPicPr>
          <p:cNvPr id="75780" name="Picture 7" descr="http://www.tlsh.tp.edu.tw/~t127/northamerica/images/north01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62025" y="2314575"/>
            <a:ext cx="2538413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椭圆 7"/>
          <p:cNvSpPr>
            <a:spLocks noChangeArrowheads="1"/>
          </p:cNvSpPr>
          <p:nvPr/>
        </p:nvSpPr>
        <p:spPr bwMode="auto">
          <a:xfrm>
            <a:off x="3500438" y="5000625"/>
            <a:ext cx="714375" cy="5715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3" descr="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5072063"/>
            <a:ext cx="1281113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1444"/>
            <a:ext cx="8229600" cy="1143000"/>
          </a:xfrm>
        </p:spPr>
        <p:txBody>
          <a:bodyPr/>
          <a:lstStyle/>
          <a:p>
            <a:pPr algn="l"/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Role-play the conversation.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10394" y="1219200"/>
            <a:ext cx="8381206" cy="4525963"/>
          </a:xfrm>
        </p:spPr>
        <p:txBody>
          <a:bodyPr/>
          <a:lstStyle/>
          <a:p>
            <a:pPr>
              <a:lnSpc>
                <a:spcPct val="95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Katie: How was the welcome party for   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          foreign students last night?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John: Great! I made some new friends. But a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         funny thing happened.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Katie: What?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John: I met a Japanese boy called Sato, and   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      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as soon as</a:t>
            </a:r>
            <a:r>
              <a:rPr lang="en-US" altLang="zh-CN" b="1" dirty="0">
                <a:latin typeface="Times New Roman" panose="02020603050405020304" pitchFamily="18" charset="0"/>
              </a:rPr>
              <a:t> I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held out</a:t>
            </a:r>
            <a:r>
              <a:rPr lang="en-US" altLang="zh-CN" b="1" dirty="0">
                <a:latin typeface="Times New Roman" panose="02020603050405020304" pitchFamily="18" charset="0"/>
              </a:rPr>
              <a:t> my hand, he   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       bowed.</a:t>
            </a:r>
          </a:p>
        </p:txBody>
      </p:sp>
      <p:pic>
        <p:nvPicPr>
          <p:cNvPr id="95237" name="Picture 6" descr="0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81800" y="5072063"/>
            <a:ext cx="1243013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9" name="Oval 7"/>
          <p:cNvSpPr>
            <a:spLocks noChangeArrowheads="1"/>
          </p:cNvSpPr>
          <p:nvPr/>
        </p:nvSpPr>
        <p:spPr bwMode="auto">
          <a:xfrm>
            <a:off x="250825" y="404813"/>
            <a:ext cx="719138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>
                <a:solidFill>
                  <a:srgbClr val="8700E2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2d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47775"/>
            <a:ext cx="8382000" cy="3095625"/>
          </a:xfrm>
        </p:spPr>
        <p:txBody>
          <a:bodyPr/>
          <a:lstStyle/>
          <a:p>
            <a:pPr marL="609600" indent="-609600">
              <a:lnSpc>
                <a:spcPct val="110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Katie: That’s how people in Japan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are expected  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to</a:t>
            </a:r>
            <a:r>
              <a:rPr lang="en-US" altLang="zh-CN" b="1" dirty="0" smtClean="0">
                <a:latin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</a:rPr>
              <a:t>greet each other. It’s impolite if you 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don’t </a:t>
            </a:r>
            <a:r>
              <a:rPr lang="en-US" altLang="zh-CN" b="1" dirty="0">
                <a:latin typeface="Times New Roman" panose="02020603050405020304" pitchFamily="18" charset="0"/>
              </a:rPr>
              <a:t>bow.</a:t>
            </a:r>
          </a:p>
          <a:p>
            <a:pPr marL="609600" indent="-609600">
              <a:lnSpc>
                <a:spcPct val="110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John:  I didn’t know that. So I just stood there  </a:t>
            </a:r>
          </a:p>
          <a:p>
            <a:pPr marL="609600" indent="-609600">
              <a:lnSpc>
                <a:spcPct val="110000"/>
              </a:lnSpc>
              <a:buFontTx/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with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my hand out</a:t>
            </a:r>
            <a:r>
              <a:rPr lang="en-US" altLang="zh-CN" b="1" dirty="0">
                <a:latin typeface="Times New Roman" panose="02020603050405020304" pitchFamily="18" charset="0"/>
              </a:rPr>
              <a:t>. Finally, I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returned the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bow</a:t>
            </a:r>
            <a:r>
              <a:rPr lang="en-US" altLang="zh-CN" b="1" dirty="0" smtClean="0">
                <a:latin typeface="Times New Roman" panose="02020603050405020304" pitchFamily="18" charset="0"/>
              </a:rPr>
              <a:t>.</a:t>
            </a:r>
            <a:endParaRPr lang="en-US" altLang="zh-CN" b="1" dirty="0">
              <a:latin typeface="Times New Roman" panose="02020603050405020304" pitchFamily="18" charset="0"/>
            </a:endParaRPr>
          </a:p>
        </p:txBody>
      </p:sp>
      <p:pic>
        <p:nvPicPr>
          <p:cNvPr id="96259" name="Picture 3" descr="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10200" y="4267200"/>
            <a:ext cx="121920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0" name="Picture 6" descr="0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86600" y="4343400"/>
            <a:ext cx="1243013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762000"/>
          </a:xfrm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/>
          <a:lstStyle/>
          <a:p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Language points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2450" y="1600200"/>
            <a:ext cx="8229600" cy="35052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1) be expected to</a:t>
            </a:r>
            <a:r>
              <a:rPr lang="en-US" altLang="zh-CN" b="1" dirty="0">
                <a:latin typeface="Times New Roman" panose="02020603050405020304" pitchFamily="18" charset="0"/>
              </a:rPr>
              <a:t> </a:t>
            </a:r>
            <a:r>
              <a:rPr lang="zh-CN" altLang="en-US" b="1" dirty="0">
                <a:latin typeface="Times New Roman" panose="02020603050405020304" pitchFamily="18" charset="0"/>
              </a:rPr>
              <a:t>意为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“被期望；被要求”</a:t>
            </a:r>
            <a:r>
              <a:rPr lang="zh-CN" altLang="en-US" b="1" dirty="0">
                <a:latin typeface="Times New Roman" panose="02020603050405020304" pitchFamily="18" charset="0"/>
              </a:rPr>
              <a:t>。</a:t>
            </a:r>
          </a:p>
          <a:p>
            <a:pPr marL="609600" indent="-609600">
              <a:buFontTx/>
              <a:buNone/>
            </a:pPr>
            <a:r>
              <a:rPr lang="zh-CN" altLang="en-US" b="1" dirty="0">
                <a:latin typeface="Times New Roman" panose="02020603050405020304" pitchFamily="18" charset="0"/>
              </a:rPr>
              <a:t>    </a:t>
            </a:r>
            <a:r>
              <a:rPr lang="en-US" altLang="zh-CN" b="1" dirty="0">
                <a:latin typeface="Times New Roman" panose="02020603050405020304" pitchFamily="18" charset="0"/>
              </a:rPr>
              <a:t>she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is expected to</a:t>
            </a:r>
            <a:r>
              <a:rPr lang="en-US" altLang="zh-CN" b="1" dirty="0">
                <a:latin typeface="Times New Roman" panose="02020603050405020304" pitchFamily="18" charset="0"/>
              </a:rPr>
              <a:t> be a good doctor.</a:t>
            </a:r>
          </a:p>
          <a:p>
            <a:pPr marL="609600" indent="-609600"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  </a:t>
            </a:r>
            <a:r>
              <a:rPr lang="zh-CN" altLang="en-US" b="1" dirty="0">
                <a:latin typeface="Times New Roman" panose="02020603050405020304" pitchFamily="18" charset="0"/>
              </a:rPr>
              <a:t>有人期望她成为一名好医生。</a:t>
            </a:r>
          </a:p>
          <a:p>
            <a:pPr marL="609600" indent="-609600">
              <a:buFontTx/>
              <a:buNone/>
            </a:pPr>
            <a:r>
              <a:rPr lang="zh-CN" altLang="en-US" b="1" dirty="0">
                <a:latin typeface="Times New Roman" panose="02020603050405020304" pitchFamily="18" charset="0"/>
              </a:rPr>
              <a:t>     </a:t>
            </a:r>
            <a:r>
              <a:rPr lang="en-US" altLang="zh-CN" b="1" dirty="0">
                <a:latin typeface="Times New Roman" panose="02020603050405020304" pitchFamily="18" charset="0"/>
              </a:rPr>
              <a:t>The visitors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are expected to</a:t>
            </a:r>
            <a:r>
              <a:rPr lang="en-US" altLang="zh-CN" b="1" dirty="0">
                <a:latin typeface="Times New Roman" panose="02020603050405020304" pitchFamily="18" charset="0"/>
              </a:rPr>
              <a:t> arrive in half </a:t>
            </a:r>
          </a:p>
          <a:p>
            <a:pPr marL="609600" indent="-609600"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   an hour.</a:t>
            </a:r>
          </a:p>
          <a:p>
            <a:pPr marL="609600" indent="-609600"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   </a:t>
            </a:r>
            <a:r>
              <a:rPr lang="zh-CN" altLang="en-US" b="1" dirty="0">
                <a:latin typeface="Times New Roman" panose="02020603050405020304" pitchFamily="18" charset="0"/>
              </a:rPr>
              <a:t>参观者要在半小时后到达。</a:t>
            </a:r>
          </a:p>
        </p:txBody>
      </p:sp>
      <p:pic>
        <p:nvPicPr>
          <p:cNvPr id="972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572000"/>
            <a:ext cx="1924050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685800" y="642938"/>
            <a:ext cx="8353425" cy="555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ts val="384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3.  smooth music</a:t>
            </a:r>
          </a:p>
          <a:p>
            <a:pPr algn="l">
              <a:lnSpc>
                <a:spcPts val="384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smooth   </a:t>
            </a:r>
            <a:r>
              <a:rPr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平滑的；悦耳的</a:t>
            </a:r>
          </a:p>
          <a:p>
            <a:pPr algn="l">
              <a:lnSpc>
                <a:spcPts val="384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Her skin is as smooth as silk.</a:t>
            </a:r>
          </a:p>
          <a:p>
            <a:pPr algn="l">
              <a:lnSpc>
                <a:spcPts val="384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她的皮肤像丝绸一样光滑。</a:t>
            </a:r>
          </a:p>
          <a:p>
            <a:pPr algn="l">
              <a:lnSpc>
                <a:spcPts val="384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Our path in life will not always be smooth.   </a:t>
            </a:r>
          </a:p>
          <a:p>
            <a:pPr algn="l">
              <a:lnSpc>
                <a:spcPts val="384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我们人生的道路不会总是平坦的。</a:t>
            </a:r>
          </a:p>
          <a:p>
            <a:pPr algn="l">
              <a:lnSpc>
                <a:spcPts val="384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She has the most beautiful blue eyes and a voice as smooth as silk.</a:t>
            </a:r>
          </a:p>
          <a:p>
            <a:pPr algn="l">
              <a:lnSpc>
                <a:spcPts val="384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她有着美丽的蓝色眼睛和十分悦耳的嗓音。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8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8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8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8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8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500063" y="785813"/>
            <a:ext cx="8353425" cy="555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ts val="384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4.  Well, if you have spare time, …</a:t>
            </a:r>
          </a:p>
          <a:p>
            <a:pPr algn="l">
              <a:lnSpc>
                <a:spcPts val="384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spare   </a:t>
            </a:r>
            <a:r>
              <a:rPr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空闲的；不用的</a:t>
            </a:r>
          </a:p>
          <a:p>
            <a:pPr algn="l">
              <a:lnSpc>
                <a:spcPts val="384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What do you like doing in your spare time?</a:t>
            </a:r>
          </a:p>
          <a:p>
            <a:pPr algn="l">
              <a:lnSpc>
                <a:spcPts val="384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你在闲暇时喜欢做什么？</a:t>
            </a:r>
          </a:p>
          <a:p>
            <a:pPr algn="l">
              <a:lnSpc>
                <a:spcPts val="384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Please stay with us. We have a spare room for you.</a:t>
            </a:r>
          </a:p>
          <a:p>
            <a:pPr algn="l">
              <a:lnSpc>
                <a:spcPts val="384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请住下吧，我们有一个空房间给你住。</a:t>
            </a:r>
          </a:p>
          <a:p>
            <a:pPr algn="l">
              <a:lnSpc>
                <a:spcPts val="384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I have no spare money.   </a:t>
            </a:r>
          </a:p>
          <a:p>
            <a:pPr algn="l">
              <a:lnSpc>
                <a:spcPts val="384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我没有余钱。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9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9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9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9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93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3"/>
          <p:cNvSpPr txBox="1">
            <a:spLocks noChangeArrowheads="1"/>
          </p:cNvSpPr>
          <p:nvPr/>
        </p:nvSpPr>
        <p:spPr bwMode="auto">
          <a:xfrm>
            <a:off x="381000" y="2852738"/>
            <a:ext cx="8458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CFEA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/>
              <a:t>1. Recite the new words.</a:t>
            </a:r>
            <a:endParaRPr lang="zh-CN" altLang="zh-CN" sz="4000" b="1" dirty="0"/>
          </a:p>
          <a:p>
            <a:r>
              <a:rPr lang="en-US" altLang="zh-CN" sz="4000" b="1" dirty="0"/>
              <a:t>2. Write a passage about different customs in different countries</a:t>
            </a:r>
            <a:r>
              <a:rPr lang="en-US" altLang="zh-CN" sz="4000" b="1" dirty="0" smtClean="0"/>
              <a:t>. </a:t>
            </a:r>
            <a:endParaRPr lang="zh-CN" altLang="zh-CN" sz="4000" b="1" dirty="0"/>
          </a:p>
        </p:txBody>
      </p:sp>
      <p:sp>
        <p:nvSpPr>
          <p:cNvPr id="100355" name="Text Box 4"/>
          <p:cNvSpPr txBox="1">
            <a:spLocks noChangeArrowheads="1"/>
          </p:cNvSpPr>
          <p:nvPr/>
        </p:nvSpPr>
        <p:spPr bwMode="auto">
          <a:xfrm>
            <a:off x="2209800" y="1524000"/>
            <a:ext cx="42878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HOMEWORK</a:t>
            </a:r>
            <a:r>
              <a:rPr lang="en-US" altLang="zh-CN" sz="40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2209800" y="2133600"/>
            <a:ext cx="48958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7200" b="1" dirty="0">
                <a:solidFill>
                  <a:srgbClr val="0000FF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Thank 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4" descr="接吻亲吻KISS图片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zh-CN" altLang="zh-CN"/>
          </a:p>
        </p:txBody>
      </p:sp>
      <p:sp>
        <p:nvSpPr>
          <p:cNvPr id="76803" name="AutoShape 5" descr="接吻亲吻KISS图片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zh-CN" altLang="zh-CN"/>
          </a:p>
        </p:txBody>
      </p:sp>
      <p:sp>
        <p:nvSpPr>
          <p:cNvPr id="76804" name="Rectangle 8"/>
          <p:cNvSpPr>
            <a:spLocks noChangeArrowheads="1"/>
          </p:cNvSpPr>
          <p:nvPr/>
        </p:nvSpPr>
        <p:spPr bwMode="auto">
          <a:xfrm>
            <a:off x="4429125" y="2286000"/>
            <a:ext cx="4357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600" b="1" dirty="0">
                <a:latin typeface="Times New Roman" panose="02020603050405020304" pitchFamily="18" charset="0"/>
              </a:rPr>
              <a:t>Brazil --- </a:t>
            </a: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Brazilian(s)</a:t>
            </a:r>
          </a:p>
        </p:txBody>
      </p:sp>
      <p:sp>
        <p:nvSpPr>
          <p:cNvPr id="76805" name="Text Box 9"/>
          <p:cNvSpPr txBox="1">
            <a:spLocks noChangeArrowheads="1"/>
          </p:cNvSpPr>
          <p:nvPr/>
        </p:nvSpPr>
        <p:spPr bwMode="auto">
          <a:xfrm>
            <a:off x="5286375" y="3429000"/>
            <a:ext cx="1584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kiss</a:t>
            </a:r>
          </a:p>
        </p:txBody>
      </p:sp>
      <p:pic>
        <p:nvPicPr>
          <p:cNvPr id="76806" name="Picture 11" descr="01300000178518123046467247282_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1643063"/>
            <a:ext cx="3214688" cy="297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714375" y="5072063"/>
            <a:ext cx="8208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     They </a:t>
            </a: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are supposed to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…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utoUpdateAnimBg="0"/>
      <p:bldP spid="76805" grpId="0" autoUpdateAnimBg="0"/>
      <p:bldP spid="768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7" descr="http://www.tlsh.tp.edu.tw/~t127/northamerica/images/north01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90600" y="2352675"/>
            <a:ext cx="2492327" cy="371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Rectangle 2"/>
          <p:cNvSpPr>
            <a:spLocks noChangeArrowheads="1"/>
          </p:cNvSpPr>
          <p:nvPr/>
        </p:nvSpPr>
        <p:spPr bwMode="auto">
          <a:xfrm>
            <a:off x="633413" y="966788"/>
            <a:ext cx="7993062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0" hangingPunct="0"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     In Mexico, what do people do when 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     they meet for the first time?                                    </a:t>
            </a:r>
          </a:p>
        </p:txBody>
      </p:sp>
      <p:pic>
        <p:nvPicPr>
          <p:cNvPr id="77828" name="Picture 10" descr="http://pic10.nipic.com/20101030/2419558_200851043378_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0" y="2728927"/>
            <a:ext cx="3916363" cy="296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9" name="椭圆 8"/>
          <p:cNvSpPr>
            <a:spLocks noChangeArrowheads="1"/>
          </p:cNvSpPr>
          <p:nvPr/>
        </p:nvSpPr>
        <p:spPr bwMode="auto">
          <a:xfrm rot="1138411">
            <a:off x="1343025" y="4073525"/>
            <a:ext cx="1219200" cy="4286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5"/>
          <p:cNvSpPr txBox="1">
            <a:spLocks noChangeArrowheads="1"/>
          </p:cNvSpPr>
          <p:nvPr/>
        </p:nvSpPr>
        <p:spPr bwMode="auto">
          <a:xfrm>
            <a:off x="4310063" y="2506663"/>
            <a:ext cx="4429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Mexico—Mexican (s)</a:t>
            </a:r>
            <a:endParaRPr kumimoji="1"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78851" name="Text Box 6"/>
          <p:cNvSpPr txBox="1">
            <a:spLocks noChangeArrowheads="1"/>
          </p:cNvSpPr>
          <p:nvPr/>
        </p:nvSpPr>
        <p:spPr bwMode="auto">
          <a:xfrm>
            <a:off x="4953000" y="3721101"/>
            <a:ext cx="295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shake hands </a:t>
            </a:r>
          </a:p>
        </p:txBody>
      </p:sp>
      <p:sp>
        <p:nvSpPr>
          <p:cNvPr id="78852" name="Text Box 7"/>
          <p:cNvSpPr txBox="1">
            <a:spLocks noChangeArrowheads="1"/>
          </p:cNvSpPr>
          <p:nvPr/>
        </p:nvSpPr>
        <p:spPr bwMode="auto">
          <a:xfrm>
            <a:off x="1333500" y="5572125"/>
            <a:ext cx="6572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     They </a:t>
            </a: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are supposed to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…</a:t>
            </a:r>
          </a:p>
        </p:txBody>
      </p:sp>
      <p:pic>
        <p:nvPicPr>
          <p:cNvPr id="78853" name="Picture 9" descr="http://images.51yougo.com/user/uniway07/201302251054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" y="1000125"/>
            <a:ext cx="30511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1" grpId="0" autoUpdateAnimBg="0"/>
      <p:bldP spid="788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746125" y="868365"/>
            <a:ext cx="7929562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0" hangingPunct="0"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In Korea, what do people do when they meet for the first time?                                                                   </a:t>
            </a:r>
          </a:p>
        </p:txBody>
      </p:sp>
      <p:pic>
        <p:nvPicPr>
          <p:cNvPr id="79875" name="Picture 4" descr="225028_010501061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2506" y="2311401"/>
            <a:ext cx="370840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6" name="Text Box 5"/>
          <p:cNvSpPr txBox="1">
            <a:spLocks noChangeArrowheads="1"/>
          </p:cNvSpPr>
          <p:nvPr/>
        </p:nvSpPr>
        <p:spPr bwMode="auto">
          <a:xfrm>
            <a:off x="714375" y="4714875"/>
            <a:ext cx="42846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</a:t>
            </a: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Korea --- Korean (s)</a:t>
            </a:r>
          </a:p>
        </p:txBody>
      </p:sp>
      <p:sp>
        <p:nvSpPr>
          <p:cNvPr id="79877" name="Text Box 7"/>
          <p:cNvSpPr txBox="1">
            <a:spLocks noChangeArrowheads="1"/>
          </p:cNvSpPr>
          <p:nvPr/>
        </p:nvSpPr>
        <p:spPr bwMode="auto">
          <a:xfrm>
            <a:off x="714375" y="5486400"/>
            <a:ext cx="8208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     They </a:t>
            </a: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are supposed to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6500813" y="4714875"/>
            <a:ext cx="10715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bow</a:t>
            </a:r>
          </a:p>
        </p:txBody>
      </p:sp>
      <p:pic>
        <p:nvPicPr>
          <p:cNvPr id="79879" name="Picture 9" descr="http://i1.w.hjfile.cn/doc/201109/jgly5330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62" y="2098675"/>
            <a:ext cx="2581275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  <p:bldP spid="79877" grpId="0" autoUpdateAnimBg="0"/>
      <p:bldP spid="7987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500063" y="857250"/>
            <a:ext cx="8281987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0" hangingPunct="0">
              <a:spcBef>
                <a:spcPct val="2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     In Japan, what do people do when </a:t>
            </a:r>
            <a:r>
              <a:rPr lang="en-US" altLang="ja-JP" sz="3600" b="1">
                <a:latin typeface="Times New Roman" panose="02020603050405020304" pitchFamily="18" charset="0"/>
              </a:rPr>
              <a:t> 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altLang="ja-JP" sz="3600" b="1">
                <a:latin typeface="Times New Roman" panose="02020603050405020304" pitchFamily="18" charset="0"/>
              </a:rPr>
              <a:t>     </a:t>
            </a:r>
            <a:r>
              <a:rPr lang="en-US" altLang="zh-CN" sz="3600" b="1">
                <a:latin typeface="Times New Roman" panose="02020603050405020304" pitchFamily="18" charset="0"/>
              </a:rPr>
              <a:t>they meet for the first time?</a:t>
            </a:r>
          </a:p>
        </p:txBody>
      </p:sp>
      <p:pic>
        <p:nvPicPr>
          <p:cNvPr id="80899" name="Picture 9" descr="http://www.01teacher.cn/userfiles/image/ribenchucijianmi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2643188"/>
            <a:ext cx="47625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0" name="Text Box 7"/>
          <p:cNvSpPr txBox="1">
            <a:spLocks noChangeArrowheads="1"/>
          </p:cNvSpPr>
          <p:nvPr/>
        </p:nvSpPr>
        <p:spPr bwMode="auto">
          <a:xfrm>
            <a:off x="785813" y="5715000"/>
            <a:ext cx="8208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>
                <a:latin typeface="Times New Roman" panose="02020603050405020304" pitchFamily="18" charset="0"/>
              </a:rPr>
              <a:t>           They </a:t>
            </a: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are supposed to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…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571500" y="714375"/>
            <a:ext cx="8351838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0" hangingPunct="0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In the United States, what do people   </a:t>
            </a:r>
          </a:p>
          <a:p>
            <a:pPr algn="l" eaLnBrk="0" hangingPunct="0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do when they meet for the first time?</a:t>
            </a:r>
          </a:p>
        </p:txBody>
      </p:sp>
      <p:pic>
        <p:nvPicPr>
          <p:cNvPr id="81923" name="Picture 9" descr="34_110608175113_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63" y="2357438"/>
            <a:ext cx="47625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4" name="Text Box 7"/>
          <p:cNvSpPr txBox="1">
            <a:spLocks noChangeArrowheads="1"/>
          </p:cNvSpPr>
          <p:nvPr/>
        </p:nvSpPr>
        <p:spPr bwMode="auto">
          <a:xfrm>
            <a:off x="785813" y="5643563"/>
            <a:ext cx="8208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>
                <a:latin typeface="Times New Roman" panose="02020603050405020304" pitchFamily="18" charset="0"/>
              </a:rPr>
              <a:t>           They </a:t>
            </a: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are supposed to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…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3" name="Group 33"/>
          <p:cNvGraphicFramePr>
            <a:graphicFrameLocks noGrp="1"/>
          </p:cNvGraphicFramePr>
          <p:nvPr/>
        </p:nvGraphicFramePr>
        <p:xfrm>
          <a:off x="755650" y="1700213"/>
          <a:ext cx="7991475" cy="4645140"/>
        </p:xfrm>
        <a:graphic>
          <a:graphicData uri="http://schemas.openxmlformats.org/drawingml/2006/table">
            <a:tbl>
              <a:tblPr/>
              <a:tblGrid>
                <a:gridCol w="4103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6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Countries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       Customs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1.____Brazil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80"/>
                        </a:gs>
                        <a:gs pos="50000">
                          <a:srgbClr val="FFFFB3"/>
                        </a:gs>
                        <a:gs pos="100000">
                          <a:srgbClr val="FFFFDA"/>
                        </a:gs>
                      </a:gsLst>
                      <a:lin ang="8100000" scaled="1"/>
                    </a:gradFill>
                  </a:tcPr>
                </a:tc>
                <a:tc rowSpan="5"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</a:pP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a.  bow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b.  shake hands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c.  kiss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80"/>
                        </a:gs>
                        <a:gs pos="50000">
                          <a:srgbClr val="FFFFB3"/>
                        </a:gs>
                        <a:gs pos="100000">
                          <a:srgbClr val="FFFFDA"/>
                        </a:gs>
                      </a:gsLst>
                      <a:lin ang="81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2.____the United States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80"/>
                        </a:gs>
                        <a:gs pos="50000">
                          <a:srgbClr val="FFFFB3"/>
                        </a:gs>
                        <a:gs pos="100000">
                          <a:srgbClr val="FFFFDA"/>
                        </a:gs>
                      </a:gsLst>
                      <a:lin ang="81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3.____Japan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80"/>
                        </a:gs>
                        <a:gs pos="50000">
                          <a:srgbClr val="FFFFB3"/>
                        </a:gs>
                        <a:gs pos="100000">
                          <a:srgbClr val="FFFFDA"/>
                        </a:gs>
                      </a:gsLst>
                      <a:lin ang="81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4.____Mexico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80"/>
                        </a:gs>
                        <a:gs pos="50000">
                          <a:srgbClr val="FFFFB3"/>
                        </a:gs>
                        <a:gs pos="100000">
                          <a:srgbClr val="FFFFDA"/>
                        </a:gs>
                      </a:gsLst>
                      <a:lin ang="81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6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5.____Korea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80"/>
                        </a:gs>
                        <a:gs pos="50000">
                          <a:srgbClr val="FFFFB3"/>
                        </a:gs>
                        <a:gs pos="100000">
                          <a:srgbClr val="FFFFDA"/>
                        </a:gs>
                      </a:gsLst>
                      <a:lin ang="81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2965" name="Text Box 23"/>
          <p:cNvSpPr txBox="1">
            <a:spLocks noChangeArrowheads="1"/>
          </p:cNvSpPr>
          <p:nvPr/>
        </p:nvSpPr>
        <p:spPr bwMode="auto">
          <a:xfrm>
            <a:off x="1258888" y="2420938"/>
            <a:ext cx="720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82966" name="Text Box 24"/>
          <p:cNvSpPr txBox="1">
            <a:spLocks noChangeArrowheads="1"/>
          </p:cNvSpPr>
          <p:nvPr/>
        </p:nvSpPr>
        <p:spPr bwMode="auto">
          <a:xfrm>
            <a:off x="1258888" y="3141663"/>
            <a:ext cx="720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2967" name="Text Box 25"/>
          <p:cNvSpPr txBox="1">
            <a:spLocks noChangeArrowheads="1"/>
          </p:cNvSpPr>
          <p:nvPr/>
        </p:nvSpPr>
        <p:spPr bwMode="auto">
          <a:xfrm>
            <a:off x="1258888" y="4365625"/>
            <a:ext cx="692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2968" name="Text Box 26"/>
          <p:cNvSpPr txBox="1">
            <a:spLocks noChangeArrowheads="1"/>
          </p:cNvSpPr>
          <p:nvPr/>
        </p:nvSpPr>
        <p:spPr bwMode="auto">
          <a:xfrm>
            <a:off x="1187450" y="5084763"/>
            <a:ext cx="720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2969" name="Text Box 27"/>
          <p:cNvSpPr txBox="1">
            <a:spLocks noChangeArrowheads="1"/>
          </p:cNvSpPr>
          <p:nvPr/>
        </p:nvSpPr>
        <p:spPr bwMode="auto">
          <a:xfrm>
            <a:off x="1187450" y="5734050"/>
            <a:ext cx="720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2970" name="Text Box 41"/>
          <p:cNvSpPr txBox="1">
            <a:spLocks noChangeArrowheads="1"/>
          </p:cNvSpPr>
          <p:nvPr/>
        </p:nvSpPr>
        <p:spPr bwMode="auto">
          <a:xfrm>
            <a:off x="500063" y="642938"/>
            <a:ext cx="82502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Arial Black" panose="020B0A04020102020204" pitchFamily="34" charset="0"/>
              </a:rPr>
              <a:t>1b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Listen and check your answers in 1a.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65" grpId="0"/>
      <p:bldP spid="82967" grpId="0" autoUpdateAnimBg="0"/>
      <p:bldP spid="82968" grpId="0" autoUpdateAnimBg="0"/>
      <p:bldP spid="82969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830</Words>
  <Application>Microsoft Office PowerPoint</Application>
  <PresentationFormat>全屏显示(4:3)</PresentationFormat>
  <Paragraphs>140</Paragraphs>
  <Slides>26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6" baseType="lpstr">
      <vt:lpstr>Arial Unicode MS</vt:lpstr>
      <vt:lpstr>黑体</vt:lpstr>
      <vt:lpstr>宋体</vt:lpstr>
      <vt:lpstr>微软雅黑</vt:lpstr>
      <vt:lpstr>幼圆</vt:lpstr>
      <vt:lpstr>Arial</vt:lpstr>
      <vt:lpstr>Arial Black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Listen and check the answer in 1a.</vt:lpstr>
      <vt:lpstr>Make conversations about what people in different countries do when they meet for the first time. Talk about the countries in 1a or other countries.</vt:lpstr>
      <vt:lpstr>PowerPoint 演示文稿</vt:lpstr>
      <vt:lpstr>PowerPoint 演示文稿</vt:lpstr>
      <vt:lpstr>PowerPoint 演示文稿</vt:lpstr>
      <vt:lpstr>PowerPoint 演示文稿</vt:lpstr>
      <vt:lpstr>Maria’s story</vt:lpstr>
      <vt:lpstr>PowerPoint 演示文稿</vt:lpstr>
      <vt:lpstr>        Listen again. Fill in the blanks.</vt:lpstr>
      <vt:lpstr>PowerPoint 演示文稿</vt:lpstr>
      <vt:lpstr>     Role-play the conversation.</vt:lpstr>
      <vt:lpstr>PowerPoint 演示文稿</vt:lpstr>
      <vt:lpstr>Language points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2023-01-16T17:13:24Z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7D554D2C7C6F49C581A29287FC21FA7F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