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9" r:id="rId2"/>
    <p:sldId id="256" r:id="rId3"/>
    <p:sldId id="260" r:id="rId4"/>
    <p:sldId id="694" r:id="rId5"/>
    <p:sldId id="695" r:id="rId6"/>
    <p:sldId id="696" r:id="rId7"/>
    <p:sldId id="697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710" r:id="rId21"/>
    <p:sldId id="711" r:id="rId22"/>
    <p:sldId id="712" r:id="rId23"/>
    <p:sldId id="713" r:id="rId24"/>
    <p:sldId id="714" r:id="rId25"/>
    <p:sldId id="715" r:id="rId26"/>
    <p:sldId id="716" r:id="rId27"/>
    <p:sldId id="717" r:id="rId28"/>
    <p:sldId id="718" r:id="rId29"/>
    <p:sldId id="719" r:id="rId30"/>
    <p:sldId id="720" r:id="rId31"/>
    <p:sldId id="721" r:id="rId32"/>
    <p:sldId id="722" r:id="rId33"/>
    <p:sldId id="724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2" r:id="rId42"/>
    <p:sldId id="733" r:id="rId43"/>
    <p:sldId id="258" r:id="rId44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E9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9B9F305-12E8-476F-B729-6798E83A398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F5783EC-79D2-49C0-A26B-F967333E50B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E9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t="43557" r="1836" b="6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62336" y="1525142"/>
            <a:ext cx="5547964" cy="2374363"/>
            <a:chOff x="655032" y="2493008"/>
            <a:chExt cx="4752082" cy="237436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cs typeface="+mn-ea"/>
                  <a:sym typeface="+mn-lt"/>
                </a:rPr>
                <a:t>纸的发明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53385" y="1496813"/>
            <a:ext cx="7538607" cy="2229386"/>
          </a:xfrm>
          <a:prstGeom prst="hexagon">
            <a:avLst/>
          </a:prstGeom>
          <a:noFill/>
          <a:ln w="63500">
            <a:solidFill>
              <a:srgbClr val="29D6C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创造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：想出新鲜方法、建立新的理论、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做出新的东西。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财富是劳动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创造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的。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6685" y="4173041"/>
            <a:ext cx="7779586" cy="1409487"/>
          </a:xfrm>
          <a:prstGeom prst="hexagon">
            <a:avLst/>
          </a:prstGeom>
          <a:solidFill>
            <a:srgbClr val="93CDD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轻便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重量较小，建造较易或使用方便。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她随身带了一些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轻便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的行李。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0790" y="1950065"/>
            <a:ext cx="8736330" cy="1408070"/>
          </a:xfrm>
          <a:prstGeom prst="hexagon">
            <a:avLst/>
          </a:prstGeom>
          <a:noFill/>
          <a:ln w="63500">
            <a:solidFill>
              <a:srgbClr val="FBD0DB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学富五车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形容读书多，学问大。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这位教授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学富五车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，十分睿智。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975" y="4112240"/>
            <a:ext cx="9852025" cy="1398510"/>
          </a:xfrm>
          <a:prstGeom prst="hexagon">
            <a:avLst/>
          </a:prstGeom>
          <a:solidFill>
            <a:srgbClr val="FDDEE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粗糙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不细致，不光滑。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这批瓷器的做工有点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粗糙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3" name="Group 47"/>
          <p:cNvGraphicFramePr>
            <a:graphicFrameLocks noGrp="1"/>
          </p:cNvGraphicFramePr>
          <p:nvPr/>
        </p:nvGraphicFramePr>
        <p:xfrm>
          <a:off x="763036" y="25433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1928222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3045822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4150722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5312772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734422" y="380523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915511" y="3782340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3036239" y="378859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4158554" y="382004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5318539" y="382004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772547" y="255036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术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1928987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伟</a:t>
            </a:r>
          </a:p>
        </p:txBody>
      </p:sp>
      <p:sp>
        <p:nvSpPr>
          <p:cNvPr id="15" name="矩形 14">
            <a:hlinkClick r:id="" action="ppaction://noaction"/>
          </p:cNvPr>
          <p:cNvSpPr/>
          <p:nvPr/>
        </p:nvSpPr>
        <p:spPr>
          <a:xfrm>
            <a:off x="3055982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4151330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册</a:t>
            </a:r>
          </a:p>
        </p:txBody>
      </p:sp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5323866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保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743499" y="377073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约</a:t>
            </a:r>
          </a:p>
        </p:txBody>
      </p:sp>
      <p:sp>
        <p:nvSpPr>
          <p:cNvPr id="19" name="矩形 18">
            <a:hlinkClick r:id="" action="ppaction://noaction"/>
          </p:cNvPr>
          <p:cNvSpPr/>
          <p:nvPr/>
        </p:nvSpPr>
        <p:spPr>
          <a:xfrm>
            <a:off x="1938093" y="371231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验</a:t>
            </a:r>
          </a:p>
        </p:txBody>
      </p:sp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3046110" y="375912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阿</a:t>
            </a:r>
          </a:p>
        </p:txBody>
      </p:sp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4139216" y="378759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欧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5336854" y="378202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洲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56197" y="1334255"/>
            <a:ext cx="2424430" cy="890171"/>
          </a:xfrm>
          <a:prstGeom prst="cloudCallout">
            <a:avLst>
              <a:gd name="adj1" fmla="val 43283"/>
              <a:gd name="adj2" fmla="val 17760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24" name="Group 47"/>
          <p:cNvGraphicFramePr>
            <a:graphicFrameLocks noGrp="1"/>
          </p:cNvGraphicFramePr>
          <p:nvPr/>
        </p:nvGraphicFramePr>
        <p:xfrm>
          <a:off x="6474456" y="253914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" action="ppaction://noaction"/>
          </p:cNvPr>
          <p:cNvSpPr/>
          <p:nvPr/>
        </p:nvSpPr>
        <p:spPr>
          <a:xfrm>
            <a:off x="6475221" y="254420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存</a:t>
            </a:r>
          </a:p>
        </p:txBody>
      </p:sp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6497152" y="381429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>
            <a:hlinkClick r:id="" action="ppaction://noaction"/>
          </p:cNvPr>
          <p:cNvSpPr/>
          <p:nvPr/>
        </p:nvSpPr>
        <p:spPr>
          <a:xfrm>
            <a:off x="6497917" y="381934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社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62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54499" y="4295897"/>
            <a:ext cx="409201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竖笔直而有力，撇、捺向两边舒展。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独体字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艺术   学术   美术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这幅画是珍贵的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艺术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品。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32388" y="1943442"/>
            <a:ext cx="1135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1304609" y="3443981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093002" y="2885040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138613" y="2632405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术</a:t>
            </a:r>
          </a:p>
        </p:txBody>
      </p:sp>
      <p:pic>
        <p:nvPicPr>
          <p:cNvPr id="12" name="Picture 2" descr="https://p.ssl.qhimg.com/t01915aec4765e9ed9f.gif?t=4.8681640625?random=15781355074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50" y="1228109"/>
            <a:ext cx="2418790" cy="24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473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左窄右宽，右部三横间距均匀，竖为悬真竖。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伟大   为人   雄伟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915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雄伟的人名英雄纪念碑屹立在天安门广场。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1961" y="2014775"/>
            <a:ext cx="1221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wěi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f42b5428e6fb4fa4.gif?t=5.368815104166667?random=157813556345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37" y="1190670"/>
            <a:ext cx="2280583" cy="2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39917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上部扁小，中横稍长，竖钩挺直。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记录   录音   录取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哥哥被人民大学录取。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彐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1962" y="2094743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b16181efd0b08428.gif?t=6.373372395833334?random=15781355974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47" y="1320421"/>
            <a:ext cx="2366482" cy="23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034178" y="4537657"/>
            <a:ext cx="41454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右部略高，末笔横长。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012407" y="235552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独体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012406" y="317149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相册   手册   集邮册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012407" y="360329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这本相册里的照片都很珍贵。 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012407" y="273969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丿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50780" y="2017202"/>
            <a:ext cx="780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67f6bfe1e5a7f313.gif?t=5.591634114583333?random=15781356274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43" y="1112360"/>
            <a:ext cx="2313420" cy="23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/>
      <p:bldP spid="16" grpId="0"/>
      <p:bldP spid="17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67463" y="4614994"/>
            <a:ext cx="545483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左窄右宽，右部撇收捺展。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3983271" y="2511568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3983271" y="3327543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保证   保护   担保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3967463" y="374560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呆头鹅保护着自己的鹅宝宝。 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3983271" y="2895743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51582" y="1963554"/>
            <a:ext cx="112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bǎo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f4c13b2c60a8b8cf.gif?t=7.33544921875?random=15781356619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23" y="1256442"/>
            <a:ext cx="2346441" cy="23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/>
      <p:bldP spid="6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69542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首横不易过长，撇舒展，末笔超过上部。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生存    保存   存款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68618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水是最起码的生存条件。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子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23897" y="2151571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cún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17c369bf0c7b37ac.gif?t=5.44287109375?random=15781356990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93" y="1062786"/>
            <a:ext cx="2419697" cy="24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左宽右窄，右部横折钩稍向左倾斜。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约定   约会   大约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这辆汽车大约十二点钟到达。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纟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1962" y="1991434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yuē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bc96271a62642a08.gif?t=5.40869140625?random=15781357406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21" y="1304953"/>
            <a:ext cx="2244490" cy="22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t="43557" r="1836" b="6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498600" y="1065572"/>
            <a:ext cx="3168015" cy="912495"/>
            <a:chOff x="360" y="260"/>
            <a:chExt cx="4989" cy="143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98600" y="2019162"/>
            <a:ext cx="3168015" cy="912495"/>
            <a:chOff x="360" y="260"/>
            <a:chExt cx="4989" cy="143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98600" y="2972752"/>
            <a:ext cx="3168015" cy="912495"/>
            <a:chOff x="360" y="260"/>
            <a:chExt cx="4989" cy="143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98600" y="3926342"/>
            <a:ext cx="3168015" cy="912495"/>
            <a:chOff x="360" y="260"/>
            <a:chExt cx="4989" cy="143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98600" y="4879933"/>
            <a:ext cx="3168015" cy="912495"/>
            <a:chOff x="360" y="260"/>
            <a:chExt cx="4989" cy="143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672114" y="4214386"/>
            <a:ext cx="427083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左窄右宽，“人”撇舒捺展，底部横托住上部。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3692856" y="217968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3692856" y="299565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验证   验收   检验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3692857" y="3427456"/>
            <a:ext cx="481504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实践是检验真理的唯一标准。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692856" y="256385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马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02861" y="2115707"/>
            <a:ext cx="1129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a77c416fb9dc425a.gif?t=7.853190104166666?random=157813578085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7" y="1281672"/>
            <a:ext cx="2420171" cy="24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39235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左窄右宽，右部竖钩起笔在横上，“口”略扁。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阿公    阿姨   阿婆    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我的小阿姨考上了清华大学。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阝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34611" y="2061068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318a291bfaaf44c7.gif?t=5.754720052083333?random=157813584403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78" y="1309092"/>
            <a:ext cx="2370317" cy="23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左窄右宽，“欠”撇的撇尖伸向“区”的下部。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欧洲 欧亚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欧洲的风景很美丽。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欠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33410" y="200601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ōu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bf964eba11def179.gif?t=6.5361328125?random=15781358139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5" y="1308618"/>
            <a:ext cx="2482813" cy="24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左窄右宽，“氵”呈弧形，“州”首点向左倾，后两点向右倾。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欧洲 洲际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我国有自主研发的洲际导弹。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97522" y="2070242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zhōu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d42311095c74035f.gif?t=5.922688802083334?random=15781358746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60" y="1162355"/>
            <a:ext cx="2472664" cy="24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  <p:bldP spid="7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左窄右宽，“礻”撇横伸展，“土”下横稍长。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社会    社交    报社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爸爸在报社工作。 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礻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3410" y="2006017"/>
            <a:ext cx="110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25c2de7011b5e3d6.gif?t=5.290852864583334?random=157848950079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51" y="1420348"/>
            <a:ext cx="2286039" cy="22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/>
      <p:bldP spid="16" grpId="0"/>
      <p:bldP spid="17" grpId="0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整体感知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2200392" y="3125648"/>
            <a:ext cx="5397499" cy="1135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3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这篇课文介绍了中国纸的发明及蔡伦对造纸术的改进。</a:t>
            </a:r>
          </a:p>
        </p:txBody>
      </p:sp>
      <p:sp>
        <p:nvSpPr>
          <p:cNvPr id="5" name="矩形 5"/>
          <p:cNvSpPr/>
          <p:nvPr/>
        </p:nvSpPr>
        <p:spPr>
          <a:xfrm>
            <a:off x="1838337" y="2086287"/>
            <a:ext cx="5816632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再读课文，想一想课文写了什么？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62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6" name="矩形 5"/>
          <p:cNvSpPr/>
          <p:nvPr/>
        </p:nvSpPr>
        <p:spPr>
          <a:xfrm>
            <a:off x="1276061" y="1857280"/>
            <a:ext cx="5009366" cy="1400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造纸术的发明，是中国对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世界文明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伟大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贡献之一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03772" y="3662726"/>
            <a:ext cx="4677018" cy="1142108"/>
          </a:xfrm>
          <a:prstGeom prst="rect">
            <a:avLst/>
          </a:prstGeom>
          <a:solidFill>
            <a:srgbClr val="DAE3F3">
              <a:alpha val="43137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cs typeface="+mn-ea"/>
                <a:sym typeface="+mn-lt"/>
              </a:rPr>
              <a:t>       这句话总领全文，高度评价了造纸术对世界的影响。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标注 1"/>
          <p:cNvSpPr/>
          <p:nvPr/>
        </p:nvSpPr>
        <p:spPr>
          <a:xfrm>
            <a:off x="1289456" y="3673755"/>
            <a:ext cx="1197219" cy="634588"/>
          </a:xfrm>
          <a:prstGeom prst="wedgeRoundRectCallout">
            <a:avLst>
              <a:gd name="adj1" fmla="val -11151"/>
              <a:gd name="adj2" fmla="val -85681"/>
              <a:gd name="adj3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cs typeface="+mn-ea"/>
                <a:sym typeface="+mn-lt"/>
              </a:rPr>
              <a:t>影响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标注 44"/>
          <p:cNvSpPr/>
          <p:nvPr/>
        </p:nvSpPr>
        <p:spPr>
          <a:xfrm>
            <a:off x="2988308" y="3673754"/>
            <a:ext cx="1468319" cy="634588"/>
          </a:xfrm>
          <a:prstGeom prst="wedgeRoundRectCallout">
            <a:avLst>
              <a:gd name="adj1" fmla="val -24308"/>
              <a:gd name="adj2" fmla="val -91769"/>
              <a:gd name="adj3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cs typeface="+mn-ea"/>
                <a:sym typeface="+mn-lt"/>
              </a:rPr>
              <a:t>贡献突出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04103" y="1992929"/>
            <a:ext cx="3416320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默读课文第二自然段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4103" y="3188804"/>
            <a:ext cx="6356787" cy="226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、在发明纸之前人们怎样记录事情？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、这些方法有什么缺点？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找出文中的句子读一读。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62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96570" y="2013010"/>
            <a:ext cx="5335218" cy="2031325"/>
          </a:xfrm>
          <a:prstGeom prst="rect">
            <a:avLst/>
          </a:prstGeom>
          <a:noFill/>
          <a:ln w="28575">
            <a:solidFill>
              <a:srgbClr val="4697B8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要记录一件事情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就用刀把文字刻在龟甲和兽骨上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或者把文字铸刻在青铜器上。</a:t>
            </a:r>
          </a:p>
        </p:txBody>
      </p:sp>
      <p:sp>
        <p:nvSpPr>
          <p:cNvPr id="4" name="矩形 3"/>
          <p:cNvSpPr/>
          <p:nvPr/>
        </p:nvSpPr>
        <p:spPr>
          <a:xfrm>
            <a:off x="4014969" y="4641680"/>
            <a:ext cx="4251817" cy="747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缺点：笨重、不方便。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" descr="https://timgsa.baidu.com/timg?image&amp;quality=80&amp;size=b9999_10000&amp;sec=1578155633360&amp;di=620c922657b757085382baf230a9c3e7&amp;imgtype=0&amp;src=http%3A%2F%2Fh.hiphotos.baidu.com%2Fzhidao%2Fpic%2Fitem%2Fa8ec8a13632762d068f11310abec08fa503dc6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CE8C4"/>
              </a:clrFrom>
              <a:clrTo>
                <a:srgbClr val="DCE8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87" y="2028859"/>
            <a:ext cx="3075400" cy="21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894660" y="1779557"/>
            <a:ext cx="6051743" cy="2461700"/>
          </a:xfrm>
          <a:prstGeom prst="rect">
            <a:avLst/>
          </a:prstGeom>
          <a:noFill/>
          <a:ln w="28575">
            <a:solidFill>
              <a:srgbClr val="4697B8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后来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人们又把文字刻在竹片和木片上。但是，这种书很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笨重，阅读、携带、保存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都很不方便。古时候用“学富五车”形容一个人学问高，是因为书多的时候需要用车来拉。</a:t>
            </a:r>
          </a:p>
        </p:txBody>
      </p:sp>
      <p:sp>
        <p:nvSpPr>
          <p:cNvPr id="4" name="矩形 3"/>
          <p:cNvSpPr/>
          <p:nvPr/>
        </p:nvSpPr>
        <p:spPr>
          <a:xfrm>
            <a:off x="3920531" y="4938930"/>
            <a:ext cx="5504918" cy="747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缺点：笨重、不方便。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" descr="https://timgsa.baidu.com/timg?image&amp;quality=80&amp;size=b9999_10000&amp;sec=1578155696800&amp;di=b5b383119d334b96ca49a47f7f049f59&amp;imgtype=0&amp;src=http%3A%2F%2Fpic.qjimage.com%2Fmhrf005%2Fhigh%2Fmhrf-cpmh-83783f35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97" y="1822735"/>
            <a:ext cx="2874185" cy="19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课前导读</a:t>
            </a:r>
          </a:p>
        </p:txBody>
      </p:sp>
      <p:sp>
        <p:nvSpPr>
          <p:cNvPr id="40" name="矩形 39"/>
          <p:cNvSpPr/>
          <p:nvPr/>
        </p:nvSpPr>
        <p:spPr>
          <a:xfrm>
            <a:off x="2586438" y="1823437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猜  谜  语</a:t>
            </a:r>
          </a:p>
        </p:txBody>
      </p:sp>
      <p:sp>
        <p:nvSpPr>
          <p:cNvPr id="41" name="矩形 40"/>
          <p:cNvSpPr/>
          <p:nvPr/>
        </p:nvSpPr>
        <p:spPr>
          <a:xfrm>
            <a:off x="1443646" y="2763409"/>
            <a:ext cx="4402183" cy="2677656"/>
          </a:xfrm>
          <a:prstGeom prst="rect">
            <a:avLst/>
          </a:prstGeom>
          <a:ln w="285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  角  方  方 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薄  面  白  净 。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传  播  知  识 ，</a:t>
            </a:r>
            <a:endParaRPr kumimoji="0" lang="en-US" altLang="zh-CN" sz="28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  打  先  锋 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599840" y="4755503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谜底：（       ）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55904" y="4755503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纸</a:t>
            </a:r>
          </a:p>
        </p:txBody>
      </p:sp>
      <p:pic>
        <p:nvPicPr>
          <p:cNvPr id="44" name="Picture 6" descr="https://timgsa.baidu.com/timg?image&amp;quality=80&amp;size=b9999_10000&amp;sec=1578416805687&amp;di=32c052364315cc52ce7d6d079318a517&amp;imgtype=0&amp;src=http%3A%2F%2Fwww.kedo.gov.cn%2Fcms%2Fpreview%2Fnews%2Fupload%2Fresources%2Fimage%2F2017%2F11%2F20%2F1710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33" y="1880968"/>
            <a:ext cx="2696741" cy="199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902823" y="1945213"/>
            <a:ext cx="5721995" cy="1427507"/>
          </a:xfrm>
          <a:prstGeom prst="rect">
            <a:avLst/>
          </a:prstGeom>
          <a:noFill/>
          <a:ln w="28575">
            <a:solidFill>
              <a:srgbClr val="4697B8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再后来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有了蚕丝织成的帛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就可以在帛上写字了。帛比竹片、木片轻便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但是价钱太贵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只有少数人能用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不能普及。</a:t>
            </a:r>
          </a:p>
        </p:txBody>
      </p:sp>
      <p:sp>
        <p:nvSpPr>
          <p:cNvPr id="4" name="矩形 3"/>
          <p:cNvSpPr/>
          <p:nvPr/>
        </p:nvSpPr>
        <p:spPr>
          <a:xfrm>
            <a:off x="2053492" y="4775337"/>
            <a:ext cx="8085015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缺点：价钱太贵</a:t>
            </a:r>
            <a:r>
              <a:rPr kumimoji="0" lang="en-US" altLang="zh-CN" sz="28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只有少数人能用</a:t>
            </a:r>
            <a:r>
              <a:rPr kumimoji="0" lang="en-US" altLang="zh-CN" sz="28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不能普及。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" descr="https://timgsa.baidu.com/timg?image&amp;quality=80&amp;size=b9999_10000&amp;sec=1578155745906&amp;di=94881db5168e397e97a1e8f158a6dfa5&amp;imgtype=0&amp;src=http%3A%2F%2Fhbimg.b0.upaiyun.com%2F114ed6c8809d4a16ea3493e9ee42321a3a4ce6f57ef6-1ViLq2_fw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50" y="1945213"/>
            <a:ext cx="2928894" cy="164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168022" y="1914843"/>
            <a:ext cx="98723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龟甲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兽骨</a:t>
            </a:r>
          </a:p>
        </p:txBody>
      </p:sp>
      <p:sp>
        <p:nvSpPr>
          <p:cNvPr id="4" name="右箭头 5"/>
          <p:cNvSpPr/>
          <p:nvPr/>
        </p:nvSpPr>
        <p:spPr>
          <a:xfrm>
            <a:off x="5139663" y="2206546"/>
            <a:ext cx="824248" cy="275327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75688" y="1883236"/>
            <a:ext cx="98723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竹片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木片</a:t>
            </a:r>
          </a:p>
        </p:txBody>
      </p:sp>
      <p:sp>
        <p:nvSpPr>
          <p:cNvPr id="6" name="矩形 5"/>
          <p:cNvSpPr/>
          <p:nvPr/>
        </p:nvSpPr>
        <p:spPr>
          <a:xfrm>
            <a:off x="6240652" y="1889695"/>
            <a:ext cx="98723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蚕丝的帛</a:t>
            </a:r>
          </a:p>
        </p:txBody>
      </p:sp>
      <p:sp>
        <p:nvSpPr>
          <p:cNvPr id="7" name="右箭头 48"/>
          <p:cNvSpPr/>
          <p:nvPr/>
        </p:nvSpPr>
        <p:spPr>
          <a:xfrm>
            <a:off x="2552569" y="2229086"/>
            <a:ext cx="824248" cy="275327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9184" y="362538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笨重、不方便</a:t>
            </a:r>
          </a:p>
        </p:txBody>
      </p:sp>
      <p:sp>
        <p:nvSpPr>
          <p:cNvPr id="9" name="矩形 8"/>
          <p:cNvSpPr/>
          <p:nvPr/>
        </p:nvSpPr>
        <p:spPr>
          <a:xfrm>
            <a:off x="6260245" y="35184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昂贵</a:t>
            </a:r>
          </a:p>
        </p:txBody>
      </p:sp>
      <p:sp>
        <p:nvSpPr>
          <p:cNvPr id="10" name="左大括号 9"/>
          <p:cNvSpPr/>
          <p:nvPr/>
        </p:nvSpPr>
        <p:spPr>
          <a:xfrm rot="16200000">
            <a:off x="2786227" y="1927786"/>
            <a:ext cx="356931" cy="2567187"/>
          </a:xfrm>
          <a:prstGeom prst="leftBrace">
            <a:avLst>
              <a:gd name="adj1" fmla="val 335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左大括号 10"/>
          <p:cNvSpPr/>
          <p:nvPr/>
        </p:nvSpPr>
        <p:spPr>
          <a:xfrm rot="16200000">
            <a:off x="5017473" y="3063788"/>
            <a:ext cx="356931" cy="2837276"/>
          </a:xfrm>
          <a:prstGeom prst="leftBrace">
            <a:avLst>
              <a:gd name="adj1" fmla="val 335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89541" y="493045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少数人能用，不能普及。</a:t>
            </a:r>
          </a:p>
        </p:txBody>
      </p:sp>
      <p:sp>
        <p:nvSpPr>
          <p:cNvPr id="13" name="椭圆 12"/>
          <p:cNvSpPr/>
          <p:nvPr/>
        </p:nvSpPr>
        <p:spPr>
          <a:xfrm>
            <a:off x="7959958" y="2477288"/>
            <a:ext cx="2523443" cy="11481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怎么办呢？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14" name="矩形 13"/>
          <p:cNvSpPr/>
          <p:nvPr/>
        </p:nvSpPr>
        <p:spPr>
          <a:xfrm>
            <a:off x="4822178" y="2098460"/>
            <a:ext cx="3416320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朗读课文第三自然段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33629" y="3334962"/>
            <a:ext cx="6626804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   古人还用什么方法记录文字呢？又有什么缺点呢？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07744" y="2232374"/>
            <a:ext cx="9965056" cy="1140505"/>
          </a:xfrm>
          <a:prstGeom prst="rect">
            <a:avLst/>
          </a:prstGeom>
          <a:ln w="28575">
            <a:solidFill>
              <a:schemeClr val="tx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考古学家发现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在两千年多年前的西汉时代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人们已经懂得了用麻来造纸。但麻纸比较粗糙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不好书写。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2182" y="4561877"/>
            <a:ext cx="8365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缺点：这些纸太破，太粗糙，怎难用。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5" name="矩形 4"/>
          <p:cNvSpPr/>
          <p:nvPr/>
        </p:nvSpPr>
        <p:spPr>
          <a:xfrm>
            <a:off x="1244600" y="3429000"/>
            <a:ext cx="5899693" cy="114050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这些事情被一个叫蔡伦的人看在眼里，他励志制作出便宜又好用的纸张。</a:t>
            </a:r>
          </a:p>
        </p:txBody>
      </p:sp>
      <p:pic>
        <p:nvPicPr>
          <p:cNvPr id="6" name="Picture 6" descr="https://timgsa.baidu.com/timg?image&amp;quality=80&amp;size=b9999_10000&amp;sec=1578154840875&amp;di=c1332a7793fab1134a7aa607fddf60cd&amp;imgtype=0&amp;src=http%3A%2F%2Fimg.yulucn.com%2Fupload%2Fc%2Fa9%2Fca908e55f16c088e6b484ac5836f22b5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0062" y="2567074"/>
            <a:ext cx="2575017" cy="3157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5882018" y="2422171"/>
            <a:ext cx="3416320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朗读课文第四自然段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45624" y="3514175"/>
            <a:ext cx="5413760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   蔡伦用什么原料来造纸的？这种纸相比之前的纸有那些优点？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2420921" y="1835379"/>
            <a:ext cx="9239582" cy="3812775"/>
          </a:xfrm>
          <a:prstGeom prst="rect">
            <a:avLst/>
          </a:prstGeom>
          <a:ln w="28575">
            <a:solidFill>
              <a:schemeClr val="tx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大约在一千九百年前的东汉时代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有个叫蔡伦的人，吸收了人们长期积累的经验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改进了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造纸术。他把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树皮、麻头、稻草、破布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等原料剪碎或切断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浸在水里捣烂成浆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再把浆捞出来晒千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就成了一种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既轻便又好用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的纸。用这种方法造的纸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原料容易得到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可以大量制造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价格又便宜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能满足多数人的需要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所以这种造纸方法就传承下来了。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910247" y="2455811"/>
            <a:ext cx="1107782" cy="1077218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原料好找</a:t>
            </a:r>
          </a:p>
        </p:txBody>
      </p:sp>
      <p:sp>
        <p:nvSpPr>
          <p:cNvPr id="5" name="矩形 4"/>
          <p:cNvSpPr/>
          <p:nvPr/>
        </p:nvSpPr>
        <p:spPr>
          <a:xfrm>
            <a:off x="910247" y="3840654"/>
            <a:ext cx="1107782" cy="1077218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轻便好用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4" name="矩形 3"/>
          <p:cNvSpPr/>
          <p:nvPr/>
        </p:nvSpPr>
        <p:spPr>
          <a:xfrm>
            <a:off x="5275459" y="2428727"/>
            <a:ext cx="3416320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朗读课文第五自然段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24564" y="3512855"/>
            <a:ext cx="6518109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   我国的造纸术对全世界来说起到了那些深远的影响？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课文讲解</a:t>
            </a:r>
          </a:p>
        </p:txBody>
      </p:sp>
      <p:sp>
        <p:nvSpPr>
          <p:cNvPr id="7" name="矩形 6"/>
          <p:cNvSpPr/>
          <p:nvPr/>
        </p:nvSpPr>
        <p:spPr>
          <a:xfrm>
            <a:off x="1007723" y="1830061"/>
            <a:ext cx="5956170" cy="2677656"/>
          </a:xfrm>
          <a:prstGeom prst="rect">
            <a:avLst/>
          </a:prstGeom>
          <a:ln w="28575">
            <a:solidFill>
              <a:schemeClr val="tx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我国的造纸术首先传到邻近的朝鲜半岛和日本，后来又传到阿拉伯世界和欧洲，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极大地促进了人类社会的进步和文化的发展，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影响了全世界。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37384" y="3316578"/>
            <a:ext cx="3622009" cy="168905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这是对世界的深渊影响，是值得我们中华儿女自豪的事情。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课堂小结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34422" y="1473200"/>
            <a:ext cx="3806190" cy="1866265"/>
            <a:chOff x="4388" y="2273"/>
            <a:chExt cx="5994" cy="2122"/>
          </a:xfrm>
        </p:grpSpPr>
        <p:pic>
          <p:nvPicPr>
            <p:cNvPr id="6" name="图片 5" descr="1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8" y="2273"/>
              <a:ext cx="5994" cy="212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038" y="2861"/>
              <a:ext cx="2694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25"/>
          <p:cNvSpPr/>
          <p:nvPr/>
        </p:nvSpPr>
        <p:spPr>
          <a:xfrm>
            <a:off x="1229858" y="3721736"/>
            <a:ext cx="9732283" cy="2247424"/>
          </a:xfrm>
          <a:prstGeom prst="roundRect">
            <a:avLst/>
          </a:prstGeom>
          <a:noFill/>
          <a:ln w="38100">
            <a:solidFill>
              <a:srgbClr val="ED7D3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本文通过介绍中国纸的发明及蔡伦对造纸术的改进，表明了中国造纸术对世界文明的伟大贡献，赞扬了中国人民的智慧和才干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2"/>
          <p:cNvSpPr txBox="1"/>
          <p:nvPr/>
        </p:nvSpPr>
        <p:spPr>
          <a:xfrm rot="10800000" flipV="1">
            <a:off x="734422" y="1591894"/>
            <a:ext cx="5945813" cy="3674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ED7D3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纸是我们的老师，给我们讲述古今的知识，纸是我们的玩具，变成纸飞机在天空中飞翔；纸是我们的朋友，陪伴我们茁壮成长。纸之所以是我们现在的样子，是因为我们的祖先付出了巨大的努力。</a:t>
            </a:r>
          </a:p>
        </p:txBody>
      </p:sp>
      <p:sp>
        <p:nvSpPr>
          <p:cNvPr id="4" name="矩形 3"/>
          <p:cNvSpPr/>
          <p:nvPr/>
        </p:nvSpPr>
        <p:spPr>
          <a:xfrm>
            <a:off x="7249962" y="2538307"/>
            <a:ext cx="4218137" cy="1781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你想知道有纸之前，我们的祖先是怎么记录事物的吗？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7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78" y="3282892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17"/>
          <p:cNvSpPr/>
          <p:nvPr/>
        </p:nvSpPr>
        <p:spPr>
          <a:xfrm>
            <a:off x="629712" y="1669752"/>
            <a:ext cx="10932575" cy="31618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wěi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bǎo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cún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jīng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）     （           ）    （             ）      （    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huì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yuē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shǒu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（         ）         （          ）         （            ）      （           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26278" y="2995322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伟 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27770" y="3016691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保 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27235" y="3016691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经 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58583" y="4336471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社 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11794" y="4272011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 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33757" y="427201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手  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55139" y="428618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书 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09344" y="3002868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记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1089875" y="1649235"/>
            <a:ext cx="9602470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选词填空。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改进        改正          改善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）在老师的知道下，小明（          ）了错误，学习成绩提高了。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）你的操作方法有待（           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）自从“精准扶贫”政策落实后，他家的生活（         ）了。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20016" y="3407000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改正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74475" y="4079483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改进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70917" y="484029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改善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1370111" y="1804746"/>
            <a:ext cx="8005120" cy="30469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把下列词语补充恰当的动词。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）文字                  （             ）发展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）在水里              （             ）经验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）欧洲                  （             ）造纸术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1076" y="278727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创造</a:t>
            </a:r>
          </a:p>
        </p:txBody>
      </p:sp>
      <p:sp>
        <p:nvSpPr>
          <p:cNvPr id="5" name="矩形 4"/>
          <p:cNvSpPr/>
          <p:nvPr/>
        </p:nvSpPr>
        <p:spPr>
          <a:xfrm>
            <a:off x="5744528" y="27927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推动</a:t>
            </a:r>
          </a:p>
        </p:txBody>
      </p:sp>
      <p:sp>
        <p:nvSpPr>
          <p:cNvPr id="6" name="矩形 5"/>
          <p:cNvSpPr/>
          <p:nvPr/>
        </p:nvSpPr>
        <p:spPr>
          <a:xfrm>
            <a:off x="2016550" y="35166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浸入</a:t>
            </a:r>
          </a:p>
        </p:txBody>
      </p:sp>
      <p:sp>
        <p:nvSpPr>
          <p:cNvPr id="7" name="矩形 6"/>
          <p:cNvSpPr/>
          <p:nvPr/>
        </p:nvSpPr>
        <p:spPr>
          <a:xfrm>
            <a:off x="5647253" y="348113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积累</a:t>
            </a:r>
          </a:p>
        </p:txBody>
      </p:sp>
      <p:sp>
        <p:nvSpPr>
          <p:cNvPr id="8" name="矩形 7"/>
          <p:cNvSpPr/>
          <p:nvPr/>
        </p:nvSpPr>
        <p:spPr>
          <a:xfrm>
            <a:off x="2016550" y="425417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传到</a:t>
            </a:r>
          </a:p>
        </p:txBody>
      </p:sp>
      <p:sp>
        <p:nvSpPr>
          <p:cNvPr id="9" name="矩形 8"/>
          <p:cNvSpPr/>
          <p:nvPr/>
        </p:nvSpPr>
        <p:spPr>
          <a:xfrm>
            <a:off x="5744527" y="42424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发明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t="43557" r="1836" b="6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62336" y="1525142"/>
            <a:ext cx="5547964" cy="2374363"/>
            <a:chOff x="655032" y="2493008"/>
            <a:chExt cx="4752082" cy="2374363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cs typeface="+mn-ea"/>
                  <a:sym typeface="+mn-lt"/>
                </a:rPr>
                <a:t>感谢聆听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6998113" y="3293829"/>
            <a:ext cx="4593456" cy="58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这篇文章主要写什么内容？</a:t>
            </a:r>
          </a:p>
        </p:txBody>
      </p:sp>
      <p:sp>
        <p:nvSpPr>
          <p:cNvPr id="4" name="矩形 3"/>
          <p:cNvSpPr/>
          <p:nvPr/>
        </p:nvSpPr>
        <p:spPr>
          <a:xfrm>
            <a:off x="5054952" y="1284797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听 读 课 文</a:t>
            </a:r>
          </a:p>
        </p:txBody>
      </p:sp>
      <p:pic>
        <p:nvPicPr>
          <p:cNvPr id="5" name="纸的发明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422" y="2243547"/>
            <a:ext cx="5752211" cy="323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734422" y="2519950"/>
            <a:ext cx="8976360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4330" y="173099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自读课文：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矩形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2099" y="2161243"/>
            <a:ext cx="8183654" cy="312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创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带  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存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制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作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布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蔡伦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切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断  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欧洲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社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会   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8946" y="2376597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chuàng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24715" y="2373302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92505" y="2370007"/>
            <a:ext cx="866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cún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839077" y="2373302"/>
            <a:ext cx="1125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zhì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81374" y="11109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64028" y="2376597"/>
            <a:ext cx="875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122877" y="2373888"/>
            <a:ext cx="2159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lún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85353" y="4074069"/>
            <a:ext cx="611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lěi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40090" y="4063831"/>
            <a:ext cx="75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qiē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405377" y="4074134"/>
            <a:ext cx="1043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84743" y="4071375"/>
            <a:ext cx="1952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ōu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zhōu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672978" y="4071375"/>
            <a:ext cx="873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6624" y="3624262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66096" y="2773085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患者在医院把病灶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切除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87225" y="4197869"/>
            <a:ext cx="693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石榴娃娃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急切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地扒开嫩叶向外张望。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43048" y="3548674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切</a:t>
            </a:r>
          </a:p>
        </p:txBody>
      </p:sp>
      <p:grpSp>
        <p:nvGrpSpPr>
          <p:cNvPr id="6" name="组合 20"/>
          <p:cNvGrpSpPr/>
          <p:nvPr/>
        </p:nvGrpSpPr>
        <p:grpSpPr>
          <a:xfrm>
            <a:off x="1797050" y="2648785"/>
            <a:ext cx="3679994" cy="2223494"/>
            <a:chOff x="2196323" y="2965082"/>
            <a:chExt cx="3205722" cy="1433987"/>
          </a:xfrm>
        </p:grpSpPr>
        <p:sp>
          <p:nvSpPr>
            <p:cNvPr id="7" name="左大括号 6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22"/>
            <p:cNvSpPr txBox="1"/>
            <p:nvPr/>
          </p:nvSpPr>
          <p:spPr>
            <a:xfrm>
              <a:off x="2575157" y="2965082"/>
              <a:ext cx="2826888" cy="1433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qiē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切除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qiè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急切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84625" y="2389880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这种花的颜色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鲜艳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，气味芬芳。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21459" y="3864659"/>
            <a:ext cx="4933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这种花生活在一个人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鲜为人知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的山谷里。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60167" y="3174727"/>
            <a:ext cx="569912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鲜</a:t>
            </a:r>
          </a:p>
        </p:txBody>
      </p:sp>
      <p:grpSp>
        <p:nvGrpSpPr>
          <p:cNvPr id="6" name="组合 20"/>
          <p:cNvGrpSpPr/>
          <p:nvPr/>
        </p:nvGrpSpPr>
        <p:grpSpPr>
          <a:xfrm>
            <a:off x="1797050" y="2274838"/>
            <a:ext cx="3679994" cy="2308324"/>
            <a:chOff x="2196323" y="2965082"/>
            <a:chExt cx="3205722" cy="1488696"/>
          </a:xfrm>
        </p:grpSpPr>
        <p:sp>
          <p:nvSpPr>
            <p:cNvPr id="7" name="左大括号 6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22"/>
            <p:cNvSpPr txBox="1"/>
            <p:nvPr/>
          </p:nvSpPr>
          <p:spPr>
            <a:xfrm>
              <a:off x="2575157" y="2965082"/>
              <a:ext cx="2826888" cy="1488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xiān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鲜艳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xiǎn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鲜为人知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frnjgmq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Microsoft Office PowerPoint</Application>
  <PresentationFormat>宽屏</PresentationFormat>
  <Paragraphs>291</Paragraphs>
  <Slides>43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2021-05-10T00:47:52Z</dcterms:created>
  <dcterms:modified xsi:type="dcterms:W3CDTF">2023-01-10T05:38:30Z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5B18C5E5522B44DC9C15D98F00704365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