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902ED-4CF2-4C66-971F-1C81CBC97C3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24C58-8FC0-4566-B280-9C8BDA9734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9AEC4-AF40-454E-9838-3823CDEC107E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B0AA0-4E6A-44AE-8B9F-3067E795FE9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B584E-DDCA-4BD4-A646-BEC06B171F6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F3EE4-C7EF-412F-9BF6-267C9BC1983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847D6-65CF-4651-9D82-8CDD9E07FAA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B4B2C8-86B6-44B2-ACD8-F2F78A61F7D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01AE-93FE-44AD-900E-647E3D2928B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5A4240-D254-4360-A8CC-206D79728F3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DE95-70C6-4E75-B646-60705B5455E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D949A-5A50-45B7-B1E8-67D2CF54DF2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1F04B-BD0C-4B84-A5F3-01C6998A9F5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E9FF8F-4B08-4307-BD4F-A142CB42FEF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23B7F-D5A2-4300-BA38-542D1EF90AF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EB363-B03A-45EE-A1F6-801DD92AB03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FFF63-ABEE-49AE-862C-71084C0662C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1500F-B54C-47F1-BAEA-A067797F50A9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5DF84-34E9-4A6B-AF6B-4E205AFCFF6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31D240-ED11-49AA-A3D6-013748491A5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1BCC4-16B4-4422-8409-2BBAE2D1910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899F72-4585-4CA1-B424-85DB869925F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210A7-696F-4267-B04B-52F001623C6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AFCE97-4ABE-460B-9996-7174125ED94E}" type="datetimeFigureOut"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2023-01-17</a:t>
            </a:fld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9A68D3-B796-4270-B2C6-A9C20E0A6759}" type="slidenum">
              <a:rPr lang="zh-CN" altLang="en-US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en-US" altLang="zh-CN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  <a:ea typeface="黑体" panose="02010609060101010101" pitchFamily="49" charset="-122"/>
          <a:cs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slide" Target="slide13.xml"/><Relationship Id="rId3" Type="http://schemas.openxmlformats.org/officeDocument/2006/relationships/image" Target="../media/image5.jpeg"/><Relationship Id="rId7" Type="http://schemas.openxmlformats.org/officeDocument/2006/relationships/slide" Target="slide12.xml"/><Relationship Id="rId12" Type="http://schemas.openxmlformats.org/officeDocument/2006/relationships/image" Target="../media/image8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slide" Target="slide14.xml"/><Relationship Id="rId5" Type="http://schemas.openxmlformats.org/officeDocument/2006/relationships/slide" Target="slide1.xml"/><Relationship Id="rId10" Type="http://schemas.openxmlformats.org/officeDocument/2006/relationships/image" Target="../media/image7.png"/><Relationship Id="rId4" Type="http://schemas.openxmlformats.org/officeDocument/2006/relationships/image" Target="../media/image4.wmf"/><Relationship Id="rId9" Type="http://schemas.openxmlformats.org/officeDocument/2006/relationships/slide" Target="slide11.xml"/><Relationship Id="rId1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jpeg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image" Target="../media/image4.wmf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593" y="328498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FF0000"/>
                </a:solidFill>
                <a:ea typeface="宋体" panose="02010600030101010101" pitchFamily="2" charset="-122"/>
              </a:rPr>
              <a:t>数的认识</a:t>
            </a:r>
          </a:p>
        </p:txBody>
      </p:sp>
      <p:sp>
        <p:nvSpPr>
          <p:cNvPr id="3" name="矩形 2"/>
          <p:cNvSpPr/>
          <p:nvPr/>
        </p:nvSpPr>
        <p:spPr>
          <a:xfrm>
            <a:off x="2005266" y="1628800"/>
            <a:ext cx="48013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欢乐农家游</a:t>
            </a:r>
          </a:p>
        </p:txBody>
      </p:sp>
      <p:sp>
        <p:nvSpPr>
          <p:cNvPr id="4" name="矩形 3"/>
          <p:cNvSpPr/>
          <p:nvPr/>
        </p:nvSpPr>
        <p:spPr>
          <a:xfrm>
            <a:off x="2628833" y="5431507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6"/>
          <p:cNvGrpSpPr/>
          <p:nvPr/>
        </p:nvGrpSpPr>
        <p:grpSpPr bwMode="auto">
          <a:xfrm>
            <a:off x="449263" y="6094413"/>
            <a:ext cx="498475" cy="635000"/>
            <a:chOff x="0" y="0"/>
            <a:chExt cx="314" cy="400"/>
          </a:xfrm>
        </p:grpSpPr>
        <p:pic>
          <p:nvPicPr>
            <p:cNvPr id="12291" name="Picture 34" descr="蓝色按钮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2" name="Text Box 48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继续</a:t>
              </a:r>
            </a:p>
          </p:txBody>
        </p:sp>
      </p:grpSp>
      <p:grpSp>
        <p:nvGrpSpPr>
          <p:cNvPr id="12293" name="Group 62"/>
          <p:cNvGrpSpPr/>
          <p:nvPr/>
        </p:nvGrpSpPr>
        <p:grpSpPr bwMode="auto">
          <a:xfrm>
            <a:off x="611188" y="1387475"/>
            <a:ext cx="6770687" cy="482600"/>
            <a:chOff x="0" y="0"/>
            <a:chExt cx="4265" cy="304"/>
          </a:xfrm>
        </p:grpSpPr>
        <p:sp>
          <p:nvSpPr>
            <p:cNvPr id="12294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4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FF"/>
                  </a:solidFill>
                </a:rPr>
                <a:t>      这些数之间有什么联系？</a:t>
              </a:r>
            </a:p>
          </p:txBody>
        </p:sp>
        <p:pic>
          <p:nvPicPr>
            <p:cNvPr id="12295" name="Picture 61"/>
            <p:cNvPicPr preferRelativeResize="0"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8" y="32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296" name="Picture 19" descr="C:\Documents and Settings\pub\Desktop\新ppt\返回首页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一、回顾与整理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1547813" y="242093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整数</a:t>
            </a:r>
          </a:p>
        </p:txBody>
      </p:sp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3563938" y="242093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分数</a:t>
            </a:r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1620838" y="407828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小数</a:t>
            </a:r>
          </a:p>
        </p:txBody>
      </p:sp>
      <p:sp>
        <p:nvSpPr>
          <p:cNvPr id="12301" name="Text Box 17"/>
          <p:cNvSpPr txBox="1">
            <a:spLocks noChangeArrowheads="1"/>
          </p:cNvSpPr>
          <p:nvPr/>
        </p:nvSpPr>
        <p:spPr bwMode="auto">
          <a:xfrm>
            <a:off x="3546475" y="40782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百分数</a:t>
            </a:r>
          </a:p>
        </p:txBody>
      </p:sp>
      <p:sp>
        <p:nvSpPr>
          <p:cNvPr id="12302" name="Line 18"/>
          <p:cNvSpPr>
            <a:spLocks noChangeShapeType="1"/>
          </p:cNvSpPr>
          <p:nvPr/>
        </p:nvSpPr>
        <p:spPr bwMode="auto">
          <a:xfrm>
            <a:off x="2484438" y="2709863"/>
            <a:ext cx="10080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2303" name="Line 20"/>
          <p:cNvSpPr>
            <a:spLocks noChangeShapeType="1"/>
          </p:cNvSpPr>
          <p:nvPr/>
        </p:nvSpPr>
        <p:spPr bwMode="auto">
          <a:xfrm>
            <a:off x="1979613" y="2997200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2304" name="Line 21"/>
          <p:cNvSpPr>
            <a:spLocks noChangeShapeType="1"/>
          </p:cNvSpPr>
          <p:nvPr/>
        </p:nvSpPr>
        <p:spPr bwMode="auto">
          <a:xfrm flipV="1">
            <a:off x="2411413" y="2925763"/>
            <a:ext cx="1439862" cy="13684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2305" name="Line 22"/>
          <p:cNvSpPr>
            <a:spLocks noChangeShapeType="1"/>
          </p:cNvSpPr>
          <p:nvPr/>
        </p:nvSpPr>
        <p:spPr bwMode="auto">
          <a:xfrm>
            <a:off x="4067175" y="2997200"/>
            <a:ext cx="0" cy="9366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pic>
        <p:nvPicPr>
          <p:cNvPr id="12306" name="Rectangle 23">
            <a:hlinkClick r:id="rId7" action="ppaction://hlinksldjump"/>
          </p:cNvPr>
          <p:cNvPicPr>
            <a:picLocks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27250" y="1700213"/>
            <a:ext cx="1427163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Rectangle 24">
            <a:hlinkClick r:id="rId9" action="ppaction://hlinksldjump"/>
          </p:cNvPr>
          <p:cNvPicPr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712913" y="3041650"/>
            <a:ext cx="48101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Rectangle 25">
            <a:hlinkClick r:id="rId11" action="ppaction://hlinksldjump"/>
          </p:cNvPr>
          <p:cNvPicPr>
            <a:picLocks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883025" y="3011488"/>
            <a:ext cx="87153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Rectangle 26">
            <a:hlinkClick r:id="rId13" action="ppaction://hlinksldjump"/>
          </p:cNvPr>
          <p:cNvPicPr>
            <a:picLocks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505075" y="2955925"/>
            <a:ext cx="1335088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0" tmFilter="0, 0; .2, .5; .8, .5; 1, 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0" autoRev="1" fill="hold"/>
                                        <p:tgtEl>
                                          <p:spTgt spid="123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5000" tmFilter="0, 0; .2, .5; .8, .5; 1, 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0" autoRev="1" fill="hold"/>
                                        <p:tgtEl>
                                          <p:spTgt spid="123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 tmFilter="0, 0; .2, .5; .8, .5; 1, 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500" autoRev="1" fill="hold"/>
                                        <p:tgtEl>
                                          <p:spTgt spid="123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0" tmFilter="0, 0; .2, .5; .8, .5; 1, 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500" autoRev="1" fill="hold"/>
                                        <p:tgtEl>
                                          <p:spTgt spid="123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nimBg="1"/>
      <p:bldP spid="12303" grpId="0" animBg="1"/>
      <p:bldP spid="12304" grpId="0" animBg="1"/>
      <p:bldP spid="123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449263" y="6094413"/>
            <a:ext cx="498475" cy="635000"/>
            <a:chOff x="0" y="0"/>
            <a:chExt cx="314" cy="400"/>
          </a:xfrm>
        </p:grpSpPr>
        <p:pic>
          <p:nvPicPr>
            <p:cNvPr id="13315" name="Picture 34" descr="蓝色按钮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Text Box 4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DE0000"/>
                </a:solidFill>
              </a:rPr>
              <a:t>整数与小数</a:t>
            </a:r>
          </a:p>
        </p:txBody>
      </p:sp>
      <p:grpSp>
        <p:nvGrpSpPr>
          <p:cNvPr id="13318" name="Group 55"/>
          <p:cNvGrpSpPr/>
          <p:nvPr/>
        </p:nvGrpSpPr>
        <p:grpSpPr bwMode="auto">
          <a:xfrm>
            <a:off x="1006475" y="1989138"/>
            <a:ext cx="6878638" cy="3322637"/>
            <a:chOff x="0" y="0"/>
            <a:chExt cx="4333" cy="2093"/>
          </a:xfrm>
        </p:grpSpPr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929" y="177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整数部分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516" y="177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小数部分</a:t>
              </a:r>
            </a:p>
          </p:txBody>
        </p:sp>
        <p:sp>
          <p:nvSpPr>
            <p:cNvPr id="13321" name="Line 11"/>
            <p:cNvSpPr>
              <a:spLocks noChangeShapeType="1"/>
            </p:cNvSpPr>
            <p:nvPr/>
          </p:nvSpPr>
          <p:spPr bwMode="auto">
            <a:xfrm>
              <a:off x="23" y="589"/>
              <a:ext cx="430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22" name="Text Box 12"/>
            <p:cNvSpPr txBox="1">
              <a:spLocks noChangeArrowheads="1"/>
            </p:cNvSpPr>
            <p:nvPr/>
          </p:nvSpPr>
          <p:spPr bwMode="auto">
            <a:xfrm>
              <a:off x="3165" y="0"/>
              <a:ext cx="26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点</a:t>
              </a:r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23" y="45"/>
              <a:ext cx="431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24" name="Line 15"/>
            <p:cNvSpPr>
              <a:spLocks noChangeShapeType="1"/>
            </p:cNvSpPr>
            <p:nvPr/>
          </p:nvSpPr>
          <p:spPr bwMode="auto">
            <a:xfrm>
              <a:off x="3199" y="45"/>
              <a:ext cx="0" cy="20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25" name="Line 16"/>
            <p:cNvSpPr>
              <a:spLocks noChangeShapeType="1"/>
            </p:cNvSpPr>
            <p:nvPr/>
          </p:nvSpPr>
          <p:spPr bwMode="auto">
            <a:xfrm>
              <a:off x="3425" y="45"/>
              <a:ext cx="0" cy="20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26" name="Line 17"/>
            <p:cNvSpPr>
              <a:spLocks noChangeShapeType="1"/>
            </p:cNvSpPr>
            <p:nvPr/>
          </p:nvSpPr>
          <p:spPr bwMode="auto">
            <a:xfrm>
              <a:off x="3426" y="1361"/>
              <a:ext cx="90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27" name="Line 18"/>
            <p:cNvSpPr>
              <a:spLocks noChangeShapeType="1"/>
            </p:cNvSpPr>
            <p:nvPr/>
          </p:nvSpPr>
          <p:spPr bwMode="auto">
            <a:xfrm>
              <a:off x="23" y="2086"/>
              <a:ext cx="431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28" name="Line 19"/>
            <p:cNvSpPr>
              <a:spLocks noChangeShapeType="1"/>
            </p:cNvSpPr>
            <p:nvPr/>
          </p:nvSpPr>
          <p:spPr bwMode="auto">
            <a:xfrm>
              <a:off x="23" y="1361"/>
              <a:ext cx="317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29" name="Text Box 21"/>
            <p:cNvSpPr txBox="1">
              <a:spLocks noChangeArrowheads="1"/>
            </p:cNvSpPr>
            <p:nvPr/>
          </p:nvSpPr>
          <p:spPr bwMode="auto">
            <a:xfrm>
              <a:off x="3253" y="1201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.</a:t>
              </a:r>
            </a:p>
          </p:txBody>
        </p:sp>
        <p:sp>
          <p:nvSpPr>
            <p:cNvPr id="13330" name="Line 22"/>
            <p:cNvSpPr>
              <a:spLocks noChangeShapeType="1"/>
            </p:cNvSpPr>
            <p:nvPr/>
          </p:nvSpPr>
          <p:spPr bwMode="auto">
            <a:xfrm>
              <a:off x="2291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1" name="Line 23"/>
            <p:cNvSpPr>
              <a:spLocks noChangeShapeType="1"/>
            </p:cNvSpPr>
            <p:nvPr/>
          </p:nvSpPr>
          <p:spPr bwMode="auto">
            <a:xfrm>
              <a:off x="2065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2" name="Line 24"/>
            <p:cNvSpPr>
              <a:spLocks noChangeShapeType="1"/>
            </p:cNvSpPr>
            <p:nvPr/>
          </p:nvSpPr>
          <p:spPr bwMode="auto">
            <a:xfrm>
              <a:off x="1838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3" name="Line 25"/>
            <p:cNvSpPr>
              <a:spLocks noChangeShapeType="1"/>
            </p:cNvSpPr>
            <p:nvPr/>
          </p:nvSpPr>
          <p:spPr bwMode="auto">
            <a:xfrm>
              <a:off x="1611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4" name="Line 27"/>
            <p:cNvSpPr>
              <a:spLocks noChangeShapeType="1"/>
            </p:cNvSpPr>
            <p:nvPr/>
          </p:nvSpPr>
          <p:spPr bwMode="auto">
            <a:xfrm>
              <a:off x="1157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5" name="Line 28"/>
            <p:cNvSpPr>
              <a:spLocks noChangeShapeType="1"/>
            </p:cNvSpPr>
            <p:nvPr/>
          </p:nvSpPr>
          <p:spPr bwMode="auto">
            <a:xfrm>
              <a:off x="1384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6" name="Line 30"/>
            <p:cNvSpPr>
              <a:spLocks noChangeShapeType="1"/>
            </p:cNvSpPr>
            <p:nvPr/>
          </p:nvSpPr>
          <p:spPr bwMode="auto">
            <a:xfrm>
              <a:off x="931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7" name="Line 32"/>
            <p:cNvSpPr>
              <a:spLocks noChangeShapeType="1"/>
            </p:cNvSpPr>
            <p:nvPr/>
          </p:nvSpPr>
          <p:spPr bwMode="auto">
            <a:xfrm>
              <a:off x="4333" y="45"/>
              <a:ext cx="0" cy="20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8" name="Line 33"/>
            <p:cNvSpPr>
              <a:spLocks noChangeShapeType="1"/>
            </p:cNvSpPr>
            <p:nvPr/>
          </p:nvSpPr>
          <p:spPr bwMode="auto">
            <a:xfrm>
              <a:off x="23" y="45"/>
              <a:ext cx="0" cy="20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39" name="Line 35"/>
            <p:cNvSpPr>
              <a:spLocks noChangeShapeType="1"/>
            </p:cNvSpPr>
            <p:nvPr/>
          </p:nvSpPr>
          <p:spPr bwMode="auto">
            <a:xfrm>
              <a:off x="704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0" name="Line 36"/>
            <p:cNvSpPr>
              <a:spLocks noChangeShapeType="1"/>
            </p:cNvSpPr>
            <p:nvPr/>
          </p:nvSpPr>
          <p:spPr bwMode="auto">
            <a:xfrm>
              <a:off x="477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1" name="Line 37"/>
            <p:cNvSpPr>
              <a:spLocks noChangeShapeType="1"/>
            </p:cNvSpPr>
            <p:nvPr/>
          </p:nvSpPr>
          <p:spPr bwMode="auto">
            <a:xfrm>
              <a:off x="250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2" name="Line 38"/>
            <p:cNvSpPr>
              <a:spLocks noChangeShapeType="1"/>
            </p:cNvSpPr>
            <p:nvPr/>
          </p:nvSpPr>
          <p:spPr bwMode="auto">
            <a:xfrm>
              <a:off x="4106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3" name="Line 40"/>
            <p:cNvSpPr>
              <a:spLocks noChangeShapeType="1"/>
            </p:cNvSpPr>
            <p:nvPr/>
          </p:nvSpPr>
          <p:spPr bwMode="auto">
            <a:xfrm>
              <a:off x="3879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4" name="Line 42"/>
            <p:cNvSpPr>
              <a:spLocks noChangeShapeType="1"/>
            </p:cNvSpPr>
            <p:nvPr/>
          </p:nvSpPr>
          <p:spPr bwMode="auto">
            <a:xfrm>
              <a:off x="3652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5" name="Line 47"/>
            <p:cNvSpPr>
              <a:spLocks noChangeShapeType="1"/>
            </p:cNvSpPr>
            <p:nvPr/>
          </p:nvSpPr>
          <p:spPr bwMode="auto">
            <a:xfrm>
              <a:off x="2972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6" name="Line 48"/>
            <p:cNvSpPr>
              <a:spLocks noChangeShapeType="1"/>
            </p:cNvSpPr>
            <p:nvPr/>
          </p:nvSpPr>
          <p:spPr bwMode="auto">
            <a:xfrm>
              <a:off x="2745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7" name="Line 50"/>
            <p:cNvSpPr>
              <a:spLocks noChangeShapeType="1"/>
            </p:cNvSpPr>
            <p:nvPr/>
          </p:nvSpPr>
          <p:spPr bwMode="auto">
            <a:xfrm>
              <a:off x="2518" y="589"/>
              <a:ext cx="0" cy="1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3348" name="Text Box 53"/>
            <p:cNvSpPr txBox="1">
              <a:spLocks noChangeArrowheads="1"/>
            </p:cNvSpPr>
            <p:nvPr/>
          </p:nvSpPr>
          <p:spPr bwMode="auto">
            <a:xfrm>
              <a:off x="0" y="776"/>
              <a:ext cx="289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数  位</a:t>
              </a:r>
            </a:p>
          </p:txBody>
        </p:sp>
        <p:sp>
          <p:nvSpPr>
            <p:cNvPr id="13349" name="Text Box 54"/>
            <p:cNvSpPr txBox="1">
              <a:spLocks noChangeArrowheads="1"/>
            </p:cNvSpPr>
            <p:nvPr/>
          </p:nvSpPr>
          <p:spPr bwMode="auto">
            <a:xfrm>
              <a:off x="15" y="1410"/>
              <a:ext cx="289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计数单位</a:t>
              </a:r>
            </a:p>
          </p:txBody>
        </p:sp>
      </p:grpSp>
      <p:grpSp>
        <p:nvGrpSpPr>
          <p:cNvPr id="13350" name="Group 74"/>
          <p:cNvGrpSpPr/>
          <p:nvPr/>
        </p:nvGrpSpPr>
        <p:grpSpPr bwMode="auto">
          <a:xfrm>
            <a:off x="1352550" y="3141663"/>
            <a:ext cx="4743450" cy="798512"/>
            <a:chOff x="0" y="0"/>
            <a:chExt cx="2988" cy="503"/>
          </a:xfrm>
        </p:grpSpPr>
        <p:sp>
          <p:nvSpPr>
            <p:cNvPr id="13351" name="Text Box 56"/>
            <p:cNvSpPr txBox="1">
              <a:spLocks noChangeArrowheads="1"/>
            </p:cNvSpPr>
            <p:nvPr/>
          </p:nvSpPr>
          <p:spPr bwMode="auto">
            <a:xfrm>
              <a:off x="2699" y="37"/>
              <a:ext cx="289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个   位</a:t>
              </a:r>
            </a:p>
          </p:txBody>
        </p:sp>
        <p:sp>
          <p:nvSpPr>
            <p:cNvPr id="13352" name="Text Box 57"/>
            <p:cNvSpPr txBox="1">
              <a:spLocks noChangeArrowheads="1"/>
            </p:cNvSpPr>
            <p:nvPr/>
          </p:nvSpPr>
          <p:spPr bwMode="auto">
            <a:xfrm>
              <a:off x="2510" y="41"/>
              <a:ext cx="289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   位</a:t>
              </a:r>
            </a:p>
          </p:txBody>
        </p:sp>
        <p:sp>
          <p:nvSpPr>
            <p:cNvPr id="13353" name="Text Box 58"/>
            <p:cNvSpPr txBox="1">
              <a:spLocks noChangeArrowheads="1"/>
            </p:cNvSpPr>
            <p:nvPr/>
          </p:nvSpPr>
          <p:spPr bwMode="auto">
            <a:xfrm>
              <a:off x="2284" y="37"/>
              <a:ext cx="289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   位</a:t>
              </a:r>
            </a:p>
          </p:txBody>
        </p:sp>
        <p:sp>
          <p:nvSpPr>
            <p:cNvPr id="13354" name="Text Box 59"/>
            <p:cNvSpPr txBox="1">
              <a:spLocks noChangeArrowheads="1"/>
            </p:cNvSpPr>
            <p:nvPr/>
          </p:nvSpPr>
          <p:spPr bwMode="auto">
            <a:xfrm>
              <a:off x="2073" y="37"/>
              <a:ext cx="289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   位</a:t>
              </a:r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55" name="Text Box 61"/>
            <p:cNvSpPr txBox="1">
              <a:spLocks noChangeArrowheads="1"/>
            </p:cNvSpPr>
            <p:nvPr/>
          </p:nvSpPr>
          <p:spPr bwMode="auto">
            <a:xfrm>
              <a:off x="1830" y="37"/>
              <a:ext cx="289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万   位</a:t>
              </a:r>
            </a:p>
          </p:txBody>
        </p:sp>
        <p:sp>
          <p:nvSpPr>
            <p:cNvPr id="13356" name="Text Box 62"/>
            <p:cNvSpPr txBox="1">
              <a:spLocks noChangeArrowheads="1"/>
            </p:cNvSpPr>
            <p:nvPr/>
          </p:nvSpPr>
          <p:spPr bwMode="auto">
            <a:xfrm>
              <a:off x="1604" y="0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十万位</a:t>
              </a:r>
            </a:p>
          </p:txBody>
        </p:sp>
        <p:sp>
          <p:nvSpPr>
            <p:cNvPr id="13357" name="Text Box 63"/>
            <p:cNvSpPr txBox="1">
              <a:spLocks noChangeArrowheads="1"/>
            </p:cNvSpPr>
            <p:nvPr/>
          </p:nvSpPr>
          <p:spPr bwMode="auto">
            <a:xfrm>
              <a:off x="1360" y="0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百万位</a:t>
              </a:r>
            </a:p>
          </p:txBody>
        </p:sp>
        <p:sp>
          <p:nvSpPr>
            <p:cNvPr id="13358" name="Text Box 64"/>
            <p:cNvSpPr txBox="1">
              <a:spLocks noChangeArrowheads="1"/>
            </p:cNvSpPr>
            <p:nvPr/>
          </p:nvSpPr>
          <p:spPr bwMode="auto">
            <a:xfrm>
              <a:off x="1142" y="0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千万位</a:t>
              </a:r>
            </a:p>
          </p:txBody>
        </p:sp>
        <p:sp>
          <p:nvSpPr>
            <p:cNvPr id="13359" name="Text Box 65"/>
            <p:cNvSpPr txBox="1">
              <a:spLocks noChangeArrowheads="1"/>
            </p:cNvSpPr>
            <p:nvPr/>
          </p:nvSpPr>
          <p:spPr bwMode="auto">
            <a:xfrm>
              <a:off x="923" y="21"/>
              <a:ext cx="289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亿   位</a:t>
              </a:r>
            </a:p>
          </p:txBody>
        </p:sp>
        <p:sp>
          <p:nvSpPr>
            <p:cNvPr id="13360" name="Text Box 66"/>
            <p:cNvSpPr txBox="1">
              <a:spLocks noChangeArrowheads="1"/>
            </p:cNvSpPr>
            <p:nvPr/>
          </p:nvSpPr>
          <p:spPr bwMode="auto">
            <a:xfrm>
              <a:off x="692" y="0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十亿位</a:t>
              </a:r>
            </a:p>
          </p:txBody>
        </p:sp>
        <p:sp>
          <p:nvSpPr>
            <p:cNvPr id="13361" name="Text Box 67"/>
            <p:cNvSpPr txBox="1">
              <a:spLocks noChangeArrowheads="1"/>
            </p:cNvSpPr>
            <p:nvPr/>
          </p:nvSpPr>
          <p:spPr bwMode="auto">
            <a:xfrm>
              <a:off x="448" y="0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百亿位</a:t>
              </a:r>
            </a:p>
          </p:txBody>
        </p:sp>
        <p:sp>
          <p:nvSpPr>
            <p:cNvPr id="13362" name="Text Box 68"/>
            <p:cNvSpPr txBox="1">
              <a:spLocks noChangeArrowheads="1"/>
            </p:cNvSpPr>
            <p:nvPr/>
          </p:nvSpPr>
          <p:spPr bwMode="auto">
            <a:xfrm>
              <a:off x="230" y="0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千亿位</a:t>
              </a:r>
            </a:p>
          </p:txBody>
        </p:sp>
        <p:sp>
          <p:nvSpPr>
            <p:cNvPr id="13363" name="Text Box 69"/>
            <p:cNvSpPr txBox="1">
              <a:spLocks noChangeArrowheads="1"/>
            </p:cNvSpPr>
            <p:nvPr/>
          </p:nvSpPr>
          <p:spPr bwMode="auto">
            <a:xfrm>
              <a:off x="0" y="90"/>
              <a:ext cx="3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</p:grpSp>
      <p:grpSp>
        <p:nvGrpSpPr>
          <p:cNvPr id="13364" name="Group 75"/>
          <p:cNvGrpSpPr/>
          <p:nvPr/>
        </p:nvGrpSpPr>
        <p:grpSpPr bwMode="auto">
          <a:xfrm>
            <a:off x="6410325" y="3154363"/>
            <a:ext cx="1355725" cy="779462"/>
            <a:chOff x="0" y="0"/>
            <a:chExt cx="854" cy="491"/>
          </a:xfrm>
        </p:grpSpPr>
        <p:sp>
          <p:nvSpPr>
            <p:cNvPr id="13365" name="Text Box 70"/>
            <p:cNvSpPr txBox="1">
              <a:spLocks noChangeArrowheads="1"/>
            </p:cNvSpPr>
            <p:nvPr/>
          </p:nvSpPr>
          <p:spPr bwMode="auto">
            <a:xfrm>
              <a:off x="0" y="5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十分位</a:t>
              </a:r>
            </a:p>
          </p:txBody>
        </p:sp>
        <p:sp>
          <p:nvSpPr>
            <p:cNvPr id="13366" name="Text Box 71"/>
            <p:cNvSpPr txBox="1">
              <a:spLocks noChangeArrowheads="1"/>
            </p:cNvSpPr>
            <p:nvPr/>
          </p:nvSpPr>
          <p:spPr bwMode="auto">
            <a:xfrm>
              <a:off x="227" y="7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百分位</a:t>
              </a:r>
            </a:p>
          </p:txBody>
        </p:sp>
        <p:sp>
          <p:nvSpPr>
            <p:cNvPr id="13367" name="Text Box 72"/>
            <p:cNvSpPr txBox="1">
              <a:spLocks noChangeArrowheads="1"/>
            </p:cNvSpPr>
            <p:nvPr/>
          </p:nvSpPr>
          <p:spPr bwMode="auto">
            <a:xfrm>
              <a:off x="459" y="0"/>
              <a:ext cx="289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千分位</a:t>
              </a:r>
            </a:p>
          </p:txBody>
        </p:sp>
        <p:sp>
          <p:nvSpPr>
            <p:cNvPr id="13368" name="Text Box 73"/>
            <p:cNvSpPr txBox="1">
              <a:spLocks noChangeArrowheads="1"/>
            </p:cNvSpPr>
            <p:nvPr/>
          </p:nvSpPr>
          <p:spPr bwMode="auto">
            <a:xfrm>
              <a:off x="655" y="82"/>
              <a:ext cx="1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</p:grpSp>
      <p:grpSp>
        <p:nvGrpSpPr>
          <p:cNvPr id="13369" name="Group 76"/>
          <p:cNvGrpSpPr/>
          <p:nvPr/>
        </p:nvGrpSpPr>
        <p:grpSpPr bwMode="auto">
          <a:xfrm>
            <a:off x="1331913" y="4292600"/>
            <a:ext cx="4781550" cy="754063"/>
            <a:chOff x="0" y="0"/>
            <a:chExt cx="3012" cy="475"/>
          </a:xfrm>
        </p:grpSpPr>
        <p:sp>
          <p:nvSpPr>
            <p:cNvPr id="13370" name="Text Box 77"/>
            <p:cNvSpPr txBox="1">
              <a:spLocks noChangeArrowheads="1"/>
            </p:cNvSpPr>
            <p:nvPr/>
          </p:nvSpPr>
          <p:spPr bwMode="auto">
            <a:xfrm>
              <a:off x="2721" y="0"/>
              <a:ext cx="291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   个  </a:t>
              </a:r>
            </a:p>
          </p:txBody>
        </p:sp>
        <p:sp>
          <p:nvSpPr>
            <p:cNvPr id="13371" name="Text Box 78"/>
            <p:cNvSpPr txBox="1">
              <a:spLocks noChangeArrowheads="1"/>
            </p:cNvSpPr>
            <p:nvPr/>
          </p:nvSpPr>
          <p:spPr bwMode="auto">
            <a:xfrm>
              <a:off x="2519" y="180"/>
              <a:ext cx="2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</a:t>
              </a:r>
            </a:p>
          </p:txBody>
        </p:sp>
        <p:sp>
          <p:nvSpPr>
            <p:cNvPr id="13372" name="Text Box 79"/>
            <p:cNvSpPr txBox="1">
              <a:spLocks noChangeArrowheads="1"/>
            </p:cNvSpPr>
            <p:nvPr/>
          </p:nvSpPr>
          <p:spPr bwMode="auto">
            <a:xfrm>
              <a:off x="2293" y="176"/>
              <a:ext cx="2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</a:t>
              </a:r>
            </a:p>
          </p:txBody>
        </p:sp>
        <p:sp>
          <p:nvSpPr>
            <p:cNvPr id="13373" name="Text Box 80"/>
            <p:cNvSpPr txBox="1">
              <a:spLocks noChangeArrowheads="1"/>
            </p:cNvSpPr>
            <p:nvPr/>
          </p:nvSpPr>
          <p:spPr bwMode="auto">
            <a:xfrm>
              <a:off x="2082" y="176"/>
              <a:ext cx="2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</a:t>
              </a:r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74" name="Text Box 81"/>
            <p:cNvSpPr txBox="1">
              <a:spLocks noChangeArrowheads="1"/>
            </p:cNvSpPr>
            <p:nvPr/>
          </p:nvSpPr>
          <p:spPr bwMode="auto">
            <a:xfrm>
              <a:off x="1830" y="136"/>
              <a:ext cx="289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 万 </a:t>
              </a:r>
            </a:p>
          </p:txBody>
        </p:sp>
        <p:sp>
          <p:nvSpPr>
            <p:cNvPr id="13375" name="Text Box 82"/>
            <p:cNvSpPr txBox="1">
              <a:spLocks noChangeArrowheads="1"/>
            </p:cNvSpPr>
            <p:nvPr/>
          </p:nvSpPr>
          <p:spPr bwMode="auto">
            <a:xfrm>
              <a:off x="1604" y="79"/>
              <a:ext cx="28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十万</a:t>
              </a:r>
            </a:p>
          </p:txBody>
        </p:sp>
        <p:sp>
          <p:nvSpPr>
            <p:cNvPr id="13376" name="Text Box 83"/>
            <p:cNvSpPr txBox="1">
              <a:spLocks noChangeArrowheads="1"/>
            </p:cNvSpPr>
            <p:nvPr/>
          </p:nvSpPr>
          <p:spPr bwMode="auto">
            <a:xfrm>
              <a:off x="1360" y="79"/>
              <a:ext cx="28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百万</a:t>
              </a:r>
            </a:p>
          </p:txBody>
        </p:sp>
        <p:sp>
          <p:nvSpPr>
            <p:cNvPr id="13377" name="Text Box 84"/>
            <p:cNvSpPr txBox="1">
              <a:spLocks noChangeArrowheads="1"/>
            </p:cNvSpPr>
            <p:nvPr/>
          </p:nvSpPr>
          <p:spPr bwMode="auto">
            <a:xfrm>
              <a:off x="1142" y="79"/>
              <a:ext cx="28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千万</a:t>
              </a:r>
            </a:p>
          </p:txBody>
        </p:sp>
        <p:sp>
          <p:nvSpPr>
            <p:cNvPr id="13378" name="Text Box 85"/>
            <p:cNvSpPr txBox="1">
              <a:spLocks noChangeArrowheads="1"/>
            </p:cNvSpPr>
            <p:nvPr/>
          </p:nvSpPr>
          <p:spPr bwMode="auto">
            <a:xfrm>
              <a:off x="932" y="160"/>
              <a:ext cx="28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亿</a:t>
              </a:r>
            </a:p>
          </p:txBody>
        </p:sp>
        <p:sp>
          <p:nvSpPr>
            <p:cNvPr id="13379" name="Text Box 86"/>
            <p:cNvSpPr txBox="1">
              <a:spLocks noChangeArrowheads="1"/>
            </p:cNvSpPr>
            <p:nvPr/>
          </p:nvSpPr>
          <p:spPr bwMode="auto">
            <a:xfrm>
              <a:off x="692" y="79"/>
              <a:ext cx="28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十亿</a:t>
              </a:r>
            </a:p>
          </p:txBody>
        </p:sp>
        <p:sp>
          <p:nvSpPr>
            <p:cNvPr id="13380" name="Text Box 87"/>
            <p:cNvSpPr txBox="1">
              <a:spLocks noChangeArrowheads="1"/>
            </p:cNvSpPr>
            <p:nvPr/>
          </p:nvSpPr>
          <p:spPr bwMode="auto">
            <a:xfrm>
              <a:off x="448" y="79"/>
              <a:ext cx="28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百亿</a:t>
              </a:r>
            </a:p>
          </p:txBody>
        </p:sp>
        <p:sp>
          <p:nvSpPr>
            <p:cNvPr id="13381" name="Text Box 88"/>
            <p:cNvSpPr txBox="1">
              <a:spLocks noChangeArrowheads="1"/>
            </p:cNvSpPr>
            <p:nvPr/>
          </p:nvSpPr>
          <p:spPr bwMode="auto">
            <a:xfrm>
              <a:off x="230" y="79"/>
              <a:ext cx="28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千亿</a:t>
              </a:r>
            </a:p>
          </p:txBody>
        </p:sp>
        <p:sp>
          <p:nvSpPr>
            <p:cNvPr id="13382" name="Text Box 89"/>
            <p:cNvSpPr txBox="1">
              <a:spLocks noChangeArrowheads="1"/>
            </p:cNvSpPr>
            <p:nvPr/>
          </p:nvSpPr>
          <p:spPr bwMode="auto">
            <a:xfrm>
              <a:off x="0" y="98"/>
              <a:ext cx="3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</p:grpSp>
      <p:grpSp>
        <p:nvGrpSpPr>
          <p:cNvPr id="13383" name="Group 90"/>
          <p:cNvGrpSpPr/>
          <p:nvPr/>
        </p:nvGrpSpPr>
        <p:grpSpPr bwMode="auto">
          <a:xfrm>
            <a:off x="6443663" y="4224338"/>
            <a:ext cx="1355725" cy="1004887"/>
            <a:chOff x="0" y="0"/>
            <a:chExt cx="854" cy="633"/>
          </a:xfrm>
        </p:grpSpPr>
        <p:sp>
          <p:nvSpPr>
            <p:cNvPr id="13384" name="Text Box 91"/>
            <p:cNvSpPr txBox="1">
              <a:spLocks noChangeArrowheads="1"/>
            </p:cNvSpPr>
            <p:nvPr/>
          </p:nvSpPr>
          <p:spPr bwMode="auto">
            <a:xfrm>
              <a:off x="0" y="5"/>
              <a:ext cx="289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十分之一</a:t>
              </a:r>
            </a:p>
          </p:txBody>
        </p:sp>
        <p:sp>
          <p:nvSpPr>
            <p:cNvPr id="13385" name="Text Box 92"/>
            <p:cNvSpPr txBox="1">
              <a:spLocks noChangeArrowheads="1"/>
            </p:cNvSpPr>
            <p:nvPr/>
          </p:nvSpPr>
          <p:spPr bwMode="auto">
            <a:xfrm>
              <a:off x="227" y="7"/>
              <a:ext cx="289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百分之一</a:t>
              </a:r>
            </a:p>
          </p:txBody>
        </p:sp>
        <p:sp>
          <p:nvSpPr>
            <p:cNvPr id="13386" name="Text Box 93"/>
            <p:cNvSpPr txBox="1">
              <a:spLocks noChangeArrowheads="1"/>
            </p:cNvSpPr>
            <p:nvPr/>
          </p:nvSpPr>
          <p:spPr bwMode="auto">
            <a:xfrm>
              <a:off x="459" y="0"/>
              <a:ext cx="289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</a:rPr>
                <a:t>千分之一</a:t>
              </a:r>
            </a:p>
          </p:txBody>
        </p:sp>
        <p:sp>
          <p:nvSpPr>
            <p:cNvPr id="13387" name="Text Box 94"/>
            <p:cNvSpPr txBox="1">
              <a:spLocks noChangeArrowheads="1"/>
            </p:cNvSpPr>
            <p:nvPr/>
          </p:nvSpPr>
          <p:spPr bwMode="auto">
            <a:xfrm>
              <a:off x="655" y="153"/>
              <a:ext cx="1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13388" name="Text Box 97"/>
          <p:cNvSpPr txBox="1">
            <a:spLocks noChangeArrowheads="1"/>
          </p:cNvSpPr>
          <p:nvPr/>
        </p:nvSpPr>
        <p:spPr bwMode="auto">
          <a:xfrm>
            <a:off x="2325688" y="1412875"/>
            <a:ext cx="1335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都是十进制</a:t>
            </a:r>
          </a:p>
        </p:txBody>
      </p:sp>
      <p:sp>
        <p:nvSpPr>
          <p:cNvPr id="13389" name="Text Box 98"/>
          <p:cNvSpPr txBox="1">
            <a:spLocks noChangeArrowheads="1"/>
          </p:cNvSpPr>
          <p:nvPr/>
        </p:nvSpPr>
        <p:spPr bwMode="auto">
          <a:xfrm>
            <a:off x="3703638" y="1438275"/>
            <a:ext cx="2740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相邻单位之间的进率是</a:t>
            </a:r>
            <a:r>
              <a:rPr lang="en-US">
                <a:solidFill>
                  <a:srgbClr val="0000FF"/>
                </a:solidFill>
              </a:rPr>
              <a:t>10</a:t>
            </a:r>
          </a:p>
        </p:txBody>
      </p:sp>
      <p:pic>
        <p:nvPicPr>
          <p:cNvPr id="13390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91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一、回顾与整理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92" name="TextBox 79"/>
          <p:cNvSpPr txBox="1">
            <a:spLocks noChangeArrowheads="1"/>
          </p:cNvSpPr>
          <p:nvPr/>
        </p:nvSpPr>
        <p:spPr bwMode="auto">
          <a:xfrm>
            <a:off x="5078413" y="4868863"/>
            <a:ext cx="1655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>
                <a:solidFill>
                  <a:srgbClr val="0000FF"/>
                </a:solidFill>
              </a:rPr>
              <a:t>（一）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88" grpId="0" autoUpdateAnimBg="0"/>
      <p:bldP spid="13389" grpId="0" autoUpdateAnimBg="0"/>
      <p:bldP spid="133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449263" y="6094413"/>
            <a:ext cx="498475" cy="635000"/>
            <a:chOff x="0" y="0"/>
            <a:chExt cx="314" cy="400"/>
          </a:xfrm>
        </p:grpSpPr>
        <p:pic>
          <p:nvPicPr>
            <p:cNvPr id="14339" name="Picture 34" descr="蓝色按钮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0" name="Text Box 4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612775" y="1387475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DE0000"/>
                </a:solidFill>
              </a:rPr>
              <a:t>整数与分数</a:t>
            </a:r>
          </a:p>
        </p:txBody>
      </p:sp>
      <p:sp>
        <p:nvSpPr>
          <p:cNvPr id="14342" name="Text Box 142"/>
          <p:cNvSpPr txBox="1">
            <a:spLocks noChangeArrowheads="1"/>
          </p:cNvSpPr>
          <p:nvPr/>
        </p:nvSpPr>
        <p:spPr bwMode="auto">
          <a:xfrm>
            <a:off x="1187450" y="2179638"/>
            <a:ext cx="399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整数可以看成分母是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的分数</a:t>
            </a:r>
          </a:p>
        </p:txBody>
      </p:sp>
      <p:pic>
        <p:nvPicPr>
          <p:cNvPr id="14343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4" name="Group 76"/>
          <p:cNvGrpSpPr/>
          <p:nvPr/>
        </p:nvGrpSpPr>
        <p:grpSpPr bwMode="auto">
          <a:xfrm>
            <a:off x="1331913" y="3284538"/>
            <a:ext cx="889000" cy="815975"/>
            <a:chOff x="0" y="0"/>
            <a:chExt cx="560" cy="514"/>
          </a:xfrm>
        </p:grpSpPr>
        <p:sp>
          <p:nvSpPr>
            <p:cNvPr id="14345" name="Text Box 71"/>
            <p:cNvSpPr txBox="1">
              <a:spLocks noChangeArrowheads="1"/>
            </p:cNvSpPr>
            <p:nvPr/>
          </p:nvSpPr>
          <p:spPr bwMode="auto">
            <a:xfrm>
              <a:off x="0" y="10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</a:rPr>
                <a:t>1 =</a:t>
              </a:r>
            </a:p>
          </p:txBody>
        </p:sp>
        <p:grpSp>
          <p:nvGrpSpPr>
            <p:cNvPr id="14346" name="Group 75"/>
            <p:cNvGrpSpPr/>
            <p:nvPr/>
          </p:nvGrpSpPr>
          <p:grpSpPr bwMode="auto">
            <a:xfrm>
              <a:off x="329" y="0"/>
              <a:ext cx="231" cy="514"/>
              <a:chOff x="0" y="0"/>
              <a:chExt cx="231" cy="514"/>
            </a:xfrm>
          </p:grpSpPr>
          <p:sp>
            <p:nvSpPr>
              <p:cNvPr id="14347" name="Text Box 7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4348" name="Text Box 73"/>
              <p:cNvSpPr txBox="1">
                <a:spLocks noChangeArrowheads="1"/>
              </p:cNvSpPr>
              <p:nvPr/>
            </p:nvSpPr>
            <p:spPr bwMode="auto">
              <a:xfrm>
                <a:off x="8" y="22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4349" name="Line 74"/>
              <p:cNvSpPr>
                <a:spLocks noChangeShapeType="1"/>
              </p:cNvSpPr>
              <p:nvPr/>
            </p:nvSpPr>
            <p:spPr bwMode="auto">
              <a:xfrm>
                <a:off x="45" y="248"/>
                <a:ext cx="18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4350" name="Group 77"/>
          <p:cNvGrpSpPr/>
          <p:nvPr/>
        </p:nvGrpSpPr>
        <p:grpSpPr bwMode="auto">
          <a:xfrm>
            <a:off x="2771775" y="3284538"/>
            <a:ext cx="889000" cy="815975"/>
            <a:chOff x="0" y="0"/>
            <a:chExt cx="560" cy="514"/>
          </a:xfrm>
        </p:grpSpPr>
        <p:sp>
          <p:nvSpPr>
            <p:cNvPr id="14351" name="Text Box 78"/>
            <p:cNvSpPr txBox="1">
              <a:spLocks noChangeArrowheads="1"/>
            </p:cNvSpPr>
            <p:nvPr/>
          </p:nvSpPr>
          <p:spPr bwMode="auto">
            <a:xfrm>
              <a:off x="0" y="10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</a:rPr>
                <a:t>2 =</a:t>
              </a:r>
            </a:p>
          </p:txBody>
        </p:sp>
        <p:grpSp>
          <p:nvGrpSpPr>
            <p:cNvPr id="14352" name="Group 79"/>
            <p:cNvGrpSpPr/>
            <p:nvPr/>
          </p:nvGrpSpPr>
          <p:grpSpPr bwMode="auto">
            <a:xfrm>
              <a:off x="329" y="0"/>
              <a:ext cx="231" cy="514"/>
              <a:chOff x="0" y="0"/>
              <a:chExt cx="231" cy="514"/>
            </a:xfrm>
          </p:grpSpPr>
          <p:sp>
            <p:nvSpPr>
              <p:cNvPr id="14353" name="Text Box 8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14354" name="Text Box 81"/>
              <p:cNvSpPr txBox="1">
                <a:spLocks noChangeArrowheads="1"/>
              </p:cNvSpPr>
              <p:nvPr/>
            </p:nvSpPr>
            <p:spPr bwMode="auto">
              <a:xfrm>
                <a:off x="8" y="22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4355" name="Line 82"/>
              <p:cNvSpPr>
                <a:spLocks noChangeShapeType="1"/>
              </p:cNvSpPr>
              <p:nvPr/>
            </p:nvSpPr>
            <p:spPr bwMode="auto">
              <a:xfrm>
                <a:off x="45" y="248"/>
                <a:ext cx="18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4356" name="Group 83"/>
          <p:cNvGrpSpPr/>
          <p:nvPr/>
        </p:nvGrpSpPr>
        <p:grpSpPr bwMode="auto">
          <a:xfrm>
            <a:off x="4140200" y="3284538"/>
            <a:ext cx="889000" cy="815975"/>
            <a:chOff x="0" y="0"/>
            <a:chExt cx="560" cy="514"/>
          </a:xfrm>
        </p:grpSpPr>
        <p:sp>
          <p:nvSpPr>
            <p:cNvPr id="14357" name="Text Box 84"/>
            <p:cNvSpPr txBox="1">
              <a:spLocks noChangeArrowheads="1"/>
            </p:cNvSpPr>
            <p:nvPr/>
          </p:nvSpPr>
          <p:spPr bwMode="auto">
            <a:xfrm>
              <a:off x="0" y="10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</a:rPr>
                <a:t>3 =</a:t>
              </a:r>
            </a:p>
          </p:txBody>
        </p:sp>
        <p:grpSp>
          <p:nvGrpSpPr>
            <p:cNvPr id="14358" name="Group 85"/>
            <p:cNvGrpSpPr/>
            <p:nvPr/>
          </p:nvGrpSpPr>
          <p:grpSpPr bwMode="auto">
            <a:xfrm>
              <a:off x="329" y="0"/>
              <a:ext cx="231" cy="514"/>
              <a:chOff x="0" y="0"/>
              <a:chExt cx="231" cy="514"/>
            </a:xfrm>
          </p:grpSpPr>
          <p:sp>
            <p:nvSpPr>
              <p:cNvPr id="14359" name="Text Box 8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14360" name="Text Box 87"/>
              <p:cNvSpPr txBox="1">
                <a:spLocks noChangeArrowheads="1"/>
              </p:cNvSpPr>
              <p:nvPr/>
            </p:nvSpPr>
            <p:spPr bwMode="auto">
              <a:xfrm>
                <a:off x="8" y="22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4361" name="Line 88"/>
              <p:cNvSpPr>
                <a:spLocks noChangeShapeType="1"/>
              </p:cNvSpPr>
              <p:nvPr/>
            </p:nvSpPr>
            <p:spPr bwMode="auto">
              <a:xfrm>
                <a:off x="45" y="248"/>
                <a:ext cx="18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4362" name="Group 89"/>
          <p:cNvGrpSpPr/>
          <p:nvPr/>
        </p:nvGrpSpPr>
        <p:grpSpPr bwMode="auto">
          <a:xfrm>
            <a:off x="5508625" y="3284538"/>
            <a:ext cx="889000" cy="815975"/>
            <a:chOff x="0" y="0"/>
            <a:chExt cx="560" cy="514"/>
          </a:xfrm>
        </p:grpSpPr>
        <p:sp>
          <p:nvSpPr>
            <p:cNvPr id="14363" name="Text Box 90"/>
            <p:cNvSpPr txBox="1">
              <a:spLocks noChangeArrowheads="1"/>
            </p:cNvSpPr>
            <p:nvPr/>
          </p:nvSpPr>
          <p:spPr bwMode="auto">
            <a:xfrm>
              <a:off x="0" y="102"/>
              <a:ext cx="3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</a:rPr>
                <a:t>8 =</a:t>
              </a:r>
            </a:p>
          </p:txBody>
        </p:sp>
        <p:grpSp>
          <p:nvGrpSpPr>
            <p:cNvPr id="14364" name="Group 91"/>
            <p:cNvGrpSpPr/>
            <p:nvPr/>
          </p:nvGrpSpPr>
          <p:grpSpPr bwMode="auto">
            <a:xfrm>
              <a:off x="329" y="0"/>
              <a:ext cx="231" cy="514"/>
              <a:chOff x="0" y="0"/>
              <a:chExt cx="231" cy="514"/>
            </a:xfrm>
          </p:grpSpPr>
          <p:sp>
            <p:nvSpPr>
              <p:cNvPr id="14365" name="Text Box 9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8</a:t>
                </a:r>
              </a:p>
            </p:txBody>
          </p:sp>
          <p:sp>
            <p:nvSpPr>
              <p:cNvPr id="14366" name="Text Box 93"/>
              <p:cNvSpPr txBox="1">
                <a:spLocks noChangeArrowheads="1"/>
              </p:cNvSpPr>
              <p:nvPr/>
            </p:nvSpPr>
            <p:spPr bwMode="auto">
              <a:xfrm>
                <a:off x="8" y="22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4367" name="Line 94"/>
              <p:cNvSpPr>
                <a:spLocks noChangeShapeType="1"/>
              </p:cNvSpPr>
              <p:nvPr/>
            </p:nvSpPr>
            <p:spPr bwMode="auto">
              <a:xfrm>
                <a:off x="45" y="248"/>
                <a:ext cx="18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4368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449263" y="6094413"/>
            <a:ext cx="498475" cy="635000"/>
            <a:chOff x="0" y="0"/>
            <a:chExt cx="314" cy="400"/>
          </a:xfrm>
        </p:grpSpPr>
        <p:pic>
          <p:nvPicPr>
            <p:cNvPr id="15363" name="Picture 34" descr="蓝色按钮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4" name="Text Box 4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DE0000"/>
                </a:solidFill>
              </a:rPr>
              <a:t>小数与分数</a:t>
            </a:r>
          </a:p>
        </p:txBody>
      </p:sp>
      <p:sp>
        <p:nvSpPr>
          <p:cNvPr id="15366" name="Text Box 169"/>
          <p:cNvSpPr txBox="1">
            <a:spLocks noChangeArrowheads="1"/>
          </p:cNvSpPr>
          <p:nvPr/>
        </p:nvSpPr>
        <p:spPr bwMode="auto">
          <a:xfrm>
            <a:off x="819150" y="2205038"/>
            <a:ext cx="643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小数可以看成分母是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10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100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1000</a:t>
            </a:r>
            <a:r>
              <a:rPr lang="en-US" sz="2400">
                <a:solidFill>
                  <a:srgbClr val="0000FF"/>
                </a:solidFill>
              </a:rPr>
              <a:t>······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的分数</a:t>
            </a:r>
          </a:p>
        </p:txBody>
      </p:sp>
      <p:pic>
        <p:nvPicPr>
          <p:cNvPr id="15367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8" name="Group 77"/>
          <p:cNvGrpSpPr/>
          <p:nvPr/>
        </p:nvGrpSpPr>
        <p:grpSpPr bwMode="auto">
          <a:xfrm>
            <a:off x="1085850" y="3333750"/>
            <a:ext cx="1203325" cy="815975"/>
            <a:chOff x="0" y="0"/>
            <a:chExt cx="758" cy="514"/>
          </a:xfrm>
        </p:grpSpPr>
        <p:sp>
          <p:nvSpPr>
            <p:cNvPr id="15369" name="Text Box 70"/>
            <p:cNvSpPr txBox="1">
              <a:spLocks noChangeArrowheads="1"/>
            </p:cNvSpPr>
            <p:nvPr/>
          </p:nvSpPr>
          <p:spPr bwMode="auto">
            <a:xfrm>
              <a:off x="0" y="117"/>
              <a:ext cx="4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</a:rPr>
                <a:t>0.2=</a:t>
              </a:r>
            </a:p>
          </p:txBody>
        </p:sp>
        <p:grpSp>
          <p:nvGrpSpPr>
            <p:cNvPr id="15370" name="Group 73"/>
            <p:cNvGrpSpPr/>
            <p:nvPr/>
          </p:nvGrpSpPr>
          <p:grpSpPr bwMode="auto">
            <a:xfrm>
              <a:off x="428" y="0"/>
              <a:ext cx="330" cy="514"/>
              <a:chOff x="0" y="0"/>
              <a:chExt cx="330" cy="514"/>
            </a:xfrm>
          </p:grpSpPr>
          <p:sp>
            <p:nvSpPr>
              <p:cNvPr id="15371" name="Text Box 74"/>
              <p:cNvSpPr txBox="1">
                <a:spLocks noChangeArrowheads="1"/>
              </p:cNvSpPr>
              <p:nvPr/>
            </p:nvSpPr>
            <p:spPr bwMode="auto">
              <a:xfrm>
                <a:off x="19" y="0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 2</a:t>
                </a:r>
              </a:p>
            </p:txBody>
          </p:sp>
          <p:sp>
            <p:nvSpPr>
              <p:cNvPr id="15372" name="Text Box 75"/>
              <p:cNvSpPr txBox="1">
                <a:spLocks noChangeArrowheads="1"/>
              </p:cNvSpPr>
              <p:nvPr/>
            </p:nvSpPr>
            <p:spPr bwMode="auto">
              <a:xfrm>
                <a:off x="0" y="226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10</a:t>
                </a:r>
              </a:p>
            </p:txBody>
          </p:sp>
          <p:sp>
            <p:nvSpPr>
              <p:cNvPr id="15373" name="Line 76"/>
              <p:cNvSpPr>
                <a:spLocks noChangeShapeType="1"/>
              </p:cNvSpPr>
              <p:nvPr/>
            </p:nvSpPr>
            <p:spPr bwMode="auto">
              <a:xfrm>
                <a:off x="90" y="248"/>
                <a:ext cx="18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5374" name="Group 78"/>
          <p:cNvGrpSpPr/>
          <p:nvPr/>
        </p:nvGrpSpPr>
        <p:grpSpPr bwMode="auto">
          <a:xfrm>
            <a:off x="2840038" y="3357563"/>
            <a:ext cx="1373187" cy="815975"/>
            <a:chOff x="0" y="0"/>
            <a:chExt cx="865" cy="514"/>
          </a:xfrm>
        </p:grpSpPr>
        <p:sp>
          <p:nvSpPr>
            <p:cNvPr id="15375" name="Text Box 79"/>
            <p:cNvSpPr txBox="1">
              <a:spLocks noChangeArrowheads="1"/>
            </p:cNvSpPr>
            <p:nvPr/>
          </p:nvSpPr>
          <p:spPr bwMode="auto">
            <a:xfrm>
              <a:off x="0" y="117"/>
              <a:ext cx="6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</a:rPr>
                <a:t>0.12=</a:t>
              </a:r>
            </a:p>
          </p:txBody>
        </p:sp>
        <p:grpSp>
          <p:nvGrpSpPr>
            <p:cNvPr id="15376" name="Group 80"/>
            <p:cNvGrpSpPr/>
            <p:nvPr/>
          </p:nvGrpSpPr>
          <p:grpSpPr bwMode="auto">
            <a:xfrm>
              <a:off x="428" y="0"/>
              <a:ext cx="437" cy="514"/>
              <a:chOff x="0" y="0"/>
              <a:chExt cx="437" cy="514"/>
            </a:xfrm>
          </p:grpSpPr>
          <p:sp>
            <p:nvSpPr>
              <p:cNvPr id="15377" name="Text Box 81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12</a:t>
                </a:r>
              </a:p>
            </p:txBody>
          </p:sp>
          <p:sp>
            <p:nvSpPr>
              <p:cNvPr id="15378" name="Text Box 82"/>
              <p:cNvSpPr txBox="1">
                <a:spLocks noChangeArrowheads="1"/>
              </p:cNvSpPr>
              <p:nvPr/>
            </p:nvSpPr>
            <p:spPr bwMode="auto">
              <a:xfrm>
                <a:off x="0" y="226"/>
                <a:ext cx="4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100</a:t>
                </a:r>
              </a:p>
            </p:txBody>
          </p:sp>
          <p:sp>
            <p:nvSpPr>
              <p:cNvPr id="15379" name="Line 83"/>
              <p:cNvSpPr>
                <a:spLocks noChangeShapeType="1"/>
              </p:cNvSpPr>
              <p:nvPr/>
            </p:nvSpPr>
            <p:spPr bwMode="auto">
              <a:xfrm>
                <a:off x="143" y="248"/>
                <a:ext cx="18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5380" name="Group 90"/>
          <p:cNvGrpSpPr/>
          <p:nvPr/>
        </p:nvGrpSpPr>
        <p:grpSpPr bwMode="auto">
          <a:xfrm>
            <a:off x="4710113" y="3429000"/>
            <a:ext cx="2022475" cy="793750"/>
            <a:chOff x="0" y="0"/>
            <a:chExt cx="1274" cy="500"/>
          </a:xfrm>
        </p:grpSpPr>
        <p:sp>
          <p:nvSpPr>
            <p:cNvPr id="15381" name="Text Box 85"/>
            <p:cNvSpPr txBox="1">
              <a:spLocks noChangeArrowheads="1"/>
            </p:cNvSpPr>
            <p:nvPr/>
          </p:nvSpPr>
          <p:spPr bwMode="auto">
            <a:xfrm>
              <a:off x="0" y="72"/>
              <a:ext cx="7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</a:rPr>
                <a:t>0.132=</a:t>
              </a:r>
            </a:p>
          </p:txBody>
        </p:sp>
        <p:grpSp>
          <p:nvGrpSpPr>
            <p:cNvPr id="15382" name="Group 86"/>
            <p:cNvGrpSpPr/>
            <p:nvPr/>
          </p:nvGrpSpPr>
          <p:grpSpPr bwMode="auto">
            <a:xfrm>
              <a:off x="458" y="0"/>
              <a:ext cx="816" cy="500"/>
              <a:chOff x="0" y="0"/>
              <a:chExt cx="437" cy="532"/>
            </a:xfrm>
          </p:grpSpPr>
          <p:sp>
            <p:nvSpPr>
              <p:cNvPr id="15383" name="Text Box 87"/>
              <p:cNvSpPr txBox="1">
                <a:spLocks noChangeArrowheads="1"/>
              </p:cNvSpPr>
              <p:nvPr/>
            </p:nvSpPr>
            <p:spPr bwMode="auto">
              <a:xfrm>
                <a:off x="93" y="0"/>
                <a:ext cx="234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132</a:t>
                </a:r>
              </a:p>
            </p:txBody>
          </p:sp>
          <p:sp>
            <p:nvSpPr>
              <p:cNvPr id="15384" name="Text Box 88"/>
              <p:cNvSpPr txBox="1">
                <a:spLocks noChangeArrowheads="1"/>
              </p:cNvSpPr>
              <p:nvPr/>
            </p:nvSpPr>
            <p:spPr bwMode="auto">
              <a:xfrm>
                <a:off x="0" y="226"/>
                <a:ext cx="437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FF"/>
                    </a:solidFill>
                  </a:rPr>
                  <a:t>1000</a:t>
                </a:r>
              </a:p>
            </p:txBody>
          </p:sp>
          <p:sp>
            <p:nvSpPr>
              <p:cNvPr id="15385" name="Line 89"/>
              <p:cNvSpPr>
                <a:spLocks noChangeShapeType="1"/>
              </p:cNvSpPr>
              <p:nvPr/>
            </p:nvSpPr>
            <p:spPr bwMode="auto">
              <a:xfrm>
                <a:off x="143" y="248"/>
                <a:ext cx="18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5386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504825" y="134143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DE0000"/>
                </a:solidFill>
              </a:rPr>
              <a:t>分数与百分数</a:t>
            </a:r>
          </a:p>
        </p:txBody>
      </p:sp>
      <p:pic>
        <p:nvPicPr>
          <p:cNvPr id="1638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611188" y="2708275"/>
          <a:ext cx="7991475" cy="3313113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区           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联   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分数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百分数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6" name="Rectangle 104"/>
          <p:cNvSpPr>
            <a:spLocks noChangeArrowheads="1"/>
          </p:cNvSpPr>
          <p:nvPr/>
        </p:nvSpPr>
        <p:spPr bwMode="auto">
          <a:xfrm>
            <a:off x="1331913" y="4797425"/>
            <a:ext cx="53292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表示</a:t>
            </a:r>
            <a:r>
              <a:rPr lang="zh-CN" altLang="en-US" sz="2000">
                <a:solidFill>
                  <a:srgbClr val="0000FF"/>
                </a:solidFill>
              </a:rPr>
              <a:t>“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一个数是另一个数的百分之几的数</a:t>
            </a:r>
            <a:r>
              <a:rPr lang="zh-CN" altLang="en-US" sz="2000">
                <a:solidFill>
                  <a:srgbClr val="0000FF"/>
                </a:solidFill>
              </a:rPr>
              <a:t>”</a:t>
            </a:r>
            <a:r>
              <a:rPr lang="zh-CN" altLang="en-US" sz="2000">
                <a:solidFill>
                  <a:srgbClr val="0000FF"/>
                </a:solidFill>
                <a:latin typeface="楷体_GB2312" pitchFamily="1" charset="-122"/>
              </a:rPr>
              <a:t>，也叫作百分率或百分比，它只表示两个数量间的关系。</a:t>
            </a:r>
          </a:p>
        </p:txBody>
      </p:sp>
      <p:sp>
        <p:nvSpPr>
          <p:cNvPr id="16407" name="Rectangle 107"/>
          <p:cNvSpPr>
            <a:spLocks noChangeArrowheads="1"/>
          </p:cNvSpPr>
          <p:nvPr/>
        </p:nvSpPr>
        <p:spPr bwMode="auto">
          <a:xfrm>
            <a:off x="1403350" y="3502025"/>
            <a:ext cx="53292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FF"/>
                </a:solidFill>
                <a:latin typeface="楷体_GB2312" pitchFamily="1" charset="-122"/>
              </a:rPr>
              <a:t>分数是把单位</a:t>
            </a:r>
            <a:r>
              <a:rPr lang="zh-CN" altLang="en-US" sz="2000" dirty="0">
                <a:solidFill>
                  <a:srgbClr val="0000FF"/>
                </a:solidFill>
              </a:rPr>
              <a:t>“</a:t>
            </a:r>
            <a:r>
              <a:rPr lang="zh-CN" altLang="en-US" sz="2000" dirty="0">
                <a:solidFill>
                  <a:srgbClr val="0000FF"/>
                </a:solidFill>
                <a:latin typeface="楷体_GB2312" pitchFamily="1" charset="-122"/>
              </a:rPr>
              <a:t>１</a:t>
            </a:r>
            <a:r>
              <a:rPr lang="zh-CN" altLang="en-US" sz="2000" dirty="0">
                <a:solidFill>
                  <a:srgbClr val="0000FF"/>
                </a:solidFill>
              </a:rPr>
              <a:t>”</a:t>
            </a:r>
            <a:r>
              <a:rPr lang="zh-CN" altLang="en-US" sz="2000" dirty="0">
                <a:solidFill>
                  <a:srgbClr val="0000FF"/>
                </a:solidFill>
                <a:latin typeface="楷体_GB2312" pitchFamily="1" charset="-122"/>
              </a:rPr>
              <a:t>平均分成若干份，表示这样的一份或几份的数，它即可表示两个数量间的关系，又可表示具体数量。</a:t>
            </a:r>
          </a:p>
        </p:txBody>
      </p:sp>
      <p:sp>
        <p:nvSpPr>
          <p:cNvPr id="16408" name="Rectangle 126"/>
          <p:cNvSpPr>
            <a:spLocks noChangeArrowheads="1"/>
          </p:cNvSpPr>
          <p:nvPr/>
        </p:nvSpPr>
        <p:spPr bwMode="auto">
          <a:xfrm>
            <a:off x="6667500" y="3284538"/>
            <a:ext cx="1917700" cy="2520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6409" name="Rectangle 127"/>
          <p:cNvSpPr>
            <a:spLocks noChangeArrowheads="1"/>
          </p:cNvSpPr>
          <p:nvPr/>
        </p:nvSpPr>
        <p:spPr bwMode="auto">
          <a:xfrm>
            <a:off x="6618288" y="3424238"/>
            <a:ext cx="20145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FF"/>
                </a:solidFill>
              </a:rPr>
              <a:t>分数和百分数可以互化，分数与百分数都可以表示数量之间的关系。</a:t>
            </a:r>
          </a:p>
        </p:txBody>
      </p:sp>
      <p:sp>
        <p:nvSpPr>
          <p:cNvPr id="16410" name="矩形 9"/>
          <p:cNvSpPr>
            <a:spLocks noChangeArrowheads="1"/>
          </p:cNvSpPr>
          <p:nvPr/>
        </p:nvSpPr>
        <p:spPr bwMode="auto">
          <a:xfrm>
            <a:off x="1195388" y="1989138"/>
            <a:ext cx="333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百分数是特殊的分数。 </a:t>
            </a:r>
          </a:p>
        </p:txBody>
      </p:sp>
      <p:sp>
        <p:nvSpPr>
          <p:cNvPr id="16411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406" grpId="0" autoUpdateAnimBg="0"/>
      <p:bldP spid="16407" grpId="0" autoUpdateAnimBg="0"/>
      <p:bldP spid="1640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4"/>
          <p:cNvGrpSpPr/>
          <p:nvPr/>
        </p:nvGrpSpPr>
        <p:grpSpPr bwMode="auto">
          <a:xfrm>
            <a:off x="395288" y="6094413"/>
            <a:ext cx="488950" cy="635000"/>
            <a:chOff x="0" y="0"/>
            <a:chExt cx="308" cy="400"/>
          </a:xfrm>
        </p:grpSpPr>
        <p:pic>
          <p:nvPicPr>
            <p:cNvPr id="17411" name="Picture 34" descr="蓝色按钮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4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Text Box 4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DE0000"/>
                </a:solidFill>
              </a:rPr>
              <a:t>分数、小数、百分数互化</a:t>
            </a:r>
          </a:p>
        </p:txBody>
      </p:sp>
      <p:sp>
        <p:nvSpPr>
          <p:cNvPr id="17414" name="Text Box 69"/>
          <p:cNvSpPr txBox="1">
            <a:spLocks noChangeArrowheads="1"/>
          </p:cNvSpPr>
          <p:nvPr/>
        </p:nvSpPr>
        <p:spPr bwMode="auto">
          <a:xfrm>
            <a:off x="4219575" y="212566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分数</a:t>
            </a:r>
          </a:p>
        </p:txBody>
      </p:sp>
      <p:sp>
        <p:nvSpPr>
          <p:cNvPr id="17415" name="Text Box 70"/>
          <p:cNvSpPr txBox="1">
            <a:spLocks noChangeArrowheads="1"/>
          </p:cNvSpPr>
          <p:nvPr/>
        </p:nvSpPr>
        <p:spPr bwMode="auto">
          <a:xfrm>
            <a:off x="830263" y="493395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百分数</a:t>
            </a:r>
          </a:p>
        </p:txBody>
      </p:sp>
      <p:sp>
        <p:nvSpPr>
          <p:cNvPr id="17416" name="Text Box 71"/>
          <p:cNvSpPr txBox="1">
            <a:spLocks noChangeArrowheads="1"/>
          </p:cNvSpPr>
          <p:nvPr/>
        </p:nvSpPr>
        <p:spPr bwMode="auto">
          <a:xfrm>
            <a:off x="7456488" y="4933950"/>
            <a:ext cx="644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小数</a:t>
            </a:r>
          </a:p>
        </p:txBody>
      </p:sp>
      <p:sp>
        <p:nvSpPr>
          <p:cNvPr id="17417" name="Line 73"/>
          <p:cNvSpPr>
            <a:spLocks noChangeShapeType="1"/>
          </p:cNvSpPr>
          <p:nvPr/>
        </p:nvSpPr>
        <p:spPr bwMode="auto">
          <a:xfrm>
            <a:off x="4789488" y="2492375"/>
            <a:ext cx="2879725" cy="2232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7418" name="Text Box 74"/>
          <p:cNvSpPr txBox="1">
            <a:spLocks noChangeArrowheads="1"/>
          </p:cNvSpPr>
          <p:nvPr/>
        </p:nvSpPr>
        <p:spPr bwMode="auto">
          <a:xfrm rot="2333774">
            <a:off x="5297488" y="2997200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分子除以分母</a:t>
            </a:r>
          </a:p>
        </p:txBody>
      </p:sp>
      <p:sp>
        <p:nvSpPr>
          <p:cNvPr id="17419" name="Line 75"/>
          <p:cNvSpPr>
            <a:spLocks noChangeShapeType="1"/>
          </p:cNvSpPr>
          <p:nvPr/>
        </p:nvSpPr>
        <p:spPr bwMode="auto">
          <a:xfrm>
            <a:off x="4645025" y="2565400"/>
            <a:ext cx="2817813" cy="2174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7420" name="Text Box 76"/>
          <p:cNvSpPr txBox="1">
            <a:spLocks noChangeArrowheads="1"/>
          </p:cNvSpPr>
          <p:nvPr/>
        </p:nvSpPr>
        <p:spPr bwMode="auto">
          <a:xfrm rot="2321279">
            <a:off x="4356100" y="3641725"/>
            <a:ext cx="29273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先把小数改写成分母是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10</a:t>
            </a:r>
            <a:r>
              <a:rPr lang="zh-CN" altLang="en-US">
                <a:solidFill>
                  <a:srgbClr val="0000FF"/>
                </a:solidFill>
              </a:rPr>
              <a:t>、</a:t>
            </a:r>
            <a:r>
              <a:rPr lang="en-US">
                <a:solidFill>
                  <a:srgbClr val="0000FF"/>
                </a:solidFill>
              </a:rPr>
              <a:t>100</a:t>
            </a:r>
            <a:r>
              <a:rPr lang="zh-CN" altLang="en-US">
                <a:solidFill>
                  <a:srgbClr val="0000FF"/>
                </a:solidFill>
              </a:rPr>
              <a:t>、</a:t>
            </a:r>
            <a:r>
              <a:rPr lang="en-US">
                <a:solidFill>
                  <a:srgbClr val="0000FF"/>
                </a:solidFill>
              </a:rPr>
              <a:t>1000…</a:t>
            </a:r>
            <a:r>
              <a:rPr lang="zh-CN" altLang="en-US">
                <a:solidFill>
                  <a:srgbClr val="0000FF"/>
                </a:solidFill>
              </a:rPr>
              <a:t>的分数，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再化简</a:t>
            </a:r>
          </a:p>
        </p:txBody>
      </p:sp>
      <p:sp>
        <p:nvSpPr>
          <p:cNvPr id="17421" name="Line 77"/>
          <p:cNvSpPr>
            <a:spLocks noChangeShapeType="1"/>
          </p:cNvSpPr>
          <p:nvPr/>
        </p:nvSpPr>
        <p:spPr bwMode="auto">
          <a:xfrm flipH="1">
            <a:off x="1404938" y="2492375"/>
            <a:ext cx="2879725" cy="2232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7422" name="Line 78"/>
          <p:cNvSpPr>
            <a:spLocks noChangeShapeType="1"/>
          </p:cNvSpPr>
          <p:nvPr/>
        </p:nvSpPr>
        <p:spPr bwMode="auto">
          <a:xfrm flipH="1">
            <a:off x="1547813" y="2565400"/>
            <a:ext cx="2879725" cy="2232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7423" name="Text Box 79"/>
          <p:cNvSpPr txBox="1">
            <a:spLocks noChangeArrowheads="1"/>
          </p:cNvSpPr>
          <p:nvPr/>
        </p:nvSpPr>
        <p:spPr bwMode="auto">
          <a:xfrm rot="19423185">
            <a:off x="1482725" y="2924175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先把分数化成小数，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再把小数化成百分数</a:t>
            </a:r>
          </a:p>
        </p:txBody>
      </p:sp>
      <p:sp>
        <p:nvSpPr>
          <p:cNvPr id="17424" name="Text Box 80"/>
          <p:cNvSpPr txBox="1">
            <a:spLocks noChangeArrowheads="1"/>
          </p:cNvSpPr>
          <p:nvPr/>
        </p:nvSpPr>
        <p:spPr bwMode="auto">
          <a:xfrm rot="19253137">
            <a:off x="2028825" y="3579813"/>
            <a:ext cx="239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先把百分数化成分母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是</a:t>
            </a:r>
            <a:r>
              <a:rPr lang="en-US">
                <a:solidFill>
                  <a:srgbClr val="0000FF"/>
                </a:solidFill>
              </a:rPr>
              <a:t>100</a:t>
            </a:r>
            <a:r>
              <a:rPr lang="zh-CN" altLang="en-US">
                <a:solidFill>
                  <a:srgbClr val="0000FF"/>
                </a:solidFill>
              </a:rPr>
              <a:t>的分数，再化简</a:t>
            </a:r>
          </a:p>
        </p:txBody>
      </p:sp>
      <p:sp>
        <p:nvSpPr>
          <p:cNvPr id="17425" name="Line 81"/>
          <p:cNvSpPr>
            <a:spLocks noChangeShapeType="1"/>
          </p:cNvSpPr>
          <p:nvPr/>
        </p:nvSpPr>
        <p:spPr bwMode="auto">
          <a:xfrm>
            <a:off x="1763713" y="5084763"/>
            <a:ext cx="5618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7426" name="Line 82"/>
          <p:cNvSpPr>
            <a:spLocks noChangeShapeType="1"/>
          </p:cNvSpPr>
          <p:nvPr/>
        </p:nvSpPr>
        <p:spPr bwMode="auto">
          <a:xfrm>
            <a:off x="1763713" y="5229225"/>
            <a:ext cx="5618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7427" name="Text Box 83"/>
          <p:cNvSpPr txBox="1">
            <a:spLocks noChangeArrowheads="1"/>
          </p:cNvSpPr>
          <p:nvPr/>
        </p:nvSpPr>
        <p:spPr bwMode="auto">
          <a:xfrm>
            <a:off x="2590800" y="4718050"/>
            <a:ext cx="384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把小数点向左移动两位，去掉百分号</a:t>
            </a:r>
          </a:p>
        </p:txBody>
      </p:sp>
      <p:sp>
        <p:nvSpPr>
          <p:cNvPr id="17428" name="Text Box 84"/>
          <p:cNvSpPr txBox="1">
            <a:spLocks noChangeArrowheads="1"/>
          </p:cNvSpPr>
          <p:nvPr/>
        </p:nvSpPr>
        <p:spPr bwMode="auto">
          <a:xfrm>
            <a:off x="2566988" y="5300663"/>
            <a:ext cx="384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把小数点向右移动两位，加上百分号</a:t>
            </a:r>
          </a:p>
        </p:txBody>
      </p:sp>
      <p:pic>
        <p:nvPicPr>
          <p:cNvPr id="17429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0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nimBg="1"/>
      <p:bldP spid="17418" grpId="0" autoUpdateAnimBg="0"/>
      <p:bldP spid="17419" grpId="0" animBg="1"/>
      <p:bldP spid="17420" grpId="0" autoUpdateAnimBg="0"/>
      <p:bldP spid="17421" grpId="0" animBg="1"/>
      <p:bldP spid="17422" grpId="0" animBg="1"/>
      <p:bldP spid="17423" grpId="0" autoUpdateAnimBg="0"/>
      <p:bldP spid="17424" grpId="0" autoUpdateAnimBg="0"/>
      <p:bldP spid="17425" grpId="0" animBg="1"/>
      <p:bldP spid="17426" grpId="0" animBg="1"/>
      <p:bldP spid="17427" grpId="0" autoUpdateAnimBg="0"/>
      <p:bldP spid="174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2"/>
          <p:cNvSpPr txBox="1">
            <a:spLocks noChangeArrowheads="1"/>
          </p:cNvSpPr>
          <p:nvPr/>
        </p:nvSpPr>
        <p:spPr bwMode="auto">
          <a:xfrm>
            <a:off x="804863" y="3452813"/>
            <a:ext cx="267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小数的性质：</a:t>
            </a:r>
          </a:p>
        </p:txBody>
      </p:sp>
      <p:sp>
        <p:nvSpPr>
          <p:cNvPr id="18435" name="Text Box 23"/>
          <p:cNvSpPr txBox="1">
            <a:spLocks noChangeArrowheads="1"/>
          </p:cNvSpPr>
          <p:nvPr/>
        </p:nvSpPr>
        <p:spPr bwMode="auto">
          <a:xfrm>
            <a:off x="3562350" y="3455988"/>
            <a:ext cx="646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0.1</a:t>
            </a:r>
          </a:p>
        </p:txBody>
      </p:sp>
      <p:grpSp>
        <p:nvGrpSpPr>
          <p:cNvPr id="18436" name="Group 24"/>
          <p:cNvGrpSpPr/>
          <p:nvPr/>
        </p:nvGrpSpPr>
        <p:grpSpPr bwMode="auto">
          <a:xfrm>
            <a:off x="611188" y="1387475"/>
            <a:ext cx="6770687" cy="482600"/>
            <a:chOff x="0" y="0"/>
            <a:chExt cx="4265" cy="304"/>
          </a:xfrm>
        </p:grpSpPr>
        <p:sp>
          <p:nvSpPr>
            <p:cNvPr id="18437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4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FF"/>
                  </a:solidFill>
                </a:rPr>
                <a:t>    小数的性质与分数的基本性质有什么联系？</a:t>
              </a:r>
            </a:p>
          </p:txBody>
        </p:sp>
        <p:pic>
          <p:nvPicPr>
            <p:cNvPr id="18438" name="Picture 26"/>
            <p:cNvPicPr preferRelativeResize="0"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" y="32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9" name="Text Box 27"/>
          <p:cNvSpPr txBox="1">
            <a:spLocks noChangeArrowheads="1"/>
          </p:cNvSpPr>
          <p:nvPr/>
        </p:nvSpPr>
        <p:spPr bwMode="auto">
          <a:xfrm>
            <a:off x="4222750" y="3481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</a:t>
            </a:r>
          </a:p>
        </p:txBody>
      </p:sp>
      <p:sp>
        <p:nvSpPr>
          <p:cNvPr id="18440" name="Text Box 29"/>
          <p:cNvSpPr txBox="1">
            <a:spLocks noChangeArrowheads="1"/>
          </p:cNvSpPr>
          <p:nvPr/>
        </p:nvSpPr>
        <p:spPr bwMode="auto">
          <a:xfrm>
            <a:off x="4495800" y="3455988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0.10</a:t>
            </a:r>
          </a:p>
        </p:txBody>
      </p:sp>
      <p:sp>
        <p:nvSpPr>
          <p:cNvPr id="18441" name="Text Box 30"/>
          <p:cNvSpPr txBox="1">
            <a:spLocks noChangeArrowheads="1"/>
          </p:cNvSpPr>
          <p:nvPr/>
        </p:nvSpPr>
        <p:spPr bwMode="auto">
          <a:xfrm>
            <a:off x="5256213" y="34909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</a:t>
            </a:r>
          </a:p>
        </p:txBody>
      </p:sp>
      <p:sp>
        <p:nvSpPr>
          <p:cNvPr id="18442" name="Text Box 31"/>
          <p:cNvSpPr txBox="1">
            <a:spLocks noChangeArrowheads="1"/>
          </p:cNvSpPr>
          <p:nvPr/>
        </p:nvSpPr>
        <p:spPr bwMode="auto">
          <a:xfrm>
            <a:off x="5561013" y="3465513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0.100</a:t>
            </a:r>
          </a:p>
        </p:txBody>
      </p:sp>
      <p:sp>
        <p:nvSpPr>
          <p:cNvPr id="18443" name="Line 32"/>
          <p:cNvSpPr>
            <a:spLocks noChangeShapeType="1"/>
          </p:cNvSpPr>
          <p:nvPr/>
        </p:nvSpPr>
        <p:spPr bwMode="auto">
          <a:xfrm>
            <a:off x="3922713" y="398621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8444" name="Group 33"/>
          <p:cNvGrpSpPr/>
          <p:nvPr/>
        </p:nvGrpSpPr>
        <p:grpSpPr bwMode="auto">
          <a:xfrm>
            <a:off x="3668713" y="4489450"/>
            <a:ext cx="492125" cy="739775"/>
            <a:chOff x="0" y="0"/>
            <a:chExt cx="310" cy="466"/>
          </a:xfrm>
        </p:grpSpPr>
        <p:sp>
          <p:nvSpPr>
            <p:cNvPr id="18445" name="Text Box 34"/>
            <p:cNvSpPr txBox="1">
              <a:spLocks noChangeArrowheads="1"/>
            </p:cNvSpPr>
            <p:nvPr/>
          </p:nvSpPr>
          <p:spPr bwMode="auto">
            <a:xfrm>
              <a:off x="49" y="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</a:t>
              </a:r>
            </a:p>
          </p:txBody>
        </p:sp>
        <p:sp>
          <p:nvSpPr>
            <p:cNvPr id="18446" name="Text Box 35"/>
            <p:cNvSpPr txBox="1">
              <a:spLocks noChangeArrowheads="1"/>
            </p:cNvSpPr>
            <p:nvPr/>
          </p:nvSpPr>
          <p:spPr bwMode="auto">
            <a:xfrm>
              <a:off x="0" y="178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10</a:t>
              </a:r>
            </a:p>
          </p:txBody>
        </p:sp>
        <p:sp>
          <p:nvSpPr>
            <p:cNvPr id="18447" name="Line 36"/>
            <p:cNvSpPr>
              <a:spLocks noChangeShapeType="1"/>
            </p:cNvSpPr>
            <p:nvPr/>
          </p:nvSpPr>
          <p:spPr bwMode="auto">
            <a:xfrm>
              <a:off x="72" y="249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8448" name="Line 37"/>
          <p:cNvSpPr>
            <a:spLocks noChangeShapeType="1"/>
          </p:cNvSpPr>
          <p:nvPr/>
        </p:nvSpPr>
        <p:spPr bwMode="auto">
          <a:xfrm>
            <a:off x="4908550" y="396716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8449" name="Group 42"/>
          <p:cNvGrpSpPr/>
          <p:nvPr/>
        </p:nvGrpSpPr>
        <p:grpSpPr bwMode="auto">
          <a:xfrm>
            <a:off x="4578350" y="4470400"/>
            <a:ext cx="646113" cy="739775"/>
            <a:chOff x="0" y="0"/>
            <a:chExt cx="407" cy="466"/>
          </a:xfrm>
        </p:grpSpPr>
        <p:sp>
          <p:nvSpPr>
            <p:cNvPr id="18450" name="Text Box 39"/>
            <p:cNvSpPr txBox="1">
              <a:spLocks noChangeArrowheads="1"/>
            </p:cNvSpPr>
            <p:nvPr/>
          </p:nvSpPr>
          <p:spPr bwMode="auto">
            <a:xfrm>
              <a:off x="49" y="0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10</a:t>
              </a:r>
            </a:p>
          </p:txBody>
        </p:sp>
        <p:sp>
          <p:nvSpPr>
            <p:cNvPr id="18451" name="Text Box 40"/>
            <p:cNvSpPr txBox="1">
              <a:spLocks noChangeArrowheads="1"/>
            </p:cNvSpPr>
            <p:nvPr/>
          </p:nvSpPr>
          <p:spPr bwMode="auto">
            <a:xfrm>
              <a:off x="0" y="178"/>
              <a:ext cx="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100</a:t>
              </a:r>
            </a:p>
          </p:txBody>
        </p:sp>
        <p:sp>
          <p:nvSpPr>
            <p:cNvPr id="18452" name="Line 41"/>
            <p:cNvSpPr>
              <a:spLocks noChangeShapeType="1"/>
            </p:cNvSpPr>
            <p:nvPr/>
          </p:nvSpPr>
          <p:spPr bwMode="auto">
            <a:xfrm>
              <a:off x="78" y="24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8453" name="Line 43"/>
          <p:cNvSpPr>
            <a:spLocks noChangeShapeType="1"/>
          </p:cNvSpPr>
          <p:nvPr/>
        </p:nvSpPr>
        <p:spPr bwMode="auto">
          <a:xfrm>
            <a:off x="6127750" y="3967163"/>
            <a:ext cx="0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8454" name="Group 48"/>
          <p:cNvGrpSpPr/>
          <p:nvPr/>
        </p:nvGrpSpPr>
        <p:grpSpPr bwMode="auto">
          <a:xfrm>
            <a:off x="5721350" y="4470400"/>
            <a:ext cx="800100" cy="739775"/>
            <a:chOff x="0" y="0"/>
            <a:chExt cx="504" cy="466"/>
          </a:xfrm>
        </p:grpSpPr>
        <p:sp>
          <p:nvSpPr>
            <p:cNvPr id="18455" name="Text Box 45"/>
            <p:cNvSpPr txBox="1">
              <a:spLocks noChangeArrowheads="1"/>
            </p:cNvSpPr>
            <p:nvPr/>
          </p:nvSpPr>
          <p:spPr bwMode="auto">
            <a:xfrm>
              <a:off x="49" y="0"/>
              <a:ext cx="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100</a:t>
              </a:r>
            </a:p>
          </p:txBody>
        </p:sp>
        <p:sp>
          <p:nvSpPr>
            <p:cNvPr id="18456" name="Text Box 46"/>
            <p:cNvSpPr txBox="1">
              <a:spLocks noChangeArrowheads="1"/>
            </p:cNvSpPr>
            <p:nvPr/>
          </p:nvSpPr>
          <p:spPr bwMode="auto">
            <a:xfrm>
              <a:off x="0" y="178"/>
              <a:ext cx="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1000</a:t>
              </a:r>
            </a:p>
          </p:txBody>
        </p:sp>
        <p:sp>
          <p:nvSpPr>
            <p:cNvPr id="18457" name="Line 47"/>
            <p:cNvSpPr>
              <a:spLocks noChangeShapeType="1"/>
            </p:cNvSpPr>
            <p:nvPr/>
          </p:nvSpPr>
          <p:spPr bwMode="auto">
            <a:xfrm>
              <a:off x="92" y="249"/>
              <a:ext cx="3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8458" name="Text Box 49"/>
          <p:cNvSpPr txBox="1">
            <a:spLocks noChangeArrowheads="1"/>
          </p:cNvSpPr>
          <p:nvPr/>
        </p:nvSpPr>
        <p:spPr bwMode="auto">
          <a:xfrm>
            <a:off x="4295775" y="46339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</a:t>
            </a:r>
          </a:p>
        </p:txBody>
      </p:sp>
      <p:sp>
        <p:nvSpPr>
          <p:cNvPr id="18459" name="Text Box 50"/>
          <p:cNvSpPr txBox="1">
            <a:spLocks noChangeArrowheads="1"/>
          </p:cNvSpPr>
          <p:nvPr/>
        </p:nvSpPr>
        <p:spPr bwMode="auto">
          <a:xfrm>
            <a:off x="5329238" y="46434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=</a:t>
            </a:r>
          </a:p>
        </p:txBody>
      </p:sp>
      <p:sp>
        <p:nvSpPr>
          <p:cNvPr id="18460" name="Text Box 51"/>
          <p:cNvSpPr txBox="1">
            <a:spLocks noChangeArrowheads="1"/>
          </p:cNvSpPr>
          <p:nvPr/>
        </p:nvSpPr>
        <p:spPr bwMode="auto">
          <a:xfrm>
            <a:off x="6513513" y="33893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……</a:t>
            </a:r>
          </a:p>
        </p:txBody>
      </p:sp>
      <p:sp>
        <p:nvSpPr>
          <p:cNvPr id="18461" name="Text Box 52"/>
          <p:cNvSpPr txBox="1">
            <a:spLocks noChangeArrowheads="1"/>
          </p:cNvSpPr>
          <p:nvPr/>
        </p:nvSpPr>
        <p:spPr bwMode="auto">
          <a:xfrm>
            <a:off x="6586538" y="465296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……</a:t>
            </a:r>
          </a:p>
        </p:txBody>
      </p:sp>
      <p:sp>
        <p:nvSpPr>
          <p:cNvPr id="18462" name="Text Box 53"/>
          <p:cNvSpPr txBox="1">
            <a:spLocks noChangeArrowheads="1"/>
          </p:cNvSpPr>
          <p:nvPr/>
        </p:nvSpPr>
        <p:spPr bwMode="auto">
          <a:xfrm>
            <a:off x="846138" y="4652963"/>
            <a:ext cx="402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分数的基本性质：</a:t>
            </a:r>
          </a:p>
        </p:txBody>
      </p:sp>
      <p:sp>
        <p:nvSpPr>
          <p:cNvPr id="18463" name="Text Box 54"/>
          <p:cNvSpPr txBox="1">
            <a:spLocks noChangeArrowheads="1"/>
          </p:cNvSpPr>
          <p:nvPr/>
        </p:nvSpPr>
        <p:spPr bwMode="auto">
          <a:xfrm>
            <a:off x="1249363" y="2324100"/>
            <a:ext cx="569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DE0000"/>
                </a:solidFill>
              </a:rPr>
              <a:t>小数的性质和分数的基本性质是一致的。</a:t>
            </a:r>
          </a:p>
        </p:txBody>
      </p:sp>
      <p:pic>
        <p:nvPicPr>
          <p:cNvPr id="18464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5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nimBg="1"/>
      <p:bldP spid="18448" grpId="0" animBg="1"/>
      <p:bldP spid="18453" grpId="0" animBg="1"/>
      <p:bldP spid="18458" grpId="0" autoUpdateAnimBg="0"/>
      <p:bldP spid="18459" grpId="0" autoUpdateAnimBg="0"/>
      <p:bldP spid="18460" grpId="0" autoUpdateAnimBg="0"/>
      <p:bldP spid="18461" grpId="0" autoUpdateAnimBg="0"/>
      <p:bldP spid="18462" grpId="0" autoUpdateAnimBg="0"/>
      <p:bldP spid="1846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4"/>
          <p:cNvSpPr>
            <a:spLocks noChangeArrowheads="1"/>
          </p:cNvSpPr>
          <p:nvPr/>
        </p:nvSpPr>
        <p:spPr bwMode="auto">
          <a:xfrm>
            <a:off x="539750" y="539750"/>
            <a:ext cx="6985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二、讨论与交流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3"/>
          <p:cNvSpPr>
            <a:spLocks noChangeArrowheads="1"/>
          </p:cNvSpPr>
          <p:nvPr/>
        </p:nvSpPr>
        <p:spPr bwMode="auto">
          <a:xfrm>
            <a:off x="-1116013" y="1341438"/>
            <a:ext cx="9648826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 fontAlgn="b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9999"/>
                </a:solidFill>
              </a:rPr>
              <a:t>●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我们为什么要学习整数、分数、小数⋯⋯这些数呢？想一想，生活中如果缺少了数，将会怎么样？ </a:t>
            </a:r>
          </a:p>
        </p:txBody>
      </p:sp>
      <p:pic>
        <p:nvPicPr>
          <p:cNvPr id="1946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T01998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2565400"/>
            <a:ext cx="3529012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120224~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825" y="2349500"/>
            <a:ext cx="3095625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552919~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00113" y="4365625"/>
            <a:ext cx="352901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516313" y="2703513"/>
            <a:ext cx="550862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489200" y="3241675"/>
            <a:ext cx="625475" cy="358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381375" y="3716338"/>
            <a:ext cx="715963" cy="21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563938" y="3933825"/>
            <a:ext cx="503237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412875" y="4110038"/>
            <a:ext cx="1223963" cy="73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042988" y="5013325"/>
            <a:ext cx="3313112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042988" y="5397500"/>
            <a:ext cx="3313112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042988" y="5805488"/>
            <a:ext cx="3313112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116013" y="6308725"/>
            <a:ext cx="3313112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7239000" y="2576513"/>
            <a:ext cx="898525" cy="2076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7273925" y="4581525"/>
            <a:ext cx="792163" cy="2016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7596188" y="2781300"/>
            <a:ext cx="461962" cy="3671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 autoUpdateAnimBg="0"/>
      <p:bldP spid="19465" grpId="0" animBg="1" autoUpdateAnimBg="0"/>
      <p:bldP spid="19466" grpId="0" animBg="1" autoUpdateAnimBg="0"/>
      <p:bldP spid="19467" grpId="0" animBg="1" autoUpdateAnimBg="0"/>
      <p:bldP spid="19468" grpId="0" animBg="1" autoUpdateAnimBg="0"/>
      <p:bldP spid="19469" grpId="0" animBg="1" autoUpdateAnimBg="0"/>
      <p:bldP spid="19470" grpId="0" animBg="1" autoUpdateAnimBg="0"/>
      <p:bldP spid="19471" grpId="0" animBg="1" autoUpdateAnimBg="0"/>
      <p:bldP spid="19472" grpId="0" animBg="1" autoUpdateAnimBg="0"/>
      <p:bldP spid="19473" grpId="0" animBg="1" autoUpdateAnimBg="0"/>
      <p:bldP spid="19474" grpId="0" animBg="1" autoUpdateAnimBg="0"/>
      <p:bldP spid="1947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4"/>
          <p:cNvSpPr>
            <a:spLocks noChangeArrowheads="1"/>
          </p:cNvSpPr>
          <p:nvPr/>
        </p:nvSpPr>
        <p:spPr bwMode="auto">
          <a:xfrm>
            <a:off x="539750" y="539750"/>
            <a:ext cx="6985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二、讨论与交流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3"/>
          <p:cNvSpPr>
            <a:spLocks noChangeArrowheads="1"/>
          </p:cNvSpPr>
          <p:nvPr/>
        </p:nvSpPr>
        <p:spPr bwMode="auto">
          <a:xfrm>
            <a:off x="-1116013" y="1341438"/>
            <a:ext cx="96488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9999"/>
                </a:solidFill>
              </a:rPr>
              <a:t>●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我们为什么要学习整数、分数、小数⋯⋯这些数呢？想一想，生活中如果缺少了数，将会怎么样？ </a:t>
            </a:r>
          </a:p>
        </p:txBody>
      </p:sp>
      <p:pic>
        <p:nvPicPr>
          <p:cNvPr id="2048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827088" y="2133600"/>
            <a:ext cx="76327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    2010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年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11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月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日零时为标准时点的第六次全国人口普查，登记的全国总人口为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1339724852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人，与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2000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年第五次全国人口普查相比，十年增加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7390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万人，增长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5.84%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，年平均增长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0.57%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，比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1990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年到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2000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年的年平均增长率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1.07%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下降</a:t>
            </a:r>
            <a:r>
              <a:rPr lang="en-US" sz="2400" b="1" dirty="0">
                <a:solidFill>
                  <a:srgbClr val="0000FF"/>
                </a:solidFill>
                <a:latin typeface="楷体_GB2312" pitchFamily="1" charset="-122"/>
              </a:rPr>
              <a:t>0.5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个百分点。数据表明，十年来我国人口增长处于低生育水平阶段。 </a:t>
            </a: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1476375" y="2349500"/>
            <a:ext cx="647700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2446338" y="2349500"/>
            <a:ext cx="30003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3013075" y="2420938"/>
            <a:ext cx="20637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4600575" y="2925763"/>
            <a:ext cx="152717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7019925" y="2925763"/>
            <a:ext cx="649288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5461000" y="3502025"/>
            <a:ext cx="649288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900113" y="4005263"/>
            <a:ext cx="79216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3492500" y="4005263"/>
            <a:ext cx="792163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4859338" y="4005263"/>
            <a:ext cx="64928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6084888" y="4005263"/>
            <a:ext cx="649287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1835150" y="4581525"/>
            <a:ext cx="781050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7" name="Rectangle 20"/>
          <p:cNvSpPr>
            <a:spLocks noChangeArrowheads="1"/>
          </p:cNvSpPr>
          <p:nvPr/>
        </p:nvSpPr>
        <p:spPr bwMode="auto">
          <a:xfrm>
            <a:off x="3203575" y="4581525"/>
            <a:ext cx="504825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0498" name="Text Box 22"/>
          <p:cNvSpPr txBox="1">
            <a:spLocks noChangeArrowheads="1"/>
          </p:cNvSpPr>
          <p:nvPr/>
        </p:nvSpPr>
        <p:spPr bwMode="auto">
          <a:xfrm>
            <a:off x="827088" y="5589588"/>
            <a:ext cx="7272337" cy="850900"/>
          </a:xfrm>
          <a:prstGeom prst="rect">
            <a:avLst/>
          </a:prstGeom>
          <a:noFill/>
          <a:ln w="28575" cap="rnd">
            <a:solidFill>
              <a:schemeClr val="hlink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/>
            <a:lvl2pPr marL="457200"/>
            <a:lvl3pPr/>
            <a:lvl4pPr/>
            <a:lvl5pPr/>
            <a:lvl6pPr/>
            <a:lvl7pPr/>
            <a:lvl8pPr/>
            <a:lvl9pPr/>
          </a:lstStyle>
          <a:p>
            <a:pPr lv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    生活中如果缺了数，则社会秩序不能正常运转，世界会变得一片混沌，后果将无法想象！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6" grpId="0" animBg="1" autoUpdateAnimBg="0"/>
      <p:bldP spid="20487" grpId="0" animBg="1" autoUpdateAnimBg="0"/>
      <p:bldP spid="20488" grpId="0" animBg="1" autoUpdateAnimBg="0"/>
      <p:bldP spid="20489" grpId="0" animBg="1" autoUpdateAnimBg="0"/>
      <p:bldP spid="20490" grpId="0" animBg="1" autoUpdateAnimBg="0"/>
      <p:bldP spid="20491" grpId="0" animBg="1" autoUpdateAnimBg="0"/>
      <p:bldP spid="20492" grpId="0" animBg="1" autoUpdateAnimBg="0"/>
      <p:bldP spid="20493" grpId="0" animBg="1" autoUpdateAnimBg="0"/>
      <p:bldP spid="20494" grpId="0" animBg="1" autoUpdateAnimBg="0"/>
      <p:bldP spid="20495" grpId="0" animBg="1" autoUpdateAnimBg="0"/>
      <p:bldP spid="20496" grpId="0" animBg="1" autoUpdateAnimBg="0"/>
      <p:bldP spid="20497" grpId="0" animBg="1" autoUpdateAnimBg="0"/>
      <p:bldP spid="2049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4"/>
          <p:cNvSpPr>
            <a:spLocks noChangeArrowheads="1"/>
          </p:cNvSpPr>
          <p:nvPr/>
        </p:nvSpPr>
        <p:spPr bwMode="auto">
          <a:xfrm>
            <a:off x="539750" y="539750"/>
            <a:ext cx="6985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二、讨论与交流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Rectangle 33"/>
          <p:cNvSpPr>
            <a:spLocks noChangeArrowheads="1"/>
          </p:cNvSpPr>
          <p:nvPr/>
        </p:nvSpPr>
        <p:spPr bwMode="auto">
          <a:xfrm>
            <a:off x="-1403350" y="1295400"/>
            <a:ext cx="105838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FF"/>
                </a:solidFill>
                <a:latin typeface="楷体_GB2312" pitchFamily="1" charset="-122"/>
              </a:rPr>
              <a:t>●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除了我们小学阶段学过的这些数，你还知道其他的数吗？  </a:t>
            </a:r>
          </a:p>
        </p:txBody>
      </p:sp>
      <p:pic>
        <p:nvPicPr>
          <p:cNvPr id="2150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1042988" y="3043238"/>
            <a:ext cx="1103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无理数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042988" y="42926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数学王国里的“数”还有很多很多</a:t>
            </a:r>
            <a:r>
              <a:rPr lang="en-US" sz="2400">
                <a:solidFill>
                  <a:srgbClr val="0000FF"/>
                </a:solidFill>
              </a:rPr>
              <a:t>……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2339975" y="3043238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如：</a:t>
            </a:r>
            <a:r>
              <a:rPr lang="el-GR" altLang="en-US" sz="2400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π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042988" y="2276475"/>
            <a:ext cx="1103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有理数</a:t>
            </a:r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2339975" y="2276475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如：</a:t>
            </a:r>
            <a:r>
              <a:rPr lang="en-US" sz="2400">
                <a:solidFill>
                  <a:srgbClr val="0000FF"/>
                </a:solidFill>
              </a:rPr>
              <a:t>12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21514" name="矩形 10"/>
          <p:cNvSpPr>
            <a:spLocks noChangeArrowheads="1"/>
          </p:cNvSpPr>
          <p:nvPr/>
        </p:nvSpPr>
        <p:spPr bwMode="auto">
          <a:xfrm rot="5400000">
            <a:off x="1370806" y="3636170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…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grpSp>
        <p:nvGrpSpPr>
          <p:cNvPr id="21515" name="Group 12"/>
          <p:cNvGrpSpPr/>
          <p:nvPr/>
        </p:nvGrpSpPr>
        <p:grpSpPr bwMode="auto">
          <a:xfrm>
            <a:off x="5292725" y="2103438"/>
            <a:ext cx="863600" cy="698500"/>
            <a:chOff x="0" y="0"/>
            <a:chExt cx="771" cy="483"/>
          </a:xfrm>
        </p:grpSpPr>
        <p:sp>
          <p:nvSpPr>
            <p:cNvPr id="21516" name="Text Box 13"/>
            <p:cNvSpPr txBox="1">
              <a:spLocks noChangeArrowheads="1"/>
            </p:cNvSpPr>
            <p:nvPr/>
          </p:nvSpPr>
          <p:spPr bwMode="auto">
            <a:xfrm>
              <a:off x="118" y="0"/>
              <a:ext cx="45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FF"/>
                  </a:solidFill>
                  <a:latin typeface="楷体_GB2312" pitchFamily="1" charset="-122"/>
                </a:rPr>
                <a:t>1</a:t>
              </a:r>
            </a:p>
          </p:txBody>
        </p:sp>
        <p:sp>
          <p:nvSpPr>
            <p:cNvPr id="21517" name="Text Box 14"/>
            <p:cNvSpPr txBox="1">
              <a:spLocks noChangeArrowheads="1"/>
            </p:cNvSpPr>
            <p:nvPr/>
          </p:nvSpPr>
          <p:spPr bwMode="auto">
            <a:xfrm>
              <a:off x="0" y="209"/>
              <a:ext cx="771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FF"/>
                  </a:solidFill>
                  <a:latin typeface="楷体_GB2312" pitchFamily="1" charset="-122"/>
                </a:rPr>
                <a:t>100</a:t>
              </a:r>
            </a:p>
          </p:txBody>
        </p:sp>
        <p:sp>
          <p:nvSpPr>
            <p:cNvPr id="21518" name="Line 15"/>
            <p:cNvSpPr>
              <a:spLocks noChangeShapeType="1"/>
            </p:cNvSpPr>
            <p:nvPr/>
          </p:nvSpPr>
          <p:spPr bwMode="auto">
            <a:xfrm>
              <a:off x="27" y="254"/>
              <a:ext cx="4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1519" name="Text Box 11"/>
          <p:cNvSpPr txBox="1">
            <a:spLocks noChangeArrowheads="1"/>
          </p:cNvSpPr>
          <p:nvPr/>
        </p:nvSpPr>
        <p:spPr bwMode="auto">
          <a:xfrm>
            <a:off x="4067175" y="227647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0.3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5724525" y="2133600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FF"/>
                </a:solidFill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  <p:bldP spid="21511" grpId="0" autoUpdateAnimBg="0"/>
      <p:bldP spid="21512" grpId="0" autoUpdateAnimBg="0"/>
      <p:bldP spid="21513" grpId="0" autoUpdateAnimBg="0"/>
      <p:bldP spid="21514" grpId="0" autoUpdateAnimBg="0"/>
      <p:bldP spid="21519" grpId="0" autoUpdateAnimBg="0"/>
      <p:bldP spid="215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099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pic>
        <p:nvPicPr>
          <p:cNvPr id="4101" name="Picture 31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9138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611188" y="1387475"/>
            <a:ext cx="677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我们学过了哪些数？一起来整理一下吧？</a:t>
            </a:r>
          </a:p>
        </p:txBody>
      </p:sp>
      <p:sp>
        <p:nvSpPr>
          <p:cNvPr id="4103" name="Text Box 3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030413" y="249237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整数</a:t>
            </a:r>
          </a:p>
        </p:txBody>
      </p:sp>
      <p:sp>
        <p:nvSpPr>
          <p:cNvPr id="4104" name="Text Box 4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1157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小数</a:t>
            </a:r>
          </a:p>
        </p:txBody>
      </p:sp>
      <p:sp>
        <p:nvSpPr>
          <p:cNvPr id="4105" name="Text Box 41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051050" y="43656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分数</a:t>
            </a:r>
          </a:p>
        </p:txBody>
      </p:sp>
      <p:sp>
        <p:nvSpPr>
          <p:cNvPr id="4106" name="Text Box 4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171700" y="5373688"/>
            <a:ext cx="196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正、负数</a:t>
            </a:r>
          </a:p>
        </p:txBody>
      </p:sp>
      <p:sp>
        <p:nvSpPr>
          <p:cNvPr id="4107" name="Text Box 4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225800" y="246697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自然数</a:t>
            </a:r>
          </a:p>
        </p:txBody>
      </p:sp>
      <p:sp>
        <p:nvSpPr>
          <p:cNvPr id="4108" name="Text Box 4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335338" y="4398963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百分数</a:t>
            </a:r>
          </a:p>
        </p:txBody>
      </p:sp>
      <p:grpSp>
        <p:nvGrpSpPr>
          <p:cNvPr id="4109" name="Group 52"/>
          <p:cNvGrpSpPr/>
          <p:nvPr/>
        </p:nvGrpSpPr>
        <p:grpSpPr bwMode="auto">
          <a:xfrm>
            <a:off x="449263" y="6094413"/>
            <a:ext cx="498475" cy="635000"/>
            <a:chOff x="0" y="0"/>
            <a:chExt cx="314" cy="400"/>
          </a:xfrm>
        </p:grpSpPr>
        <p:pic>
          <p:nvPicPr>
            <p:cNvPr id="4110" name="Picture 34" descr="蓝色按钮">
              <a:hlinkClick r:id="rId8" action="ppaction://hlinksldjump"/>
            </p:cNvPr>
            <p:cNvPicPr>
              <a:picLocks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1" name="Text Box 50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数轴</a:t>
              </a:r>
            </a:p>
          </p:txBody>
        </p:sp>
      </p:grpSp>
      <p:grpSp>
        <p:nvGrpSpPr>
          <p:cNvPr id="4112" name="Group 53"/>
          <p:cNvGrpSpPr/>
          <p:nvPr/>
        </p:nvGrpSpPr>
        <p:grpSpPr bwMode="auto">
          <a:xfrm>
            <a:off x="1331913" y="6092825"/>
            <a:ext cx="488950" cy="636588"/>
            <a:chOff x="0" y="0"/>
            <a:chExt cx="308" cy="401"/>
          </a:xfrm>
        </p:grpSpPr>
        <p:pic>
          <p:nvPicPr>
            <p:cNvPr id="4113" name="Picture 34" descr="蓝色按钮">
              <a:hlinkClick r:id="rId10" action="ppaction://hlinksldjump"/>
            </p:cNvPr>
            <p:cNvPicPr>
              <a:picLocks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1" y="129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4" name="Text Box 51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继续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4" grpId="0" autoUpdateAnimBg="0"/>
      <p:bldP spid="4105" grpId="0" autoUpdateAnimBg="0"/>
      <p:bldP spid="4106" grpId="0" autoUpdateAnimBg="0"/>
      <p:bldP spid="4107" grpId="0" autoUpdateAnimBg="0"/>
      <p:bldP spid="410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132013"/>
            <a:ext cx="8229600" cy="3168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0" dirty="0">
                <a:latin typeface="楷体_GB2312" pitchFamily="1" charset="-122"/>
              </a:rPr>
              <a:t>  （</a:t>
            </a:r>
            <a:r>
              <a:rPr lang="en-US" sz="2400" b="0" dirty="0">
                <a:latin typeface="楷体_GB2312" pitchFamily="1" charset="-122"/>
              </a:rPr>
              <a:t>1</a:t>
            </a:r>
            <a:r>
              <a:rPr lang="zh-CN" altLang="en-US" sz="2400" b="0" dirty="0">
                <a:latin typeface="楷体_GB2312" pitchFamily="1" charset="-122"/>
              </a:rPr>
              <a:t>）李丽吃了一个西瓜的     。</a:t>
            </a:r>
            <a:endParaRPr lang="en-US" sz="2400" b="0" dirty="0">
              <a:latin typeface="楷体_GB2312" pitchFamily="1" charset="-122"/>
            </a:endParaRPr>
          </a:p>
          <a:p>
            <a:pPr>
              <a:lnSpc>
                <a:spcPct val="90000"/>
              </a:lnSpc>
            </a:pPr>
            <a:endParaRPr lang="zh-CN" altLang="en-US" sz="2400" b="0" dirty="0">
              <a:latin typeface="楷体_GB2312" pitchFamily="1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0" dirty="0">
                <a:latin typeface="楷体_GB2312" pitchFamily="1" charset="-122"/>
              </a:rPr>
              <a:t>  （</a:t>
            </a:r>
            <a:r>
              <a:rPr lang="en-US" sz="2400" b="0" dirty="0">
                <a:latin typeface="楷体_GB2312" pitchFamily="1" charset="-122"/>
              </a:rPr>
              <a:t>2</a:t>
            </a:r>
            <a:r>
              <a:rPr lang="zh-CN" altLang="en-US" sz="2400" b="0" dirty="0">
                <a:latin typeface="楷体_GB2312" pitchFamily="1" charset="-122"/>
              </a:rPr>
              <a:t>）王平做大豆发芽试验，发芽率为</a:t>
            </a:r>
            <a:r>
              <a:rPr lang="en-US" sz="2400" b="0" dirty="0">
                <a:latin typeface="楷体_GB2312" pitchFamily="1" charset="-122"/>
              </a:rPr>
              <a:t>98%</a:t>
            </a:r>
            <a:r>
              <a:rPr lang="zh-CN" altLang="en-US" sz="2400" b="0" dirty="0">
                <a:latin typeface="楷体_GB2312" pitchFamily="1" charset="-122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 b="0" dirty="0">
              <a:latin typeface="楷体_GB2312" pitchFamily="1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0" dirty="0">
                <a:latin typeface="楷体_GB2312" pitchFamily="1" charset="-122"/>
              </a:rPr>
              <a:t>  （</a:t>
            </a:r>
            <a:r>
              <a:rPr lang="en-US" sz="2400" b="0" dirty="0">
                <a:latin typeface="楷体_GB2312" pitchFamily="1" charset="-122"/>
              </a:rPr>
              <a:t>3</a:t>
            </a:r>
            <a:r>
              <a:rPr lang="zh-CN" altLang="en-US" sz="2400" b="0" dirty="0">
                <a:latin typeface="楷体_GB2312" pitchFamily="1" charset="-122"/>
              </a:rPr>
              <a:t>）小强买了</a:t>
            </a:r>
            <a:r>
              <a:rPr lang="en-US" sz="2400" b="0" dirty="0">
                <a:latin typeface="楷体_GB2312" pitchFamily="1" charset="-122"/>
              </a:rPr>
              <a:t>2</a:t>
            </a:r>
            <a:r>
              <a:rPr lang="zh-CN" altLang="en-US" sz="2400" b="0" dirty="0">
                <a:latin typeface="楷体_GB2312" pitchFamily="1" charset="-122"/>
              </a:rPr>
              <a:t>支铅笔，用了</a:t>
            </a:r>
            <a:r>
              <a:rPr lang="en-US" sz="2400" b="0" dirty="0">
                <a:latin typeface="楷体_GB2312" pitchFamily="1" charset="-122"/>
              </a:rPr>
              <a:t>1.6</a:t>
            </a:r>
            <a:r>
              <a:rPr lang="zh-CN" altLang="en-US" sz="2400" b="0" dirty="0">
                <a:latin typeface="楷体_GB2312" pitchFamily="1" charset="-122"/>
              </a:rPr>
              <a:t>元。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 b="0" dirty="0">
              <a:latin typeface="楷体_GB2312" pitchFamily="1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0" dirty="0">
                <a:latin typeface="楷体_GB2312" pitchFamily="1" charset="-122"/>
              </a:rPr>
              <a:t>  （</a:t>
            </a:r>
            <a:r>
              <a:rPr lang="en-US" sz="2400" b="0" dirty="0">
                <a:latin typeface="楷体_GB2312" pitchFamily="1" charset="-122"/>
              </a:rPr>
              <a:t>4</a:t>
            </a:r>
            <a:r>
              <a:rPr lang="zh-CN" altLang="en-US" sz="2400" b="0" dirty="0">
                <a:latin typeface="楷体_GB2312" pitchFamily="1" charset="-122"/>
              </a:rPr>
              <a:t>）我国新疆地区最低气温达到</a:t>
            </a:r>
            <a:r>
              <a:rPr lang="en-US" sz="2400" b="0" dirty="0">
                <a:latin typeface="楷体_GB2312" pitchFamily="1" charset="-122"/>
              </a:rPr>
              <a:t>-40℃</a:t>
            </a:r>
            <a:r>
              <a:rPr lang="zh-CN" altLang="en-US" sz="2400" b="0" dirty="0">
                <a:latin typeface="楷体_GB2312" pitchFamily="1" charset="-122"/>
              </a:rPr>
              <a:t>。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三、应用与反思</a:t>
            </a:r>
            <a:endParaRPr lang="zh-CN" alt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2532" name="Group 35"/>
          <p:cNvGrpSpPr/>
          <p:nvPr/>
        </p:nvGrpSpPr>
        <p:grpSpPr bwMode="auto">
          <a:xfrm>
            <a:off x="4427538" y="1989138"/>
            <a:ext cx="342900" cy="773112"/>
            <a:chOff x="0" y="0"/>
            <a:chExt cx="216" cy="487"/>
          </a:xfrm>
        </p:grpSpPr>
        <p:sp>
          <p:nvSpPr>
            <p:cNvPr id="22533" name="Text Box 32"/>
            <p:cNvSpPr txBox="1">
              <a:spLocks noChangeArrowheads="1"/>
            </p:cNvSpPr>
            <p:nvPr/>
          </p:nvSpPr>
          <p:spPr bwMode="auto">
            <a:xfrm>
              <a:off x="3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</a:t>
              </a:r>
            </a:p>
          </p:txBody>
        </p:sp>
        <p:sp>
          <p:nvSpPr>
            <p:cNvPr id="22534" name="Text Box 33"/>
            <p:cNvSpPr txBox="1">
              <a:spLocks noChangeArrowheads="1"/>
            </p:cNvSpPr>
            <p:nvPr/>
          </p:nvSpPr>
          <p:spPr bwMode="auto">
            <a:xfrm>
              <a:off x="0" y="199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6</a:t>
              </a:r>
            </a:p>
          </p:txBody>
        </p:sp>
        <p:sp>
          <p:nvSpPr>
            <p:cNvPr id="22535" name="Line 34"/>
            <p:cNvSpPr>
              <a:spLocks noChangeShapeType="1"/>
            </p:cNvSpPr>
            <p:nvPr/>
          </p:nvSpPr>
          <p:spPr bwMode="auto">
            <a:xfrm>
              <a:off x="18" y="245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611188" y="1341438"/>
            <a:ext cx="741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1.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读一读。</a:t>
            </a:r>
            <a:endParaRPr lang="en-US" sz="2400" dirty="0">
              <a:solidFill>
                <a:srgbClr val="0000FF"/>
              </a:solidFill>
              <a:latin typeface="楷体_GB2312" pitchFamily="1" charset="-122"/>
            </a:endParaRPr>
          </a:p>
        </p:txBody>
      </p:sp>
      <p:sp>
        <p:nvSpPr>
          <p:cNvPr id="22537" name="Text Box 14"/>
          <p:cNvSpPr txBox="1">
            <a:spLocks noChangeArrowheads="1"/>
          </p:cNvSpPr>
          <p:nvPr/>
        </p:nvSpPr>
        <p:spPr bwMode="auto">
          <a:xfrm>
            <a:off x="1116013" y="5373688"/>
            <a:ext cx="640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用小数表示李丽吃了多少西瓜合适吗？</a:t>
            </a:r>
          </a:p>
        </p:txBody>
      </p:sp>
      <p:sp>
        <p:nvSpPr>
          <p:cNvPr id="22538" name="Text Box 15"/>
          <p:cNvSpPr txBox="1">
            <a:spLocks noChangeArrowheads="1"/>
          </p:cNvSpPr>
          <p:nvPr/>
        </p:nvSpPr>
        <p:spPr bwMode="auto">
          <a:xfrm>
            <a:off x="4284663" y="2133600"/>
            <a:ext cx="947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</a:rPr>
              <a:t>0.167</a:t>
            </a:r>
          </a:p>
        </p:txBody>
      </p:sp>
      <p:sp>
        <p:nvSpPr>
          <p:cNvPr id="22539" name="Rectangle 16"/>
          <p:cNvSpPr>
            <a:spLocks noChangeArrowheads="1"/>
          </p:cNvSpPr>
          <p:nvPr/>
        </p:nvSpPr>
        <p:spPr bwMode="auto">
          <a:xfrm>
            <a:off x="1116013" y="5373688"/>
            <a:ext cx="475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你还能举出生活中类似的例子吗？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6" grpId="0" autoUpdateAnimBg="0"/>
      <p:bldP spid="22537" grpId="0" autoUpdateAnimBg="0"/>
      <p:bldP spid="22537" grpId="1" autoUpdateAnimBg="0"/>
      <p:bldP spid="22538" grpId="0" autoUpdateAnimBg="0"/>
      <p:bldP spid="225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9"/>
          <p:cNvSpPr>
            <a:spLocks noChangeArrowheads="1"/>
          </p:cNvSpPr>
          <p:nvPr/>
        </p:nvSpPr>
        <p:spPr bwMode="auto">
          <a:xfrm>
            <a:off x="-1331913" y="1628775"/>
            <a:ext cx="10225088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）一个数由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7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个  组成，这个数是（  ），它的倒数是（   ）。</a:t>
            </a:r>
          </a:p>
          <a:p>
            <a:pPr lvl="4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）把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千克葡萄干平均分成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8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包，每包是（   ）千克，每包占总数的（   ）。</a:t>
            </a:r>
          </a:p>
          <a:p>
            <a:pPr lvl="4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）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2÷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（  ）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= 0.4 =    =      =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（   ）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% </a:t>
            </a:r>
          </a:p>
          <a:p>
            <a:pPr lvl="4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）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5.0529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保留两位小数是（    ）。</a:t>
            </a:r>
          </a:p>
          <a:p>
            <a:pPr lvl="4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楷体_GB2312" pitchFamily="1" charset="-122"/>
              </a:rPr>
              <a:t>5</a:t>
            </a:r>
            <a:r>
              <a:rPr lang="zh-CN" altLang="en-US" sz="2400" dirty="0">
                <a:solidFill>
                  <a:srgbClr val="000000"/>
                </a:solidFill>
                <a:latin typeface="楷体_GB2312" pitchFamily="1" charset="-122"/>
              </a:rPr>
              <a:t>）华联商厦某种品牌羊毛衫九折销售，九折表示现价是原价的（  ）％。</a:t>
            </a:r>
          </a:p>
        </p:txBody>
      </p:sp>
      <p:grpSp>
        <p:nvGrpSpPr>
          <p:cNvPr id="23555" name="Group 34"/>
          <p:cNvGrpSpPr/>
          <p:nvPr/>
        </p:nvGrpSpPr>
        <p:grpSpPr bwMode="auto">
          <a:xfrm>
            <a:off x="2987675" y="1657350"/>
            <a:ext cx="354013" cy="771525"/>
            <a:chOff x="0" y="0"/>
            <a:chExt cx="223" cy="486"/>
          </a:xfrm>
        </p:grpSpPr>
        <p:sp>
          <p:nvSpPr>
            <p:cNvPr id="23556" name="Text Box 31"/>
            <p:cNvSpPr txBox="1">
              <a:spLocks noChangeArrowheads="1"/>
            </p:cNvSpPr>
            <p:nvPr/>
          </p:nvSpPr>
          <p:spPr bwMode="auto">
            <a:xfrm>
              <a:off x="0" y="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1</a:t>
              </a:r>
            </a:p>
          </p:txBody>
        </p:sp>
        <p:sp>
          <p:nvSpPr>
            <p:cNvPr id="23557" name="Text Box 32"/>
            <p:cNvSpPr txBox="1">
              <a:spLocks noChangeArrowheads="1"/>
            </p:cNvSpPr>
            <p:nvPr/>
          </p:nvSpPr>
          <p:spPr bwMode="auto">
            <a:xfrm>
              <a:off x="11" y="19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9</a:t>
              </a:r>
            </a:p>
          </p:txBody>
        </p:sp>
        <p:sp>
          <p:nvSpPr>
            <p:cNvPr id="23558" name="Line 33"/>
            <p:cNvSpPr>
              <a:spLocks noChangeShapeType="1"/>
            </p:cNvSpPr>
            <p:nvPr/>
          </p:nvSpPr>
          <p:spPr bwMode="auto">
            <a:xfrm>
              <a:off x="52" y="246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3559" name="Group 56"/>
          <p:cNvGrpSpPr/>
          <p:nvPr/>
        </p:nvGrpSpPr>
        <p:grpSpPr bwMode="auto">
          <a:xfrm>
            <a:off x="3678238" y="3860800"/>
            <a:ext cx="950912" cy="814388"/>
            <a:chOff x="0" y="0"/>
            <a:chExt cx="599" cy="513"/>
          </a:xfrm>
        </p:grpSpPr>
        <p:sp>
          <p:nvSpPr>
            <p:cNvPr id="23560" name="Text Box 53"/>
            <p:cNvSpPr txBox="1">
              <a:spLocks noChangeArrowheads="1"/>
            </p:cNvSpPr>
            <p:nvPr/>
          </p:nvSpPr>
          <p:spPr bwMode="auto">
            <a:xfrm>
              <a:off x="0" y="0"/>
              <a:ext cx="5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（ ）</a:t>
              </a:r>
            </a:p>
          </p:txBody>
        </p:sp>
        <p:sp>
          <p:nvSpPr>
            <p:cNvPr id="23561" name="Text Box 54"/>
            <p:cNvSpPr txBox="1">
              <a:spLocks noChangeArrowheads="1"/>
            </p:cNvSpPr>
            <p:nvPr/>
          </p:nvSpPr>
          <p:spPr bwMode="auto">
            <a:xfrm>
              <a:off x="185" y="225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5</a:t>
              </a:r>
            </a:p>
          </p:txBody>
        </p:sp>
        <p:sp>
          <p:nvSpPr>
            <p:cNvPr id="23562" name="Line 55"/>
            <p:cNvSpPr>
              <a:spLocks noChangeShapeType="1"/>
            </p:cNvSpPr>
            <p:nvPr/>
          </p:nvSpPr>
          <p:spPr bwMode="auto">
            <a:xfrm>
              <a:off x="199" y="27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3563" name="Group 61"/>
          <p:cNvGrpSpPr/>
          <p:nvPr/>
        </p:nvGrpSpPr>
        <p:grpSpPr bwMode="auto">
          <a:xfrm>
            <a:off x="4500563" y="3789363"/>
            <a:ext cx="1104900" cy="860425"/>
            <a:chOff x="0" y="0"/>
            <a:chExt cx="696" cy="542"/>
          </a:xfrm>
        </p:grpSpPr>
        <p:sp>
          <p:nvSpPr>
            <p:cNvPr id="23564" name="Text Box 58"/>
            <p:cNvSpPr txBox="1">
              <a:spLocks noChangeArrowheads="1"/>
            </p:cNvSpPr>
            <p:nvPr/>
          </p:nvSpPr>
          <p:spPr bwMode="auto">
            <a:xfrm>
              <a:off x="0" y="254"/>
              <a:ext cx="6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（  ）</a:t>
              </a:r>
            </a:p>
          </p:txBody>
        </p:sp>
        <p:sp>
          <p:nvSpPr>
            <p:cNvPr id="23565" name="Text Box 59"/>
            <p:cNvSpPr txBox="1">
              <a:spLocks noChangeArrowheads="1"/>
            </p:cNvSpPr>
            <p:nvPr/>
          </p:nvSpPr>
          <p:spPr bwMode="auto">
            <a:xfrm>
              <a:off x="234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8</a:t>
              </a:r>
            </a:p>
          </p:txBody>
        </p:sp>
        <p:sp>
          <p:nvSpPr>
            <p:cNvPr id="23566" name="Line 60"/>
            <p:cNvSpPr>
              <a:spLocks noChangeShapeType="1"/>
            </p:cNvSpPr>
            <p:nvPr/>
          </p:nvSpPr>
          <p:spPr bwMode="auto">
            <a:xfrm>
              <a:off x="248" y="27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3567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2.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填一填。</a:t>
            </a:r>
          </a:p>
        </p:txBody>
      </p:sp>
      <p:pic>
        <p:nvPicPr>
          <p:cNvPr id="2356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9" name="Rectangle 4"/>
          <p:cNvSpPr>
            <a:spLocks noChangeArrowheads="1"/>
          </p:cNvSpPr>
          <p:nvPr/>
        </p:nvSpPr>
        <p:spPr bwMode="auto">
          <a:xfrm>
            <a:off x="539750" y="549275"/>
            <a:ext cx="396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三、应用与反思        </a:t>
            </a:r>
          </a:p>
        </p:txBody>
      </p:sp>
      <p:grpSp>
        <p:nvGrpSpPr>
          <p:cNvPr id="23570" name="Group 35"/>
          <p:cNvGrpSpPr/>
          <p:nvPr/>
        </p:nvGrpSpPr>
        <p:grpSpPr bwMode="auto">
          <a:xfrm>
            <a:off x="5767388" y="1628775"/>
            <a:ext cx="354012" cy="771525"/>
            <a:chOff x="0" y="0"/>
            <a:chExt cx="223" cy="486"/>
          </a:xfrm>
        </p:grpSpPr>
        <p:sp>
          <p:nvSpPr>
            <p:cNvPr id="23571" name="Text Box 36"/>
            <p:cNvSpPr txBox="1">
              <a:spLocks noChangeArrowheads="1"/>
            </p:cNvSpPr>
            <p:nvPr/>
          </p:nvSpPr>
          <p:spPr bwMode="auto">
            <a:xfrm>
              <a:off x="0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7</a:t>
              </a:r>
            </a:p>
          </p:txBody>
        </p:sp>
        <p:sp>
          <p:nvSpPr>
            <p:cNvPr id="23572" name="Text Box 37"/>
            <p:cNvSpPr txBox="1">
              <a:spLocks noChangeArrowheads="1"/>
            </p:cNvSpPr>
            <p:nvPr/>
          </p:nvSpPr>
          <p:spPr bwMode="auto">
            <a:xfrm>
              <a:off x="11" y="19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9</a:t>
              </a:r>
            </a:p>
          </p:txBody>
        </p:sp>
        <p:sp>
          <p:nvSpPr>
            <p:cNvPr id="23573" name="Line 38"/>
            <p:cNvSpPr>
              <a:spLocks noChangeShapeType="1"/>
            </p:cNvSpPr>
            <p:nvPr/>
          </p:nvSpPr>
          <p:spPr bwMode="auto">
            <a:xfrm>
              <a:off x="52" y="246"/>
              <a:ext cx="136" cy="0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3574" name="Group 39"/>
          <p:cNvGrpSpPr/>
          <p:nvPr/>
        </p:nvGrpSpPr>
        <p:grpSpPr bwMode="auto">
          <a:xfrm>
            <a:off x="971550" y="2205038"/>
            <a:ext cx="355600" cy="771525"/>
            <a:chOff x="0" y="0"/>
            <a:chExt cx="224" cy="486"/>
          </a:xfrm>
        </p:grpSpPr>
        <p:sp>
          <p:nvSpPr>
            <p:cNvPr id="23575" name="Text Box 40"/>
            <p:cNvSpPr txBox="1">
              <a:spLocks noChangeArrowheads="1"/>
            </p:cNvSpPr>
            <p:nvPr/>
          </p:nvSpPr>
          <p:spPr bwMode="auto">
            <a:xfrm>
              <a:off x="0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9</a:t>
              </a:r>
            </a:p>
          </p:txBody>
        </p:sp>
        <p:sp>
          <p:nvSpPr>
            <p:cNvPr id="23576" name="Text Box 41"/>
            <p:cNvSpPr txBox="1">
              <a:spLocks noChangeArrowheads="1"/>
            </p:cNvSpPr>
            <p:nvPr/>
          </p:nvSpPr>
          <p:spPr bwMode="auto">
            <a:xfrm>
              <a:off x="11" y="198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7</a:t>
              </a:r>
            </a:p>
          </p:txBody>
        </p:sp>
        <p:sp>
          <p:nvSpPr>
            <p:cNvPr id="23577" name="Line 42"/>
            <p:cNvSpPr>
              <a:spLocks noChangeShapeType="1"/>
            </p:cNvSpPr>
            <p:nvPr/>
          </p:nvSpPr>
          <p:spPr bwMode="auto">
            <a:xfrm>
              <a:off x="52" y="246"/>
              <a:ext cx="136" cy="0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3578" name="Text Box 47"/>
          <p:cNvSpPr txBox="1">
            <a:spLocks noChangeArrowheads="1"/>
          </p:cNvSpPr>
          <p:nvPr/>
        </p:nvSpPr>
        <p:spPr bwMode="auto">
          <a:xfrm>
            <a:off x="6461125" y="29718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0.5</a:t>
            </a:r>
          </a:p>
        </p:txBody>
      </p:sp>
      <p:grpSp>
        <p:nvGrpSpPr>
          <p:cNvPr id="23579" name="Group 48"/>
          <p:cNvGrpSpPr/>
          <p:nvPr/>
        </p:nvGrpSpPr>
        <p:grpSpPr bwMode="auto">
          <a:xfrm>
            <a:off x="2473325" y="3392488"/>
            <a:ext cx="355600" cy="771525"/>
            <a:chOff x="0" y="0"/>
            <a:chExt cx="224" cy="486"/>
          </a:xfrm>
        </p:grpSpPr>
        <p:sp>
          <p:nvSpPr>
            <p:cNvPr id="23580" name="Text Box 49"/>
            <p:cNvSpPr txBox="1">
              <a:spLocks noChangeArrowheads="1"/>
            </p:cNvSpPr>
            <p:nvPr/>
          </p:nvSpPr>
          <p:spPr bwMode="auto">
            <a:xfrm>
              <a:off x="0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1</a:t>
              </a:r>
            </a:p>
          </p:txBody>
        </p:sp>
        <p:sp>
          <p:nvSpPr>
            <p:cNvPr id="23581" name="Text Box 50"/>
            <p:cNvSpPr txBox="1">
              <a:spLocks noChangeArrowheads="1"/>
            </p:cNvSpPr>
            <p:nvPr/>
          </p:nvSpPr>
          <p:spPr bwMode="auto">
            <a:xfrm>
              <a:off x="11" y="198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8</a:t>
              </a:r>
            </a:p>
          </p:txBody>
        </p:sp>
        <p:sp>
          <p:nvSpPr>
            <p:cNvPr id="23582" name="Line 51"/>
            <p:cNvSpPr>
              <a:spLocks noChangeShapeType="1"/>
            </p:cNvSpPr>
            <p:nvPr/>
          </p:nvSpPr>
          <p:spPr bwMode="auto">
            <a:xfrm>
              <a:off x="52" y="246"/>
              <a:ext cx="136" cy="0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3583" name="Text Box 63"/>
          <p:cNvSpPr txBox="1">
            <a:spLocks noChangeArrowheads="1"/>
          </p:cNvSpPr>
          <p:nvPr/>
        </p:nvSpPr>
        <p:spPr bwMode="auto">
          <a:xfrm>
            <a:off x="2095500" y="41529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5</a:t>
            </a:r>
          </a:p>
        </p:txBody>
      </p:sp>
      <p:sp>
        <p:nvSpPr>
          <p:cNvPr id="23584" name="Text Box 64"/>
          <p:cNvSpPr txBox="1">
            <a:spLocks noChangeArrowheads="1"/>
          </p:cNvSpPr>
          <p:nvPr/>
        </p:nvSpPr>
        <p:spPr bwMode="auto">
          <a:xfrm>
            <a:off x="3995738" y="3835400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2</a:t>
            </a:r>
          </a:p>
        </p:txBody>
      </p:sp>
      <p:sp>
        <p:nvSpPr>
          <p:cNvPr id="23585" name="Text Box 65"/>
          <p:cNvSpPr txBox="1">
            <a:spLocks noChangeArrowheads="1"/>
          </p:cNvSpPr>
          <p:nvPr/>
        </p:nvSpPr>
        <p:spPr bwMode="auto">
          <a:xfrm>
            <a:off x="4789488" y="4221163"/>
            <a:ext cx="646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20 </a:t>
            </a:r>
          </a:p>
        </p:txBody>
      </p:sp>
      <p:sp>
        <p:nvSpPr>
          <p:cNvPr id="23586" name="Text Box 66"/>
          <p:cNvSpPr txBox="1">
            <a:spLocks noChangeArrowheads="1"/>
          </p:cNvSpPr>
          <p:nvPr/>
        </p:nvSpPr>
        <p:spPr bwMode="auto">
          <a:xfrm>
            <a:off x="5940425" y="4151313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40</a:t>
            </a:r>
          </a:p>
        </p:txBody>
      </p:sp>
      <p:sp>
        <p:nvSpPr>
          <p:cNvPr id="23587" name="Text Box 67"/>
          <p:cNvSpPr txBox="1">
            <a:spLocks noChangeArrowheads="1"/>
          </p:cNvSpPr>
          <p:nvPr/>
        </p:nvSpPr>
        <p:spPr bwMode="auto">
          <a:xfrm>
            <a:off x="4632325" y="47434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5.05</a:t>
            </a:r>
          </a:p>
        </p:txBody>
      </p:sp>
      <p:sp>
        <p:nvSpPr>
          <p:cNvPr id="23588" name="Text Box 68"/>
          <p:cNvSpPr txBox="1">
            <a:spLocks noChangeArrowheads="1"/>
          </p:cNvSpPr>
          <p:nvPr/>
        </p:nvSpPr>
        <p:spPr bwMode="auto">
          <a:xfrm>
            <a:off x="1431925" y="5894388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autoUpdateAnimBg="0"/>
      <p:bldP spid="23583" grpId="0" autoUpdateAnimBg="0"/>
      <p:bldP spid="23584" grpId="0" autoUpdateAnimBg="0"/>
      <p:bldP spid="23585" grpId="0" autoUpdateAnimBg="0"/>
      <p:bldP spid="23586" grpId="0" autoUpdateAnimBg="0"/>
      <p:bldP spid="23587" grpId="0" autoUpdateAnimBg="0"/>
      <p:bldP spid="235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68"/>
          <p:cNvSpPr txBox="1">
            <a:spLocks noChangeArrowheads="1"/>
          </p:cNvSpPr>
          <p:nvPr/>
        </p:nvSpPr>
        <p:spPr bwMode="auto">
          <a:xfrm>
            <a:off x="7658100" y="4379913"/>
            <a:ext cx="808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(     )</a:t>
            </a:r>
          </a:p>
        </p:txBody>
      </p:sp>
      <p:sp>
        <p:nvSpPr>
          <p:cNvPr id="24579" name="Text Box 190"/>
          <p:cNvSpPr txBox="1">
            <a:spLocks noChangeArrowheads="1"/>
          </p:cNvSpPr>
          <p:nvPr/>
        </p:nvSpPr>
        <p:spPr bwMode="auto">
          <a:xfrm>
            <a:off x="6173788" y="2827338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(     )</a:t>
            </a:r>
          </a:p>
        </p:txBody>
      </p:sp>
      <p:sp>
        <p:nvSpPr>
          <p:cNvPr id="24580" name="Text Box 167"/>
          <p:cNvSpPr txBox="1">
            <a:spLocks noChangeArrowheads="1"/>
          </p:cNvSpPr>
          <p:nvPr/>
        </p:nvSpPr>
        <p:spPr bwMode="auto">
          <a:xfrm>
            <a:off x="6643688" y="4337050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(     )</a:t>
            </a:r>
          </a:p>
        </p:txBody>
      </p:sp>
      <p:sp>
        <p:nvSpPr>
          <p:cNvPr id="24581" name="Text Box 166"/>
          <p:cNvSpPr txBox="1">
            <a:spLocks noChangeArrowheads="1"/>
          </p:cNvSpPr>
          <p:nvPr/>
        </p:nvSpPr>
        <p:spPr bwMode="auto">
          <a:xfrm>
            <a:off x="5362575" y="4365625"/>
            <a:ext cx="808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(     )</a:t>
            </a:r>
          </a:p>
        </p:txBody>
      </p:sp>
      <p:sp>
        <p:nvSpPr>
          <p:cNvPr id="24582" name="Text Box 165"/>
          <p:cNvSpPr txBox="1">
            <a:spLocks noChangeArrowheads="1"/>
          </p:cNvSpPr>
          <p:nvPr/>
        </p:nvSpPr>
        <p:spPr bwMode="auto">
          <a:xfrm>
            <a:off x="2871788" y="4351338"/>
            <a:ext cx="976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(     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68325" y="1354138"/>
            <a:ext cx="789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3.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在括号里填上适当的数。</a:t>
            </a:r>
          </a:p>
        </p:txBody>
      </p:sp>
      <p:sp>
        <p:nvSpPr>
          <p:cNvPr id="24584" name="Freeform 43"/>
          <p:cNvSpPr/>
          <p:nvPr/>
        </p:nvSpPr>
        <p:spPr bwMode="auto">
          <a:xfrm>
            <a:off x="1588" y="1798638"/>
            <a:ext cx="4381500" cy="3311525"/>
          </a:xfrm>
          <a:custGeom>
            <a:avLst/>
            <a:gdLst>
              <a:gd name="T0" fmla="*/ 164 w 2760"/>
              <a:gd name="T1" fmla="*/ 37 h 2086"/>
              <a:gd name="T2" fmla="*/ 1663 w 2760"/>
              <a:gd name="T3" fmla="*/ 46 h 2086"/>
              <a:gd name="T4" fmla="*/ 1709 w 2760"/>
              <a:gd name="T5" fmla="*/ 19 h 2086"/>
              <a:gd name="T6" fmla="*/ 1681 w 2760"/>
              <a:gd name="T7" fmla="*/ 10 h 2086"/>
              <a:gd name="T8" fmla="*/ 1828 w 2760"/>
              <a:gd name="T9" fmla="*/ 74 h 2086"/>
              <a:gd name="T10" fmla="*/ 2760 w 2760"/>
              <a:gd name="T11" fmla="*/ 74 h 2086"/>
              <a:gd name="T12" fmla="*/ 2714 w 2760"/>
              <a:gd name="T13" fmla="*/ 147 h 2086"/>
              <a:gd name="T14" fmla="*/ 2724 w 2760"/>
              <a:gd name="T15" fmla="*/ 184 h 2086"/>
              <a:gd name="T16" fmla="*/ 2742 w 2760"/>
              <a:gd name="T17" fmla="*/ 238 h 2086"/>
              <a:gd name="T18" fmla="*/ 2751 w 2760"/>
              <a:gd name="T19" fmla="*/ 860 h 2086"/>
              <a:gd name="T20" fmla="*/ 1983 w 2760"/>
              <a:gd name="T21" fmla="*/ 860 h 2086"/>
              <a:gd name="T22" fmla="*/ 1956 w 2760"/>
              <a:gd name="T23" fmla="*/ 1098 h 2086"/>
              <a:gd name="T24" fmla="*/ 1937 w 2760"/>
              <a:gd name="T25" fmla="*/ 1701 h 2086"/>
              <a:gd name="T26" fmla="*/ 63 w 2760"/>
              <a:gd name="T27" fmla="*/ 1747 h 2086"/>
              <a:gd name="T28" fmla="*/ 67 w 2760"/>
              <a:gd name="T29" fmla="*/ 1707 h 2086"/>
              <a:gd name="T30" fmla="*/ 136 w 2760"/>
              <a:gd name="T31" fmla="*/ 1656 h 2086"/>
              <a:gd name="T32" fmla="*/ 164 w 2760"/>
              <a:gd name="T33" fmla="*/ 1601 h 2086"/>
              <a:gd name="T34" fmla="*/ 191 w 2760"/>
              <a:gd name="T35" fmla="*/ 1500 h 2086"/>
              <a:gd name="T36" fmla="*/ 209 w 2760"/>
              <a:gd name="T37" fmla="*/ 1445 h 2086"/>
              <a:gd name="T38" fmla="*/ 173 w 2760"/>
              <a:gd name="T39" fmla="*/ 1281 h 2086"/>
              <a:gd name="T40" fmla="*/ 81 w 2760"/>
              <a:gd name="T41" fmla="*/ 1235 h 2086"/>
              <a:gd name="T42" fmla="*/ 26 w 2760"/>
              <a:gd name="T43" fmla="*/ 1217 h 2086"/>
              <a:gd name="T44" fmla="*/ 45 w 2760"/>
              <a:gd name="T45" fmla="*/ 1052 h 2086"/>
              <a:gd name="T46" fmla="*/ 100 w 2760"/>
              <a:gd name="T47" fmla="*/ 979 h 2086"/>
              <a:gd name="T48" fmla="*/ 118 w 2760"/>
              <a:gd name="T49" fmla="*/ 723 h 2086"/>
              <a:gd name="T50" fmla="*/ 136 w 2760"/>
              <a:gd name="T51" fmla="*/ 650 h 2086"/>
              <a:gd name="T52" fmla="*/ 145 w 2760"/>
              <a:gd name="T53" fmla="*/ 549 h 2086"/>
              <a:gd name="T54" fmla="*/ 164 w 2760"/>
              <a:gd name="T55" fmla="*/ 494 h 2086"/>
              <a:gd name="T56" fmla="*/ 164 w 2760"/>
              <a:gd name="T57" fmla="*/ 37 h 2086"/>
              <a:gd name="T58" fmla="*/ 0 w 2760"/>
              <a:gd name="T59" fmla="*/ 0 h 2086"/>
              <a:gd name="T60" fmla="*/ 2760 w 2760"/>
              <a:gd name="T61" fmla="*/ 208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T58" t="T59" r="T60" b="T61"/>
            <a:pathLst>
              <a:path w="2760" h="2086">
                <a:moveTo>
                  <a:pt x="164" y="37"/>
                </a:moveTo>
                <a:cubicBezTo>
                  <a:pt x="714" y="42"/>
                  <a:pt x="1147" y="60"/>
                  <a:pt x="1663" y="46"/>
                </a:cubicBezTo>
                <a:cubicBezTo>
                  <a:pt x="1665" y="45"/>
                  <a:pt x="1714" y="33"/>
                  <a:pt x="1709" y="19"/>
                </a:cubicBezTo>
                <a:cubicBezTo>
                  <a:pt x="1706" y="10"/>
                  <a:pt x="1681" y="0"/>
                  <a:pt x="1681" y="10"/>
                </a:cubicBezTo>
                <a:cubicBezTo>
                  <a:pt x="1681" y="24"/>
                  <a:pt x="1813" y="69"/>
                  <a:pt x="1828" y="74"/>
                </a:cubicBezTo>
                <a:cubicBezTo>
                  <a:pt x="2124" y="169"/>
                  <a:pt x="2449" y="74"/>
                  <a:pt x="2760" y="74"/>
                </a:cubicBezTo>
                <a:cubicBezTo>
                  <a:pt x="2742" y="100"/>
                  <a:pt x="2725" y="117"/>
                  <a:pt x="2714" y="147"/>
                </a:cubicBezTo>
                <a:cubicBezTo>
                  <a:pt x="2717" y="159"/>
                  <a:pt x="2720" y="172"/>
                  <a:pt x="2724" y="184"/>
                </a:cubicBezTo>
                <a:cubicBezTo>
                  <a:pt x="2730" y="202"/>
                  <a:pt x="2742" y="238"/>
                  <a:pt x="2742" y="238"/>
                </a:cubicBezTo>
                <a:cubicBezTo>
                  <a:pt x="2752" y="726"/>
                  <a:pt x="2751" y="519"/>
                  <a:pt x="2751" y="860"/>
                </a:cubicBezTo>
                <a:cubicBezTo>
                  <a:pt x="2495" y="860"/>
                  <a:pt x="2239" y="860"/>
                  <a:pt x="1983" y="860"/>
                </a:cubicBezTo>
                <a:cubicBezTo>
                  <a:pt x="1978" y="965"/>
                  <a:pt x="1983" y="1013"/>
                  <a:pt x="1956" y="1098"/>
                </a:cubicBezTo>
                <a:cubicBezTo>
                  <a:pt x="1953" y="1284"/>
                  <a:pt x="1937" y="1507"/>
                  <a:pt x="1937" y="1701"/>
                </a:cubicBezTo>
                <a:cubicBezTo>
                  <a:pt x="1443" y="2086"/>
                  <a:pt x="678" y="1747"/>
                  <a:pt x="63" y="1747"/>
                </a:cubicBezTo>
                <a:cubicBezTo>
                  <a:pt x="64" y="1734"/>
                  <a:pt x="61" y="1719"/>
                  <a:pt x="67" y="1707"/>
                </a:cubicBezTo>
                <a:cubicBezTo>
                  <a:pt x="69" y="1703"/>
                  <a:pt x="131" y="1660"/>
                  <a:pt x="136" y="1656"/>
                </a:cubicBezTo>
                <a:cubicBezTo>
                  <a:pt x="168" y="1557"/>
                  <a:pt x="117" y="1704"/>
                  <a:pt x="164" y="1601"/>
                </a:cubicBezTo>
                <a:cubicBezTo>
                  <a:pt x="188" y="1547"/>
                  <a:pt x="177" y="1552"/>
                  <a:pt x="191" y="1500"/>
                </a:cubicBezTo>
                <a:cubicBezTo>
                  <a:pt x="196" y="1481"/>
                  <a:pt x="209" y="1445"/>
                  <a:pt x="209" y="1445"/>
                </a:cubicBezTo>
                <a:cubicBezTo>
                  <a:pt x="202" y="1332"/>
                  <a:pt x="232" y="1330"/>
                  <a:pt x="173" y="1281"/>
                </a:cubicBezTo>
                <a:cubicBezTo>
                  <a:pt x="148" y="1260"/>
                  <a:pt x="110" y="1246"/>
                  <a:pt x="81" y="1235"/>
                </a:cubicBezTo>
                <a:cubicBezTo>
                  <a:pt x="63" y="1228"/>
                  <a:pt x="26" y="1217"/>
                  <a:pt x="26" y="1217"/>
                </a:cubicBezTo>
                <a:cubicBezTo>
                  <a:pt x="8" y="1161"/>
                  <a:pt x="0" y="1095"/>
                  <a:pt x="45" y="1052"/>
                </a:cubicBezTo>
                <a:cubicBezTo>
                  <a:pt x="61" y="1019"/>
                  <a:pt x="74" y="1004"/>
                  <a:pt x="100" y="979"/>
                </a:cubicBezTo>
                <a:cubicBezTo>
                  <a:pt x="134" y="876"/>
                  <a:pt x="99" y="990"/>
                  <a:pt x="118" y="723"/>
                </a:cubicBezTo>
                <a:cubicBezTo>
                  <a:pt x="120" y="698"/>
                  <a:pt x="131" y="675"/>
                  <a:pt x="136" y="650"/>
                </a:cubicBezTo>
                <a:cubicBezTo>
                  <a:pt x="139" y="616"/>
                  <a:pt x="139" y="582"/>
                  <a:pt x="145" y="549"/>
                </a:cubicBezTo>
                <a:cubicBezTo>
                  <a:pt x="148" y="530"/>
                  <a:pt x="164" y="494"/>
                  <a:pt x="164" y="494"/>
                </a:cubicBezTo>
                <a:cubicBezTo>
                  <a:pt x="182" y="263"/>
                  <a:pt x="174" y="415"/>
                  <a:pt x="164" y="3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pic>
        <p:nvPicPr>
          <p:cNvPr id="2458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Rectangle 4"/>
          <p:cNvSpPr>
            <a:spLocks noChangeArrowheads="1"/>
          </p:cNvSpPr>
          <p:nvPr/>
        </p:nvSpPr>
        <p:spPr bwMode="auto">
          <a:xfrm>
            <a:off x="539750" y="539750"/>
            <a:ext cx="396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三、应用与反思        </a:t>
            </a:r>
          </a:p>
        </p:txBody>
      </p:sp>
      <p:sp>
        <p:nvSpPr>
          <p:cNvPr id="24587" name="Line 70"/>
          <p:cNvSpPr>
            <a:spLocks noChangeShapeType="1"/>
          </p:cNvSpPr>
          <p:nvPr/>
        </p:nvSpPr>
        <p:spPr bwMode="auto">
          <a:xfrm flipV="1">
            <a:off x="885825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588" name="Line 76"/>
          <p:cNvSpPr>
            <a:spLocks noChangeShapeType="1"/>
          </p:cNvSpPr>
          <p:nvPr/>
        </p:nvSpPr>
        <p:spPr bwMode="auto">
          <a:xfrm flipV="1">
            <a:off x="2124075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589" name="Text Box 43"/>
          <p:cNvSpPr txBox="1">
            <a:spLocks noChangeArrowheads="1"/>
          </p:cNvSpPr>
          <p:nvPr/>
        </p:nvSpPr>
        <p:spPr bwMode="auto">
          <a:xfrm>
            <a:off x="4375150" y="4427538"/>
            <a:ext cx="309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4590" name="Text Box 52"/>
          <p:cNvSpPr txBox="1">
            <a:spLocks noChangeArrowheads="1"/>
          </p:cNvSpPr>
          <p:nvPr/>
        </p:nvSpPr>
        <p:spPr bwMode="auto">
          <a:xfrm>
            <a:off x="5449888" y="4408488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1</a:t>
            </a:r>
          </a:p>
        </p:txBody>
      </p:sp>
      <p:sp>
        <p:nvSpPr>
          <p:cNvPr id="24591" name="Text Box 53"/>
          <p:cNvSpPr txBox="1">
            <a:spLocks noChangeArrowheads="1"/>
          </p:cNvSpPr>
          <p:nvPr/>
        </p:nvSpPr>
        <p:spPr bwMode="auto">
          <a:xfrm>
            <a:off x="6688138" y="4379913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2</a:t>
            </a:r>
          </a:p>
        </p:txBody>
      </p:sp>
      <p:sp>
        <p:nvSpPr>
          <p:cNvPr id="24592" name="Text Box 54"/>
          <p:cNvSpPr txBox="1">
            <a:spLocks noChangeArrowheads="1"/>
          </p:cNvSpPr>
          <p:nvPr/>
        </p:nvSpPr>
        <p:spPr bwMode="auto">
          <a:xfrm>
            <a:off x="7437438" y="4414838"/>
            <a:ext cx="1335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2.9</a:t>
            </a:r>
          </a:p>
        </p:txBody>
      </p:sp>
      <p:sp>
        <p:nvSpPr>
          <p:cNvPr id="24593" name="Text Box 56"/>
          <p:cNvSpPr txBox="1">
            <a:spLocks noChangeArrowheads="1"/>
          </p:cNvSpPr>
          <p:nvPr/>
        </p:nvSpPr>
        <p:spPr bwMode="auto">
          <a:xfrm>
            <a:off x="2857500" y="4392613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-1</a:t>
            </a:r>
          </a:p>
        </p:txBody>
      </p:sp>
      <p:sp>
        <p:nvSpPr>
          <p:cNvPr id="24594" name="Text Box 57"/>
          <p:cNvSpPr txBox="1">
            <a:spLocks noChangeArrowheads="1"/>
          </p:cNvSpPr>
          <p:nvPr/>
        </p:nvSpPr>
        <p:spPr bwMode="auto">
          <a:xfrm>
            <a:off x="1895475" y="4413250"/>
            <a:ext cx="588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-2</a:t>
            </a:r>
          </a:p>
        </p:txBody>
      </p:sp>
      <p:sp>
        <p:nvSpPr>
          <p:cNvPr id="24595" name="Text Box 58"/>
          <p:cNvSpPr txBox="1">
            <a:spLocks noChangeArrowheads="1"/>
          </p:cNvSpPr>
          <p:nvPr/>
        </p:nvSpPr>
        <p:spPr bwMode="auto">
          <a:xfrm>
            <a:off x="688975" y="4413250"/>
            <a:ext cx="569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-3</a:t>
            </a:r>
          </a:p>
        </p:txBody>
      </p:sp>
      <p:grpSp>
        <p:nvGrpSpPr>
          <p:cNvPr id="24596" name="Group 163"/>
          <p:cNvGrpSpPr/>
          <p:nvPr/>
        </p:nvGrpSpPr>
        <p:grpSpPr bwMode="auto">
          <a:xfrm>
            <a:off x="323850" y="3694113"/>
            <a:ext cx="8350250" cy="211137"/>
            <a:chOff x="0" y="0"/>
            <a:chExt cx="5260" cy="133"/>
          </a:xfrm>
        </p:grpSpPr>
        <p:sp>
          <p:nvSpPr>
            <p:cNvPr id="24597" name="Line 41"/>
            <p:cNvSpPr>
              <a:spLocks noChangeShapeType="1"/>
            </p:cNvSpPr>
            <p:nvPr/>
          </p:nvSpPr>
          <p:spPr bwMode="auto">
            <a:xfrm>
              <a:off x="0" y="126"/>
              <a:ext cx="52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4598" name="Line 42"/>
            <p:cNvSpPr>
              <a:spLocks noChangeShapeType="1"/>
            </p:cNvSpPr>
            <p:nvPr/>
          </p:nvSpPr>
          <p:spPr bwMode="auto">
            <a:xfrm>
              <a:off x="2651" y="0"/>
              <a:ext cx="0" cy="127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4599" name="Line 44"/>
            <p:cNvSpPr>
              <a:spLocks noChangeShapeType="1"/>
            </p:cNvSpPr>
            <p:nvPr/>
          </p:nvSpPr>
          <p:spPr bwMode="auto">
            <a:xfrm>
              <a:off x="3422" y="0"/>
              <a:ext cx="0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4600" name="Line 45"/>
            <p:cNvSpPr>
              <a:spLocks noChangeShapeType="1"/>
            </p:cNvSpPr>
            <p:nvPr/>
          </p:nvSpPr>
          <p:spPr bwMode="auto">
            <a:xfrm>
              <a:off x="4183" y="0"/>
              <a:ext cx="0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4601" name="Line 46"/>
            <p:cNvSpPr>
              <a:spLocks noChangeShapeType="1"/>
            </p:cNvSpPr>
            <p:nvPr/>
          </p:nvSpPr>
          <p:spPr bwMode="auto">
            <a:xfrm>
              <a:off x="4944" y="0"/>
              <a:ext cx="0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4602" name="Line 48"/>
            <p:cNvSpPr>
              <a:spLocks noChangeShapeType="1"/>
            </p:cNvSpPr>
            <p:nvPr/>
          </p:nvSpPr>
          <p:spPr bwMode="auto">
            <a:xfrm>
              <a:off x="1901" y="0"/>
              <a:ext cx="0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4603" name="Line 49"/>
            <p:cNvSpPr>
              <a:spLocks noChangeShapeType="1"/>
            </p:cNvSpPr>
            <p:nvPr/>
          </p:nvSpPr>
          <p:spPr bwMode="auto">
            <a:xfrm>
              <a:off x="1133" y="0"/>
              <a:ext cx="0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4604" name="Line 50"/>
            <p:cNvSpPr>
              <a:spLocks noChangeShapeType="1"/>
            </p:cNvSpPr>
            <p:nvPr/>
          </p:nvSpPr>
          <p:spPr bwMode="auto">
            <a:xfrm>
              <a:off x="361" y="0"/>
              <a:ext cx="0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24605" name="Group 111"/>
            <p:cNvGrpSpPr/>
            <p:nvPr/>
          </p:nvGrpSpPr>
          <p:grpSpPr bwMode="auto">
            <a:xfrm>
              <a:off x="2731" y="68"/>
              <a:ext cx="609" cy="65"/>
              <a:chOff x="0" y="0"/>
              <a:chExt cx="436" cy="46"/>
            </a:xfrm>
          </p:grpSpPr>
          <p:sp>
            <p:nvSpPr>
              <p:cNvPr id="24606" name="Line 60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07" name="Line 61"/>
              <p:cNvSpPr>
                <a:spLocks noChangeShapeType="1"/>
              </p:cNvSpPr>
              <p:nvPr/>
            </p:nvSpPr>
            <p:spPr bwMode="auto">
              <a:xfrm>
                <a:off x="54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08" name="Line 62"/>
              <p:cNvSpPr>
                <a:spLocks noChangeShapeType="1"/>
              </p:cNvSpPr>
              <p:nvPr/>
            </p:nvSpPr>
            <p:spPr bwMode="auto">
              <a:xfrm>
                <a:off x="107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09" name="Line 63"/>
              <p:cNvSpPr>
                <a:spLocks noChangeShapeType="1"/>
              </p:cNvSpPr>
              <p:nvPr/>
            </p:nvSpPr>
            <p:spPr bwMode="auto">
              <a:xfrm>
                <a:off x="161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0" name="Line 64"/>
              <p:cNvSpPr>
                <a:spLocks noChangeShapeType="1"/>
              </p:cNvSpPr>
              <p:nvPr/>
            </p:nvSpPr>
            <p:spPr bwMode="auto">
              <a:xfrm>
                <a:off x="215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1" name="Line 65"/>
              <p:cNvSpPr>
                <a:spLocks noChangeShapeType="1"/>
              </p:cNvSpPr>
              <p:nvPr/>
            </p:nvSpPr>
            <p:spPr bwMode="auto">
              <a:xfrm>
                <a:off x="269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2" name="Line 66"/>
              <p:cNvSpPr>
                <a:spLocks noChangeShapeType="1"/>
              </p:cNvSpPr>
              <p:nvPr/>
            </p:nvSpPr>
            <p:spPr bwMode="auto">
              <a:xfrm>
                <a:off x="322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3" name="Line 67"/>
              <p:cNvSpPr>
                <a:spLocks noChangeShapeType="1"/>
              </p:cNvSpPr>
              <p:nvPr/>
            </p:nvSpPr>
            <p:spPr bwMode="auto">
              <a:xfrm>
                <a:off x="37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4" name="Line 68"/>
              <p:cNvSpPr>
                <a:spLocks noChangeShapeType="1"/>
              </p:cNvSpPr>
              <p:nvPr/>
            </p:nvSpPr>
            <p:spPr bwMode="auto">
              <a:xfrm>
                <a:off x="43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15" name="Group 112"/>
            <p:cNvGrpSpPr/>
            <p:nvPr/>
          </p:nvGrpSpPr>
          <p:grpSpPr bwMode="auto">
            <a:xfrm>
              <a:off x="3498" y="59"/>
              <a:ext cx="609" cy="64"/>
              <a:chOff x="0" y="0"/>
              <a:chExt cx="436" cy="46"/>
            </a:xfrm>
          </p:grpSpPr>
          <p:sp>
            <p:nvSpPr>
              <p:cNvPr id="24616" name="Line 1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7" name="Line 114"/>
              <p:cNvSpPr>
                <a:spLocks noChangeShapeType="1"/>
              </p:cNvSpPr>
              <p:nvPr/>
            </p:nvSpPr>
            <p:spPr bwMode="auto">
              <a:xfrm>
                <a:off x="54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8" name="Line 115"/>
              <p:cNvSpPr>
                <a:spLocks noChangeShapeType="1"/>
              </p:cNvSpPr>
              <p:nvPr/>
            </p:nvSpPr>
            <p:spPr bwMode="auto">
              <a:xfrm>
                <a:off x="107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19" name="Line 116"/>
              <p:cNvSpPr>
                <a:spLocks noChangeShapeType="1"/>
              </p:cNvSpPr>
              <p:nvPr/>
            </p:nvSpPr>
            <p:spPr bwMode="auto">
              <a:xfrm>
                <a:off x="161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0" name="Line 117"/>
              <p:cNvSpPr>
                <a:spLocks noChangeShapeType="1"/>
              </p:cNvSpPr>
              <p:nvPr/>
            </p:nvSpPr>
            <p:spPr bwMode="auto">
              <a:xfrm>
                <a:off x="215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1" name="Line 118"/>
              <p:cNvSpPr>
                <a:spLocks noChangeShapeType="1"/>
              </p:cNvSpPr>
              <p:nvPr/>
            </p:nvSpPr>
            <p:spPr bwMode="auto">
              <a:xfrm>
                <a:off x="269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2" name="Line 119"/>
              <p:cNvSpPr>
                <a:spLocks noChangeShapeType="1"/>
              </p:cNvSpPr>
              <p:nvPr/>
            </p:nvSpPr>
            <p:spPr bwMode="auto">
              <a:xfrm>
                <a:off x="322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3" name="Line 120"/>
              <p:cNvSpPr>
                <a:spLocks noChangeShapeType="1"/>
              </p:cNvSpPr>
              <p:nvPr/>
            </p:nvSpPr>
            <p:spPr bwMode="auto">
              <a:xfrm>
                <a:off x="37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4" name="Line 121"/>
              <p:cNvSpPr>
                <a:spLocks noChangeShapeType="1"/>
              </p:cNvSpPr>
              <p:nvPr/>
            </p:nvSpPr>
            <p:spPr bwMode="auto">
              <a:xfrm>
                <a:off x="43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25" name="Group 122"/>
            <p:cNvGrpSpPr/>
            <p:nvPr/>
          </p:nvGrpSpPr>
          <p:grpSpPr bwMode="auto">
            <a:xfrm>
              <a:off x="4262" y="59"/>
              <a:ext cx="610" cy="64"/>
              <a:chOff x="0" y="0"/>
              <a:chExt cx="436" cy="46"/>
            </a:xfrm>
          </p:grpSpPr>
          <p:sp>
            <p:nvSpPr>
              <p:cNvPr id="24626" name="Line 1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7" name="Line 124"/>
              <p:cNvSpPr>
                <a:spLocks noChangeShapeType="1"/>
              </p:cNvSpPr>
              <p:nvPr/>
            </p:nvSpPr>
            <p:spPr bwMode="auto">
              <a:xfrm>
                <a:off x="54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8" name="Line 125"/>
              <p:cNvSpPr>
                <a:spLocks noChangeShapeType="1"/>
              </p:cNvSpPr>
              <p:nvPr/>
            </p:nvSpPr>
            <p:spPr bwMode="auto">
              <a:xfrm>
                <a:off x="107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29" name="Line 126"/>
              <p:cNvSpPr>
                <a:spLocks noChangeShapeType="1"/>
              </p:cNvSpPr>
              <p:nvPr/>
            </p:nvSpPr>
            <p:spPr bwMode="auto">
              <a:xfrm>
                <a:off x="161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0" name="Line 127"/>
              <p:cNvSpPr>
                <a:spLocks noChangeShapeType="1"/>
              </p:cNvSpPr>
              <p:nvPr/>
            </p:nvSpPr>
            <p:spPr bwMode="auto">
              <a:xfrm>
                <a:off x="215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1" name="Line 128"/>
              <p:cNvSpPr>
                <a:spLocks noChangeShapeType="1"/>
              </p:cNvSpPr>
              <p:nvPr/>
            </p:nvSpPr>
            <p:spPr bwMode="auto">
              <a:xfrm>
                <a:off x="269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2" name="Line 129"/>
              <p:cNvSpPr>
                <a:spLocks noChangeShapeType="1"/>
              </p:cNvSpPr>
              <p:nvPr/>
            </p:nvSpPr>
            <p:spPr bwMode="auto">
              <a:xfrm>
                <a:off x="322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3" name="Line 130"/>
              <p:cNvSpPr>
                <a:spLocks noChangeShapeType="1"/>
              </p:cNvSpPr>
              <p:nvPr/>
            </p:nvSpPr>
            <p:spPr bwMode="auto">
              <a:xfrm>
                <a:off x="37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4" name="Line 131"/>
              <p:cNvSpPr>
                <a:spLocks noChangeShapeType="1"/>
              </p:cNvSpPr>
              <p:nvPr/>
            </p:nvSpPr>
            <p:spPr bwMode="auto">
              <a:xfrm>
                <a:off x="43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35" name="Group 132"/>
            <p:cNvGrpSpPr/>
            <p:nvPr/>
          </p:nvGrpSpPr>
          <p:grpSpPr bwMode="auto">
            <a:xfrm>
              <a:off x="1965" y="63"/>
              <a:ext cx="609" cy="64"/>
              <a:chOff x="0" y="0"/>
              <a:chExt cx="436" cy="46"/>
            </a:xfrm>
          </p:grpSpPr>
          <p:sp>
            <p:nvSpPr>
              <p:cNvPr id="24636" name="Line 13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7" name="Line 134"/>
              <p:cNvSpPr>
                <a:spLocks noChangeShapeType="1"/>
              </p:cNvSpPr>
              <p:nvPr/>
            </p:nvSpPr>
            <p:spPr bwMode="auto">
              <a:xfrm>
                <a:off x="54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8" name="Line 135"/>
              <p:cNvSpPr>
                <a:spLocks noChangeShapeType="1"/>
              </p:cNvSpPr>
              <p:nvPr/>
            </p:nvSpPr>
            <p:spPr bwMode="auto">
              <a:xfrm>
                <a:off x="107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39" name="Line 136"/>
              <p:cNvSpPr>
                <a:spLocks noChangeShapeType="1"/>
              </p:cNvSpPr>
              <p:nvPr/>
            </p:nvSpPr>
            <p:spPr bwMode="auto">
              <a:xfrm>
                <a:off x="161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0" name="Line 137"/>
              <p:cNvSpPr>
                <a:spLocks noChangeShapeType="1"/>
              </p:cNvSpPr>
              <p:nvPr/>
            </p:nvSpPr>
            <p:spPr bwMode="auto">
              <a:xfrm>
                <a:off x="215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1" name="Line 138"/>
              <p:cNvSpPr>
                <a:spLocks noChangeShapeType="1"/>
              </p:cNvSpPr>
              <p:nvPr/>
            </p:nvSpPr>
            <p:spPr bwMode="auto">
              <a:xfrm>
                <a:off x="269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2" name="Line 139"/>
              <p:cNvSpPr>
                <a:spLocks noChangeShapeType="1"/>
              </p:cNvSpPr>
              <p:nvPr/>
            </p:nvSpPr>
            <p:spPr bwMode="auto">
              <a:xfrm>
                <a:off x="322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3" name="Line 140"/>
              <p:cNvSpPr>
                <a:spLocks noChangeShapeType="1"/>
              </p:cNvSpPr>
              <p:nvPr/>
            </p:nvSpPr>
            <p:spPr bwMode="auto">
              <a:xfrm>
                <a:off x="37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4" name="Line 141"/>
              <p:cNvSpPr>
                <a:spLocks noChangeShapeType="1"/>
              </p:cNvSpPr>
              <p:nvPr/>
            </p:nvSpPr>
            <p:spPr bwMode="auto">
              <a:xfrm>
                <a:off x="43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45" name="Group 142"/>
            <p:cNvGrpSpPr/>
            <p:nvPr/>
          </p:nvGrpSpPr>
          <p:grpSpPr bwMode="auto">
            <a:xfrm>
              <a:off x="1203" y="63"/>
              <a:ext cx="609" cy="64"/>
              <a:chOff x="0" y="0"/>
              <a:chExt cx="436" cy="46"/>
            </a:xfrm>
          </p:grpSpPr>
          <p:sp>
            <p:nvSpPr>
              <p:cNvPr id="24646" name="Line 14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7" name="Line 144"/>
              <p:cNvSpPr>
                <a:spLocks noChangeShapeType="1"/>
              </p:cNvSpPr>
              <p:nvPr/>
            </p:nvSpPr>
            <p:spPr bwMode="auto">
              <a:xfrm>
                <a:off x="54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8" name="Line 145"/>
              <p:cNvSpPr>
                <a:spLocks noChangeShapeType="1"/>
              </p:cNvSpPr>
              <p:nvPr/>
            </p:nvSpPr>
            <p:spPr bwMode="auto">
              <a:xfrm>
                <a:off x="107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49" name="Line 146"/>
              <p:cNvSpPr>
                <a:spLocks noChangeShapeType="1"/>
              </p:cNvSpPr>
              <p:nvPr/>
            </p:nvSpPr>
            <p:spPr bwMode="auto">
              <a:xfrm>
                <a:off x="161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0" name="Line 147"/>
              <p:cNvSpPr>
                <a:spLocks noChangeShapeType="1"/>
              </p:cNvSpPr>
              <p:nvPr/>
            </p:nvSpPr>
            <p:spPr bwMode="auto">
              <a:xfrm>
                <a:off x="215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1" name="Line 148"/>
              <p:cNvSpPr>
                <a:spLocks noChangeShapeType="1"/>
              </p:cNvSpPr>
              <p:nvPr/>
            </p:nvSpPr>
            <p:spPr bwMode="auto">
              <a:xfrm>
                <a:off x="269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2" name="Line 149"/>
              <p:cNvSpPr>
                <a:spLocks noChangeShapeType="1"/>
              </p:cNvSpPr>
              <p:nvPr/>
            </p:nvSpPr>
            <p:spPr bwMode="auto">
              <a:xfrm>
                <a:off x="322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3" name="Line 150"/>
              <p:cNvSpPr>
                <a:spLocks noChangeShapeType="1"/>
              </p:cNvSpPr>
              <p:nvPr/>
            </p:nvSpPr>
            <p:spPr bwMode="auto">
              <a:xfrm>
                <a:off x="37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4" name="Line 151"/>
              <p:cNvSpPr>
                <a:spLocks noChangeShapeType="1"/>
              </p:cNvSpPr>
              <p:nvPr/>
            </p:nvSpPr>
            <p:spPr bwMode="auto">
              <a:xfrm>
                <a:off x="43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55" name="Group 152"/>
            <p:cNvGrpSpPr/>
            <p:nvPr/>
          </p:nvGrpSpPr>
          <p:grpSpPr bwMode="auto">
            <a:xfrm>
              <a:off x="443" y="63"/>
              <a:ext cx="609" cy="64"/>
              <a:chOff x="0" y="0"/>
              <a:chExt cx="436" cy="46"/>
            </a:xfrm>
          </p:grpSpPr>
          <p:sp>
            <p:nvSpPr>
              <p:cNvPr id="24656" name="Line 15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7" name="Line 154"/>
              <p:cNvSpPr>
                <a:spLocks noChangeShapeType="1"/>
              </p:cNvSpPr>
              <p:nvPr/>
            </p:nvSpPr>
            <p:spPr bwMode="auto">
              <a:xfrm>
                <a:off x="54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8" name="Line 155"/>
              <p:cNvSpPr>
                <a:spLocks noChangeShapeType="1"/>
              </p:cNvSpPr>
              <p:nvPr/>
            </p:nvSpPr>
            <p:spPr bwMode="auto">
              <a:xfrm>
                <a:off x="107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59" name="Line 156"/>
              <p:cNvSpPr>
                <a:spLocks noChangeShapeType="1"/>
              </p:cNvSpPr>
              <p:nvPr/>
            </p:nvSpPr>
            <p:spPr bwMode="auto">
              <a:xfrm>
                <a:off x="161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60" name="Line 157"/>
              <p:cNvSpPr>
                <a:spLocks noChangeShapeType="1"/>
              </p:cNvSpPr>
              <p:nvPr/>
            </p:nvSpPr>
            <p:spPr bwMode="auto">
              <a:xfrm>
                <a:off x="215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61" name="Line 158"/>
              <p:cNvSpPr>
                <a:spLocks noChangeShapeType="1"/>
              </p:cNvSpPr>
              <p:nvPr/>
            </p:nvSpPr>
            <p:spPr bwMode="auto">
              <a:xfrm>
                <a:off x="269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62" name="Line 159"/>
              <p:cNvSpPr>
                <a:spLocks noChangeShapeType="1"/>
              </p:cNvSpPr>
              <p:nvPr/>
            </p:nvSpPr>
            <p:spPr bwMode="auto">
              <a:xfrm>
                <a:off x="322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63" name="Line 160"/>
              <p:cNvSpPr>
                <a:spLocks noChangeShapeType="1"/>
              </p:cNvSpPr>
              <p:nvPr/>
            </p:nvSpPr>
            <p:spPr bwMode="auto">
              <a:xfrm>
                <a:off x="37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664" name="Line 161"/>
              <p:cNvSpPr>
                <a:spLocks noChangeShapeType="1"/>
              </p:cNvSpPr>
              <p:nvPr/>
            </p:nvSpPr>
            <p:spPr bwMode="auto">
              <a:xfrm>
                <a:off x="436" y="0"/>
                <a:ext cx="0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4665" name="Line 164"/>
          <p:cNvSpPr>
            <a:spLocks noChangeShapeType="1"/>
          </p:cNvSpPr>
          <p:nvPr/>
        </p:nvSpPr>
        <p:spPr bwMode="auto">
          <a:xfrm flipV="1">
            <a:off x="3348038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66" name="Line 169"/>
          <p:cNvSpPr>
            <a:spLocks noChangeShapeType="1"/>
          </p:cNvSpPr>
          <p:nvPr/>
        </p:nvSpPr>
        <p:spPr bwMode="auto">
          <a:xfrm flipV="1">
            <a:off x="5753100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67" name="Line 170"/>
          <p:cNvSpPr>
            <a:spLocks noChangeShapeType="1"/>
          </p:cNvSpPr>
          <p:nvPr/>
        </p:nvSpPr>
        <p:spPr bwMode="auto">
          <a:xfrm flipV="1">
            <a:off x="6977063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68" name="Line 171"/>
          <p:cNvSpPr>
            <a:spLocks noChangeShapeType="1"/>
          </p:cNvSpPr>
          <p:nvPr/>
        </p:nvSpPr>
        <p:spPr bwMode="auto">
          <a:xfrm flipV="1">
            <a:off x="8058150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69" name="Oval 172"/>
          <p:cNvSpPr>
            <a:spLocks noChangeArrowheads="1"/>
          </p:cNvSpPr>
          <p:nvPr/>
        </p:nvSpPr>
        <p:spPr bwMode="auto">
          <a:xfrm>
            <a:off x="5099050" y="3857625"/>
            <a:ext cx="73025" cy="71438"/>
          </a:xfrm>
          <a:prstGeom prst="ellipse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4670" name="Oval 173"/>
          <p:cNvSpPr>
            <a:spLocks noChangeArrowheads="1"/>
          </p:cNvSpPr>
          <p:nvPr/>
        </p:nvSpPr>
        <p:spPr bwMode="auto">
          <a:xfrm>
            <a:off x="6551613" y="3857625"/>
            <a:ext cx="73025" cy="71438"/>
          </a:xfrm>
          <a:prstGeom prst="ellipse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4671" name="Oval 174"/>
          <p:cNvSpPr>
            <a:spLocks noChangeArrowheads="1"/>
          </p:cNvSpPr>
          <p:nvPr/>
        </p:nvSpPr>
        <p:spPr bwMode="auto">
          <a:xfrm>
            <a:off x="8020050" y="3857625"/>
            <a:ext cx="73025" cy="71438"/>
          </a:xfrm>
          <a:prstGeom prst="ellipse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grpSp>
        <p:nvGrpSpPr>
          <p:cNvPr id="24672" name="Group 179"/>
          <p:cNvGrpSpPr/>
          <p:nvPr/>
        </p:nvGrpSpPr>
        <p:grpSpPr bwMode="auto">
          <a:xfrm>
            <a:off x="4983163" y="2841625"/>
            <a:ext cx="300037" cy="633413"/>
            <a:chOff x="0" y="0"/>
            <a:chExt cx="189" cy="399"/>
          </a:xfrm>
        </p:grpSpPr>
        <p:sp>
          <p:nvSpPr>
            <p:cNvPr id="24673" name="Text Box 176"/>
            <p:cNvSpPr txBox="1">
              <a:spLocks noChangeArrowheads="1"/>
            </p:cNvSpPr>
            <p:nvPr/>
          </p:nvSpPr>
          <p:spPr bwMode="auto">
            <a:xfrm>
              <a:off x="0" y="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1</a:t>
              </a:r>
            </a:p>
          </p:txBody>
        </p:sp>
        <p:sp>
          <p:nvSpPr>
            <p:cNvPr id="24674" name="Text Box 177"/>
            <p:cNvSpPr txBox="1">
              <a:spLocks noChangeArrowheads="1"/>
            </p:cNvSpPr>
            <p:nvPr/>
          </p:nvSpPr>
          <p:spPr bwMode="auto">
            <a:xfrm>
              <a:off x="0" y="168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2</a:t>
              </a:r>
            </a:p>
          </p:txBody>
        </p:sp>
        <p:sp>
          <p:nvSpPr>
            <p:cNvPr id="24675" name="Line 178"/>
            <p:cNvSpPr>
              <a:spLocks noChangeShapeType="1"/>
            </p:cNvSpPr>
            <p:nvPr/>
          </p:nvSpPr>
          <p:spPr bwMode="auto">
            <a:xfrm>
              <a:off x="29" y="197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4676" name="Group 180"/>
          <p:cNvGrpSpPr/>
          <p:nvPr/>
        </p:nvGrpSpPr>
        <p:grpSpPr bwMode="auto">
          <a:xfrm>
            <a:off x="6372225" y="2708275"/>
            <a:ext cx="415925" cy="633413"/>
            <a:chOff x="0" y="0"/>
            <a:chExt cx="262" cy="399"/>
          </a:xfrm>
        </p:grpSpPr>
        <p:sp>
          <p:nvSpPr>
            <p:cNvPr id="24677" name="Text Box 181"/>
            <p:cNvSpPr txBox="1">
              <a:spLocks noChangeArrowheads="1"/>
            </p:cNvSpPr>
            <p:nvPr/>
          </p:nvSpPr>
          <p:spPr bwMode="auto">
            <a:xfrm>
              <a:off x="0" y="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17</a:t>
              </a:r>
            </a:p>
          </p:txBody>
        </p:sp>
        <p:sp>
          <p:nvSpPr>
            <p:cNvPr id="24678" name="Text Box 182"/>
            <p:cNvSpPr txBox="1">
              <a:spLocks noChangeArrowheads="1"/>
            </p:cNvSpPr>
            <p:nvPr/>
          </p:nvSpPr>
          <p:spPr bwMode="auto">
            <a:xfrm>
              <a:off x="0" y="168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10</a:t>
              </a:r>
            </a:p>
          </p:txBody>
        </p:sp>
        <p:sp>
          <p:nvSpPr>
            <p:cNvPr id="24679" name="Line 183"/>
            <p:cNvSpPr>
              <a:spLocks noChangeShapeType="1"/>
            </p:cNvSpPr>
            <p:nvPr/>
          </p:nvSpPr>
          <p:spPr bwMode="auto">
            <a:xfrm>
              <a:off x="65" y="197"/>
              <a:ext cx="136" cy="0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4680" name="Line 184"/>
          <p:cNvSpPr>
            <a:spLocks noChangeShapeType="1"/>
          </p:cNvSpPr>
          <p:nvPr/>
        </p:nvSpPr>
        <p:spPr bwMode="auto">
          <a:xfrm flipV="1">
            <a:off x="5124450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81" name="Text Box 185"/>
          <p:cNvSpPr txBox="1">
            <a:spLocks noChangeArrowheads="1"/>
          </p:cNvSpPr>
          <p:nvPr/>
        </p:nvSpPr>
        <p:spPr bwMode="auto">
          <a:xfrm>
            <a:off x="4705350" y="4365625"/>
            <a:ext cx="808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(     )</a:t>
            </a:r>
          </a:p>
        </p:txBody>
      </p:sp>
      <p:sp>
        <p:nvSpPr>
          <p:cNvPr id="24682" name="Line 186"/>
          <p:cNvSpPr>
            <a:spLocks noChangeShapeType="1"/>
          </p:cNvSpPr>
          <p:nvPr/>
        </p:nvSpPr>
        <p:spPr bwMode="auto">
          <a:xfrm flipV="1">
            <a:off x="5138738" y="34464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83" name="Text Box 187"/>
          <p:cNvSpPr txBox="1">
            <a:spLocks noChangeArrowheads="1"/>
          </p:cNvSpPr>
          <p:nvPr/>
        </p:nvSpPr>
        <p:spPr bwMode="auto">
          <a:xfrm>
            <a:off x="6272213" y="4379913"/>
            <a:ext cx="531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1.7</a:t>
            </a:r>
          </a:p>
        </p:txBody>
      </p:sp>
      <p:sp>
        <p:nvSpPr>
          <p:cNvPr id="24684" name="Text Box 188"/>
          <p:cNvSpPr txBox="1">
            <a:spLocks noChangeArrowheads="1"/>
          </p:cNvSpPr>
          <p:nvPr/>
        </p:nvSpPr>
        <p:spPr bwMode="auto">
          <a:xfrm>
            <a:off x="4457700" y="4408488"/>
            <a:ext cx="1335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0.5</a:t>
            </a:r>
          </a:p>
        </p:txBody>
      </p:sp>
      <p:sp>
        <p:nvSpPr>
          <p:cNvPr id="24685" name="Line 189"/>
          <p:cNvSpPr>
            <a:spLocks noChangeShapeType="1"/>
          </p:cNvSpPr>
          <p:nvPr/>
        </p:nvSpPr>
        <p:spPr bwMode="auto">
          <a:xfrm flipV="1">
            <a:off x="6592888" y="407670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86" name="Line 191"/>
          <p:cNvSpPr>
            <a:spLocks noChangeShapeType="1"/>
          </p:cNvSpPr>
          <p:nvPr/>
        </p:nvSpPr>
        <p:spPr bwMode="auto">
          <a:xfrm flipV="1">
            <a:off x="6588125" y="33575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4687" name="Text Box 192"/>
          <p:cNvSpPr txBox="1">
            <a:spLocks noChangeArrowheads="1"/>
          </p:cNvSpPr>
          <p:nvPr/>
        </p:nvSpPr>
        <p:spPr bwMode="auto">
          <a:xfrm>
            <a:off x="7666038" y="2838450"/>
            <a:ext cx="808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</a:rPr>
              <a:t>(     )</a:t>
            </a:r>
          </a:p>
        </p:txBody>
      </p:sp>
      <p:sp>
        <p:nvSpPr>
          <p:cNvPr id="24688" name="Line 193"/>
          <p:cNvSpPr>
            <a:spLocks noChangeShapeType="1"/>
          </p:cNvSpPr>
          <p:nvPr/>
        </p:nvSpPr>
        <p:spPr bwMode="auto">
          <a:xfrm flipV="1">
            <a:off x="8056563" y="33575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24689" name="Group 194"/>
          <p:cNvGrpSpPr/>
          <p:nvPr/>
        </p:nvGrpSpPr>
        <p:grpSpPr bwMode="auto">
          <a:xfrm>
            <a:off x="7870825" y="2738438"/>
            <a:ext cx="415925" cy="633412"/>
            <a:chOff x="0" y="0"/>
            <a:chExt cx="262" cy="399"/>
          </a:xfrm>
        </p:grpSpPr>
        <p:sp>
          <p:nvSpPr>
            <p:cNvPr id="24690" name="Text Box 195"/>
            <p:cNvSpPr txBox="1">
              <a:spLocks noChangeArrowheads="1"/>
            </p:cNvSpPr>
            <p:nvPr/>
          </p:nvSpPr>
          <p:spPr bwMode="auto">
            <a:xfrm>
              <a:off x="0" y="0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29</a:t>
              </a:r>
            </a:p>
          </p:txBody>
        </p:sp>
        <p:sp>
          <p:nvSpPr>
            <p:cNvPr id="24691" name="Text Box 196"/>
            <p:cNvSpPr txBox="1">
              <a:spLocks noChangeArrowheads="1"/>
            </p:cNvSpPr>
            <p:nvPr/>
          </p:nvSpPr>
          <p:spPr bwMode="auto">
            <a:xfrm>
              <a:off x="0" y="168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10</a:t>
              </a:r>
            </a:p>
          </p:txBody>
        </p:sp>
        <p:sp>
          <p:nvSpPr>
            <p:cNvPr id="24692" name="Line 197"/>
            <p:cNvSpPr>
              <a:spLocks noChangeShapeType="1"/>
            </p:cNvSpPr>
            <p:nvPr/>
          </p:nvSpPr>
          <p:spPr bwMode="auto">
            <a:xfrm>
              <a:off x="65" y="197"/>
              <a:ext cx="136" cy="0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utoUpdateAnimBg="0"/>
      <p:bldP spid="24591" grpId="0" autoUpdateAnimBg="0"/>
      <p:bldP spid="24592" grpId="0" autoUpdateAnimBg="0"/>
      <p:bldP spid="24593" grpId="0" autoUpdateAnimBg="0"/>
      <p:bldP spid="246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665288"/>
            <a:ext cx="8435975" cy="12954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0" dirty="0">
                <a:latin typeface="楷体_GB2312" pitchFamily="1" charset="-122"/>
              </a:rPr>
              <a:t>   </a:t>
            </a:r>
            <a:r>
              <a:rPr lang="en-US" sz="2400" b="0" dirty="0"/>
              <a:t>（</a:t>
            </a:r>
            <a:r>
              <a:rPr lang="en-US" sz="2400" b="0" dirty="0">
                <a:latin typeface="楷体_GB2312" pitchFamily="1" charset="-122"/>
              </a:rPr>
              <a:t>1</a:t>
            </a:r>
            <a:r>
              <a:rPr lang="en-US" sz="2400" b="0" dirty="0"/>
              <a:t>）</a:t>
            </a:r>
            <a:r>
              <a:rPr lang="zh-CN" altLang="en-US" sz="2400" b="0" dirty="0">
                <a:latin typeface="楷体_GB2312" pitchFamily="1" charset="-122"/>
              </a:rPr>
              <a:t>在</a:t>
            </a:r>
            <a:r>
              <a:rPr lang="en-US" sz="2400" b="0" dirty="0">
                <a:latin typeface="楷体_GB2312" pitchFamily="1" charset="-122"/>
              </a:rPr>
              <a:t>430097800</a:t>
            </a:r>
            <a:r>
              <a:rPr lang="zh-CN" altLang="en-US" sz="2400" b="0" dirty="0">
                <a:latin typeface="楷体_GB2312" pitchFamily="1" charset="-122"/>
              </a:rPr>
              <a:t>这个数中，</a:t>
            </a:r>
            <a:r>
              <a:rPr lang="en-US" sz="2400" b="0" dirty="0">
                <a:latin typeface="楷体_GB2312" pitchFamily="1" charset="-122"/>
              </a:rPr>
              <a:t>3</a:t>
            </a:r>
            <a:r>
              <a:rPr lang="zh-CN" altLang="en-US" sz="2400" b="0" dirty="0">
                <a:latin typeface="楷体_GB2312" pitchFamily="1" charset="-122"/>
              </a:rPr>
              <a:t>在（       ）位上，万位上的数是（       ），省略万后面的尾数四舍五入求近似数约是（      ）万。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755650" y="3394075"/>
            <a:ext cx="81375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</a:rPr>
              <a:t> 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）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一个数由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9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个亿、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8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个十万、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5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个万、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个百组成，这个数写作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(           )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，读作 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(                      )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。</a:t>
            </a:r>
            <a:r>
              <a:rPr lang="zh-CN" altLang="en-US" sz="2400" b="1" dirty="0">
                <a:solidFill>
                  <a:srgbClr val="0000FF"/>
                </a:solidFill>
                <a:latin typeface="楷体_GB2312" pitchFamily="1" charset="-122"/>
              </a:rPr>
              <a:t> 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711200" y="4581525"/>
            <a:ext cx="78486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</a:rPr>
              <a:t> （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3</a:t>
            </a:r>
            <a:r>
              <a:rPr lang="en-US" sz="2400" dirty="0">
                <a:solidFill>
                  <a:srgbClr val="0000FF"/>
                </a:solidFill>
              </a:rPr>
              <a:t>）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以内的质数有（                 ）。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  10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以内的合数（                   ）。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5724525" y="18589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千万</a:t>
            </a: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2554288" y="234791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9</a:t>
            </a:r>
          </a:p>
        </p:txBody>
      </p:sp>
      <p:sp>
        <p:nvSpPr>
          <p:cNvPr id="25607" name="Text Box 12"/>
          <p:cNvSpPr txBox="1">
            <a:spLocks noChangeArrowheads="1"/>
          </p:cNvSpPr>
          <p:nvPr/>
        </p:nvSpPr>
        <p:spPr bwMode="auto">
          <a:xfrm>
            <a:off x="1908175" y="29241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43010</a:t>
            </a:r>
          </a:p>
        </p:txBody>
      </p:sp>
      <p:sp>
        <p:nvSpPr>
          <p:cNvPr id="25608" name="Text Box 13"/>
          <p:cNvSpPr txBox="1">
            <a:spLocks noChangeArrowheads="1"/>
          </p:cNvSpPr>
          <p:nvPr/>
        </p:nvSpPr>
        <p:spPr bwMode="auto">
          <a:xfrm>
            <a:off x="2051050" y="3897313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5609" name="Text Box 15"/>
          <p:cNvSpPr txBox="1">
            <a:spLocks noChangeArrowheads="1"/>
          </p:cNvSpPr>
          <p:nvPr/>
        </p:nvSpPr>
        <p:spPr bwMode="auto">
          <a:xfrm>
            <a:off x="1908175" y="408781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900850200</a:t>
            </a:r>
          </a:p>
        </p:txBody>
      </p:sp>
      <p:sp>
        <p:nvSpPr>
          <p:cNvPr id="25610" name="Text Box 17"/>
          <p:cNvSpPr txBox="1">
            <a:spLocks noChangeArrowheads="1"/>
          </p:cNvSpPr>
          <p:nvPr/>
        </p:nvSpPr>
        <p:spPr bwMode="auto">
          <a:xfrm>
            <a:off x="4960938" y="4098925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九亿零八十五万零二百</a:t>
            </a:r>
          </a:p>
        </p:txBody>
      </p:sp>
      <p:sp>
        <p:nvSpPr>
          <p:cNvPr id="25611" name="Text Box 18"/>
          <p:cNvSpPr txBox="1">
            <a:spLocks noChangeArrowheads="1"/>
          </p:cNvSpPr>
          <p:nvPr/>
        </p:nvSpPr>
        <p:spPr bwMode="auto">
          <a:xfrm>
            <a:off x="4097338" y="4729163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2</a:t>
            </a: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3</a:t>
            </a: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5</a:t>
            </a: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7</a:t>
            </a:r>
          </a:p>
        </p:txBody>
      </p:sp>
      <p:sp>
        <p:nvSpPr>
          <p:cNvPr id="25612" name="Text Box 19"/>
          <p:cNvSpPr txBox="1">
            <a:spLocks noChangeArrowheads="1"/>
          </p:cNvSpPr>
          <p:nvPr/>
        </p:nvSpPr>
        <p:spPr bwMode="auto">
          <a:xfrm>
            <a:off x="3260725" y="5464175"/>
            <a:ext cx="273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4</a:t>
            </a: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6</a:t>
            </a: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8</a:t>
            </a: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9</a:t>
            </a: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、</a:t>
            </a: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10</a:t>
            </a:r>
          </a:p>
        </p:txBody>
      </p:sp>
      <p:sp>
        <p:nvSpPr>
          <p:cNvPr id="25613" name="Rectangle 4"/>
          <p:cNvSpPr>
            <a:spLocks noChangeArrowheads="1"/>
          </p:cNvSpPr>
          <p:nvPr/>
        </p:nvSpPr>
        <p:spPr bwMode="auto">
          <a:xfrm>
            <a:off x="539750" y="549275"/>
            <a:ext cx="396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三、应用与反思        </a:t>
            </a:r>
          </a:p>
        </p:txBody>
      </p:sp>
      <p:sp>
        <p:nvSpPr>
          <p:cNvPr id="25614" name="Rectangle 22"/>
          <p:cNvSpPr>
            <a:spLocks noChangeArrowheads="1"/>
          </p:cNvSpPr>
          <p:nvPr/>
        </p:nvSpPr>
        <p:spPr bwMode="auto">
          <a:xfrm>
            <a:off x="627063" y="1341438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</a:rPr>
              <a:t>4.</a:t>
            </a:r>
            <a:r>
              <a:rPr lang="zh-CN" altLang="en-US" sz="2400" dirty="0">
                <a:solidFill>
                  <a:srgbClr val="0000FF"/>
                </a:solidFill>
              </a:rPr>
              <a:t>填空。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6" grpId="0" autoUpdateAnimBg="0"/>
      <p:bldP spid="25607" grpId="0" autoUpdateAnimBg="0"/>
      <p:bldP spid="25609" grpId="0" autoUpdateAnimBg="0"/>
      <p:bldP spid="25610" grpId="0" autoUpdateAnimBg="0"/>
      <p:bldP spid="25611" grpId="0" autoUpdateAnimBg="0"/>
      <p:bldP spid="2561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/>
          </p:cNvSpPr>
          <p:nvPr>
            <p:ph type="body" idx="4294967295"/>
          </p:nvPr>
        </p:nvSpPr>
        <p:spPr>
          <a:xfrm>
            <a:off x="395288" y="1700213"/>
            <a:ext cx="8569325" cy="122396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400" b="0"/>
              <a:t>      （</a:t>
            </a:r>
            <a:r>
              <a:rPr lang="en-US" sz="2400" b="0">
                <a:latin typeface="楷体_GB2312" pitchFamily="1" charset="-122"/>
              </a:rPr>
              <a:t>4</a:t>
            </a:r>
            <a:r>
              <a:rPr lang="en-US" sz="2400" b="0"/>
              <a:t>）</a:t>
            </a:r>
            <a:r>
              <a:rPr lang="zh-CN" altLang="en-US" sz="2400" b="0">
                <a:latin typeface="楷体_GB2312" pitchFamily="1" charset="-122"/>
              </a:rPr>
              <a:t>小数点右边第一位是（    ）位，它的计数单位是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0">
                <a:latin typeface="楷体_GB2312" pitchFamily="1" charset="-122"/>
              </a:rPr>
              <a:t>（         ）；第三位是（    ）位，它的计数单位是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 b="0">
                <a:latin typeface="楷体_GB2312" pitchFamily="1" charset="-122"/>
              </a:rPr>
              <a:t>（        ）。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468313" y="3716338"/>
            <a:ext cx="81359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    （</a:t>
            </a:r>
            <a:r>
              <a:rPr lang="en-US" sz="2400" b="1">
                <a:solidFill>
                  <a:srgbClr val="0000FF"/>
                </a:solidFill>
              </a:rPr>
              <a:t>5</a:t>
            </a:r>
            <a:r>
              <a:rPr lang="en-US" sz="2400">
                <a:solidFill>
                  <a:srgbClr val="0000FF"/>
                </a:solidFill>
              </a:rPr>
              <a:t>）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里面有（  ）个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0.1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，有（    ）个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0.01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，有（    ）个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0.001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。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2625" y="5016500"/>
            <a:ext cx="799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  （</a:t>
            </a:r>
            <a:r>
              <a:rPr lang="en-US" sz="2400" b="1">
                <a:solidFill>
                  <a:srgbClr val="0000FF"/>
                </a:solidFill>
              </a:rPr>
              <a:t>6</a:t>
            </a:r>
            <a:r>
              <a:rPr lang="en-US" sz="2400">
                <a:solidFill>
                  <a:srgbClr val="0000FF"/>
                </a:solidFill>
              </a:rPr>
              <a:t>）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6.03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是由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6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个（  ）和</a:t>
            </a: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个（        ）组成的。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700588" y="1847850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十分</a:t>
            </a:r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755650" y="2509838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十分之一</a:t>
            </a: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4197350" y="2495550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千分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712788" y="3111500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千分之一</a:t>
            </a:r>
          </a:p>
        </p:txBody>
      </p:sp>
      <p:sp>
        <p:nvSpPr>
          <p:cNvPr id="26633" name="Text Box 16"/>
          <p:cNvSpPr txBox="1">
            <a:spLocks noChangeArrowheads="1"/>
          </p:cNvSpPr>
          <p:nvPr/>
        </p:nvSpPr>
        <p:spPr bwMode="auto">
          <a:xfrm>
            <a:off x="2944813" y="3778250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10</a:t>
            </a:r>
          </a:p>
        </p:txBody>
      </p:sp>
      <p:sp>
        <p:nvSpPr>
          <p:cNvPr id="26634" name="Text Box 17"/>
          <p:cNvSpPr txBox="1">
            <a:spLocks noChangeArrowheads="1"/>
          </p:cNvSpPr>
          <p:nvPr/>
        </p:nvSpPr>
        <p:spPr bwMode="auto">
          <a:xfrm>
            <a:off x="5291138" y="3778250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100</a:t>
            </a:r>
          </a:p>
        </p:txBody>
      </p:sp>
      <p:sp>
        <p:nvSpPr>
          <p:cNvPr id="26635" name="Text Box 18"/>
          <p:cNvSpPr txBox="1">
            <a:spLocks noChangeArrowheads="1"/>
          </p:cNvSpPr>
          <p:nvPr/>
        </p:nvSpPr>
        <p:spPr bwMode="auto">
          <a:xfrm>
            <a:off x="782638" y="42957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  <a:latin typeface="楷体_GB2312" pitchFamily="1" charset="-122"/>
              </a:rPr>
              <a:t>1000</a:t>
            </a:r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3606800" y="5016500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  <a:latin typeface="楷体_GB2312" pitchFamily="1" charset="-122"/>
              </a:rPr>
              <a:t>一</a:t>
            </a:r>
          </a:p>
        </p:txBody>
      </p:sp>
      <p:sp>
        <p:nvSpPr>
          <p:cNvPr id="26637" name="Text Box 20"/>
          <p:cNvSpPr txBox="1">
            <a:spLocks noChangeArrowheads="1"/>
          </p:cNvSpPr>
          <p:nvPr/>
        </p:nvSpPr>
        <p:spPr bwMode="auto">
          <a:xfrm>
            <a:off x="5321300" y="5016500"/>
            <a:ext cx="273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百分之一</a:t>
            </a:r>
          </a:p>
        </p:txBody>
      </p:sp>
      <p:sp>
        <p:nvSpPr>
          <p:cNvPr id="26638" name="Rectangle 4"/>
          <p:cNvSpPr>
            <a:spLocks noChangeArrowheads="1"/>
          </p:cNvSpPr>
          <p:nvPr/>
        </p:nvSpPr>
        <p:spPr bwMode="auto">
          <a:xfrm>
            <a:off x="539750" y="549275"/>
            <a:ext cx="396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三、应用与反思        </a:t>
            </a:r>
          </a:p>
        </p:txBody>
      </p:sp>
      <p:sp>
        <p:nvSpPr>
          <p:cNvPr id="26639" name="Rectangle 24"/>
          <p:cNvSpPr>
            <a:spLocks noChangeArrowheads="1"/>
          </p:cNvSpPr>
          <p:nvPr/>
        </p:nvSpPr>
        <p:spPr bwMode="auto">
          <a:xfrm>
            <a:off x="627063" y="1341438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4.</a:t>
            </a:r>
            <a:r>
              <a:rPr lang="zh-CN" altLang="en-US" sz="2400">
                <a:solidFill>
                  <a:srgbClr val="0000FF"/>
                </a:solidFill>
              </a:rPr>
              <a:t>填空。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26631" grpId="0" autoUpdateAnimBg="0"/>
      <p:bldP spid="26632" grpId="0" autoUpdateAnimBg="0"/>
      <p:bldP spid="26633" grpId="0" autoUpdateAnimBg="0"/>
      <p:bldP spid="26634" grpId="0" autoUpdateAnimBg="0"/>
      <p:bldP spid="26635" grpId="0" autoUpdateAnimBg="0"/>
      <p:bldP spid="2663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0" dirty="0"/>
              <a:t>（</a:t>
            </a:r>
            <a:r>
              <a:rPr lang="en-US" sz="2400" b="0" dirty="0">
                <a:latin typeface="楷体_GB2312" pitchFamily="1" charset="-122"/>
              </a:rPr>
              <a:t>1</a:t>
            </a:r>
            <a:r>
              <a:rPr lang="en-US" sz="2400" b="0" dirty="0"/>
              <a:t>）</a:t>
            </a:r>
            <a:r>
              <a:rPr lang="zh-CN" altLang="en-US" sz="2400" b="0" dirty="0">
                <a:latin typeface="楷体_GB2312" pitchFamily="1" charset="-122"/>
              </a:rPr>
              <a:t>一个数除以分数，商一定比原来的数大。（  ） 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400" b="0" dirty="0">
              <a:latin typeface="楷体_GB2312" pitchFamily="1" charset="-12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0" dirty="0"/>
              <a:t>（</a:t>
            </a:r>
            <a:r>
              <a:rPr lang="en-US" sz="2400" b="0" dirty="0">
                <a:latin typeface="楷体_GB2312" pitchFamily="1" charset="-122"/>
              </a:rPr>
              <a:t>2</a:t>
            </a:r>
            <a:r>
              <a:rPr lang="en-US" sz="2400" b="0" dirty="0"/>
              <a:t>）</a:t>
            </a:r>
            <a:r>
              <a:rPr lang="zh-CN" altLang="en-US" sz="2400" b="0" dirty="0"/>
              <a:t>有</a:t>
            </a:r>
            <a:r>
              <a:rPr lang="en-US" sz="2400" b="0" dirty="0">
                <a:latin typeface="楷体_GB2312" pitchFamily="1" charset="-122"/>
              </a:rPr>
              <a:t>10</a:t>
            </a:r>
            <a:r>
              <a:rPr lang="zh-CN" altLang="en-US" sz="2400" b="0" dirty="0">
                <a:latin typeface="楷体_GB2312" pitchFamily="1" charset="-122"/>
              </a:rPr>
              <a:t>吨煤，用去了一半，还剩</a:t>
            </a:r>
            <a:r>
              <a:rPr lang="en-US" sz="2400" b="0" dirty="0">
                <a:latin typeface="楷体_GB2312" pitchFamily="1" charset="-122"/>
              </a:rPr>
              <a:t>50%</a:t>
            </a:r>
            <a:r>
              <a:rPr lang="zh-CN" altLang="en-US" sz="2400" b="0" dirty="0">
                <a:latin typeface="楷体_GB2312" pitchFamily="1" charset="-122"/>
              </a:rPr>
              <a:t>吨。（  ）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400" b="0" dirty="0">
              <a:latin typeface="楷体_GB2312" pitchFamily="1" charset="-12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0" dirty="0"/>
              <a:t>（</a:t>
            </a:r>
            <a:r>
              <a:rPr lang="en-US" sz="2400" b="0" dirty="0">
                <a:latin typeface="楷体_GB2312" pitchFamily="1" charset="-122"/>
              </a:rPr>
              <a:t>3</a:t>
            </a:r>
            <a:r>
              <a:rPr lang="en-US" sz="2400" b="0" dirty="0"/>
              <a:t>）</a:t>
            </a:r>
            <a:r>
              <a:rPr lang="zh-CN" altLang="en-US" sz="2400" b="0" dirty="0">
                <a:latin typeface="楷体_GB2312" pitchFamily="1" charset="-122"/>
              </a:rPr>
              <a:t>最简分数的分子和分母一定质数。（   ）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400" b="0" dirty="0">
              <a:latin typeface="楷体_GB2312" pitchFamily="1" charset="-12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0" dirty="0"/>
              <a:t>（</a:t>
            </a:r>
            <a:r>
              <a:rPr lang="en-US" sz="2400" b="0" dirty="0">
                <a:latin typeface="楷体_GB2312" pitchFamily="1" charset="-122"/>
              </a:rPr>
              <a:t>4</a:t>
            </a:r>
            <a:r>
              <a:rPr lang="en-US" sz="2400" b="0" dirty="0"/>
              <a:t>）</a:t>
            </a:r>
            <a:r>
              <a:rPr lang="zh-CN" altLang="en-US" sz="2400" b="0" dirty="0">
                <a:latin typeface="楷体_GB2312" pitchFamily="1" charset="-122"/>
              </a:rPr>
              <a:t>最简分数的分子一定比分母小。（   ）  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400" b="0" dirty="0">
              <a:latin typeface="楷体_GB2312" pitchFamily="1" charset="-12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0" dirty="0"/>
              <a:t>（</a:t>
            </a:r>
            <a:r>
              <a:rPr lang="en-US" sz="2400" b="0" dirty="0">
                <a:latin typeface="楷体_GB2312" pitchFamily="1" charset="-122"/>
              </a:rPr>
              <a:t>5</a:t>
            </a:r>
            <a:r>
              <a:rPr lang="en-US" sz="2400" b="0" dirty="0"/>
              <a:t>）</a:t>
            </a:r>
            <a:r>
              <a:rPr lang="zh-CN" altLang="en-US" sz="2400" b="0" dirty="0">
                <a:latin typeface="楷体_GB2312" pitchFamily="1" charset="-122"/>
              </a:rPr>
              <a:t>分母是</a:t>
            </a:r>
            <a:r>
              <a:rPr lang="en-US" sz="2400" b="0" dirty="0">
                <a:latin typeface="楷体_GB2312" pitchFamily="1" charset="-122"/>
              </a:rPr>
              <a:t>6</a:t>
            </a:r>
            <a:r>
              <a:rPr lang="zh-CN" altLang="en-US" sz="2400" b="0" dirty="0">
                <a:latin typeface="楷体_GB2312" pitchFamily="1" charset="-122"/>
              </a:rPr>
              <a:t>的最简真分数的和是</a:t>
            </a:r>
            <a:r>
              <a:rPr lang="en-US" sz="2400" b="0" dirty="0">
                <a:latin typeface="楷体_GB2312" pitchFamily="1" charset="-122"/>
              </a:rPr>
              <a:t>1</a:t>
            </a:r>
            <a:r>
              <a:rPr lang="zh-CN" altLang="en-US" sz="2400" b="0" dirty="0">
                <a:latin typeface="楷体_GB2312" pitchFamily="1" charset="-122"/>
              </a:rPr>
              <a:t>。（   ）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400" b="0" dirty="0">
              <a:latin typeface="楷体_GB2312" pitchFamily="1" charset="-122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b="0" dirty="0"/>
              <a:t>（</a:t>
            </a:r>
            <a:r>
              <a:rPr lang="en-US" sz="2400" b="0" dirty="0">
                <a:latin typeface="楷体_GB2312" pitchFamily="1" charset="-122"/>
              </a:rPr>
              <a:t>6</a:t>
            </a:r>
            <a:r>
              <a:rPr lang="en-US" sz="2400" b="0" dirty="0"/>
              <a:t>）</a:t>
            </a:r>
            <a:r>
              <a:rPr lang="zh-CN" altLang="en-US" sz="2400" b="0" dirty="0">
                <a:latin typeface="楷体_GB2312" pitchFamily="1" charset="-122"/>
              </a:rPr>
              <a:t>除</a:t>
            </a:r>
            <a:r>
              <a:rPr lang="en-US" sz="2400" b="0" dirty="0">
                <a:latin typeface="楷体_GB2312" pitchFamily="1" charset="-122"/>
              </a:rPr>
              <a:t>0</a:t>
            </a:r>
            <a:r>
              <a:rPr lang="zh-CN" altLang="en-US" sz="2400" b="0" dirty="0">
                <a:latin typeface="楷体_GB2312" pitchFamily="1" charset="-122"/>
              </a:rPr>
              <a:t>外的任何自然数的倒数都小于</a:t>
            </a:r>
            <a:r>
              <a:rPr lang="en-US" sz="2400" b="0" dirty="0">
                <a:latin typeface="楷体_GB2312" pitchFamily="1" charset="-122"/>
              </a:rPr>
              <a:t>1</a:t>
            </a:r>
            <a:r>
              <a:rPr lang="zh-CN" altLang="en-US" sz="2400" b="0" dirty="0">
                <a:latin typeface="楷体_GB2312" pitchFamily="1" charset="-122"/>
              </a:rPr>
              <a:t>。（   ）</a:t>
            </a:r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5795963" y="414972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</a:rPr>
              <a:t>X</a:t>
            </a:r>
            <a:r>
              <a:rPr lang="zh-CN" altLang="en-US" sz="24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6589713" y="2781300"/>
            <a:ext cx="57467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</a:rPr>
              <a:t>X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5868988" y="4868863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E30B0B"/>
                </a:solidFill>
              </a:rPr>
              <a:t>√</a:t>
            </a:r>
            <a:r>
              <a:rPr lang="zh-CN" altLang="en-US" sz="24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6445250" y="5589588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</a:rPr>
              <a:t>X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7019925" y="204311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</a:rPr>
              <a:t>X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27656" name="Rectangle 15"/>
          <p:cNvSpPr>
            <a:spLocks noChangeArrowheads="1"/>
          </p:cNvSpPr>
          <p:nvPr/>
        </p:nvSpPr>
        <p:spPr bwMode="auto">
          <a:xfrm>
            <a:off x="519113" y="1062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5.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判断。</a:t>
            </a:r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539750" y="549275"/>
            <a:ext cx="396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三、应用与反思        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6142038" y="3476625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E30B0B"/>
                </a:solidFill>
              </a:rPr>
              <a:t>X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utoUpdateAnimBg="0"/>
      <p:bldP spid="27654" grpId="0" autoUpdateAnimBg="0"/>
      <p:bldP spid="27655" grpId="0" autoUpdateAnimBg="0"/>
      <p:bldP spid="276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539750" y="539750"/>
            <a:ext cx="396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三、应用与反思        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789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6.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在表中填上合适的数。</a:t>
            </a:r>
          </a:p>
        </p:txBody>
      </p:sp>
      <p:graphicFrame>
        <p:nvGraphicFramePr>
          <p:cNvPr id="28676" name="Group 4"/>
          <p:cNvGraphicFramePr>
            <a:graphicFrameLocks noGrp="1"/>
          </p:cNvGraphicFramePr>
          <p:nvPr/>
        </p:nvGraphicFramePr>
        <p:xfrm>
          <a:off x="1619250" y="2205038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小数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分数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百分数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  <a:cs typeface="宋体" panose="02010600030101010101" pitchFamily="2" charset="-122"/>
                        </a:rPr>
                        <a:t>0.5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C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itchFamily="1" charset="-122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C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itchFamily="1" charset="-122"/>
                          <a:ea typeface="楷体_GB2312" pitchFamily="1" charset="-122"/>
                          <a:cs typeface="宋体" panose="02010600030101010101" pitchFamily="2" charset="-122"/>
                        </a:rPr>
                        <a:t>75%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itchFamily="1" charset="-122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8698" name="Group 35"/>
          <p:cNvGrpSpPr/>
          <p:nvPr/>
        </p:nvGrpSpPr>
        <p:grpSpPr bwMode="auto">
          <a:xfrm>
            <a:off x="4427538" y="4365625"/>
            <a:ext cx="341312" cy="773113"/>
            <a:chOff x="0" y="0"/>
            <a:chExt cx="215" cy="487"/>
          </a:xfrm>
        </p:grpSpPr>
        <p:sp>
          <p:nvSpPr>
            <p:cNvPr id="28699" name="Text Box 32"/>
            <p:cNvSpPr txBox="1">
              <a:spLocks noChangeArrowheads="1"/>
            </p:cNvSpPr>
            <p:nvPr/>
          </p:nvSpPr>
          <p:spPr bwMode="auto">
            <a:xfrm>
              <a:off x="3" y="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5</a:t>
              </a:r>
            </a:p>
          </p:txBody>
        </p:sp>
        <p:sp>
          <p:nvSpPr>
            <p:cNvPr id="28700" name="Text Box 33"/>
            <p:cNvSpPr txBox="1">
              <a:spLocks noChangeArrowheads="1"/>
            </p:cNvSpPr>
            <p:nvPr/>
          </p:nvSpPr>
          <p:spPr bwMode="auto">
            <a:xfrm>
              <a:off x="0" y="19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8</a:t>
              </a:r>
            </a:p>
          </p:txBody>
        </p:sp>
        <p:sp>
          <p:nvSpPr>
            <p:cNvPr id="28701" name="Line 34"/>
            <p:cNvSpPr>
              <a:spLocks noChangeShapeType="1"/>
            </p:cNvSpPr>
            <p:nvPr/>
          </p:nvSpPr>
          <p:spPr bwMode="auto">
            <a:xfrm>
              <a:off x="18" y="245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8702" name="Group 37"/>
          <p:cNvGrpSpPr/>
          <p:nvPr/>
        </p:nvGrpSpPr>
        <p:grpSpPr bwMode="auto">
          <a:xfrm>
            <a:off x="4427538" y="3357563"/>
            <a:ext cx="342900" cy="773112"/>
            <a:chOff x="0" y="0"/>
            <a:chExt cx="216" cy="487"/>
          </a:xfrm>
        </p:grpSpPr>
        <p:sp>
          <p:nvSpPr>
            <p:cNvPr id="28703" name="Text Box 38"/>
            <p:cNvSpPr txBox="1">
              <a:spLocks noChangeArrowheads="1"/>
            </p:cNvSpPr>
            <p:nvPr/>
          </p:nvSpPr>
          <p:spPr bwMode="auto">
            <a:xfrm>
              <a:off x="3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1</a:t>
              </a:r>
            </a:p>
          </p:txBody>
        </p:sp>
        <p:sp>
          <p:nvSpPr>
            <p:cNvPr id="28704" name="Text Box 39"/>
            <p:cNvSpPr txBox="1">
              <a:spLocks noChangeArrowheads="1"/>
            </p:cNvSpPr>
            <p:nvPr/>
          </p:nvSpPr>
          <p:spPr bwMode="auto">
            <a:xfrm>
              <a:off x="0" y="199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2</a:t>
              </a:r>
            </a:p>
          </p:txBody>
        </p:sp>
        <p:sp>
          <p:nvSpPr>
            <p:cNvPr id="28705" name="Line 40"/>
            <p:cNvSpPr>
              <a:spLocks noChangeShapeType="1"/>
            </p:cNvSpPr>
            <p:nvPr/>
          </p:nvSpPr>
          <p:spPr bwMode="auto">
            <a:xfrm>
              <a:off x="18" y="245"/>
              <a:ext cx="181" cy="0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8706" name="Text Box 41"/>
          <p:cNvSpPr txBox="1">
            <a:spLocks noChangeArrowheads="1"/>
          </p:cNvSpPr>
          <p:nvPr/>
        </p:nvSpPr>
        <p:spPr bwMode="auto">
          <a:xfrm>
            <a:off x="6302375" y="3548063"/>
            <a:ext cx="646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50%</a:t>
            </a:r>
          </a:p>
        </p:txBody>
      </p:sp>
      <p:sp>
        <p:nvSpPr>
          <p:cNvPr id="28707" name="Text Box 42"/>
          <p:cNvSpPr txBox="1">
            <a:spLocks noChangeArrowheads="1"/>
          </p:cNvSpPr>
          <p:nvPr/>
        </p:nvSpPr>
        <p:spPr bwMode="auto">
          <a:xfrm>
            <a:off x="2116138" y="4508500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0.625</a:t>
            </a:r>
          </a:p>
        </p:txBody>
      </p:sp>
      <p:sp>
        <p:nvSpPr>
          <p:cNvPr id="28708" name="Text Box 43"/>
          <p:cNvSpPr txBox="1">
            <a:spLocks noChangeArrowheads="1"/>
          </p:cNvSpPr>
          <p:nvPr/>
        </p:nvSpPr>
        <p:spPr bwMode="auto">
          <a:xfrm>
            <a:off x="6148388" y="4508500"/>
            <a:ext cx="95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62.5%</a:t>
            </a:r>
          </a:p>
        </p:txBody>
      </p:sp>
      <p:sp>
        <p:nvSpPr>
          <p:cNvPr id="28709" name="Text Box 44"/>
          <p:cNvSpPr txBox="1">
            <a:spLocks noChangeArrowheads="1"/>
          </p:cNvSpPr>
          <p:nvPr/>
        </p:nvSpPr>
        <p:spPr bwMode="auto">
          <a:xfrm>
            <a:off x="2200275" y="5516563"/>
            <a:ext cx="80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DE0000"/>
                </a:solidFill>
                <a:latin typeface="楷体_GB2312" pitchFamily="1" charset="-122"/>
              </a:rPr>
              <a:t>0.75</a:t>
            </a:r>
          </a:p>
        </p:txBody>
      </p:sp>
      <p:grpSp>
        <p:nvGrpSpPr>
          <p:cNvPr id="28710" name="Group 45"/>
          <p:cNvGrpSpPr/>
          <p:nvPr/>
        </p:nvGrpSpPr>
        <p:grpSpPr bwMode="auto">
          <a:xfrm>
            <a:off x="4427538" y="5319713"/>
            <a:ext cx="342900" cy="773112"/>
            <a:chOff x="0" y="0"/>
            <a:chExt cx="216" cy="487"/>
          </a:xfrm>
        </p:grpSpPr>
        <p:sp>
          <p:nvSpPr>
            <p:cNvPr id="28711" name="Text Box 46"/>
            <p:cNvSpPr txBox="1">
              <a:spLocks noChangeArrowheads="1"/>
            </p:cNvSpPr>
            <p:nvPr/>
          </p:nvSpPr>
          <p:spPr bwMode="auto">
            <a:xfrm>
              <a:off x="3" y="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3</a:t>
              </a:r>
            </a:p>
          </p:txBody>
        </p:sp>
        <p:sp>
          <p:nvSpPr>
            <p:cNvPr id="28712" name="Text Box 47"/>
            <p:cNvSpPr txBox="1">
              <a:spLocks noChangeArrowheads="1"/>
            </p:cNvSpPr>
            <p:nvPr/>
          </p:nvSpPr>
          <p:spPr bwMode="auto">
            <a:xfrm>
              <a:off x="0" y="199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DE0000"/>
                  </a:solidFill>
                  <a:latin typeface="楷体_GB2312" pitchFamily="1" charset="-122"/>
                </a:rPr>
                <a:t>4</a:t>
              </a:r>
            </a:p>
          </p:txBody>
        </p:sp>
        <p:sp>
          <p:nvSpPr>
            <p:cNvPr id="28713" name="Line 48"/>
            <p:cNvSpPr>
              <a:spLocks noChangeShapeType="1"/>
            </p:cNvSpPr>
            <p:nvPr/>
          </p:nvSpPr>
          <p:spPr bwMode="auto">
            <a:xfrm>
              <a:off x="18" y="245"/>
              <a:ext cx="181" cy="0"/>
            </a:xfrm>
            <a:prstGeom prst="line">
              <a:avLst/>
            </a:prstGeom>
            <a:noFill/>
            <a:ln w="28575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2871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6" grpId="0" autoUpdateAnimBg="0"/>
      <p:bldP spid="28707" grpId="0" autoUpdateAnimBg="0"/>
      <p:bldP spid="28708" grpId="0" autoUpdateAnimBg="0"/>
      <p:bldP spid="2870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539750" y="539750"/>
            <a:ext cx="3960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</a:rPr>
              <a:t>三、应用与反思        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568325" y="1354138"/>
            <a:ext cx="789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楷体_GB2312" pitchFamily="1" charset="-122"/>
              </a:rPr>
              <a:t>7.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请用正、负数记录粮库中粮食的进出情况。</a:t>
            </a:r>
          </a:p>
        </p:txBody>
      </p:sp>
      <p:grpSp>
        <p:nvGrpSpPr>
          <p:cNvPr id="29700" name="Group 45"/>
          <p:cNvGrpSpPr/>
          <p:nvPr/>
        </p:nvGrpSpPr>
        <p:grpSpPr bwMode="auto">
          <a:xfrm>
            <a:off x="827088" y="2060575"/>
            <a:ext cx="3024187" cy="3673475"/>
            <a:chOff x="0" y="0"/>
            <a:chExt cx="1905" cy="2314"/>
          </a:xfrm>
        </p:grpSpPr>
        <p:sp>
          <p:nvSpPr>
            <p:cNvPr id="29701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1905" cy="2314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19050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29702" name="Text Box 8"/>
            <p:cNvSpPr txBox="1">
              <a:spLocks noChangeArrowheads="1"/>
            </p:cNvSpPr>
            <p:nvPr/>
          </p:nvSpPr>
          <p:spPr bwMode="auto">
            <a:xfrm>
              <a:off x="182" y="45"/>
              <a:ext cx="15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0000FF"/>
                  </a:solidFill>
                  <a:ea typeface="黑体" panose="02010609060101010101" pitchFamily="49" charset="-122"/>
                </a:rPr>
                <a:t>绿色粮库某日粮食进出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0000FF"/>
                  </a:solidFill>
                  <a:ea typeface="黑体" panose="02010609060101010101" pitchFamily="49" charset="-122"/>
                </a:rPr>
                <a:t>数量记录</a:t>
              </a:r>
            </a:p>
          </p:txBody>
        </p:sp>
        <p:sp>
          <p:nvSpPr>
            <p:cNvPr id="29703" name="Text Box 9"/>
            <p:cNvSpPr txBox="1">
              <a:spLocks noChangeArrowheads="1"/>
            </p:cNvSpPr>
            <p:nvPr/>
          </p:nvSpPr>
          <p:spPr bwMode="auto">
            <a:xfrm>
              <a:off x="771" y="589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运进</a:t>
              </a:r>
            </a:p>
          </p:txBody>
        </p:sp>
        <p:sp>
          <p:nvSpPr>
            <p:cNvPr id="29704" name="Text Box 10"/>
            <p:cNvSpPr txBox="1">
              <a:spLocks noChangeArrowheads="1"/>
            </p:cNvSpPr>
            <p:nvPr/>
          </p:nvSpPr>
          <p:spPr bwMode="auto">
            <a:xfrm>
              <a:off x="1332" y="589"/>
              <a:ext cx="4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运出</a:t>
              </a:r>
            </a:p>
          </p:txBody>
        </p:sp>
        <p:sp>
          <p:nvSpPr>
            <p:cNvPr id="29705" name="Text Box 11"/>
            <p:cNvSpPr txBox="1">
              <a:spLocks noChangeArrowheads="1"/>
            </p:cNvSpPr>
            <p:nvPr/>
          </p:nvSpPr>
          <p:spPr bwMode="auto">
            <a:xfrm>
              <a:off x="227" y="861"/>
              <a:ext cx="1541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大米：  </a:t>
              </a:r>
              <a:r>
                <a:rPr lang="en-US" sz="2000">
                  <a:solidFill>
                    <a:srgbClr val="0000FF"/>
                  </a:solidFill>
                </a:rPr>
                <a:t>80</a:t>
              </a:r>
              <a:r>
                <a:rPr lang="zh-CN" altLang="en-US" sz="2000">
                  <a:solidFill>
                    <a:srgbClr val="0000FF"/>
                  </a:solidFill>
                </a:rPr>
                <a:t>吨    </a:t>
              </a:r>
              <a:r>
                <a:rPr lang="en-US" sz="2000">
                  <a:solidFill>
                    <a:srgbClr val="0000FF"/>
                  </a:solidFill>
                </a:rPr>
                <a:t>70</a:t>
              </a:r>
              <a:r>
                <a:rPr lang="zh-CN" altLang="en-US" sz="2000">
                  <a:solidFill>
                    <a:srgbClr val="0000FF"/>
                  </a:solidFill>
                </a:rPr>
                <a:t>吨</a:t>
              </a:r>
            </a:p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面粉：  </a:t>
              </a:r>
              <a:r>
                <a:rPr lang="en-US" sz="2000">
                  <a:solidFill>
                    <a:srgbClr val="0000FF"/>
                  </a:solidFill>
                </a:rPr>
                <a:t>45</a:t>
              </a:r>
              <a:r>
                <a:rPr lang="zh-CN" altLang="en-US" sz="2000">
                  <a:solidFill>
                    <a:srgbClr val="0000FF"/>
                  </a:solidFill>
                </a:rPr>
                <a:t>吨    </a:t>
              </a:r>
              <a:r>
                <a:rPr lang="en-US" sz="2000">
                  <a:solidFill>
                    <a:srgbClr val="0000FF"/>
                  </a:solidFill>
                </a:rPr>
                <a:t>28</a:t>
              </a:r>
              <a:r>
                <a:rPr lang="zh-CN" altLang="en-US" sz="2000">
                  <a:solidFill>
                    <a:srgbClr val="0000FF"/>
                  </a:solidFill>
                </a:rPr>
                <a:t>吨</a:t>
              </a:r>
            </a:p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大豆：  </a:t>
              </a:r>
              <a:r>
                <a:rPr lang="en-US" sz="2000">
                  <a:solidFill>
                    <a:srgbClr val="0000FF"/>
                  </a:solidFill>
                </a:rPr>
                <a:t>15</a:t>
              </a:r>
              <a:r>
                <a:rPr lang="zh-CN" altLang="en-US" sz="2000">
                  <a:solidFill>
                    <a:srgbClr val="0000FF"/>
                  </a:solidFill>
                </a:rPr>
                <a:t>吨      </a:t>
              </a:r>
              <a:r>
                <a:rPr lang="en-US" sz="2000">
                  <a:solidFill>
                    <a:srgbClr val="0000FF"/>
                  </a:solidFill>
                </a:rPr>
                <a:t>8</a:t>
              </a:r>
              <a:r>
                <a:rPr lang="zh-CN" altLang="en-US" sz="2000">
                  <a:solidFill>
                    <a:srgbClr val="0000FF"/>
                  </a:solidFill>
                </a:rPr>
                <a:t>吨</a:t>
              </a:r>
            </a:p>
            <a:p>
              <a:pPr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srgbClr val="0000FF"/>
                  </a:solidFill>
                </a:rPr>
                <a:t>绿豆：  </a:t>
              </a:r>
              <a:r>
                <a:rPr lang="en-US" sz="2000">
                  <a:solidFill>
                    <a:srgbClr val="0000FF"/>
                  </a:solidFill>
                </a:rPr>
                <a:t>13</a:t>
              </a:r>
              <a:r>
                <a:rPr lang="zh-CN" altLang="en-US" sz="2000">
                  <a:solidFill>
                    <a:srgbClr val="0000FF"/>
                  </a:solidFill>
                </a:rPr>
                <a:t>吨    </a:t>
              </a:r>
              <a:r>
                <a:rPr lang="en-US" sz="2000">
                  <a:solidFill>
                    <a:srgbClr val="0000FF"/>
                  </a:solidFill>
                </a:rPr>
                <a:t>12</a:t>
              </a:r>
              <a:r>
                <a:rPr lang="zh-CN" altLang="en-US" sz="2000">
                  <a:solidFill>
                    <a:srgbClr val="0000FF"/>
                  </a:solidFill>
                </a:rPr>
                <a:t>吨</a:t>
              </a:r>
            </a:p>
          </p:txBody>
        </p:sp>
      </p:grpSp>
      <p:graphicFrame>
        <p:nvGraphicFramePr>
          <p:cNvPr id="29706" name="Group 10"/>
          <p:cNvGraphicFramePr>
            <a:graphicFrameLocks noGrp="1"/>
          </p:cNvGraphicFramePr>
          <p:nvPr/>
        </p:nvGraphicFramePr>
        <p:xfrm>
          <a:off x="4500563" y="2708275"/>
          <a:ext cx="3600450" cy="2709526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名称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粮食进出情况（吨）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大米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面粉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大豆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楷体_GB2312" pitchFamily="1" charset="-122"/>
                          <a:cs typeface="宋体" panose="02010600030101010101" pitchFamily="2" charset="-122"/>
                        </a:rPr>
                        <a:t>绿豆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楷体_GB2312" pitchFamily="1" charset="-122"/>
                        <a:cs typeface="宋体" panose="02010600030101010101" pitchFamily="2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31" name="Text Box 56"/>
          <p:cNvSpPr txBox="1">
            <a:spLocks noChangeArrowheads="1"/>
          </p:cNvSpPr>
          <p:nvPr/>
        </p:nvSpPr>
        <p:spPr bwMode="auto">
          <a:xfrm>
            <a:off x="5802313" y="3357563"/>
            <a:ext cx="569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+80</a:t>
            </a:r>
          </a:p>
        </p:txBody>
      </p:sp>
      <p:sp>
        <p:nvSpPr>
          <p:cNvPr id="29732" name="Text Box 57"/>
          <p:cNvSpPr txBox="1">
            <a:spLocks noChangeArrowheads="1"/>
          </p:cNvSpPr>
          <p:nvPr/>
        </p:nvSpPr>
        <p:spPr bwMode="auto">
          <a:xfrm>
            <a:off x="6891338" y="3400425"/>
            <a:ext cx="93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-70</a:t>
            </a:r>
          </a:p>
        </p:txBody>
      </p:sp>
      <p:sp>
        <p:nvSpPr>
          <p:cNvPr id="29733" name="Text Box 58"/>
          <p:cNvSpPr txBox="1">
            <a:spLocks noChangeArrowheads="1"/>
          </p:cNvSpPr>
          <p:nvPr/>
        </p:nvSpPr>
        <p:spPr bwMode="auto">
          <a:xfrm>
            <a:off x="5795963" y="3895725"/>
            <a:ext cx="569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+45</a:t>
            </a:r>
          </a:p>
        </p:txBody>
      </p:sp>
      <p:sp>
        <p:nvSpPr>
          <p:cNvPr id="29734" name="Text Box 59"/>
          <p:cNvSpPr txBox="1">
            <a:spLocks noChangeArrowheads="1"/>
          </p:cNvSpPr>
          <p:nvPr/>
        </p:nvSpPr>
        <p:spPr bwMode="auto">
          <a:xfrm>
            <a:off x="6977063" y="3924300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-28</a:t>
            </a:r>
          </a:p>
        </p:txBody>
      </p:sp>
      <p:sp>
        <p:nvSpPr>
          <p:cNvPr id="29735" name="Text Box 60"/>
          <p:cNvSpPr txBox="1">
            <a:spLocks noChangeArrowheads="1"/>
          </p:cNvSpPr>
          <p:nvPr/>
        </p:nvSpPr>
        <p:spPr bwMode="auto">
          <a:xfrm>
            <a:off x="5795963" y="4437063"/>
            <a:ext cx="569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+15</a:t>
            </a:r>
          </a:p>
        </p:txBody>
      </p:sp>
      <p:sp>
        <p:nvSpPr>
          <p:cNvPr id="29736" name="Text Box 61"/>
          <p:cNvSpPr txBox="1">
            <a:spLocks noChangeArrowheads="1"/>
          </p:cNvSpPr>
          <p:nvPr/>
        </p:nvSpPr>
        <p:spPr bwMode="auto">
          <a:xfrm>
            <a:off x="6891338" y="4479925"/>
            <a:ext cx="873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-8</a:t>
            </a:r>
          </a:p>
        </p:txBody>
      </p:sp>
      <p:sp>
        <p:nvSpPr>
          <p:cNvPr id="29737" name="Text Box 62"/>
          <p:cNvSpPr txBox="1">
            <a:spLocks noChangeArrowheads="1"/>
          </p:cNvSpPr>
          <p:nvPr/>
        </p:nvSpPr>
        <p:spPr bwMode="auto">
          <a:xfrm>
            <a:off x="5795963" y="4976813"/>
            <a:ext cx="569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+13</a:t>
            </a:r>
          </a:p>
        </p:txBody>
      </p:sp>
      <p:sp>
        <p:nvSpPr>
          <p:cNvPr id="29738" name="Text Box 63"/>
          <p:cNvSpPr txBox="1">
            <a:spLocks noChangeArrowheads="1"/>
          </p:cNvSpPr>
          <p:nvPr/>
        </p:nvSpPr>
        <p:spPr bwMode="auto">
          <a:xfrm>
            <a:off x="7019925" y="497681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DE0000"/>
                </a:solidFill>
                <a:latin typeface="楷体_GB2312" pitchFamily="1" charset="-122"/>
              </a:rPr>
              <a:t>-12</a:t>
            </a:r>
          </a:p>
        </p:txBody>
      </p:sp>
      <p:pic>
        <p:nvPicPr>
          <p:cNvPr id="29739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1" grpId="0" autoUpdateAnimBg="0"/>
      <p:bldP spid="29732" grpId="0" autoUpdateAnimBg="0"/>
      <p:bldP spid="29733" grpId="0" autoUpdateAnimBg="0"/>
      <p:bldP spid="29734" grpId="0" autoUpdateAnimBg="0"/>
      <p:bldP spid="29735" grpId="0" autoUpdateAnimBg="0"/>
      <p:bldP spid="29736" grpId="0" autoUpdateAnimBg="0"/>
      <p:bldP spid="29737" grpId="0" autoUpdateAnimBg="0"/>
      <p:bldP spid="297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1042988" y="1844675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 表示物体个数的数，如：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0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、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、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、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3 </a:t>
            </a:r>
            <a:r>
              <a:rPr lang="en-US" sz="2400" dirty="0">
                <a:solidFill>
                  <a:srgbClr val="0000FF"/>
                </a:solidFill>
              </a:rPr>
              <a:t>······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都是自然数。</a:t>
            </a: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9750" y="13414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DE0000"/>
                </a:solidFill>
              </a:rPr>
              <a:t>自然数</a:t>
            </a:r>
          </a:p>
        </p:txBody>
      </p:sp>
      <p:sp>
        <p:nvSpPr>
          <p:cNvPr id="5126" name="Rectangle 13"/>
          <p:cNvSpPr>
            <a:spLocks noChangeArrowheads="1"/>
          </p:cNvSpPr>
          <p:nvPr/>
        </p:nvSpPr>
        <p:spPr bwMode="auto">
          <a:xfrm>
            <a:off x="1187450" y="2349500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自然数是整数的一部分。</a:t>
            </a:r>
          </a:p>
        </p:txBody>
      </p:sp>
      <p:grpSp>
        <p:nvGrpSpPr>
          <p:cNvPr id="5127" name="Group 21"/>
          <p:cNvGrpSpPr/>
          <p:nvPr/>
        </p:nvGrpSpPr>
        <p:grpSpPr bwMode="auto">
          <a:xfrm>
            <a:off x="423863" y="6080125"/>
            <a:ext cx="488950" cy="649288"/>
            <a:chOff x="0" y="0"/>
            <a:chExt cx="308" cy="409"/>
          </a:xfrm>
        </p:grpSpPr>
        <p:pic>
          <p:nvPicPr>
            <p:cNvPr id="5128" name="Picture 34" descr="蓝色按钮">
              <a:hlinkClick r:id="rId4" action="ppaction://hlinksldjump"/>
            </p:cNvPr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6" y="137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Text Box 30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684213" y="400526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DE0000"/>
                </a:solidFill>
              </a:rPr>
              <a:t>整数</a:t>
            </a:r>
          </a:p>
        </p:txBody>
      </p:sp>
      <p:sp>
        <p:nvSpPr>
          <p:cNvPr id="5131" name="AutoShape 8"/>
          <p:cNvSpPr/>
          <p:nvPr/>
        </p:nvSpPr>
        <p:spPr bwMode="auto">
          <a:xfrm>
            <a:off x="1692275" y="3136900"/>
            <a:ext cx="431800" cy="2308225"/>
          </a:xfrm>
          <a:prstGeom prst="leftBrace">
            <a:avLst>
              <a:gd name="adj1" fmla="val 4454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2195513" y="2898775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正整数</a:t>
            </a:r>
          </a:p>
        </p:txBody>
      </p:sp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2339975" y="414972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零</a:t>
            </a:r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2195513" y="5157788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负整数</a:t>
            </a: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3076575" y="2946400"/>
            <a:ext cx="32400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（如：</a:t>
            </a:r>
            <a:r>
              <a:rPr lang="en-US" sz="2400" dirty="0">
                <a:solidFill>
                  <a:srgbClr val="0000FF"/>
                </a:solidFill>
              </a:rPr>
              <a:t>1</a:t>
            </a:r>
            <a:r>
              <a:rPr lang="zh-CN" altLang="en-US" sz="2400" dirty="0">
                <a:solidFill>
                  <a:srgbClr val="0000FF"/>
                </a:solidFill>
              </a:rPr>
              <a:t>、</a:t>
            </a:r>
            <a:r>
              <a:rPr lang="en-US" sz="2400" dirty="0">
                <a:solidFill>
                  <a:srgbClr val="0000FF"/>
                </a:solidFill>
              </a:rPr>
              <a:t>2</a:t>
            </a:r>
            <a:r>
              <a:rPr lang="zh-CN" altLang="en-US" sz="2400" dirty="0">
                <a:solidFill>
                  <a:srgbClr val="0000FF"/>
                </a:solidFill>
              </a:rPr>
              <a:t>、</a:t>
            </a:r>
            <a:r>
              <a:rPr lang="en-US" sz="2400" dirty="0">
                <a:solidFill>
                  <a:srgbClr val="0000FF"/>
                </a:solidFill>
              </a:rPr>
              <a:t>3 ······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5136" name="Text Box 13"/>
          <p:cNvSpPr txBox="1">
            <a:spLocks noChangeArrowheads="1"/>
          </p:cNvSpPr>
          <p:nvPr/>
        </p:nvSpPr>
        <p:spPr bwMode="auto">
          <a:xfrm>
            <a:off x="3051175" y="5157788"/>
            <a:ext cx="461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（如：</a:t>
            </a:r>
            <a:r>
              <a:rPr lang="en-US" sz="2400" dirty="0">
                <a:solidFill>
                  <a:srgbClr val="0000FF"/>
                </a:solidFill>
              </a:rPr>
              <a:t>-1</a:t>
            </a:r>
            <a:r>
              <a:rPr lang="zh-CN" altLang="en-US" sz="2400" dirty="0">
                <a:solidFill>
                  <a:srgbClr val="0000FF"/>
                </a:solidFill>
              </a:rPr>
              <a:t>、</a:t>
            </a:r>
            <a:r>
              <a:rPr lang="en-US" sz="2400" dirty="0">
                <a:solidFill>
                  <a:srgbClr val="0000FF"/>
                </a:solidFill>
              </a:rPr>
              <a:t>-2</a:t>
            </a:r>
            <a:r>
              <a:rPr lang="zh-CN" altLang="en-US" sz="2400" dirty="0">
                <a:solidFill>
                  <a:srgbClr val="0000FF"/>
                </a:solidFill>
              </a:rPr>
              <a:t>、</a:t>
            </a:r>
            <a:r>
              <a:rPr lang="en-US" sz="2400" dirty="0">
                <a:solidFill>
                  <a:srgbClr val="0000FF"/>
                </a:solidFill>
              </a:rPr>
              <a:t>-3 ······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5137" name="AutoShape 14"/>
          <p:cNvSpPr/>
          <p:nvPr/>
        </p:nvSpPr>
        <p:spPr bwMode="auto">
          <a:xfrm>
            <a:off x="6227763" y="2971800"/>
            <a:ext cx="215900" cy="1536700"/>
          </a:xfrm>
          <a:prstGeom prst="rightBrace">
            <a:avLst>
              <a:gd name="adj1" fmla="val 59314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5138" name="Text Box 15"/>
          <p:cNvSpPr txBox="1">
            <a:spLocks noChangeArrowheads="1"/>
          </p:cNvSpPr>
          <p:nvPr/>
        </p:nvSpPr>
        <p:spPr bwMode="auto">
          <a:xfrm>
            <a:off x="6516688" y="3573463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自然数</a:t>
            </a:r>
          </a:p>
        </p:txBody>
      </p:sp>
      <p:sp>
        <p:nvSpPr>
          <p:cNvPr id="5139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30" grpId="0" autoUpdateAnimBg="0"/>
      <p:bldP spid="5131" grpId="0" animBg="1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nimBg="1" autoUpdateAnimBg="0"/>
      <p:bldP spid="51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4213" y="1844675"/>
            <a:ext cx="7559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    把单位</a:t>
            </a:r>
            <a:r>
              <a:rPr lang="zh-CN" altLang="en-US" sz="2400" dirty="0">
                <a:solidFill>
                  <a:srgbClr val="0000FF"/>
                </a:solidFill>
              </a:rPr>
              <a:t>“</a:t>
            </a:r>
            <a:r>
              <a:rPr lang="en-US" sz="2400" dirty="0">
                <a:solidFill>
                  <a:srgbClr val="0000FF"/>
                </a:solidFill>
                <a:latin typeface="楷体_GB2312" pitchFamily="1" charset="-122"/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”</a:t>
            </a:r>
            <a:r>
              <a:rPr lang="zh-CN" altLang="en-US" sz="2400" dirty="0">
                <a:solidFill>
                  <a:srgbClr val="0000FF"/>
                </a:solidFill>
                <a:latin typeface="楷体_GB2312" pitchFamily="1" charset="-122"/>
              </a:rPr>
              <a:t>平均分成若干份，表示其中的一份或几份的数叫分数。其中的一份就是这个分数的分数单位。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9750" y="13414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DE0000"/>
                </a:solidFill>
              </a:rPr>
              <a:t>分数</a:t>
            </a:r>
          </a:p>
        </p:txBody>
      </p:sp>
      <p:sp>
        <p:nvSpPr>
          <p:cNvPr id="6150" name="Text Box 17"/>
          <p:cNvSpPr txBox="1">
            <a:spLocks noChangeArrowheads="1"/>
          </p:cNvSpPr>
          <p:nvPr/>
        </p:nvSpPr>
        <p:spPr bwMode="auto">
          <a:xfrm>
            <a:off x="1042988" y="35258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分数</a:t>
            </a:r>
          </a:p>
        </p:txBody>
      </p:sp>
      <p:sp>
        <p:nvSpPr>
          <p:cNvPr id="6151" name="AutoShape 18"/>
          <p:cNvSpPr/>
          <p:nvPr/>
        </p:nvSpPr>
        <p:spPr bwMode="auto">
          <a:xfrm>
            <a:off x="1908175" y="3309938"/>
            <a:ext cx="142875" cy="936625"/>
          </a:xfrm>
          <a:prstGeom prst="leftBrace">
            <a:avLst>
              <a:gd name="adj1" fmla="val 5463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6152" name="Text Box 19"/>
          <p:cNvSpPr txBox="1">
            <a:spLocks noChangeArrowheads="1"/>
          </p:cNvSpPr>
          <p:nvPr/>
        </p:nvSpPr>
        <p:spPr bwMode="auto">
          <a:xfrm>
            <a:off x="2195513" y="306863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真分数</a:t>
            </a:r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2195513" y="395763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假分数</a:t>
            </a: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539750" y="5492750"/>
            <a:ext cx="936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DE0000"/>
                </a:solidFill>
              </a:rPr>
              <a:t>百分数   </a:t>
            </a:r>
            <a:r>
              <a:rPr lang="zh-CN" altLang="en-US" sz="2400" dirty="0">
                <a:solidFill>
                  <a:srgbClr val="0000FF"/>
                </a:solidFill>
              </a:rPr>
              <a:t>表示一个数是另一个数的百分之几，是特殊的分数。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3636963" y="3070225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分子小于分母的分数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3636963" y="3933825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</a:rPr>
              <a:t>分子大于或等于分母的分数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6157" name="Group 25"/>
          <p:cNvGrpSpPr/>
          <p:nvPr/>
        </p:nvGrpSpPr>
        <p:grpSpPr bwMode="auto">
          <a:xfrm>
            <a:off x="449263" y="6092825"/>
            <a:ext cx="498475" cy="635000"/>
            <a:chOff x="0" y="0"/>
            <a:chExt cx="314" cy="400"/>
          </a:xfrm>
        </p:grpSpPr>
        <p:pic>
          <p:nvPicPr>
            <p:cNvPr id="6158" name="Picture 34" descr="蓝色按钮">
              <a:hlinkClick r:id="rId5" action="ppaction://hlinksldjump"/>
            </p:cNvPr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9" name="Text Box 27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6160" name="Text Box 30"/>
          <p:cNvSpPr txBox="1">
            <a:spLocks noChangeArrowheads="1"/>
          </p:cNvSpPr>
          <p:nvPr/>
        </p:nvSpPr>
        <p:spPr bwMode="auto">
          <a:xfrm>
            <a:off x="3635375" y="4479925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假分数还可以写成带分数的形式</a:t>
            </a:r>
          </a:p>
        </p:txBody>
      </p:sp>
      <p:sp>
        <p:nvSpPr>
          <p:cNvPr id="6161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  <p:bldP spid="6151" grpId="0" animBg="1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6" grpId="0" autoUpdateAnimBg="0"/>
      <p:bldP spid="61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4213" y="1844675"/>
            <a:ext cx="7416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    表示十分之几、百分之几、千分之几</a:t>
            </a:r>
            <a:r>
              <a:rPr lang="en-US" sz="2400">
                <a:solidFill>
                  <a:srgbClr val="0000FF"/>
                </a:solidFill>
              </a:rPr>
              <a:t>······</a:t>
            </a:r>
            <a:r>
              <a:rPr lang="zh-CN" altLang="en-US" sz="2400" b="1">
                <a:solidFill>
                  <a:srgbClr val="0000FF"/>
                </a:solidFill>
              </a:rPr>
              <a:t> </a:t>
            </a:r>
            <a:r>
              <a:rPr lang="zh-CN" altLang="en-US" sz="2400">
                <a:solidFill>
                  <a:srgbClr val="0000FF"/>
                </a:solidFill>
                <a:latin typeface="楷体_GB2312" pitchFamily="1" charset="-122"/>
              </a:rPr>
              <a:t> 的数叫作小数。小数的计数单位是十分之一、百分之一、千分之一</a:t>
            </a:r>
            <a:r>
              <a:rPr lang="en-US" sz="2400">
                <a:solidFill>
                  <a:srgbClr val="0000FF"/>
                </a:solidFill>
              </a:rPr>
              <a:t>······</a:t>
            </a:r>
            <a:r>
              <a:rPr lang="zh-CN" altLang="en-US" sz="2400" b="1">
                <a:solidFill>
                  <a:srgbClr val="0000FF"/>
                </a:solidFill>
              </a:rPr>
              <a:t> </a:t>
            </a:r>
            <a:r>
              <a:rPr lang="zh-CN" altLang="en-US" sz="2400">
                <a:solidFill>
                  <a:srgbClr val="0000FF"/>
                </a:solidFill>
              </a:rPr>
              <a:t>记作</a:t>
            </a:r>
            <a:r>
              <a:rPr lang="en-US" sz="2400">
                <a:solidFill>
                  <a:srgbClr val="0000FF"/>
                </a:solidFill>
              </a:rPr>
              <a:t>0.1</a:t>
            </a:r>
            <a:r>
              <a:rPr lang="zh-CN" altLang="en-US" sz="2400">
                <a:solidFill>
                  <a:srgbClr val="0000FF"/>
                </a:solidFill>
              </a:rPr>
              <a:t>、</a:t>
            </a:r>
            <a:r>
              <a:rPr lang="en-US" sz="2400">
                <a:solidFill>
                  <a:srgbClr val="0000FF"/>
                </a:solidFill>
              </a:rPr>
              <a:t>0.01</a:t>
            </a:r>
            <a:r>
              <a:rPr lang="zh-CN" altLang="en-US" sz="2400">
                <a:solidFill>
                  <a:srgbClr val="0000FF"/>
                </a:solidFill>
              </a:rPr>
              <a:t>、</a:t>
            </a:r>
            <a:r>
              <a:rPr lang="en-US" sz="2400">
                <a:solidFill>
                  <a:srgbClr val="0000FF"/>
                </a:solidFill>
              </a:rPr>
              <a:t>0.001 ······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0000"/>
                </a:solidFill>
              </a:rPr>
              <a:t>小数</a:t>
            </a:r>
            <a:r>
              <a:rPr lang="en-US" sz="24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11188" y="429260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小数</a:t>
            </a:r>
          </a:p>
        </p:txBody>
      </p:sp>
      <p:sp>
        <p:nvSpPr>
          <p:cNvPr id="7175" name="AutoShape 7"/>
          <p:cNvSpPr/>
          <p:nvPr/>
        </p:nvSpPr>
        <p:spPr bwMode="auto">
          <a:xfrm>
            <a:off x="1476375" y="3959225"/>
            <a:ext cx="288925" cy="1222375"/>
          </a:xfrm>
          <a:prstGeom prst="leftBrace">
            <a:avLst>
              <a:gd name="adj1" fmla="val 3525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63713" y="3644900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有限小数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763713" y="49657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无限小数</a:t>
            </a:r>
          </a:p>
        </p:txBody>
      </p:sp>
      <p:sp>
        <p:nvSpPr>
          <p:cNvPr id="7178" name="AutoShape 11"/>
          <p:cNvSpPr/>
          <p:nvPr/>
        </p:nvSpPr>
        <p:spPr bwMode="auto">
          <a:xfrm>
            <a:off x="3132138" y="4605338"/>
            <a:ext cx="288925" cy="1222375"/>
          </a:xfrm>
          <a:prstGeom prst="leftBrace">
            <a:avLst>
              <a:gd name="adj1" fmla="val 3525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3419475" y="4389438"/>
            <a:ext cx="223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无限循环小数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419475" y="5613400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无限不循环小数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5653088" y="4376738"/>
            <a:ext cx="3743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如：</a:t>
            </a:r>
            <a:r>
              <a:rPr lang="en-US" sz="2400">
                <a:solidFill>
                  <a:srgbClr val="0000FF"/>
                </a:solidFill>
              </a:rPr>
              <a:t>3.121212 ······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5703888" y="5651500"/>
            <a:ext cx="3008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如：</a:t>
            </a:r>
            <a:r>
              <a:rPr lang="en-US" sz="2400">
                <a:solidFill>
                  <a:srgbClr val="0000FF"/>
                </a:solidFill>
              </a:rPr>
              <a:t>3.1415926 ······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endParaRPr lang="en-US" sz="2400">
              <a:solidFill>
                <a:srgbClr val="0000FF"/>
              </a:solidFill>
            </a:endParaRPr>
          </a:p>
        </p:txBody>
      </p:sp>
      <p:grpSp>
        <p:nvGrpSpPr>
          <p:cNvPr id="7183" name="Group 2"/>
          <p:cNvGrpSpPr/>
          <p:nvPr/>
        </p:nvGrpSpPr>
        <p:grpSpPr bwMode="auto">
          <a:xfrm>
            <a:off x="449263" y="6094413"/>
            <a:ext cx="498475" cy="635000"/>
            <a:chOff x="0" y="0"/>
            <a:chExt cx="314" cy="400"/>
          </a:xfrm>
        </p:grpSpPr>
        <p:pic>
          <p:nvPicPr>
            <p:cNvPr id="7184" name="Picture 34" descr="蓝色按钮">
              <a:hlinkClick r:id="rId4" action="ppaction://hlinksldjump"/>
            </p:cNvPr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Text Box 4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7186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nimBg="1" autoUpdateAnimBg="0"/>
      <p:bldP spid="7176" grpId="0" autoUpdateAnimBg="0"/>
      <p:bldP spid="7177" grpId="0" autoUpdateAnimBg="0"/>
      <p:bldP spid="7178" grpId="0" animBg="1" autoUpdateAnimBg="0"/>
      <p:bldP spid="7179" grpId="0" autoUpdateAnimBg="0"/>
      <p:bldP spid="7180" grpId="0" autoUpdateAnimBg="0"/>
      <p:bldP spid="7181" grpId="0" autoUpdateAnimBg="0"/>
      <p:bldP spid="71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DE0000"/>
                </a:solidFill>
              </a:rPr>
              <a:t>正、负数</a:t>
            </a:r>
          </a:p>
        </p:txBody>
      </p:sp>
      <p:grpSp>
        <p:nvGrpSpPr>
          <p:cNvPr id="8197" name="Group 21"/>
          <p:cNvGrpSpPr/>
          <p:nvPr/>
        </p:nvGrpSpPr>
        <p:grpSpPr bwMode="auto">
          <a:xfrm>
            <a:off x="415925" y="6080125"/>
            <a:ext cx="488950" cy="649288"/>
            <a:chOff x="0" y="0"/>
            <a:chExt cx="308" cy="409"/>
          </a:xfrm>
        </p:grpSpPr>
        <p:pic>
          <p:nvPicPr>
            <p:cNvPr id="8198" name="Picture 34" descr="蓝色按钮">
              <a:hlinkClick r:id="rId4" action="ppaction://hlinksldjump"/>
            </p:cNvPr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1" y="137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Text Box 18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grpSp>
        <p:nvGrpSpPr>
          <p:cNvPr id="8200" name="Group 24"/>
          <p:cNvGrpSpPr/>
          <p:nvPr/>
        </p:nvGrpSpPr>
        <p:grpSpPr bwMode="auto">
          <a:xfrm>
            <a:off x="539750" y="1557338"/>
            <a:ext cx="7416800" cy="1951037"/>
            <a:chOff x="0" y="0"/>
            <a:chExt cx="4672" cy="1103"/>
          </a:xfrm>
        </p:grpSpPr>
        <p:sp>
          <p:nvSpPr>
            <p:cNvPr id="8201" name="Rectangle 4"/>
            <p:cNvSpPr>
              <a:spLocks noChangeArrowheads="1"/>
            </p:cNvSpPr>
            <p:nvPr/>
          </p:nvSpPr>
          <p:spPr bwMode="auto">
            <a:xfrm>
              <a:off x="0" y="122"/>
              <a:ext cx="4672" cy="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    像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+1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、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+5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、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+2.8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、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+   </a:t>
              </a:r>
              <a:r>
                <a:rPr lang="en-US" sz="2400">
                  <a:solidFill>
                    <a:srgbClr val="0000FF"/>
                  </a:solidFill>
                </a:rPr>
                <a:t>······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都是正数，</a:t>
              </a:r>
              <a:r>
                <a:rPr lang="zh-CN" altLang="en-US" sz="2400">
                  <a:solidFill>
                    <a:srgbClr val="0000FF"/>
                  </a:solidFill>
                </a:rPr>
                <a:t>“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+</a:t>
              </a:r>
              <a:r>
                <a:rPr lang="en-US" sz="2400">
                  <a:solidFill>
                    <a:srgbClr val="0000FF"/>
                  </a:solidFill>
                </a:rPr>
                <a:t>”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是正号，通常省略不写；像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-3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、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-10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、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-0.36</a:t>
              </a:r>
              <a:r>
                <a:rPr lang="zh-CN" altLang="en-US" sz="2400">
                  <a:solidFill>
                    <a:srgbClr val="0000FF"/>
                  </a:solidFill>
                  <a:latin typeface="楷体_GB2312" pitchFamily="1" charset="-122"/>
                </a:rPr>
                <a:t>、</a:t>
              </a:r>
              <a:r>
                <a:rPr lang="en-US" sz="2400">
                  <a:solidFill>
                    <a:srgbClr val="0000FF"/>
                  </a:solidFill>
                  <a:latin typeface="楷体_GB2312" pitchFamily="1" charset="-122"/>
                </a:rPr>
                <a:t>-   </a:t>
              </a:r>
              <a:r>
                <a:rPr lang="en-US" sz="2400">
                  <a:solidFill>
                    <a:srgbClr val="0000FF"/>
                  </a:solidFill>
                </a:rPr>
                <a:t>······</a:t>
              </a:r>
              <a:r>
                <a:rPr lang="zh-CN" altLang="en-US" sz="2400">
                  <a:solidFill>
                    <a:srgbClr val="0000FF"/>
                  </a:solidFill>
                </a:rPr>
                <a:t>都是负数；</a:t>
              </a:r>
              <a:r>
                <a:rPr lang="en-US" sz="2400">
                  <a:solidFill>
                    <a:srgbClr val="0000FF"/>
                  </a:solidFill>
                </a:rPr>
                <a:t>0</a:t>
              </a:r>
              <a:r>
                <a:rPr lang="zh-CN" altLang="en-US" sz="2400">
                  <a:solidFill>
                    <a:srgbClr val="0000FF"/>
                  </a:solidFill>
                </a:rPr>
                <a:t>既不是正数，也不是负数。</a:t>
              </a:r>
            </a:p>
          </p:txBody>
        </p:sp>
        <p:grpSp>
          <p:nvGrpSpPr>
            <p:cNvPr id="8202" name="Group 21"/>
            <p:cNvGrpSpPr/>
            <p:nvPr/>
          </p:nvGrpSpPr>
          <p:grpSpPr bwMode="auto">
            <a:xfrm>
              <a:off x="2132" y="0"/>
              <a:ext cx="213" cy="539"/>
              <a:chOff x="0" y="0"/>
              <a:chExt cx="213" cy="539"/>
            </a:xfrm>
          </p:grpSpPr>
          <p:sp>
            <p:nvSpPr>
              <p:cNvPr id="8203" name="Text Box 19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12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FF"/>
                    </a:solidFill>
                    <a:latin typeface="楷体_GB2312" pitchFamily="1" charset="-122"/>
                  </a:rPr>
                  <a:t>1</a:t>
                </a:r>
              </a:p>
            </p:txBody>
          </p:sp>
          <p:sp>
            <p:nvSpPr>
              <p:cNvPr id="8204" name="Text Box 20"/>
              <p:cNvSpPr txBox="1">
                <a:spLocks noChangeArrowheads="1"/>
              </p:cNvSpPr>
              <p:nvPr/>
            </p:nvSpPr>
            <p:spPr bwMode="auto">
              <a:xfrm>
                <a:off x="0" y="178"/>
                <a:ext cx="212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FF"/>
                    </a:solidFill>
                    <a:latin typeface="楷体_GB2312" pitchFamily="1" charset="-122"/>
                  </a:rPr>
                  <a:t>2</a:t>
                </a:r>
              </a:p>
            </p:txBody>
          </p:sp>
          <p:sp>
            <p:nvSpPr>
              <p:cNvPr id="8205" name="Line 21"/>
              <p:cNvSpPr>
                <a:spLocks noChangeShapeType="1"/>
              </p:cNvSpPr>
              <p:nvPr/>
            </p:nvSpPr>
            <p:spPr bwMode="auto">
              <a:xfrm>
                <a:off x="21" y="325"/>
                <a:ext cx="181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206" name="Group 22"/>
            <p:cNvGrpSpPr/>
            <p:nvPr/>
          </p:nvGrpSpPr>
          <p:grpSpPr bwMode="auto">
            <a:xfrm>
              <a:off x="3642" y="350"/>
              <a:ext cx="213" cy="539"/>
              <a:chOff x="0" y="0"/>
              <a:chExt cx="213" cy="539"/>
            </a:xfrm>
          </p:grpSpPr>
          <p:sp>
            <p:nvSpPr>
              <p:cNvPr id="8207" name="Text Box 24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212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FF"/>
                    </a:solidFill>
                    <a:latin typeface="楷体_GB2312" pitchFamily="1" charset="-122"/>
                  </a:rPr>
                  <a:t>2</a:t>
                </a:r>
              </a:p>
            </p:txBody>
          </p:sp>
          <p:sp>
            <p:nvSpPr>
              <p:cNvPr id="8208" name="Text Box 25"/>
              <p:cNvSpPr txBox="1">
                <a:spLocks noChangeArrowheads="1"/>
              </p:cNvSpPr>
              <p:nvPr/>
            </p:nvSpPr>
            <p:spPr bwMode="auto">
              <a:xfrm>
                <a:off x="0" y="178"/>
                <a:ext cx="212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FF"/>
                    </a:solidFill>
                    <a:latin typeface="楷体_GB2312" pitchFamily="1" charset="-122"/>
                  </a:rPr>
                  <a:t>3</a:t>
                </a:r>
              </a:p>
            </p:txBody>
          </p:sp>
          <p:sp>
            <p:nvSpPr>
              <p:cNvPr id="8209" name="Line 26"/>
              <p:cNvSpPr>
                <a:spLocks noChangeShapeType="1"/>
              </p:cNvSpPr>
              <p:nvPr/>
            </p:nvSpPr>
            <p:spPr bwMode="auto">
              <a:xfrm>
                <a:off x="21" y="323"/>
                <a:ext cx="181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8210" name="Text Box 27"/>
          <p:cNvSpPr txBox="1">
            <a:spLocks noChangeArrowheads="1"/>
          </p:cNvSpPr>
          <p:nvPr/>
        </p:nvSpPr>
        <p:spPr bwMode="auto">
          <a:xfrm>
            <a:off x="1201738" y="3908425"/>
            <a:ext cx="597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具有相反意义的量，可以用正、负数表示。</a:t>
            </a:r>
          </a:p>
        </p:txBody>
      </p:sp>
      <p:sp>
        <p:nvSpPr>
          <p:cNvPr id="8211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2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360363" y="4586288"/>
            <a:ext cx="8388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487863" y="4441825"/>
            <a:ext cx="0" cy="144463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37050" y="4643438"/>
            <a:ext cx="30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DE0000"/>
                </a:solidFill>
                <a:latin typeface="楷体_GB2312" pitchFamily="1" charset="-122"/>
              </a:rPr>
              <a:t>0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364163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227763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7092950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7951788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3635375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2763838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>
            <a:off x="1885950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1022350" y="4441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5213350" y="4643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1</a:t>
            </a:r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6091238" y="4646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2</a:t>
            </a: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6934200" y="4643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3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7818438" y="4646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4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3441700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-1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2543175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-2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1679575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-3</a:t>
            </a: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781050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-4</a:t>
            </a:r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5203825" y="4643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1</a:t>
            </a:r>
          </a:p>
        </p:txBody>
      </p:sp>
      <p:sp>
        <p:nvSpPr>
          <p:cNvPr id="9238" name="Text Box 24"/>
          <p:cNvSpPr txBox="1">
            <a:spLocks noChangeArrowheads="1"/>
          </p:cNvSpPr>
          <p:nvPr/>
        </p:nvSpPr>
        <p:spPr bwMode="auto">
          <a:xfrm>
            <a:off x="6081713" y="4646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2</a:t>
            </a:r>
          </a:p>
        </p:txBody>
      </p:sp>
      <p:sp>
        <p:nvSpPr>
          <p:cNvPr id="9239" name="Text Box 25"/>
          <p:cNvSpPr txBox="1">
            <a:spLocks noChangeArrowheads="1"/>
          </p:cNvSpPr>
          <p:nvPr/>
        </p:nvSpPr>
        <p:spPr bwMode="auto">
          <a:xfrm>
            <a:off x="6924675" y="4643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3</a:t>
            </a:r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7808913" y="4646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4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8159750" y="398462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……</a:t>
            </a:r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6329363" y="301307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正整数</a:t>
            </a:r>
          </a:p>
        </p:txBody>
      </p:sp>
      <p:sp>
        <p:nvSpPr>
          <p:cNvPr id="9243" name="AutoShape 29"/>
          <p:cNvSpPr/>
          <p:nvPr/>
        </p:nvSpPr>
        <p:spPr bwMode="auto">
          <a:xfrm rot="5400000">
            <a:off x="6896894" y="2280444"/>
            <a:ext cx="360363" cy="3419475"/>
          </a:xfrm>
          <a:prstGeom prst="leftBrace">
            <a:avLst>
              <a:gd name="adj1" fmla="val 7907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9244" name="Text Box 31"/>
          <p:cNvSpPr txBox="1">
            <a:spLocks noChangeArrowheads="1"/>
          </p:cNvSpPr>
          <p:nvPr/>
        </p:nvSpPr>
        <p:spPr bwMode="auto">
          <a:xfrm>
            <a:off x="3449638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-1</a:t>
            </a:r>
          </a:p>
        </p:txBody>
      </p:sp>
      <p:sp>
        <p:nvSpPr>
          <p:cNvPr id="9245" name="Text Box 32"/>
          <p:cNvSpPr txBox="1">
            <a:spLocks noChangeArrowheads="1"/>
          </p:cNvSpPr>
          <p:nvPr/>
        </p:nvSpPr>
        <p:spPr bwMode="auto">
          <a:xfrm>
            <a:off x="2551113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-2</a:t>
            </a:r>
          </a:p>
        </p:txBody>
      </p:sp>
      <p:sp>
        <p:nvSpPr>
          <p:cNvPr id="9246" name="Text Box 33"/>
          <p:cNvSpPr txBox="1">
            <a:spLocks noChangeArrowheads="1"/>
          </p:cNvSpPr>
          <p:nvPr/>
        </p:nvSpPr>
        <p:spPr bwMode="auto">
          <a:xfrm>
            <a:off x="1687513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-3</a:t>
            </a:r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788988" y="4643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</a:rPr>
              <a:t>-4</a:t>
            </a:r>
          </a:p>
        </p:txBody>
      </p:sp>
      <p:sp>
        <p:nvSpPr>
          <p:cNvPr id="9248" name="Text Box 35"/>
          <p:cNvSpPr txBox="1">
            <a:spLocks noChangeArrowheads="1"/>
          </p:cNvSpPr>
          <p:nvPr/>
        </p:nvSpPr>
        <p:spPr bwMode="auto">
          <a:xfrm>
            <a:off x="34925" y="398462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</a:rPr>
              <a:t>……</a:t>
            </a:r>
          </a:p>
        </p:txBody>
      </p:sp>
      <p:sp>
        <p:nvSpPr>
          <p:cNvPr id="9249" name="AutoShape 36"/>
          <p:cNvSpPr/>
          <p:nvPr/>
        </p:nvSpPr>
        <p:spPr bwMode="auto">
          <a:xfrm rot="5400000">
            <a:off x="1708945" y="2285206"/>
            <a:ext cx="360362" cy="3419475"/>
          </a:xfrm>
          <a:prstGeom prst="leftBrace">
            <a:avLst>
              <a:gd name="adj1" fmla="val 7907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9250" name="Text Box 37"/>
          <p:cNvSpPr txBox="1">
            <a:spLocks noChangeArrowheads="1"/>
          </p:cNvSpPr>
          <p:nvPr/>
        </p:nvSpPr>
        <p:spPr bwMode="auto">
          <a:xfrm>
            <a:off x="1403350" y="30702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负整数</a:t>
            </a:r>
          </a:p>
        </p:txBody>
      </p:sp>
      <p:sp>
        <p:nvSpPr>
          <p:cNvPr id="9251" name="Text Box 38"/>
          <p:cNvSpPr txBox="1">
            <a:spLocks noChangeArrowheads="1"/>
          </p:cNvSpPr>
          <p:nvPr/>
        </p:nvSpPr>
        <p:spPr bwMode="auto">
          <a:xfrm>
            <a:off x="4335463" y="4648200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DE0000"/>
                </a:solidFill>
                <a:latin typeface="楷体_GB2312" pitchFamily="1" charset="-122"/>
              </a:rPr>
              <a:t>0</a:t>
            </a:r>
          </a:p>
        </p:txBody>
      </p:sp>
      <p:sp>
        <p:nvSpPr>
          <p:cNvPr id="9252" name="AutoShape 39"/>
          <p:cNvSpPr/>
          <p:nvPr/>
        </p:nvSpPr>
        <p:spPr bwMode="auto">
          <a:xfrm rot="5400000">
            <a:off x="4319587" y="369888"/>
            <a:ext cx="360363" cy="4751388"/>
          </a:xfrm>
          <a:prstGeom prst="leftBrace">
            <a:avLst>
              <a:gd name="adj1" fmla="val 10987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9253" name="Text Box 40"/>
          <p:cNvSpPr txBox="1">
            <a:spLocks noChangeArrowheads="1"/>
          </p:cNvSpPr>
          <p:nvPr/>
        </p:nvSpPr>
        <p:spPr bwMode="auto">
          <a:xfrm>
            <a:off x="3952875" y="2133600"/>
            <a:ext cx="1071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整数</a:t>
            </a:r>
          </a:p>
        </p:txBody>
      </p:sp>
      <p:pic>
        <p:nvPicPr>
          <p:cNvPr id="925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5" name="Text Box 37"/>
          <p:cNvSpPr txBox="1">
            <a:spLocks noChangeArrowheads="1"/>
          </p:cNvSpPr>
          <p:nvPr/>
        </p:nvSpPr>
        <p:spPr bwMode="auto">
          <a:xfrm>
            <a:off x="3851275" y="304165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零</a:t>
            </a:r>
          </a:p>
        </p:txBody>
      </p:sp>
      <p:sp>
        <p:nvSpPr>
          <p:cNvPr id="9256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3.33333E-6 -0.17361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3.61111E-6 -0.17408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1.11111E-6 -0.17361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2.5E-6 -0.17408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3.61111E-6 -0.17361 " pathEditMode="relative" rAng="0" ptsTypes="AA">
                                      <p:cBhvr>
                                        <p:cTn id="142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2.5E-6 -0.17361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1.94444E-6 -0.17361 " pathEditMode="relative" rAng="0" ptsTypes="AA">
                                      <p:cBhvr>
                                        <p:cTn id="14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4.16667E-6 -0.17361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5E-6 -0.17431 " pathEditMode="relative" rAng="0" ptsTypes="AA">
                                      <p:cBhvr>
                                        <p:cTn id="167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utoUpdateAnimBg="0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7" grpId="1" autoUpdateAnimBg="0"/>
      <p:bldP spid="9237" grpId="2" autoUpdateAnimBg="0"/>
      <p:bldP spid="9238" grpId="0" autoUpdateAnimBg="0"/>
      <p:bldP spid="9238" grpId="1" autoUpdateAnimBg="0"/>
      <p:bldP spid="9238" grpId="2" autoUpdateAnimBg="0"/>
      <p:bldP spid="9239" grpId="0" autoUpdateAnimBg="0"/>
      <p:bldP spid="9239" grpId="1" autoUpdateAnimBg="0"/>
      <p:bldP spid="9239" grpId="2" autoUpdateAnimBg="0"/>
      <p:bldP spid="9240" grpId="0" autoUpdateAnimBg="0"/>
      <p:bldP spid="9240" grpId="1" autoUpdateAnimBg="0"/>
      <p:bldP spid="9240" grpId="2" autoUpdateAnimBg="0"/>
      <p:bldP spid="9241" grpId="0" autoUpdateAnimBg="0"/>
      <p:bldP spid="9242" grpId="0" autoUpdateAnimBg="0"/>
      <p:bldP spid="9243" grpId="0" animBg="1" autoUpdateAnimBg="0"/>
      <p:bldP spid="9244" grpId="0" autoUpdateAnimBg="0"/>
      <p:bldP spid="9244" grpId="1" autoUpdateAnimBg="0"/>
      <p:bldP spid="9245" grpId="0" autoUpdateAnimBg="0"/>
      <p:bldP spid="9245" grpId="1" autoUpdateAnimBg="0"/>
      <p:bldP spid="9246" grpId="0" autoUpdateAnimBg="0"/>
      <p:bldP spid="9246" grpId="1" autoUpdateAnimBg="0"/>
      <p:bldP spid="9247" grpId="0" autoUpdateAnimBg="0"/>
      <p:bldP spid="9247" grpId="1" autoUpdateAnimBg="0"/>
      <p:bldP spid="9248" grpId="0" autoUpdateAnimBg="0"/>
      <p:bldP spid="9249" grpId="0" animBg="1" autoUpdateAnimBg="0"/>
      <p:bldP spid="9250" grpId="0" autoUpdateAnimBg="0"/>
      <p:bldP spid="9251" grpId="0" autoUpdateAnimBg="0"/>
      <p:bldP spid="9251" grpId="1" autoUpdateAnimBg="0"/>
      <p:bldP spid="9252" grpId="0" animBg="1" autoUpdateAnimBg="0"/>
      <p:bldP spid="9253" grpId="0" autoUpdateAnimBg="0"/>
      <p:bldP spid="92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60363" y="4078288"/>
            <a:ext cx="8388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487863" y="3933825"/>
            <a:ext cx="0" cy="144463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337050" y="4076700"/>
            <a:ext cx="30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0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364163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227763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092950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7951788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635375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763838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885950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022350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213350" y="4430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1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091238" y="4138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2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934200" y="4135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3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818438" y="41386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4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441700" y="4135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-1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543175" y="4135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-2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679575" y="4135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-3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81050" y="413543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-4</a:t>
            </a:r>
          </a:p>
        </p:txBody>
      </p:sp>
      <p:sp>
        <p:nvSpPr>
          <p:cNvPr id="10261" name="Line 50"/>
          <p:cNvSpPr>
            <a:spLocks noChangeShapeType="1"/>
          </p:cNvSpPr>
          <p:nvPr/>
        </p:nvSpPr>
        <p:spPr bwMode="auto">
          <a:xfrm>
            <a:off x="4578350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2" name="Line 52"/>
          <p:cNvSpPr>
            <a:spLocks noChangeShapeType="1"/>
          </p:cNvSpPr>
          <p:nvPr/>
        </p:nvSpPr>
        <p:spPr bwMode="auto">
          <a:xfrm>
            <a:off x="4664075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3" name="Line 53"/>
          <p:cNvSpPr>
            <a:spLocks noChangeShapeType="1"/>
          </p:cNvSpPr>
          <p:nvPr/>
        </p:nvSpPr>
        <p:spPr bwMode="auto">
          <a:xfrm>
            <a:off x="4748213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4" name="Line 54"/>
          <p:cNvSpPr>
            <a:spLocks noChangeShapeType="1"/>
          </p:cNvSpPr>
          <p:nvPr/>
        </p:nvSpPr>
        <p:spPr bwMode="auto">
          <a:xfrm>
            <a:off x="4833938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5" name="Line 56"/>
          <p:cNvSpPr>
            <a:spLocks noChangeShapeType="1"/>
          </p:cNvSpPr>
          <p:nvPr/>
        </p:nvSpPr>
        <p:spPr bwMode="auto">
          <a:xfrm>
            <a:off x="4919663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6" name="Line 57"/>
          <p:cNvSpPr>
            <a:spLocks noChangeShapeType="1"/>
          </p:cNvSpPr>
          <p:nvPr/>
        </p:nvSpPr>
        <p:spPr bwMode="auto">
          <a:xfrm>
            <a:off x="5005388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7" name="Line 58"/>
          <p:cNvSpPr>
            <a:spLocks noChangeShapeType="1"/>
          </p:cNvSpPr>
          <p:nvPr/>
        </p:nvSpPr>
        <p:spPr bwMode="auto">
          <a:xfrm>
            <a:off x="5089525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8" name="Line 59"/>
          <p:cNvSpPr>
            <a:spLocks noChangeShapeType="1"/>
          </p:cNvSpPr>
          <p:nvPr/>
        </p:nvSpPr>
        <p:spPr bwMode="auto">
          <a:xfrm>
            <a:off x="5175250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69" name="Line 60"/>
          <p:cNvSpPr>
            <a:spLocks noChangeShapeType="1"/>
          </p:cNvSpPr>
          <p:nvPr/>
        </p:nvSpPr>
        <p:spPr bwMode="auto">
          <a:xfrm>
            <a:off x="5270500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70" name="Line 61"/>
          <p:cNvSpPr>
            <a:spLocks noChangeShapeType="1"/>
          </p:cNvSpPr>
          <p:nvPr/>
        </p:nvSpPr>
        <p:spPr bwMode="auto">
          <a:xfrm>
            <a:off x="5089525" y="4011613"/>
            <a:ext cx="0" cy="730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71" name="Line 62"/>
          <p:cNvSpPr>
            <a:spLocks noChangeShapeType="1"/>
          </p:cNvSpPr>
          <p:nvPr/>
        </p:nvSpPr>
        <p:spPr bwMode="auto">
          <a:xfrm flipV="1">
            <a:off x="5086350" y="366395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0272" name="Group 66"/>
          <p:cNvGrpSpPr/>
          <p:nvPr/>
        </p:nvGrpSpPr>
        <p:grpSpPr bwMode="auto">
          <a:xfrm>
            <a:off x="4876800" y="3084513"/>
            <a:ext cx="415925" cy="641350"/>
            <a:chOff x="0" y="0"/>
            <a:chExt cx="262" cy="404"/>
          </a:xfrm>
        </p:grpSpPr>
        <p:sp>
          <p:nvSpPr>
            <p:cNvPr id="10273" name="Text Box 63"/>
            <p:cNvSpPr txBox="1">
              <a:spLocks noChangeArrowheads="1"/>
            </p:cNvSpPr>
            <p:nvPr/>
          </p:nvSpPr>
          <p:spPr bwMode="auto">
            <a:xfrm>
              <a:off x="41" y="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7</a:t>
              </a:r>
            </a:p>
          </p:txBody>
        </p:sp>
        <p:sp>
          <p:nvSpPr>
            <p:cNvPr id="10274" name="Text Box 64"/>
            <p:cNvSpPr txBox="1">
              <a:spLocks noChangeArrowheads="1"/>
            </p:cNvSpPr>
            <p:nvPr/>
          </p:nvSpPr>
          <p:spPr bwMode="auto">
            <a:xfrm>
              <a:off x="0" y="173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10</a:t>
              </a:r>
            </a:p>
          </p:txBody>
        </p:sp>
        <p:sp>
          <p:nvSpPr>
            <p:cNvPr id="10275" name="Line 65"/>
            <p:cNvSpPr>
              <a:spLocks noChangeShapeType="1"/>
            </p:cNvSpPr>
            <p:nvPr/>
          </p:nvSpPr>
          <p:spPr bwMode="auto">
            <a:xfrm>
              <a:off x="48" y="214"/>
              <a:ext cx="1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276" name="Line 72"/>
          <p:cNvSpPr>
            <a:spLocks noChangeShapeType="1"/>
          </p:cNvSpPr>
          <p:nvPr/>
        </p:nvSpPr>
        <p:spPr bwMode="auto">
          <a:xfrm>
            <a:off x="6662738" y="4011613"/>
            <a:ext cx="0" cy="730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77" name="Line 74"/>
          <p:cNvSpPr>
            <a:spLocks noChangeShapeType="1"/>
          </p:cNvSpPr>
          <p:nvPr/>
        </p:nvSpPr>
        <p:spPr bwMode="auto">
          <a:xfrm flipV="1">
            <a:off x="6659563" y="3665538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0278" name="Group 75"/>
          <p:cNvGrpSpPr/>
          <p:nvPr/>
        </p:nvGrpSpPr>
        <p:grpSpPr bwMode="auto">
          <a:xfrm>
            <a:off x="6500813" y="3087688"/>
            <a:ext cx="307975" cy="641350"/>
            <a:chOff x="0" y="0"/>
            <a:chExt cx="194" cy="404"/>
          </a:xfrm>
        </p:grpSpPr>
        <p:sp>
          <p:nvSpPr>
            <p:cNvPr id="10279" name="Text Box 76"/>
            <p:cNvSpPr txBox="1">
              <a:spLocks noChangeArrowheads="1"/>
            </p:cNvSpPr>
            <p:nvPr/>
          </p:nvSpPr>
          <p:spPr bwMode="auto">
            <a:xfrm>
              <a:off x="5" y="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5</a:t>
              </a:r>
            </a:p>
          </p:txBody>
        </p:sp>
        <p:sp>
          <p:nvSpPr>
            <p:cNvPr id="10280" name="Text Box 77"/>
            <p:cNvSpPr txBox="1">
              <a:spLocks noChangeArrowheads="1"/>
            </p:cNvSpPr>
            <p:nvPr/>
          </p:nvSpPr>
          <p:spPr bwMode="auto">
            <a:xfrm>
              <a:off x="0" y="173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2</a:t>
              </a:r>
            </a:p>
          </p:txBody>
        </p:sp>
        <p:sp>
          <p:nvSpPr>
            <p:cNvPr id="10281" name="Line 78"/>
            <p:cNvSpPr>
              <a:spLocks noChangeShapeType="1"/>
            </p:cNvSpPr>
            <p:nvPr/>
          </p:nvSpPr>
          <p:spPr bwMode="auto">
            <a:xfrm>
              <a:off x="12" y="214"/>
              <a:ext cx="1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282" name="Text Box 85"/>
          <p:cNvSpPr txBox="1">
            <a:spLocks noChangeArrowheads="1"/>
          </p:cNvSpPr>
          <p:nvPr/>
        </p:nvSpPr>
        <p:spPr bwMode="auto">
          <a:xfrm>
            <a:off x="4406900" y="25288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真分数</a:t>
            </a:r>
          </a:p>
        </p:txBody>
      </p:sp>
      <p:sp>
        <p:nvSpPr>
          <p:cNvPr id="10283" name="Line 86"/>
          <p:cNvSpPr>
            <a:spLocks noChangeShapeType="1"/>
          </p:cNvSpPr>
          <p:nvPr/>
        </p:nvSpPr>
        <p:spPr bwMode="auto">
          <a:xfrm>
            <a:off x="4932363" y="3019425"/>
            <a:ext cx="0" cy="7207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0284" name="Group 94"/>
          <p:cNvGrpSpPr/>
          <p:nvPr/>
        </p:nvGrpSpPr>
        <p:grpSpPr bwMode="auto">
          <a:xfrm>
            <a:off x="4456113" y="3800475"/>
            <a:ext cx="942975" cy="276225"/>
            <a:chOff x="0" y="0"/>
            <a:chExt cx="541" cy="174"/>
          </a:xfrm>
        </p:grpSpPr>
        <p:sp>
          <p:nvSpPr>
            <p:cNvPr id="10285" name="Line 79"/>
            <p:cNvSpPr>
              <a:spLocks noChangeShapeType="1"/>
            </p:cNvSpPr>
            <p:nvPr/>
          </p:nvSpPr>
          <p:spPr bwMode="auto">
            <a:xfrm>
              <a:off x="9" y="9"/>
              <a:ext cx="521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86" name="Oval 80"/>
            <p:cNvSpPr>
              <a:spLocks noChangeArrowheads="1"/>
            </p:cNvSpPr>
            <p:nvPr/>
          </p:nvSpPr>
          <p:spPr bwMode="auto">
            <a:xfrm>
              <a:off x="0" y="140"/>
              <a:ext cx="34" cy="34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10287" name="Oval 83"/>
            <p:cNvSpPr>
              <a:spLocks noChangeArrowheads="1"/>
            </p:cNvSpPr>
            <p:nvPr/>
          </p:nvSpPr>
          <p:spPr bwMode="auto">
            <a:xfrm>
              <a:off x="507" y="140"/>
              <a:ext cx="34" cy="34"/>
            </a:xfrm>
            <a:prstGeom prst="ellipse">
              <a:avLst/>
            </a:prstGeom>
            <a:noFill/>
            <a:ln w="19050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10288" name="Line 92"/>
            <p:cNvSpPr>
              <a:spLocks noChangeShapeType="1"/>
            </p:cNvSpPr>
            <p:nvPr/>
          </p:nvSpPr>
          <p:spPr bwMode="auto">
            <a:xfrm>
              <a:off x="17" y="0"/>
              <a:ext cx="0" cy="13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89" name="Line 93"/>
            <p:cNvSpPr>
              <a:spLocks noChangeShapeType="1"/>
            </p:cNvSpPr>
            <p:nvPr/>
          </p:nvSpPr>
          <p:spPr bwMode="auto">
            <a:xfrm>
              <a:off x="522" y="0"/>
              <a:ext cx="0" cy="13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0290" name="Group 96"/>
          <p:cNvGrpSpPr/>
          <p:nvPr/>
        </p:nvGrpSpPr>
        <p:grpSpPr bwMode="auto">
          <a:xfrm>
            <a:off x="5335588" y="3803650"/>
            <a:ext cx="3519487" cy="280988"/>
            <a:chOff x="0" y="0"/>
            <a:chExt cx="2217" cy="219"/>
          </a:xfrm>
        </p:grpSpPr>
        <p:sp>
          <p:nvSpPr>
            <p:cNvPr id="10291" name="Line 88"/>
            <p:cNvSpPr>
              <a:spLocks noChangeShapeType="1"/>
            </p:cNvSpPr>
            <p:nvPr/>
          </p:nvSpPr>
          <p:spPr bwMode="auto">
            <a:xfrm>
              <a:off x="12" y="8"/>
              <a:ext cx="2205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292" name="Oval 89"/>
            <p:cNvSpPr>
              <a:spLocks noChangeArrowheads="1"/>
            </p:cNvSpPr>
            <p:nvPr/>
          </p:nvSpPr>
          <p:spPr bwMode="auto">
            <a:xfrm>
              <a:off x="0" y="185"/>
              <a:ext cx="34" cy="34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rgbClr val="FF00FF"/>
              </a:solidFill>
              <a:rou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 b="1">
                <a:solidFill>
                  <a:srgbClr val="0000FF"/>
                </a:solidFill>
              </a:endParaRPr>
            </a:p>
          </p:txBody>
        </p:sp>
        <p:sp>
          <p:nvSpPr>
            <p:cNvPr id="10293" name="Line 95"/>
            <p:cNvSpPr>
              <a:spLocks noChangeShapeType="1"/>
            </p:cNvSpPr>
            <p:nvPr/>
          </p:nvSpPr>
          <p:spPr bwMode="auto">
            <a:xfrm>
              <a:off x="18" y="0"/>
              <a:ext cx="0" cy="189"/>
            </a:xfrm>
            <a:prstGeom prst="line">
              <a:avLst/>
            </a:prstGeom>
            <a:noFill/>
            <a:ln w="1905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294" name="Text Box 97"/>
          <p:cNvSpPr txBox="1">
            <a:spLocks noChangeArrowheads="1"/>
          </p:cNvSpPr>
          <p:nvPr/>
        </p:nvSpPr>
        <p:spPr bwMode="auto">
          <a:xfrm>
            <a:off x="6573838" y="25654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FF"/>
                </a:solidFill>
              </a:rPr>
              <a:t>假分数</a:t>
            </a:r>
          </a:p>
        </p:txBody>
      </p:sp>
      <p:sp>
        <p:nvSpPr>
          <p:cNvPr id="10295" name="Line 98"/>
          <p:cNvSpPr>
            <a:spLocks noChangeShapeType="1"/>
          </p:cNvSpPr>
          <p:nvPr/>
        </p:nvSpPr>
        <p:spPr bwMode="auto">
          <a:xfrm>
            <a:off x="7092950" y="2997200"/>
            <a:ext cx="0" cy="7207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296" name="Rectangle 100"/>
          <p:cNvSpPr>
            <a:spLocks noChangeArrowheads="1"/>
          </p:cNvSpPr>
          <p:nvPr/>
        </p:nvSpPr>
        <p:spPr bwMode="auto">
          <a:xfrm>
            <a:off x="4579938" y="4005263"/>
            <a:ext cx="82550" cy="71437"/>
          </a:xfrm>
          <a:prstGeom prst="rect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0297" name="Line 102"/>
          <p:cNvSpPr>
            <a:spLocks noChangeShapeType="1"/>
          </p:cNvSpPr>
          <p:nvPr/>
        </p:nvSpPr>
        <p:spPr bwMode="auto">
          <a:xfrm>
            <a:off x="4630738" y="4111625"/>
            <a:ext cx="0" cy="7207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0298" name="Group 107"/>
          <p:cNvGrpSpPr/>
          <p:nvPr/>
        </p:nvGrpSpPr>
        <p:grpSpPr bwMode="auto">
          <a:xfrm>
            <a:off x="3921125" y="4652963"/>
            <a:ext cx="1492250" cy="641350"/>
            <a:chOff x="0" y="0"/>
            <a:chExt cx="851" cy="404"/>
          </a:xfrm>
        </p:grpSpPr>
        <p:sp>
          <p:nvSpPr>
            <p:cNvPr id="10299" name="Text Box 101"/>
            <p:cNvSpPr txBox="1">
              <a:spLocks noChangeArrowheads="1"/>
            </p:cNvSpPr>
            <p:nvPr/>
          </p:nvSpPr>
          <p:spPr bwMode="auto">
            <a:xfrm>
              <a:off x="0" y="86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  <a:latin typeface="楷体_GB2312" pitchFamily="1" charset="-122"/>
                </a:rPr>
                <a:t>分数单位</a:t>
              </a:r>
            </a:p>
          </p:txBody>
        </p:sp>
        <p:grpSp>
          <p:nvGrpSpPr>
            <p:cNvPr id="10300" name="Group 103"/>
            <p:cNvGrpSpPr/>
            <p:nvPr/>
          </p:nvGrpSpPr>
          <p:grpSpPr bwMode="auto">
            <a:xfrm>
              <a:off x="614" y="0"/>
              <a:ext cx="237" cy="404"/>
              <a:chOff x="0" y="0"/>
              <a:chExt cx="237" cy="404"/>
            </a:xfrm>
          </p:grpSpPr>
          <p:sp>
            <p:nvSpPr>
              <p:cNvPr id="10301" name="Text Box 104"/>
              <p:cNvSpPr txBox="1">
                <a:spLocks noChangeArrowheads="1"/>
              </p:cNvSpPr>
              <p:nvPr/>
            </p:nvSpPr>
            <p:spPr bwMode="auto">
              <a:xfrm>
                <a:off x="37" y="0"/>
                <a:ext cx="17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FF"/>
                    </a:solidFill>
                    <a:latin typeface="楷体_GB2312" pitchFamily="1" charset="-122"/>
                  </a:rPr>
                  <a:t>1</a:t>
                </a:r>
              </a:p>
            </p:txBody>
          </p:sp>
          <p:sp>
            <p:nvSpPr>
              <p:cNvPr id="10302" name="Text Box 105"/>
              <p:cNvSpPr txBox="1">
                <a:spLocks noChangeArrowheads="1"/>
              </p:cNvSpPr>
              <p:nvPr/>
            </p:nvSpPr>
            <p:spPr bwMode="auto">
              <a:xfrm>
                <a:off x="0" y="173"/>
                <a:ext cx="23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FF"/>
                    </a:solidFill>
                    <a:latin typeface="楷体_GB2312" pitchFamily="1" charset="-122"/>
                  </a:rPr>
                  <a:t>10</a:t>
                </a:r>
              </a:p>
            </p:txBody>
          </p:sp>
          <p:sp>
            <p:nvSpPr>
              <p:cNvPr id="10303" name="Line 106"/>
              <p:cNvSpPr>
                <a:spLocks noChangeShapeType="1"/>
              </p:cNvSpPr>
              <p:nvPr/>
            </p:nvSpPr>
            <p:spPr bwMode="auto">
              <a:xfrm>
                <a:off x="36" y="214"/>
                <a:ext cx="1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0304" name="Rectangle 108"/>
          <p:cNvSpPr>
            <a:spLocks noChangeArrowheads="1"/>
          </p:cNvSpPr>
          <p:nvPr/>
        </p:nvSpPr>
        <p:spPr bwMode="auto">
          <a:xfrm>
            <a:off x="6232525" y="4000500"/>
            <a:ext cx="420688" cy="71438"/>
          </a:xfrm>
          <a:prstGeom prst="rect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10305" name="Line 109"/>
          <p:cNvSpPr>
            <a:spLocks noChangeShapeType="1"/>
          </p:cNvSpPr>
          <p:nvPr/>
        </p:nvSpPr>
        <p:spPr bwMode="auto">
          <a:xfrm>
            <a:off x="6443663" y="4149725"/>
            <a:ext cx="0" cy="7207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0306" name="Group 110"/>
          <p:cNvGrpSpPr/>
          <p:nvPr/>
        </p:nvGrpSpPr>
        <p:grpSpPr bwMode="auto">
          <a:xfrm>
            <a:off x="5792788" y="4724400"/>
            <a:ext cx="1365250" cy="641350"/>
            <a:chOff x="0" y="0"/>
            <a:chExt cx="827" cy="404"/>
          </a:xfrm>
        </p:grpSpPr>
        <p:sp>
          <p:nvSpPr>
            <p:cNvPr id="10307" name="Text Box 111"/>
            <p:cNvSpPr txBox="1">
              <a:spLocks noChangeArrowheads="1"/>
            </p:cNvSpPr>
            <p:nvPr/>
          </p:nvSpPr>
          <p:spPr bwMode="auto">
            <a:xfrm>
              <a:off x="0" y="86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>
                  <a:solidFill>
                    <a:srgbClr val="0000FF"/>
                  </a:solidFill>
                  <a:latin typeface="楷体_GB2312" pitchFamily="1" charset="-122"/>
                </a:rPr>
                <a:t>分数单位</a:t>
              </a:r>
            </a:p>
          </p:txBody>
        </p:sp>
        <p:grpSp>
          <p:nvGrpSpPr>
            <p:cNvPr id="10308" name="Group 112"/>
            <p:cNvGrpSpPr/>
            <p:nvPr/>
          </p:nvGrpSpPr>
          <p:grpSpPr bwMode="auto">
            <a:xfrm>
              <a:off x="642" y="0"/>
              <a:ext cx="185" cy="404"/>
              <a:chOff x="0" y="0"/>
              <a:chExt cx="185" cy="404"/>
            </a:xfrm>
          </p:grpSpPr>
          <p:sp>
            <p:nvSpPr>
              <p:cNvPr id="10309" name="Text Box 113"/>
              <p:cNvSpPr txBox="1">
                <a:spLocks noChangeArrowheads="1"/>
              </p:cNvSpPr>
              <p:nvPr/>
            </p:nvSpPr>
            <p:spPr bwMode="auto">
              <a:xfrm>
                <a:off x="4" y="0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FF"/>
                    </a:solidFill>
                    <a:latin typeface="楷体_GB2312" pitchFamily="1" charset="-122"/>
                  </a:rPr>
                  <a:t>1</a:t>
                </a:r>
              </a:p>
            </p:txBody>
          </p:sp>
          <p:sp>
            <p:nvSpPr>
              <p:cNvPr id="10310" name="Text Box 114"/>
              <p:cNvSpPr txBox="1">
                <a:spLocks noChangeArrowheads="1"/>
              </p:cNvSpPr>
              <p:nvPr/>
            </p:nvSpPr>
            <p:spPr bwMode="auto">
              <a:xfrm>
                <a:off x="0" y="173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0000FF"/>
                    </a:solidFill>
                    <a:latin typeface="楷体_GB2312" pitchFamily="1" charset="-122"/>
                  </a:rPr>
                  <a:t>2</a:t>
                </a:r>
              </a:p>
            </p:txBody>
          </p:sp>
          <p:sp>
            <p:nvSpPr>
              <p:cNvPr id="10311" name="Line 115"/>
              <p:cNvSpPr>
                <a:spLocks noChangeShapeType="1"/>
              </p:cNvSpPr>
              <p:nvPr/>
            </p:nvSpPr>
            <p:spPr bwMode="auto">
              <a:xfrm>
                <a:off x="8" y="214"/>
                <a:ext cx="1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1031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3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6" grpId="0" animBg="1"/>
      <p:bldP spid="10277" grpId="0" animBg="1"/>
      <p:bldP spid="10282" grpId="0" autoUpdateAnimBg="0"/>
      <p:bldP spid="10283" grpId="0" animBg="1"/>
      <p:bldP spid="10294" grpId="0" autoUpdateAnimBg="0"/>
      <p:bldP spid="10295" grpId="0" animBg="1"/>
      <p:bldP spid="10296" grpId="0" animBg="1" autoUpdateAnimBg="0"/>
      <p:bldP spid="10297" grpId="0" animBg="1"/>
      <p:bldP spid="10304" grpId="0" animBg="1" autoUpdateAnimBg="0"/>
      <p:bldP spid="103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360363" y="4078288"/>
            <a:ext cx="8388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487863" y="3933825"/>
            <a:ext cx="0" cy="144463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332288" y="4149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DE0000"/>
                </a:solidFill>
              </a:rPr>
              <a:t>0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364163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227763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092950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951788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635375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763838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885950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1022350" y="39338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207000" y="4149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84888" y="4152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927850" y="4149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7812088" y="4152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454400" y="41497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55875" y="41497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-2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692275" y="41497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-3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93750" y="41497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</a:rPr>
              <a:t>-4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578350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664075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748213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833938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4919663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005388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089525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175250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5270500" y="4011613"/>
            <a:ext cx="0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089525" y="4011613"/>
            <a:ext cx="0" cy="730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5086350" y="3663950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1296" name="Group 32"/>
          <p:cNvGrpSpPr/>
          <p:nvPr/>
        </p:nvGrpSpPr>
        <p:grpSpPr bwMode="auto">
          <a:xfrm>
            <a:off x="4876800" y="3084513"/>
            <a:ext cx="415925" cy="641350"/>
            <a:chOff x="0" y="0"/>
            <a:chExt cx="262" cy="404"/>
          </a:xfrm>
        </p:grpSpPr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41" y="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7</a:t>
              </a:r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0" y="173"/>
              <a:ext cx="2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10</a:t>
              </a:r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48" y="214"/>
              <a:ext cx="1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6662738" y="4011613"/>
            <a:ext cx="0" cy="73025"/>
          </a:xfrm>
          <a:prstGeom prst="line">
            <a:avLst/>
          </a:prstGeom>
          <a:noFill/>
          <a:ln w="19050">
            <a:solidFill>
              <a:srgbClr val="DE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6659563" y="3665538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11302" name="Group 38"/>
          <p:cNvGrpSpPr/>
          <p:nvPr/>
        </p:nvGrpSpPr>
        <p:grpSpPr bwMode="auto">
          <a:xfrm>
            <a:off x="6500813" y="3087688"/>
            <a:ext cx="307975" cy="641350"/>
            <a:chOff x="0" y="0"/>
            <a:chExt cx="194" cy="404"/>
          </a:xfrm>
        </p:grpSpPr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5" y="0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5</a:t>
              </a:r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0" y="173"/>
              <a:ext cx="1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楷体_GB2312" pitchFamily="1" charset="-122"/>
                </a:rPr>
                <a:t>2</a:t>
              </a:r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12" y="214"/>
              <a:ext cx="1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306" name="Line 56"/>
          <p:cNvSpPr>
            <a:spLocks noChangeShapeType="1"/>
          </p:cNvSpPr>
          <p:nvPr/>
        </p:nvSpPr>
        <p:spPr bwMode="auto">
          <a:xfrm flipV="1">
            <a:off x="5095875" y="4181475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307" name="Text Box 61"/>
          <p:cNvSpPr txBox="1">
            <a:spLocks noChangeArrowheads="1"/>
          </p:cNvSpPr>
          <p:nvPr/>
        </p:nvSpPr>
        <p:spPr bwMode="auto">
          <a:xfrm>
            <a:off x="4833938" y="4508500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0.7</a:t>
            </a:r>
          </a:p>
        </p:txBody>
      </p:sp>
      <p:sp>
        <p:nvSpPr>
          <p:cNvPr id="11308" name="Line 62"/>
          <p:cNvSpPr>
            <a:spLocks noChangeShapeType="1"/>
          </p:cNvSpPr>
          <p:nvPr/>
        </p:nvSpPr>
        <p:spPr bwMode="auto">
          <a:xfrm flipV="1">
            <a:off x="6659563" y="4149725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309" name="Text Box 63"/>
          <p:cNvSpPr txBox="1">
            <a:spLocks noChangeArrowheads="1"/>
          </p:cNvSpPr>
          <p:nvPr/>
        </p:nvSpPr>
        <p:spPr bwMode="auto">
          <a:xfrm>
            <a:off x="6392863" y="44989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楷体_GB2312" pitchFamily="1" charset="-122"/>
              </a:rPr>
              <a:t>2.5</a:t>
            </a:r>
          </a:p>
        </p:txBody>
      </p:sp>
      <p:grpSp>
        <p:nvGrpSpPr>
          <p:cNvPr id="11310" name="Group 64"/>
          <p:cNvGrpSpPr/>
          <p:nvPr/>
        </p:nvGrpSpPr>
        <p:grpSpPr bwMode="auto">
          <a:xfrm>
            <a:off x="449263" y="6094413"/>
            <a:ext cx="498475" cy="635000"/>
            <a:chOff x="0" y="0"/>
            <a:chExt cx="314" cy="400"/>
          </a:xfrm>
        </p:grpSpPr>
        <p:pic>
          <p:nvPicPr>
            <p:cNvPr id="11311" name="Picture 34" descr="蓝色按钮">
              <a:hlinkClick r:id="rId2" action="ppaction://hlinksldjump"/>
            </p:cNvPr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2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2" name="Text Box 66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" y="0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>
                  <a:solidFill>
                    <a:srgbClr val="0000FF"/>
                  </a:solidFill>
                </a:rPr>
                <a:t>返回</a:t>
              </a:r>
            </a:p>
          </p:txBody>
        </p:sp>
      </p:grpSp>
      <p:sp>
        <p:nvSpPr>
          <p:cNvPr id="11313" name="Text Box 68"/>
          <p:cNvSpPr txBox="1">
            <a:spLocks noChangeArrowheads="1"/>
          </p:cNvSpPr>
          <p:nvPr/>
        </p:nvSpPr>
        <p:spPr bwMode="auto">
          <a:xfrm>
            <a:off x="3675063" y="496093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FF"/>
                </a:solidFill>
              </a:rPr>
              <a:t>计数单位是</a:t>
            </a:r>
            <a:r>
              <a:rPr lang="en-US">
                <a:solidFill>
                  <a:srgbClr val="0000FF"/>
                </a:solidFill>
              </a:rPr>
              <a:t>0.1</a:t>
            </a:r>
          </a:p>
        </p:txBody>
      </p:sp>
      <p:sp>
        <p:nvSpPr>
          <p:cNvPr id="11314" name="Line 69"/>
          <p:cNvSpPr>
            <a:spLocks noChangeShapeType="1"/>
          </p:cNvSpPr>
          <p:nvPr/>
        </p:nvSpPr>
        <p:spPr bwMode="auto">
          <a:xfrm flipV="1">
            <a:off x="4618038" y="4149725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315" name="Rectangle 70"/>
          <p:cNvSpPr>
            <a:spLocks noChangeArrowheads="1"/>
          </p:cNvSpPr>
          <p:nvPr/>
        </p:nvSpPr>
        <p:spPr bwMode="auto">
          <a:xfrm>
            <a:off x="4581525" y="4005263"/>
            <a:ext cx="79375" cy="69850"/>
          </a:xfrm>
          <a:prstGeom prst="rect">
            <a:avLst/>
          </a:prstGeom>
          <a:solidFill>
            <a:srgbClr val="D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FF"/>
              </a:solidFill>
            </a:endParaRPr>
          </a:p>
        </p:txBody>
      </p:sp>
      <p:pic>
        <p:nvPicPr>
          <p:cNvPr id="11316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7" name="Rectangle 34"/>
          <p:cNvSpPr>
            <a:spLocks noChangeArrowheads="1"/>
          </p:cNvSpPr>
          <p:nvPr/>
        </p:nvSpPr>
        <p:spPr bwMode="auto">
          <a:xfrm>
            <a:off x="539750" y="539750"/>
            <a:ext cx="4537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 animBg="1"/>
      <p:bldP spid="11307" grpId="0" autoUpdateAnimBg="0"/>
      <p:bldP spid="11308" grpId="0" animBg="1"/>
      <p:bldP spid="11309" grpId="0" autoUpdateAnimBg="0"/>
      <p:bldP spid="11313" grpId="0" autoUpdateAnimBg="0"/>
      <p:bldP spid="11314" grpId="0" animBg="1"/>
      <p:bldP spid="11315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2012版中考一轮复习化学精品课件（含2011中考真题）第15课时粒子构成物质（19ppt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版中考一轮复习化学精品课件（含2011中考真题）第15课时粒子构成物质（19ppt)">
      <a:majorFont>
        <a:latin typeface="Arial"/>
        <a:ea typeface="黑体"/>
        <a:cs typeface="宋体"/>
      </a:majorFont>
      <a:minorFont>
        <a:latin typeface="Arial"/>
        <a:ea typeface="楷体_GB2312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12版中考一轮复习化学精品课件（含2011中考真题）第15课时粒子构成物质（19ppt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版中考一轮复习化学精品课件（含2011中考真题）第15课时粒子构成物质（19ppt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1757</Words>
  <Application>Microsoft Office PowerPoint</Application>
  <PresentationFormat>全屏显示(4:3)</PresentationFormat>
  <Paragraphs>424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汉仪长美黑简</vt:lpstr>
      <vt:lpstr>黑体</vt:lpstr>
      <vt:lpstr>华文中宋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2017-08-13T05:52:00Z</dcterms:created>
  <dcterms:modified xsi:type="dcterms:W3CDTF">2023-01-16T17:13:31Z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A57EB550F79B4A92BA6661202921F510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