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308" r:id="rId2"/>
    <p:sldId id="269" r:id="rId3"/>
    <p:sldId id="348" r:id="rId4"/>
    <p:sldId id="310" r:id="rId5"/>
    <p:sldId id="350" r:id="rId6"/>
    <p:sldId id="349" r:id="rId7"/>
    <p:sldId id="311" r:id="rId8"/>
    <p:sldId id="351" r:id="rId9"/>
    <p:sldId id="352" r:id="rId10"/>
    <p:sldId id="271" r:id="rId11"/>
    <p:sldId id="318" r:id="rId12"/>
    <p:sldId id="319" r:id="rId13"/>
    <p:sldId id="353" r:id="rId14"/>
    <p:sldId id="287" r:id="rId15"/>
    <p:sldId id="322" r:id="rId16"/>
    <p:sldId id="354" r:id="rId17"/>
    <p:sldId id="355" r:id="rId18"/>
    <p:sldId id="356" r:id="rId19"/>
    <p:sldId id="357" r:id="rId20"/>
    <p:sldId id="358" r:id="rId21"/>
    <p:sldId id="359" r:id="rId22"/>
    <p:sldId id="361" r:id="rId23"/>
    <p:sldId id="360" r:id="rId24"/>
    <p:sldId id="362" r:id="rId25"/>
    <p:sldId id="363" r:id="rId2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varScale="1">
        <p:scale>
          <a:sx n="116" d="100"/>
          <a:sy n="116" d="100"/>
        </p:scale>
        <p:origin x="-33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816864" y="1055456"/>
            <a:ext cx="10626570" cy="4204920"/>
            <a:chOff x="2884" y="-265"/>
            <a:chExt cx="12366" cy="6117"/>
          </a:xfrm>
        </p:grpSpPr>
        <p:sp>
          <p:nvSpPr>
            <p:cNvPr id="3" name="Rectangle 5"/>
            <p:cNvSpPr/>
            <p:nvPr/>
          </p:nvSpPr>
          <p:spPr>
            <a:xfrm>
              <a:off x="3508" y="4822"/>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4</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a:t>
              </a:r>
            </a:p>
          </p:txBody>
        </p:sp>
        <p:sp>
          <p:nvSpPr>
            <p:cNvPr id="6" name="文本框 5"/>
            <p:cNvSpPr txBox="1"/>
            <p:nvPr/>
          </p:nvSpPr>
          <p:spPr>
            <a:xfrm>
              <a:off x="2884" y="-265"/>
              <a:ext cx="12366" cy="4777"/>
            </a:xfrm>
            <a:prstGeom prst="rect">
              <a:avLst/>
            </a:prstGeom>
            <a:noFill/>
          </p:spPr>
          <p:txBody>
            <a:bodyPr wrap="square" rtlCol="0">
              <a:spAutoFit/>
            </a:bodyPr>
            <a:lstStyle/>
            <a:p>
              <a:pPr algn="ctr">
                <a:lnSpc>
                  <a:spcPct val="150000"/>
                </a:lnSpc>
              </a:pPr>
              <a:r>
                <a:rPr lang="en-US" altLang="zh-CN" sz="4800" b="1" dirty="0" smtClean="0">
                  <a:latin typeface="Times New Roman" panose="02020603050405020304" pitchFamily="18" charset="0"/>
                  <a:ea typeface="微软雅黑" panose="020B0503020204020204" charset="-122"/>
                  <a:cs typeface="Times New Roman" panose="02020603050405020304" pitchFamily="18" charset="0"/>
                </a:rPr>
                <a:t>Unit 5</a:t>
              </a:r>
            </a:p>
            <a:p>
              <a:pPr algn="ctr">
                <a:lnSpc>
                  <a:spcPct val="150000"/>
                </a:lnSpc>
              </a:pPr>
              <a:r>
                <a:rPr lang="en-US" altLang="zh-CN" sz="4800" b="1" dirty="0" smtClean="0">
                  <a:latin typeface="Times New Roman" panose="02020603050405020304" pitchFamily="18" charset="0"/>
                  <a:ea typeface="微软雅黑" panose="020B0503020204020204" charset="-122"/>
                  <a:cs typeface="Times New Roman" panose="02020603050405020304" pitchFamily="18" charset="0"/>
                </a:rPr>
                <a:t>What were you doing when </a:t>
              </a:r>
            </a:p>
            <a:p>
              <a:pPr algn="ctr">
                <a:lnSpc>
                  <a:spcPct val="150000"/>
                </a:lnSpc>
              </a:pPr>
              <a:r>
                <a:rPr lang="en-US" altLang="zh-CN" sz="4800" b="1" dirty="0" smtClean="0">
                  <a:latin typeface="Times New Roman" panose="02020603050405020304" pitchFamily="18" charset="0"/>
                  <a:ea typeface="微软雅黑" panose="020B0503020204020204" charset="-122"/>
                  <a:cs typeface="Times New Roman" panose="02020603050405020304" pitchFamily="18" charset="0"/>
                </a:rPr>
                <a:t> the rainstorm came?</a:t>
              </a:r>
            </a:p>
          </p:txBody>
        </p:sp>
      </p:grpSp>
      <p:pic>
        <p:nvPicPr>
          <p:cNvPr id="7" name="Picture 4"/>
          <p:cNvPicPr>
            <a:picLocks noChangeAspect="1"/>
          </p:cNvPicPr>
          <p:nvPr/>
        </p:nvPicPr>
        <p:blipFill>
          <a:blip r:embed="rId2" cstate="email"/>
          <a:stretch>
            <a:fillRect/>
          </a:stretch>
        </p:blipFill>
        <p:spPr>
          <a:xfrm>
            <a:off x="437871" y="2225431"/>
            <a:ext cx="379412" cy="1127125"/>
          </a:xfrm>
          <a:prstGeom prst="rect">
            <a:avLst/>
          </a:prstGeom>
          <a:noFill/>
          <a:ln w="9525">
            <a:noFill/>
          </a:ln>
        </p:spPr>
      </p:pic>
      <p:sp>
        <p:nvSpPr>
          <p:cNvPr id="8" name="矩形 7"/>
          <p:cNvSpPr/>
          <p:nvPr/>
        </p:nvSpPr>
        <p:spPr>
          <a:xfrm>
            <a:off x="0" y="5900567"/>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894080"/>
            <a:ext cx="4431030" cy="845185"/>
          </a:xfrm>
          <a:prstGeom prst="rect">
            <a:avLst/>
          </a:prstGeom>
        </p:spPr>
      </p:pic>
      <p:sp>
        <p:nvSpPr>
          <p:cNvPr id="3" name="文本框 2"/>
          <p:cNvSpPr txBox="1"/>
          <p:nvPr/>
        </p:nvSpPr>
        <p:spPr>
          <a:xfrm>
            <a:off x="746760" y="1064895"/>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pic>
        <p:nvPicPr>
          <p:cNvPr id="7" name="Picture 4"/>
          <p:cNvPicPr>
            <a:picLocks noChangeAspect="1"/>
          </p:cNvPicPr>
          <p:nvPr/>
        </p:nvPicPr>
        <p:blipFill>
          <a:blip r:embed="rId3" cstate="email"/>
          <a:stretch>
            <a:fillRect/>
          </a:stretch>
        </p:blipFill>
        <p:spPr>
          <a:xfrm>
            <a:off x="442079" y="1842825"/>
            <a:ext cx="84455" cy="414020"/>
          </a:xfrm>
          <a:prstGeom prst="rect">
            <a:avLst/>
          </a:prstGeom>
          <a:noFill/>
          <a:ln w="9525">
            <a:noFill/>
          </a:ln>
        </p:spPr>
      </p:pic>
      <p:sp>
        <p:nvSpPr>
          <p:cNvPr id="9" name="TextBox 8"/>
          <p:cNvSpPr txBox="1"/>
          <p:nvPr/>
        </p:nvSpPr>
        <p:spPr>
          <a:xfrm>
            <a:off x="570128" y="1756152"/>
            <a:ext cx="10564837" cy="553998"/>
          </a:xfrm>
          <a:prstGeom prst="rect">
            <a:avLst/>
          </a:prstGeom>
          <a:noFill/>
        </p:spPr>
        <p:txBody>
          <a:bodyPr wrap="square" rtlCol="0">
            <a:spAutoFit/>
          </a:bodyPr>
          <a:lstStyle/>
          <a:p>
            <a:r>
              <a:rPr lang="en-US" altLang="zh-CN" sz="3000" b="1" dirty="0" smtClean="0">
                <a:latin typeface="+mn-ea"/>
              </a:rPr>
              <a:t>Ⅰ.</a:t>
            </a:r>
            <a:r>
              <a:rPr lang="zh-CN" altLang="en-US" sz="3000" b="1" dirty="0" smtClean="0">
                <a:latin typeface="+mn-ea"/>
              </a:rPr>
              <a:t>单项填空</a:t>
            </a:r>
          </a:p>
        </p:txBody>
      </p:sp>
      <p:sp>
        <p:nvSpPr>
          <p:cNvPr id="12" name="TextBox 11"/>
          <p:cNvSpPr txBox="1"/>
          <p:nvPr/>
        </p:nvSpPr>
        <p:spPr>
          <a:xfrm>
            <a:off x="286974" y="2329786"/>
            <a:ext cx="10896842"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)1.[2018·</a:t>
            </a:r>
            <a:r>
              <a:rPr lang="zh-CN" altLang="en-US" sz="3000" b="1" dirty="0" smtClean="0">
                <a:latin typeface="Times New Roman" panose="02020603050405020304" pitchFamily="18" charset="0"/>
                <a:cs typeface="Times New Roman" panose="02020603050405020304" pitchFamily="18" charset="0"/>
              </a:rPr>
              <a:t>东营</a:t>
            </a:r>
            <a:r>
              <a:rPr lang="en-US" altLang="zh-CN" sz="3000" b="1" dirty="0" smtClean="0">
                <a:latin typeface="Times New Roman" panose="02020603050405020304" pitchFamily="18" charset="0"/>
                <a:cs typeface="Times New Roman" panose="02020603050405020304" pitchFamily="18" charset="0"/>
              </a:rPr>
              <a:t>]Because it might encourage teenagers to try </a:t>
            </a:r>
          </a:p>
          <a:p>
            <a:pPr>
              <a:lnSpc>
                <a:spcPct val="150000"/>
              </a:lnSpc>
            </a:pPr>
            <a:r>
              <a:rPr lang="en-US" altLang="zh-CN" sz="3000" b="1" dirty="0" smtClean="0">
                <a:latin typeface="Times New Roman" panose="02020603050405020304" pitchFamily="18" charset="0"/>
                <a:cs typeface="Times New Roman" panose="02020603050405020304" pitchFamily="18" charset="0"/>
              </a:rPr>
              <a:t>               smoking, </a:t>
            </a:r>
            <a:r>
              <a:rPr lang="en-US" altLang="zh-CN" sz="3000" b="1" dirty="0" err="1" smtClean="0">
                <a:latin typeface="Times New Roman" panose="02020603050405020304" pitchFamily="18" charset="0"/>
                <a:cs typeface="Times New Roman" panose="02020603050405020304" pitchFamily="18" charset="0"/>
              </a:rPr>
              <a:t>Sina</a:t>
            </a:r>
            <a:r>
              <a:rPr lang="en-US" altLang="zh-CN" sz="3000" b="1" dirty="0" smtClean="0">
                <a:latin typeface="Times New Roman" panose="02020603050405020304" pitchFamily="18" charset="0"/>
                <a:cs typeface="Times New Roman" panose="02020603050405020304" pitchFamily="18" charset="0"/>
              </a:rPr>
              <a:t> </a:t>
            </a:r>
            <a:r>
              <a:rPr lang="en-US" altLang="zh-CN" sz="3000" b="1" dirty="0" err="1" smtClean="0">
                <a:latin typeface="Times New Roman" panose="02020603050405020304" pitchFamily="18" charset="0"/>
                <a:cs typeface="Times New Roman" panose="02020603050405020304" pitchFamily="18" charset="0"/>
              </a:rPr>
              <a:t>Weibo</a:t>
            </a:r>
            <a:r>
              <a:rPr lang="en-US" altLang="zh-CN" sz="3000" b="1" dirty="0" smtClean="0">
                <a:latin typeface="Times New Roman" panose="02020603050405020304" pitchFamily="18" charset="0"/>
                <a:cs typeface="Times New Roman" panose="02020603050405020304" pitchFamily="18" charset="0"/>
              </a:rPr>
              <a:t> ________ the “smoking” </a:t>
            </a:r>
            <a:r>
              <a:rPr lang="en-US" altLang="zh-CN" sz="3000" b="1" dirty="0" err="1" smtClean="0">
                <a:latin typeface="Times New Roman" panose="02020603050405020304" pitchFamily="18" charset="0"/>
                <a:cs typeface="Times New Roman" panose="02020603050405020304" pitchFamily="18" charset="0"/>
              </a:rPr>
              <a:t>emoji</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cut up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took down</a:t>
            </a:r>
          </a:p>
          <a:p>
            <a:pPr>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gave away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found out</a:t>
            </a:r>
          </a:p>
        </p:txBody>
      </p:sp>
      <p:sp>
        <p:nvSpPr>
          <p:cNvPr id="13" name="矩形 12"/>
          <p:cNvSpPr/>
          <p:nvPr/>
        </p:nvSpPr>
        <p:spPr>
          <a:xfrm>
            <a:off x="732480" y="2575569"/>
            <a:ext cx="389850"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3079" y="1621793"/>
            <a:ext cx="11321825" cy="2082173"/>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)2.Some boys are playing basketball on the playground, and </a:t>
            </a:r>
          </a:p>
          <a:p>
            <a:pPr>
              <a:lnSpc>
                <a:spcPct val="150000"/>
              </a:lnSpc>
            </a:pPr>
            <a:r>
              <a:rPr lang="en-US" altLang="zh-CN" sz="3000" b="1" dirty="0" smtClean="0">
                <a:latin typeface="Times New Roman" panose="02020603050405020304" pitchFamily="18" charset="0"/>
                <a:cs typeface="Times New Roman" panose="02020603050405020304" pitchFamily="18" charset="0"/>
              </a:rPr>
              <a:t>              the rest ________ doing homework in the classroom.</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is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are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was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were</a:t>
            </a:r>
          </a:p>
        </p:txBody>
      </p:sp>
      <p:sp>
        <p:nvSpPr>
          <p:cNvPr id="13" name="矩形 12"/>
          <p:cNvSpPr/>
          <p:nvPr/>
        </p:nvSpPr>
        <p:spPr>
          <a:xfrm>
            <a:off x="899817" y="1884689"/>
            <a:ext cx="389850"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26484" y="4133163"/>
            <a:ext cx="11046476" cy="1292662"/>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charset="-122"/>
                <a:ea typeface="仿宋" panose="02010609060101010101" charset="-122"/>
                <a:cs typeface="Times New Roman" panose="02020603050405020304" pitchFamily="18" charset="0"/>
              </a:rPr>
              <a:t>此处的“</a:t>
            </a:r>
            <a:r>
              <a:rPr lang="en-US" altLang="zh-CN" sz="2600" b="1" dirty="0" smtClean="0">
                <a:latin typeface="仿宋" panose="02010609060101010101" charset="-122"/>
                <a:ea typeface="仿宋" panose="02010609060101010101" charset="-122"/>
                <a:cs typeface="Times New Roman" panose="02020603050405020304" pitchFamily="18" charset="0"/>
              </a:rPr>
              <a:t>the rest”</a:t>
            </a:r>
            <a:r>
              <a:rPr lang="zh-CN" altLang="en-US" sz="2600" b="1" dirty="0" smtClean="0">
                <a:latin typeface="仿宋" panose="02010609060101010101" charset="-122"/>
                <a:ea typeface="仿宋" panose="02010609060101010101" charset="-122"/>
                <a:cs typeface="Times New Roman" panose="02020603050405020304" pitchFamily="18" charset="0"/>
              </a:rPr>
              <a:t>指的是“余下的男孩”，由题意可知不止一个，由前句中的“</a:t>
            </a:r>
            <a:r>
              <a:rPr lang="en-US" altLang="zh-CN" sz="2600" b="1" dirty="0" smtClean="0">
                <a:latin typeface="仿宋" panose="02010609060101010101" charset="-122"/>
                <a:ea typeface="仿宋" panose="02010609060101010101" charset="-122"/>
                <a:cs typeface="Times New Roman" panose="02020603050405020304" pitchFamily="18" charset="0"/>
              </a:rPr>
              <a:t>are playing”</a:t>
            </a:r>
            <a:r>
              <a:rPr lang="zh-CN" altLang="en-US" sz="2600" b="1" dirty="0" smtClean="0">
                <a:latin typeface="仿宋" panose="02010609060101010101" charset="-122"/>
                <a:ea typeface="仿宋" panose="02010609060101010101" charset="-122"/>
                <a:cs typeface="Times New Roman" panose="02020603050405020304" pitchFamily="18" charset="0"/>
              </a:rPr>
              <a:t>可知，应用现在进行时，故选</a:t>
            </a:r>
            <a:r>
              <a:rPr lang="en-US" altLang="zh-CN" sz="2600" b="1" dirty="0" smtClean="0">
                <a:latin typeface="仿宋" panose="02010609060101010101" charset="-122"/>
                <a:ea typeface="仿宋" panose="02010609060101010101" charset="-122"/>
                <a:cs typeface="Times New Roman" panose="02020603050405020304" pitchFamily="18" charset="0"/>
              </a:rPr>
              <a:t>B</a:t>
            </a:r>
            <a:r>
              <a:rPr lang="zh-CN" altLang="en-US" sz="2600" b="1" dirty="0" smtClean="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44522" y="1139270"/>
            <a:ext cx="11066832" cy="355481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)3.________ he had failed many times, he didn't give up and </a:t>
            </a:r>
          </a:p>
          <a:p>
            <a:pPr>
              <a:lnSpc>
                <a:spcPct val="150000"/>
              </a:lnSpc>
            </a:pPr>
            <a:r>
              <a:rPr lang="en-US" altLang="zh-CN" sz="3000" b="1" dirty="0" smtClean="0">
                <a:latin typeface="Times New Roman" panose="02020603050405020304" pitchFamily="18" charset="0"/>
                <a:cs typeface="Times New Roman" panose="02020603050405020304" pitchFamily="18" charset="0"/>
              </a:rPr>
              <a:t>               succeeded in the end.</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Unless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Although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If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Because</a:t>
            </a: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)4.I'm very upset because I have trouble ________ physics.</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study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studying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studied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study</a:t>
            </a:r>
          </a:p>
        </p:txBody>
      </p:sp>
      <p:sp>
        <p:nvSpPr>
          <p:cNvPr id="13" name="矩形 12"/>
          <p:cNvSpPr/>
          <p:nvPr/>
        </p:nvSpPr>
        <p:spPr>
          <a:xfrm>
            <a:off x="1158442" y="1407655"/>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1115654" y="3469041"/>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28707" y="4687079"/>
            <a:ext cx="11046476" cy="692497"/>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600" b="1" dirty="0" smtClean="0">
                <a:latin typeface="仿宋" panose="02010609060101010101" charset="-122"/>
                <a:ea typeface="仿宋" panose="02010609060101010101" charset="-122"/>
                <a:cs typeface="Times New Roman" panose="02020603050405020304" pitchFamily="18" charset="0"/>
              </a:rPr>
              <a:t>have trouble doing </a:t>
            </a:r>
            <a:r>
              <a:rPr lang="en-US" altLang="zh-CN" sz="2600" b="1" dirty="0" err="1" smtClean="0">
                <a:latin typeface="仿宋" panose="02010609060101010101" charset="-122"/>
                <a:ea typeface="仿宋" panose="02010609060101010101" charset="-122"/>
                <a:cs typeface="Times New Roman" panose="02020603050405020304" pitchFamily="18" charset="0"/>
              </a:rPr>
              <a:t>sth</a:t>
            </a:r>
            <a:r>
              <a:rPr lang="en-US" altLang="zh-CN" sz="2600" b="1" dirty="0" smtClean="0">
                <a:latin typeface="仿宋" panose="02010609060101010101" charset="-122"/>
                <a:ea typeface="仿宋" panose="02010609060101010101" charset="-122"/>
                <a:cs typeface="Times New Roman" panose="02020603050405020304" pitchFamily="18" charset="0"/>
              </a:rPr>
              <a:t>.</a:t>
            </a:r>
            <a:r>
              <a:rPr lang="zh-CN" altLang="en-US" sz="2600" b="1" dirty="0" smtClean="0">
                <a:latin typeface="仿宋" panose="02010609060101010101" charset="-122"/>
                <a:ea typeface="仿宋" panose="02010609060101010101" charset="-122"/>
                <a:cs typeface="Times New Roman" panose="02020603050405020304" pitchFamily="18" charset="0"/>
              </a:rPr>
              <a:t>意为“做某事有困难”。</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44522" y="1227193"/>
            <a:ext cx="11066832" cy="277467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)5.—________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—It's April 28th.</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What's the time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 day is it today</a:t>
            </a:r>
          </a:p>
          <a:p>
            <a:pPr>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What's the date today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When is the date</a:t>
            </a:r>
          </a:p>
        </p:txBody>
      </p:sp>
      <p:sp>
        <p:nvSpPr>
          <p:cNvPr id="13" name="矩形 12"/>
          <p:cNvSpPr/>
          <p:nvPr/>
        </p:nvSpPr>
        <p:spPr>
          <a:xfrm>
            <a:off x="1176026" y="1513163"/>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534622" y="1187221"/>
            <a:ext cx="72047" cy="414020"/>
          </a:xfrm>
          <a:prstGeom prst="rect">
            <a:avLst/>
          </a:prstGeom>
          <a:noFill/>
          <a:ln w="9525">
            <a:noFill/>
          </a:ln>
        </p:spPr>
      </p:pic>
      <p:sp>
        <p:nvSpPr>
          <p:cNvPr id="6" name="TextBox 5"/>
          <p:cNvSpPr txBox="1"/>
          <p:nvPr/>
        </p:nvSpPr>
        <p:spPr>
          <a:xfrm>
            <a:off x="799397" y="970075"/>
            <a:ext cx="10086535" cy="69717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Ⅱ.</a:t>
            </a:r>
            <a:r>
              <a:rPr lang="zh-CN" altLang="en-US" sz="3000" b="1" dirty="0" smtClean="0">
                <a:latin typeface="Times New Roman" panose="02020603050405020304" pitchFamily="18" charset="0"/>
                <a:cs typeface="Times New Roman" panose="02020603050405020304" pitchFamily="18" charset="0"/>
              </a:rPr>
              <a:t>完形填空</a:t>
            </a:r>
          </a:p>
        </p:txBody>
      </p:sp>
      <p:sp>
        <p:nvSpPr>
          <p:cNvPr id="12" name="TextBox 11"/>
          <p:cNvSpPr txBox="1"/>
          <p:nvPr/>
        </p:nvSpPr>
        <p:spPr>
          <a:xfrm>
            <a:off x="623199" y="1833311"/>
            <a:ext cx="10149840" cy="2779351"/>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People may remember what they were doing when they heard a cry for help. Mr. Black was once a policeman. He was a kind person. He liked to have a walk in the park after breakfast.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68186" y="951614"/>
            <a:ext cx="11519014" cy="5632311"/>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It was very cold __1__ a winter morning. Mr. Black was walking along the street when he heard a cry for help. He turned around but could see nobody. He stopped and looked here and there. At that moment, a boy  __2__ to him. The boy was in such a hurry __3__ he couldn't say a word except pointing towards the river. Mr. Black realized what had happened and ran to the river as soon as possible. __4__ of them ran along the river and saw a girl in the water. She __5__ a piece of wood. It was carrying her away. It was too  __6__</a:t>
            </a:r>
            <a:r>
              <a:rPr lang="zh-CN" altLang="en-US" sz="3000" b="1" dirty="0" smtClean="0">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41809" y="1575867"/>
            <a:ext cx="11519014" cy="4247317"/>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Without a word, Mr. Black took off his clothes as __7__ as he could, and jumped into the river. He  __8__ to the girl, took her back near the bank and lifted the girl up, and then the boy helped __9__ her out of the water. Then they stopped a car and took the girl to __10__. At last the girl's life was saved, and she thanked them very much.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47317" y="1364851"/>
            <a:ext cx="11519014" cy="4852162"/>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)1.A.in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on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for</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)2.A.walked up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looked out</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put out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ran up</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)3.A.so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because     C. that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but</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)4.A.All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Both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Neither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Either</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)5.A.was holding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was lifting</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is taking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is pushing</a:t>
            </a:r>
          </a:p>
        </p:txBody>
      </p:sp>
      <p:sp>
        <p:nvSpPr>
          <p:cNvPr id="4" name="矩形 3"/>
          <p:cNvSpPr/>
          <p:nvPr/>
        </p:nvSpPr>
        <p:spPr>
          <a:xfrm>
            <a:off x="859503" y="1609878"/>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868295" y="2330847"/>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880019" y="3652624"/>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891742" y="4341355"/>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874158" y="5044739"/>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6" grpId="0"/>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47317" y="1364851"/>
            <a:ext cx="11519014" cy="4852162"/>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)6.A.heavy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exciting</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dangerous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interesting</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)7.A.slowly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carefully</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quickly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quietly</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)8.A.swam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ran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flew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walked</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)9.A.push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pull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bring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take</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)10.A.house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school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park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hospital</a:t>
            </a:r>
          </a:p>
        </p:txBody>
      </p:sp>
      <p:sp>
        <p:nvSpPr>
          <p:cNvPr id="4" name="矩形 3"/>
          <p:cNvSpPr/>
          <p:nvPr/>
        </p:nvSpPr>
        <p:spPr>
          <a:xfrm>
            <a:off x="859503" y="1609878"/>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868295" y="2990270"/>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880019" y="4320840"/>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882949" y="5027155"/>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838989" y="5712954"/>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6" grpId="0"/>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534622" y="1187221"/>
            <a:ext cx="72047" cy="414020"/>
          </a:xfrm>
          <a:prstGeom prst="rect">
            <a:avLst/>
          </a:prstGeom>
          <a:noFill/>
          <a:ln w="9525">
            <a:noFill/>
          </a:ln>
        </p:spPr>
      </p:pic>
      <p:sp>
        <p:nvSpPr>
          <p:cNvPr id="6" name="TextBox 5"/>
          <p:cNvSpPr txBox="1"/>
          <p:nvPr/>
        </p:nvSpPr>
        <p:spPr>
          <a:xfrm>
            <a:off x="799397" y="970075"/>
            <a:ext cx="10086535" cy="69717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Ⅲ.</a:t>
            </a:r>
            <a:r>
              <a:rPr lang="zh-CN" altLang="en-US" sz="3000" b="1" dirty="0" smtClean="0">
                <a:latin typeface="Times New Roman" panose="02020603050405020304" pitchFamily="18" charset="0"/>
                <a:cs typeface="Times New Roman" panose="02020603050405020304" pitchFamily="18" charset="0"/>
              </a:rPr>
              <a:t>任务型阅读</a:t>
            </a:r>
          </a:p>
        </p:txBody>
      </p:sp>
      <p:sp>
        <p:nvSpPr>
          <p:cNvPr id="12" name="TextBox 11"/>
          <p:cNvSpPr txBox="1"/>
          <p:nvPr/>
        </p:nvSpPr>
        <p:spPr>
          <a:xfrm>
            <a:off x="623199" y="1833311"/>
            <a:ext cx="11176078" cy="4247317"/>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A young man went to visit a wise man who lived deep in the mountain. He wanted to ask for the wisdom(</a:t>
            </a:r>
            <a:r>
              <a:rPr lang="zh-CN" altLang="en-US" sz="3000" b="1" dirty="0" smtClean="0">
                <a:latin typeface="Times New Roman" panose="02020603050405020304" pitchFamily="18" charset="0"/>
                <a:cs typeface="Times New Roman" panose="02020603050405020304" pitchFamily="18" charset="0"/>
              </a:rPr>
              <a:t>智慧</a:t>
            </a:r>
            <a:r>
              <a:rPr lang="en-US" altLang="zh-CN" sz="3000" b="1" dirty="0" smtClean="0">
                <a:latin typeface="Times New Roman" panose="02020603050405020304" pitchFamily="18" charset="0"/>
                <a:cs typeface="Times New Roman" panose="02020603050405020304" pitchFamily="18" charset="0"/>
              </a:rPr>
              <a:t>) of life.</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“Excuse me! Could you tell me what the most important day in our lives is? Is it the day when we were born or the day we die? Is it the day when we fall in love or the day we are successful</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the young man asked.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1045210"/>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8" name="TextBox 7"/>
          <p:cNvSpPr txBox="1"/>
          <p:nvPr/>
        </p:nvSpPr>
        <p:spPr>
          <a:xfrm>
            <a:off x="633037" y="1906516"/>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Ⅰ.</a:t>
            </a:r>
            <a:r>
              <a:rPr lang="zh-CN" altLang="en-US" sz="3000" b="1" dirty="0" smtClean="0">
                <a:latin typeface="Times New Roman" panose="02020603050405020304" pitchFamily="18" charset="0"/>
                <a:cs typeface="Times New Roman" panose="02020603050405020304" pitchFamily="18" charset="0"/>
              </a:rPr>
              <a:t>根据句意及汉语提示写出所缺的单词</a:t>
            </a:r>
          </a:p>
        </p:txBody>
      </p:sp>
      <p:sp>
        <p:nvSpPr>
          <p:cNvPr id="15" name="TextBox 14"/>
          <p:cNvSpPr txBox="1"/>
          <p:nvPr/>
        </p:nvSpPr>
        <p:spPr>
          <a:xfrm>
            <a:off x="369278" y="2585863"/>
            <a:ext cx="11455930" cy="277467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Eiffel ________(</a:t>
            </a:r>
            <a:r>
              <a:rPr lang="zh-CN" altLang="en-US" sz="3000" b="1" dirty="0" smtClean="0">
                <a:latin typeface="Times New Roman" panose="02020603050405020304" pitchFamily="18" charset="0"/>
                <a:cs typeface="Times New Roman" panose="02020603050405020304" pitchFamily="18" charset="0"/>
              </a:rPr>
              <a:t>塔</a:t>
            </a:r>
            <a:r>
              <a:rPr lang="en-US" altLang="zh-CN" sz="3000" b="1" dirty="0" smtClean="0">
                <a:latin typeface="Times New Roman" panose="02020603050405020304" pitchFamily="18" charset="0"/>
                <a:cs typeface="Times New Roman" panose="02020603050405020304" pitchFamily="18" charset="0"/>
              </a:rPr>
              <a:t>) is in Paris.</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[2018·</a:t>
            </a:r>
            <a:r>
              <a:rPr lang="zh-CN" altLang="en-US" sz="3000" b="1" dirty="0" smtClean="0">
                <a:latin typeface="Times New Roman" panose="02020603050405020304" pitchFamily="18" charset="0"/>
                <a:cs typeface="Times New Roman" panose="02020603050405020304" pitchFamily="18" charset="0"/>
              </a:rPr>
              <a:t>南京</a:t>
            </a:r>
            <a:r>
              <a:rPr lang="en-US" altLang="zh-CN" sz="3000" b="1" dirty="0" smtClean="0">
                <a:latin typeface="Times New Roman" panose="02020603050405020304" pitchFamily="18" charset="0"/>
                <a:cs typeface="Times New Roman" panose="02020603050405020304" pitchFamily="18" charset="0"/>
              </a:rPr>
              <a:t>]—What's the ________(</a:t>
            </a:r>
            <a:r>
              <a:rPr lang="zh-CN" altLang="en-US" sz="3000" b="1" dirty="0" smtClean="0">
                <a:latin typeface="Times New Roman" panose="02020603050405020304" pitchFamily="18" charset="0"/>
                <a:cs typeface="Times New Roman" panose="02020603050405020304" pitchFamily="18" charset="0"/>
              </a:rPr>
              <a:t>日期</a:t>
            </a:r>
            <a:r>
              <a:rPr lang="en-US" altLang="zh-CN" sz="3000" b="1" dirty="0" smtClean="0">
                <a:latin typeface="Times New Roman" panose="02020603050405020304" pitchFamily="18" charset="0"/>
                <a:cs typeface="Times New Roman" panose="02020603050405020304" pitchFamily="18" charset="0"/>
              </a:rPr>
              <a:t>) today, Millie?</a:t>
            </a:r>
          </a:p>
          <a:p>
            <a:pPr>
              <a:lnSpc>
                <a:spcPct val="150000"/>
              </a:lnSpc>
            </a:pPr>
            <a:r>
              <a:rPr lang="en-US" altLang="zh-CN" sz="3000" b="1" dirty="0" smtClean="0">
                <a:latin typeface="Times New Roman" panose="02020603050405020304" pitchFamily="18" charset="0"/>
                <a:cs typeface="Times New Roman" panose="02020603050405020304" pitchFamily="18" charset="0"/>
              </a:rPr>
              <a:t>       —It's 17 June. Oh, tomorrow is the Dragon Boat Festival.</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They didn't say anything. They went home in ________ (</a:t>
            </a:r>
            <a:r>
              <a:rPr lang="zh-CN" altLang="en-US" sz="3000" b="1" dirty="0" smtClean="0">
                <a:latin typeface="Times New Roman" panose="02020603050405020304" pitchFamily="18" charset="0"/>
                <a:cs typeface="Times New Roman" panose="02020603050405020304" pitchFamily="18" charset="0"/>
              </a:rPr>
              <a:t>沉默</a:t>
            </a:r>
            <a:r>
              <a:rPr lang="en-US" altLang="zh-CN" sz="3000" b="1" dirty="0" smtClean="0">
                <a:latin typeface="Times New Roman" panose="02020603050405020304" pitchFamily="18" charset="0"/>
                <a:cs typeface="Times New Roman" panose="02020603050405020304" pitchFamily="18" charset="0"/>
              </a:rPr>
              <a:t>). </a:t>
            </a:r>
          </a:p>
        </p:txBody>
      </p:sp>
      <p:sp>
        <p:nvSpPr>
          <p:cNvPr id="16" name="矩形 15"/>
          <p:cNvSpPr/>
          <p:nvPr/>
        </p:nvSpPr>
        <p:spPr>
          <a:xfrm>
            <a:off x="2955498" y="2763377"/>
            <a:ext cx="1320170"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Tower</a:t>
            </a:r>
            <a:r>
              <a:rPr lang="zh-CN" altLang="en-US" sz="2400" b="1" dirty="0" smtClean="0">
                <a:solidFill>
                  <a:srgbClr val="FF0000"/>
                </a:solidFill>
                <a:latin typeface="Times New Roman" panose="02020603050405020304" pitchFamily="18" charset="0"/>
                <a:cs typeface="Times New Roman" panose="02020603050405020304" pitchFamily="18" charset="0"/>
              </a:rPr>
              <a:t>　</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5596577" y="3502996"/>
            <a:ext cx="74892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date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8808691" y="4868735"/>
            <a:ext cx="105509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silence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8"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41809" y="1575867"/>
            <a:ext cx="11519014" cy="4164345"/>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“None. The most important day in our lives is today</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the wise man replied calmly.</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“Why</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the young man was very surprised. “Is it because there is some unusual event taking place today</a:t>
            </a:r>
            <a:r>
              <a:rPr lang="zh-CN" altLang="en-US" sz="3000" b="1" dirty="0" smtClean="0">
                <a:latin typeface="Times New Roman" panose="02020603050405020304" pitchFamily="18" charset="0"/>
                <a:cs typeface="Times New Roman" panose="02020603050405020304" pitchFamily="18" charset="0"/>
              </a:rPr>
              <a:t>？”</a:t>
            </a:r>
          </a:p>
          <a:p>
            <a:pPr algn="just">
              <a:lnSpc>
                <a:spcPct val="150000"/>
              </a:lnSpc>
            </a:pP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No. Nothing has happened today.”</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“So is it because of my visit</a:t>
            </a:r>
            <a:r>
              <a:rPr lang="zh-CN" altLang="en-US" sz="3000" b="1" dirty="0" smtClean="0">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38523" y="1734129"/>
            <a:ext cx="11281622" cy="3554819"/>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“Even if nobody visited me today, today is still very important, because today is the only wealth(</a:t>
            </a:r>
            <a:r>
              <a:rPr lang="zh-CN" altLang="en-US" sz="3000" b="1" dirty="0" smtClean="0">
                <a:latin typeface="Times New Roman" panose="02020603050405020304" pitchFamily="18" charset="0"/>
                <a:cs typeface="Times New Roman" panose="02020603050405020304" pitchFamily="18" charset="0"/>
              </a:rPr>
              <a:t>财富</a:t>
            </a:r>
            <a:r>
              <a:rPr lang="en-US" altLang="zh-CN" sz="3000" b="1" dirty="0" smtClean="0">
                <a:latin typeface="Times New Roman" panose="02020603050405020304" pitchFamily="18" charset="0"/>
                <a:cs typeface="Times New Roman" panose="02020603050405020304" pitchFamily="18" charset="0"/>
              </a:rPr>
              <a:t>) we have. No matter how important yesterday is, it has gone by; </a:t>
            </a:r>
            <a:r>
              <a:rPr lang="en-US" altLang="zh-CN" sz="3000" b="1" u="sng" dirty="0" smtClean="0">
                <a:latin typeface="Times New Roman" panose="02020603050405020304" pitchFamily="18" charset="0"/>
                <a:cs typeface="Times New Roman" panose="02020603050405020304" pitchFamily="18" charset="0"/>
              </a:rPr>
              <a:t>3.no matter how wonderful tomorrow may be, it hasn't come</a:t>
            </a:r>
            <a:r>
              <a:rPr lang="en-US" altLang="zh-CN" sz="3000" b="1" dirty="0" smtClean="0">
                <a:latin typeface="Times New Roman" panose="02020603050405020304" pitchFamily="18" charset="0"/>
                <a:cs typeface="Times New Roman" panose="02020603050405020304" pitchFamily="18" charset="0"/>
              </a:rPr>
              <a:t>; no matter how ordinary and boring today is, it is in our hands.”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2485" y="1962729"/>
            <a:ext cx="11281622" cy="2779351"/>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The young man still wanted to ask something, but the wise man stopped him and said, “When we are talking about the importance of today, we have wasted a lot of it. That is to say, part of ‘today’ has passed.”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2485" y="1646206"/>
            <a:ext cx="11281622" cy="3554819"/>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Having understood this, the young man nodded and then went down the mountain.</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4</a:t>
            </a:r>
            <a:r>
              <a:rPr lang="zh-CN" altLang="en-US" sz="3000" b="1" dirty="0" smtClean="0">
                <a:latin typeface="Times New Roman" panose="02020603050405020304" pitchFamily="18" charset="0"/>
                <a:cs typeface="Times New Roman" panose="02020603050405020304" pitchFamily="18" charset="0"/>
              </a:rPr>
              <a:t>．</a:t>
            </a:r>
            <a:r>
              <a:rPr lang="en-US" altLang="zh-CN" sz="3000" b="1" u="sng" dirty="0" smtClean="0">
                <a:latin typeface="Times New Roman" panose="02020603050405020304" pitchFamily="18" charset="0"/>
                <a:cs typeface="Times New Roman" panose="02020603050405020304" pitchFamily="18" charset="0"/>
              </a:rPr>
              <a:t>Actually, today is the only wealth and chance we have. </a:t>
            </a:r>
            <a:r>
              <a:rPr lang="en-US" altLang="zh-CN" sz="3000" b="1" dirty="0" smtClean="0">
                <a:latin typeface="Times New Roman" panose="02020603050405020304" pitchFamily="18" charset="0"/>
                <a:cs typeface="Times New Roman" panose="02020603050405020304" pitchFamily="18" charset="0"/>
              </a:rPr>
              <a:t>Therefore, what we should do now is to forget yesterday and tomorrow and catch hold of today!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2485" y="1241760"/>
            <a:ext cx="11281622" cy="4247317"/>
          </a:xfrm>
          <a:prstGeom prst="rect">
            <a:avLst/>
          </a:prstGeom>
          <a:noFill/>
        </p:spPr>
        <p:txBody>
          <a:bodyPr wrap="square" rtlCol="0">
            <a:spAutoFit/>
          </a:bodyPr>
          <a:lstStyle/>
          <a:p>
            <a:pPr algn="just">
              <a:lnSpc>
                <a:spcPct val="150000"/>
              </a:lnSpc>
            </a:pPr>
            <a:r>
              <a:rPr lang="zh-CN" altLang="en-US" sz="3000" b="1" dirty="0" smtClean="0">
                <a:latin typeface="Times New Roman" panose="02020603050405020304" pitchFamily="18" charset="0"/>
                <a:cs typeface="Times New Roman" panose="02020603050405020304" pitchFamily="18" charset="0"/>
              </a:rPr>
              <a:t>根据短文内容，完成下列各题。</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一</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根据短文内容简要回答问题。</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Why did the young man want to visit the wise man?</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_______________________________________________________</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2.  Did the young man get the answer to his question?</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_______________________________________________________</a:t>
            </a:r>
          </a:p>
        </p:txBody>
      </p:sp>
      <p:sp>
        <p:nvSpPr>
          <p:cNvPr id="4" name="矩形 3"/>
          <p:cNvSpPr/>
          <p:nvPr/>
        </p:nvSpPr>
        <p:spPr>
          <a:xfrm>
            <a:off x="1295474" y="3185953"/>
            <a:ext cx="10095912" cy="830997"/>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Because he wanted to ask for the wisdom of life./Because he wanted to know what the most important day in our lives was.</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1471318" y="4856491"/>
            <a:ext cx="167340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Yes, he did.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2485" y="1646206"/>
            <a:ext cx="11281622" cy="3554819"/>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二</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将短文中画线的句子译成汉语。</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_______________________________________________________</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_______________________________________________________</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三</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给短文拟一个适当的标题。</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_______________________________________________________</a:t>
            </a:r>
          </a:p>
        </p:txBody>
      </p:sp>
      <p:sp>
        <p:nvSpPr>
          <p:cNvPr id="4" name="矩形 3"/>
          <p:cNvSpPr/>
          <p:nvPr/>
        </p:nvSpPr>
        <p:spPr>
          <a:xfrm>
            <a:off x="1409774" y="2456192"/>
            <a:ext cx="10095912" cy="461665"/>
          </a:xfrm>
          <a:prstGeom prst="rect">
            <a:avLst/>
          </a:prstGeom>
        </p:spPr>
        <p:txBody>
          <a:bodyPr wrap="square">
            <a:spAutoFit/>
          </a:bodyPr>
          <a:lstStyle/>
          <a:p>
            <a:r>
              <a:rPr lang="zh-CN" altLang="en-US" sz="2400" b="1" dirty="0" smtClean="0">
                <a:solidFill>
                  <a:srgbClr val="FF0000"/>
                </a:solidFill>
                <a:latin typeface="Times New Roman" panose="02020603050405020304" pitchFamily="18" charset="0"/>
                <a:cs typeface="Times New Roman" panose="02020603050405020304" pitchFamily="18" charset="0"/>
              </a:rPr>
              <a:t>无论明天可能多么精彩</a:t>
            </a:r>
            <a:r>
              <a:rPr lang="en-US" altLang="zh-CN" sz="2400" b="1" dirty="0" smtClean="0">
                <a:solidFill>
                  <a:srgbClr val="FF0000"/>
                </a:solidFill>
                <a:latin typeface="Times New Roman" panose="02020603050405020304" pitchFamily="18" charset="0"/>
                <a:cs typeface="Times New Roman" panose="02020603050405020304" pitchFamily="18" charset="0"/>
              </a:rPr>
              <a:t>/</a:t>
            </a:r>
            <a:r>
              <a:rPr lang="zh-CN" altLang="en-US" sz="2400" b="1" dirty="0" smtClean="0">
                <a:solidFill>
                  <a:srgbClr val="FF0000"/>
                </a:solidFill>
                <a:latin typeface="Times New Roman" panose="02020603050405020304" pitchFamily="18" charset="0"/>
                <a:cs typeface="Times New Roman" panose="02020603050405020304" pitchFamily="18" charset="0"/>
              </a:rPr>
              <a:t>美好</a:t>
            </a:r>
            <a:r>
              <a:rPr lang="en-US" altLang="zh-CN" sz="2400" b="1" dirty="0" smtClean="0">
                <a:solidFill>
                  <a:srgbClr val="FF0000"/>
                </a:solidFill>
                <a:latin typeface="Times New Roman" panose="02020603050405020304" pitchFamily="18" charset="0"/>
                <a:cs typeface="Times New Roman" panose="02020603050405020304" pitchFamily="18" charset="0"/>
              </a:rPr>
              <a:t>/</a:t>
            </a:r>
            <a:r>
              <a:rPr lang="zh-CN" altLang="en-US" sz="2400" b="1" dirty="0" smtClean="0">
                <a:solidFill>
                  <a:srgbClr val="FF0000"/>
                </a:solidFill>
                <a:latin typeface="Times New Roman" panose="02020603050405020304" pitchFamily="18" charset="0"/>
                <a:cs typeface="Times New Roman" panose="02020603050405020304" pitchFamily="18" charset="0"/>
              </a:rPr>
              <a:t>辉煌，它还没有到来</a:t>
            </a:r>
          </a:p>
        </p:txBody>
      </p:sp>
      <p:sp>
        <p:nvSpPr>
          <p:cNvPr id="5" name="矩形 4"/>
          <p:cNvSpPr/>
          <p:nvPr/>
        </p:nvSpPr>
        <p:spPr>
          <a:xfrm>
            <a:off x="1471318" y="3212329"/>
            <a:ext cx="6991016" cy="461665"/>
          </a:xfrm>
          <a:prstGeom prst="rect">
            <a:avLst/>
          </a:prstGeom>
        </p:spPr>
        <p:txBody>
          <a:bodyPr wrap="none">
            <a:spAutoFit/>
          </a:bodyPr>
          <a:lstStyle/>
          <a:p>
            <a:r>
              <a:rPr lang="zh-CN" altLang="en-US" sz="2400" b="1" dirty="0" smtClean="0">
                <a:solidFill>
                  <a:srgbClr val="FF0000"/>
                </a:solidFill>
                <a:latin typeface="Times New Roman" panose="02020603050405020304" pitchFamily="18" charset="0"/>
                <a:cs typeface="Times New Roman" panose="02020603050405020304" pitchFamily="18" charset="0"/>
              </a:rPr>
              <a:t>事实上，今天是我们所拥有的唯一的财富和机会。</a:t>
            </a:r>
          </a:p>
        </p:txBody>
      </p:sp>
      <p:sp>
        <p:nvSpPr>
          <p:cNvPr id="6" name="矩形 5"/>
          <p:cNvSpPr/>
          <p:nvPr/>
        </p:nvSpPr>
        <p:spPr>
          <a:xfrm>
            <a:off x="1315989" y="4252752"/>
            <a:ext cx="10392436" cy="830997"/>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The most important day in our lives/The most important day in our lives is today/Today is the most important day/The most important day is today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20220" y="1938388"/>
            <a:ext cx="11128958" cy="277467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They have been having a difficult time ________ (</a:t>
            </a:r>
            <a:r>
              <a:rPr lang="zh-CN" altLang="en-US" sz="3000" b="1" dirty="0" smtClean="0">
                <a:latin typeface="Times New Roman" panose="02020603050405020304" pitchFamily="18" charset="0"/>
                <a:cs typeface="Times New Roman" panose="02020603050405020304" pitchFamily="18" charset="0"/>
              </a:rPr>
              <a:t>最近</a:t>
            </a:r>
            <a:r>
              <a:rPr lang="en-US" altLang="zh-CN" sz="3000" b="1" dirty="0" smtClean="0">
                <a:latin typeface="Times New Roman" panose="02020603050405020304" pitchFamily="18" charset="0"/>
                <a:cs typeface="Times New Roman" panose="02020603050405020304" pitchFamily="18" charset="0"/>
              </a:rPr>
              <a:t>).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[2018·</a:t>
            </a:r>
            <a:r>
              <a:rPr lang="zh-CN" altLang="en-US" sz="3000" b="1" dirty="0" smtClean="0">
                <a:latin typeface="Times New Roman" panose="02020603050405020304" pitchFamily="18" charset="0"/>
                <a:cs typeface="Times New Roman" panose="02020603050405020304" pitchFamily="18" charset="0"/>
              </a:rPr>
              <a:t>成都</a:t>
            </a:r>
            <a:r>
              <a:rPr lang="en-US" altLang="zh-CN" sz="3000" b="1" dirty="0" smtClean="0">
                <a:latin typeface="Times New Roman" panose="02020603050405020304" pitchFamily="18" charset="0"/>
                <a:cs typeface="Times New Roman" panose="02020603050405020304" pitchFamily="18" charset="0"/>
              </a:rPr>
              <a:t>]I am ________(</a:t>
            </a:r>
            <a:r>
              <a:rPr lang="zh-CN" altLang="en-US" sz="3000" b="1" dirty="0" smtClean="0">
                <a:latin typeface="Times New Roman" panose="02020603050405020304" pitchFamily="18" charset="0"/>
                <a:cs typeface="Times New Roman" panose="02020603050405020304" pitchFamily="18" charset="0"/>
              </a:rPr>
              <a:t>完全地</a:t>
            </a:r>
            <a:r>
              <a:rPr lang="en-US" altLang="zh-CN" sz="3000" b="1" dirty="0" smtClean="0">
                <a:latin typeface="Times New Roman" panose="02020603050405020304" pitchFamily="18" charset="0"/>
                <a:cs typeface="Times New Roman" panose="02020603050405020304" pitchFamily="18" charset="0"/>
              </a:rPr>
              <a:t>) wrong for sure. I have to do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the research from the very beginning.</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6</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He refused to tell me the ________ (</a:t>
            </a:r>
            <a:r>
              <a:rPr lang="zh-CN" altLang="en-US" sz="3000" b="1" dirty="0" smtClean="0">
                <a:latin typeface="Times New Roman" panose="02020603050405020304" pitchFamily="18" charset="0"/>
                <a:cs typeface="Times New Roman" panose="02020603050405020304" pitchFamily="18" charset="0"/>
              </a:rPr>
              <a:t>实情</a:t>
            </a:r>
            <a:r>
              <a:rPr lang="en-US" altLang="zh-CN" sz="3000" b="1" dirty="0" smtClean="0">
                <a:latin typeface="Times New Roman" panose="02020603050405020304" pitchFamily="18" charset="0"/>
                <a:cs typeface="Times New Roman" panose="02020603050405020304" pitchFamily="18" charset="0"/>
              </a:rPr>
              <a:t>). </a:t>
            </a:r>
          </a:p>
        </p:txBody>
      </p:sp>
      <p:sp>
        <p:nvSpPr>
          <p:cNvPr id="10" name="矩形 9"/>
          <p:cNvSpPr/>
          <p:nvPr/>
        </p:nvSpPr>
        <p:spPr>
          <a:xfrm>
            <a:off x="7842738" y="2130320"/>
            <a:ext cx="1327639"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recently</a:t>
            </a:r>
            <a:r>
              <a:rPr lang="zh-CN" altLang="en-US" sz="2400" b="1" dirty="0" smtClean="0">
                <a:solidFill>
                  <a:srgbClr val="FF0000"/>
                </a:solidFill>
                <a:latin typeface="Times New Roman" panose="02020603050405020304" pitchFamily="18" charset="0"/>
                <a:cs typeface="Times New Roman" panose="02020603050405020304" pitchFamily="18" charset="0"/>
              </a:rPr>
              <a:t>　</a:t>
            </a:r>
            <a:r>
              <a:rPr lang="en-US" altLang="zh-CN" sz="2400" b="1" dirty="0" smtClean="0">
                <a:solidFill>
                  <a:srgbClr val="FF0000"/>
                </a:solidFill>
                <a:latin typeface="Times New Roman" panose="02020603050405020304" pitchFamily="18" charset="0"/>
                <a:cs typeface="Times New Roman" panose="02020603050405020304" pitchFamily="18" charset="0"/>
              </a:rPr>
              <a:t> </a:t>
            </a:r>
          </a:p>
        </p:txBody>
      </p:sp>
      <p:sp>
        <p:nvSpPr>
          <p:cNvPr id="11" name="矩形 10"/>
          <p:cNvSpPr/>
          <p:nvPr/>
        </p:nvSpPr>
        <p:spPr>
          <a:xfrm>
            <a:off x="3987103" y="2815797"/>
            <a:ext cx="1601721"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completely</a:t>
            </a:r>
          </a:p>
        </p:txBody>
      </p:sp>
      <p:sp>
        <p:nvSpPr>
          <p:cNvPr id="6" name="矩形 5"/>
          <p:cNvSpPr/>
          <p:nvPr/>
        </p:nvSpPr>
        <p:spPr>
          <a:xfrm>
            <a:off x="5634192" y="4216704"/>
            <a:ext cx="869149"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truth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318213"/>
            <a:ext cx="84455" cy="414020"/>
          </a:xfrm>
          <a:prstGeom prst="rect">
            <a:avLst/>
          </a:prstGeom>
          <a:noFill/>
          <a:ln w="9525">
            <a:noFill/>
          </a:ln>
        </p:spPr>
      </p:pic>
      <p:sp>
        <p:nvSpPr>
          <p:cNvPr id="8" name="TextBox 7"/>
          <p:cNvSpPr txBox="1"/>
          <p:nvPr/>
        </p:nvSpPr>
        <p:spPr>
          <a:xfrm>
            <a:off x="633037" y="1257292"/>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Ⅱ.</a:t>
            </a:r>
            <a:r>
              <a:rPr lang="zh-CN" altLang="en-US" sz="3000" b="1" dirty="0" smtClean="0">
                <a:latin typeface="Times New Roman" panose="02020603050405020304" pitchFamily="18" charset="0"/>
                <a:cs typeface="Times New Roman" panose="02020603050405020304" pitchFamily="18" charset="0"/>
              </a:rPr>
              <a:t>从方框中选出合适的单词或短语，并用其适当形式填空</a:t>
            </a:r>
          </a:p>
        </p:txBody>
      </p:sp>
      <p:sp>
        <p:nvSpPr>
          <p:cNvPr id="11" name="TextBox 10"/>
          <p:cNvSpPr txBox="1"/>
          <p:nvPr/>
        </p:nvSpPr>
        <p:spPr>
          <a:xfrm>
            <a:off x="378682" y="2885092"/>
            <a:ext cx="11594781" cy="2086853"/>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None of them talked. They finished their meal ____________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We were ____________ that the World Trade Center was taken </a:t>
            </a:r>
          </a:p>
          <a:p>
            <a:pPr>
              <a:lnSpc>
                <a:spcPct val="150000"/>
              </a:lnSpc>
            </a:pPr>
            <a:r>
              <a:rPr lang="en-US" altLang="zh-CN" sz="3000" b="1" dirty="0" smtClean="0">
                <a:latin typeface="Times New Roman" panose="02020603050405020304" pitchFamily="18" charset="0"/>
                <a:cs typeface="Times New Roman" panose="02020603050405020304" pitchFamily="18" charset="0"/>
              </a:rPr>
              <a:t>       down by terrorists on September 11, 2001.</a:t>
            </a:r>
          </a:p>
        </p:txBody>
      </p:sp>
      <p:sp>
        <p:nvSpPr>
          <p:cNvPr id="12" name="矩形 11"/>
          <p:cNvSpPr/>
          <p:nvPr/>
        </p:nvSpPr>
        <p:spPr>
          <a:xfrm>
            <a:off x="9045942" y="3105544"/>
            <a:ext cx="1465466"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 in silence</a:t>
            </a:r>
          </a:p>
        </p:txBody>
      </p:sp>
      <p:sp>
        <p:nvSpPr>
          <p:cNvPr id="13" name="矩形 12"/>
          <p:cNvSpPr/>
          <p:nvPr/>
        </p:nvSpPr>
        <p:spPr>
          <a:xfrm>
            <a:off x="3194580" y="3804953"/>
            <a:ext cx="124585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shocked</a:t>
            </a:r>
          </a:p>
        </p:txBody>
      </p:sp>
      <p:sp>
        <p:nvSpPr>
          <p:cNvPr id="16" name="TextBox 15"/>
          <p:cNvSpPr txBox="1"/>
          <p:nvPr/>
        </p:nvSpPr>
        <p:spPr>
          <a:xfrm>
            <a:off x="808235" y="1947245"/>
            <a:ext cx="9883212" cy="784830"/>
          </a:xfrm>
          <a:prstGeom prst="rect">
            <a:avLst/>
          </a:prstGeom>
          <a:noFill/>
          <a:ln>
            <a:solidFill>
              <a:schemeClr val="accent1"/>
            </a:solidFill>
          </a:ln>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have meaning to, tell the truth, in silence, take down, shock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2" presetClass="entr" presetSubtype="4" fill="hold" grpId="1"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additive="base">
                                        <p:cTn id="10" dur="500" fill="hold"/>
                                        <p:tgtEl>
                                          <p:spTgt spid="16"/>
                                        </p:tgtEl>
                                        <p:attrNameLst>
                                          <p:attrName>ppt_x</p:attrName>
                                        </p:attrNameLst>
                                      </p:cBhvr>
                                      <p:tavLst>
                                        <p:tav tm="0">
                                          <p:val>
                                            <p:strVal val="#ppt_x"/>
                                          </p:val>
                                        </p:tav>
                                        <p:tav tm="100000">
                                          <p:val>
                                            <p:strVal val="#ppt_x"/>
                                          </p:val>
                                        </p:tav>
                                      </p:tavLst>
                                    </p:anim>
                                    <p:anim calcmode="lin" valueType="num">
                                      <p:cBhvr additive="base">
                                        <p:cTn id="1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20220" y="1938388"/>
            <a:ext cx="11128958" cy="3471848"/>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Whites decided to ____________ the old house and build a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new one.</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Don't look at me like that! I am ____________</a:t>
            </a:r>
            <a:r>
              <a:rPr lang="zh-CN" altLang="en-US" sz="3000" b="1" dirty="0" smtClean="0">
                <a:latin typeface="Times New Roman" panose="02020603050405020304" pitchFamily="18" charset="0"/>
                <a:cs typeface="Times New Roman" panose="02020603050405020304" pitchFamily="18" charset="0"/>
              </a:rPr>
              <a:t>．</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Spring Festival __________ many Chinese people, because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the family members can get together during the festival.</a:t>
            </a:r>
          </a:p>
        </p:txBody>
      </p:sp>
      <p:sp>
        <p:nvSpPr>
          <p:cNvPr id="10" name="矩形 9"/>
          <p:cNvSpPr/>
          <p:nvPr/>
        </p:nvSpPr>
        <p:spPr>
          <a:xfrm>
            <a:off x="5319345" y="2139111"/>
            <a:ext cx="1600201"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take down</a:t>
            </a:r>
            <a:r>
              <a:rPr lang="zh-CN" altLang="en-US" sz="2400" b="1" dirty="0" smtClean="0">
                <a:solidFill>
                  <a:srgbClr val="FF0000"/>
                </a:solidFill>
                <a:latin typeface="Times New Roman" panose="02020603050405020304" pitchFamily="18" charset="0"/>
                <a:cs typeface="Times New Roman" panose="02020603050405020304" pitchFamily="18" charset="0"/>
              </a:rPr>
              <a:t>　</a:t>
            </a:r>
            <a:r>
              <a:rPr lang="en-US" altLang="zh-CN" sz="2400" b="1" dirty="0" smtClean="0">
                <a:solidFill>
                  <a:srgbClr val="FF0000"/>
                </a:solidFill>
                <a:latin typeface="Times New Roman" panose="02020603050405020304" pitchFamily="18" charset="0"/>
                <a:cs typeface="Times New Roman" panose="02020603050405020304" pitchFamily="18" charset="0"/>
              </a:rPr>
              <a:t> </a:t>
            </a:r>
          </a:p>
        </p:txBody>
      </p:sp>
      <p:sp>
        <p:nvSpPr>
          <p:cNvPr id="11" name="矩形 10"/>
          <p:cNvSpPr/>
          <p:nvPr/>
        </p:nvSpPr>
        <p:spPr>
          <a:xfrm>
            <a:off x="6510497" y="3554349"/>
            <a:ext cx="2252540"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telling the truth</a:t>
            </a:r>
          </a:p>
        </p:txBody>
      </p:sp>
      <p:sp>
        <p:nvSpPr>
          <p:cNvPr id="6" name="矩形 5"/>
          <p:cNvSpPr/>
          <p:nvPr/>
        </p:nvSpPr>
        <p:spPr>
          <a:xfrm>
            <a:off x="4482403" y="4216704"/>
            <a:ext cx="216918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has meaning to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318213"/>
            <a:ext cx="84455" cy="414020"/>
          </a:xfrm>
          <a:prstGeom prst="rect">
            <a:avLst/>
          </a:prstGeom>
          <a:noFill/>
          <a:ln w="9525">
            <a:noFill/>
          </a:ln>
        </p:spPr>
      </p:pic>
      <p:sp>
        <p:nvSpPr>
          <p:cNvPr id="8" name="TextBox 7"/>
          <p:cNvSpPr txBox="1"/>
          <p:nvPr/>
        </p:nvSpPr>
        <p:spPr>
          <a:xfrm>
            <a:off x="633037" y="1257292"/>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Ⅲ.</a:t>
            </a:r>
            <a:r>
              <a:rPr lang="zh-CN" altLang="en-US" sz="3000" b="1" dirty="0" smtClean="0">
                <a:latin typeface="Times New Roman" panose="02020603050405020304" pitchFamily="18" charset="0"/>
                <a:cs typeface="Times New Roman" panose="02020603050405020304" pitchFamily="18" charset="0"/>
              </a:rPr>
              <a:t>根据汉语意思完成句子</a:t>
            </a:r>
          </a:p>
        </p:txBody>
      </p:sp>
      <p:sp>
        <p:nvSpPr>
          <p:cNvPr id="11" name="TextBox 10"/>
          <p:cNvSpPr txBox="1"/>
          <p:nvPr/>
        </p:nvSpPr>
        <p:spPr>
          <a:xfrm>
            <a:off x="395935" y="1791730"/>
            <a:ext cx="11594781" cy="485684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．起初，我并没有注意到那个标志。</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 ________</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I didn't notice the sign. </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．那些旧的建筑物将会被拆除。</a:t>
            </a:r>
          </a:p>
          <a:p>
            <a:pPr>
              <a:lnSpc>
                <a:spcPct val="150000"/>
              </a:lnSpc>
            </a:pPr>
            <a:r>
              <a:rPr lang="en-US" altLang="zh-CN" sz="3000" b="1" dirty="0" smtClean="0">
                <a:latin typeface="Times New Roman" panose="02020603050405020304" pitchFamily="18" charset="0"/>
                <a:cs typeface="Times New Roman" panose="02020603050405020304" pitchFamily="18" charset="0"/>
              </a:rPr>
              <a:t>       Those old buildings will be ________ ________. </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．现在，汤姆很难思考这个问题，因为他太紧张。</a:t>
            </a:r>
          </a:p>
          <a:p>
            <a:pPr>
              <a:lnSpc>
                <a:spcPct val="150000"/>
              </a:lnSpc>
            </a:pPr>
            <a:r>
              <a:rPr lang="en-US" altLang="zh-CN" sz="3000" b="1" dirty="0" smtClean="0">
                <a:latin typeface="Times New Roman" panose="02020603050405020304" pitchFamily="18" charset="0"/>
                <a:cs typeface="Times New Roman" panose="02020603050405020304" pitchFamily="18" charset="0"/>
              </a:rPr>
              <a:t>       Now, Tom _______ _______ _______ about the question, because </a:t>
            </a:r>
          </a:p>
          <a:p>
            <a:pPr>
              <a:lnSpc>
                <a:spcPct val="150000"/>
              </a:lnSpc>
            </a:pPr>
            <a:r>
              <a:rPr lang="en-US" altLang="zh-CN" sz="3000" b="1" dirty="0" smtClean="0">
                <a:latin typeface="Times New Roman" panose="02020603050405020304" pitchFamily="18" charset="0"/>
                <a:cs typeface="Times New Roman" panose="02020603050405020304" pitchFamily="18" charset="0"/>
              </a:rPr>
              <a:t>       he is too nervous.</a:t>
            </a:r>
          </a:p>
        </p:txBody>
      </p:sp>
      <p:sp>
        <p:nvSpPr>
          <p:cNvPr id="12" name="矩形 11"/>
          <p:cNvSpPr/>
          <p:nvPr/>
        </p:nvSpPr>
        <p:spPr>
          <a:xfrm>
            <a:off x="1613011" y="2702445"/>
            <a:ext cx="2651257"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At                first</a:t>
            </a:r>
            <a:r>
              <a:rPr lang="zh-CN" altLang="en-US" sz="2400" b="1" dirty="0" smtClean="0">
                <a:solidFill>
                  <a:srgbClr val="FF0000"/>
                </a:solidFill>
                <a:latin typeface="Times New Roman" panose="02020603050405020304" pitchFamily="18" charset="0"/>
                <a:cs typeface="Times New Roman" panose="02020603050405020304" pitchFamily="18" charset="0"/>
              </a:rPr>
              <a:t>　　</a:t>
            </a:r>
          </a:p>
        </p:txBody>
      </p:sp>
      <p:sp>
        <p:nvSpPr>
          <p:cNvPr id="14" name="矩形 13"/>
          <p:cNvSpPr/>
          <p:nvPr/>
        </p:nvSpPr>
        <p:spPr>
          <a:xfrm>
            <a:off x="6021897" y="4099199"/>
            <a:ext cx="2585772"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taken           down</a:t>
            </a:r>
            <a:endParaRPr lang="en-US" sz="2400" b="1" dirty="0" smtClean="0">
              <a:solidFill>
                <a:srgbClr val="FF0000"/>
              </a:solidFill>
              <a:latin typeface="Times New Roman" panose="02020603050405020304" pitchFamily="18" charset="0"/>
              <a:cs typeface="Times New Roman" panose="02020603050405020304" pitchFamily="18" charset="0"/>
            </a:endParaRPr>
          </a:p>
        </p:txBody>
      </p:sp>
      <p:sp>
        <p:nvSpPr>
          <p:cNvPr id="19" name="矩形 18"/>
          <p:cNvSpPr/>
          <p:nvPr/>
        </p:nvSpPr>
        <p:spPr>
          <a:xfrm>
            <a:off x="3208488" y="5439616"/>
            <a:ext cx="407919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has          trouble      thinking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ox(in)">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4"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39616" y="1126484"/>
            <a:ext cx="11447583" cy="493981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．我不记得我那时正在做什么。</a:t>
            </a:r>
          </a:p>
          <a:p>
            <a:pPr>
              <a:lnSpc>
                <a:spcPct val="150000"/>
              </a:lnSpc>
            </a:pPr>
            <a:r>
              <a:rPr lang="en-US" altLang="zh-CN" sz="3000" b="1" dirty="0" smtClean="0">
                <a:latin typeface="Times New Roman" panose="02020603050405020304" pitchFamily="18" charset="0"/>
                <a:cs typeface="Times New Roman" panose="02020603050405020304" pitchFamily="18" charset="0"/>
              </a:rPr>
              <a:t>      I don't remember _______ _______ _______ _______ at that time. </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．我向窗外看，看到了几只漂亮的鸟。</a:t>
            </a:r>
          </a:p>
          <a:p>
            <a:pPr>
              <a:lnSpc>
                <a:spcPct val="150000"/>
              </a:lnSpc>
            </a:pPr>
            <a:r>
              <a:rPr lang="en-US" altLang="zh-CN" sz="3000" b="1" dirty="0" smtClean="0">
                <a:latin typeface="Times New Roman" panose="02020603050405020304" pitchFamily="18" charset="0"/>
                <a:cs typeface="Times New Roman" panose="02020603050405020304" pitchFamily="18" charset="0"/>
              </a:rPr>
              <a:t>      I _______ _______ _______ the window and saw several beautiful </a:t>
            </a:r>
          </a:p>
          <a:p>
            <a:pPr>
              <a:lnSpc>
                <a:spcPct val="150000"/>
              </a:lnSpc>
            </a:pPr>
            <a:r>
              <a:rPr lang="en-US" altLang="zh-CN" sz="3000" b="1" dirty="0" smtClean="0">
                <a:latin typeface="Times New Roman" panose="02020603050405020304" pitchFamily="18" charset="0"/>
                <a:cs typeface="Times New Roman" panose="02020603050405020304" pitchFamily="18" charset="0"/>
              </a:rPr>
              <a:t>      birds. </a:t>
            </a:r>
          </a:p>
          <a:p>
            <a:pPr>
              <a:lnSpc>
                <a:spcPct val="150000"/>
              </a:lnSpc>
            </a:pPr>
            <a:r>
              <a:rPr lang="en-US" altLang="zh-CN" sz="3000" b="1" dirty="0" smtClean="0">
                <a:latin typeface="Times New Roman" panose="02020603050405020304" pitchFamily="18" charset="0"/>
                <a:cs typeface="Times New Roman" panose="02020603050405020304" pitchFamily="18" charset="0"/>
              </a:rPr>
              <a:t>6</a:t>
            </a:r>
            <a:r>
              <a:rPr lang="zh-CN" altLang="en-US" sz="3000" b="1" dirty="0" smtClean="0">
                <a:latin typeface="Times New Roman" panose="02020603050405020304" pitchFamily="18" charset="0"/>
                <a:cs typeface="Times New Roman" panose="02020603050405020304" pitchFamily="18" charset="0"/>
              </a:rPr>
              <a:t>．他太害怕了，以至于摔倒在地上。</a:t>
            </a:r>
          </a:p>
          <a:p>
            <a:pPr>
              <a:lnSpc>
                <a:spcPct val="150000"/>
              </a:lnSpc>
            </a:pPr>
            <a:r>
              <a:rPr lang="en-US" altLang="zh-CN" sz="3000" b="1" dirty="0" smtClean="0">
                <a:latin typeface="Times New Roman" panose="02020603050405020304" pitchFamily="18" charset="0"/>
                <a:cs typeface="Times New Roman" panose="02020603050405020304" pitchFamily="18" charset="0"/>
              </a:rPr>
              <a:t>       He was ________ ________ ________ he fell down to the ground. </a:t>
            </a:r>
          </a:p>
        </p:txBody>
      </p:sp>
      <p:sp>
        <p:nvSpPr>
          <p:cNvPr id="10" name="矩形 9"/>
          <p:cNvSpPr/>
          <p:nvPr/>
        </p:nvSpPr>
        <p:spPr>
          <a:xfrm>
            <a:off x="4337856" y="2017092"/>
            <a:ext cx="5439189"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what            I                was           doing</a:t>
            </a:r>
            <a:r>
              <a:rPr lang="zh-CN" altLang="en-US" sz="2400" b="1" dirty="0" smtClean="0">
                <a:solidFill>
                  <a:srgbClr val="FF0000"/>
                </a:solidFill>
                <a:latin typeface="Times New Roman" panose="02020603050405020304" pitchFamily="18" charset="0"/>
                <a:cs typeface="Times New Roman" panose="02020603050405020304" pitchFamily="18" charset="0"/>
              </a:rPr>
              <a:t>　</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1569900" y="3405419"/>
            <a:ext cx="3587842"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looked         out               of</a:t>
            </a:r>
          </a:p>
        </p:txBody>
      </p:sp>
      <p:sp>
        <p:nvSpPr>
          <p:cNvPr id="6" name="矩形 5"/>
          <p:cNvSpPr/>
          <p:nvPr/>
        </p:nvSpPr>
        <p:spPr>
          <a:xfrm>
            <a:off x="3021470" y="5468707"/>
            <a:ext cx="383874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so              scared            that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297235" y="1318213"/>
            <a:ext cx="84455" cy="414020"/>
          </a:xfrm>
          <a:prstGeom prst="rect">
            <a:avLst/>
          </a:prstGeom>
          <a:noFill/>
          <a:ln w="9525">
            <a:noFill/>
          </a:ln>
        </p:spPr>
      </p:pic>
      <p:sp>
        <p:nvSpPr>
          <p:cNvPr id="8" name="TextBox 7"/>
          <p:cNvSpPr txBox="1"/>
          <p:nvPr/>
        </p:nvSpPr>
        <p:spPr>
          <a:xfrm>
            <a:off x="457197" y="1257292"/>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Ⅳ.</a:t>
            </a:r>
            <a:r>
              <a:rPr lang="zh-CN" altLang="en-US" sz="3000" b="1" dirty="0" smtClean="0">
                <a:latin typeface="Times New Roman" panose="02020603050405020304" pitchFamily="18" charset="0"/>
                <a:cs typeface="Times New Roman" panose="02020603050405020304" pitchFamily="18" charset="0"/>
              </a:rPr>
              <a:t>按要求完成下列各题</a:t>
            </a:r>
          </a:p>
        </p:txBody>
      </p:sp>
      <p:sp>
        <p:nvSpPr>
          <p:cNvPr id="11" name="TextBox 10"/>
          <p:cNvSpPr txBox="1"/>
          <p:nvPr/>
        </p:nvSpPr>
        <p:spPr>
          <a:xfrm>
            <a:off x="167055" y="1791730"/>
            <a:ext cx="11887200"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They were playing soccer at this time yesterday.(</a:t>
            </a:r>
            <a:r>
              <a:rPr lang="zh-CN" altLang="en-US" sz="3000" b="1" dirty="0" smtClean="0">
                <a:latin typeface="Times New Roman" panose="02020603050405020304" pitchFamily="18" charset="0"/>
                <a:cs typeface="Times New Roman" panose="02020603050405020304" pitchFamily="18" charset="0"/>
              </a:rPr>
              <a:t>对画线部分提问</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 ________ they ________ at this time yesterday?</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She was singing at nine o'clock yesterday.(</a:t>
            </a:r>
            <a:r>
              <a:rPr lang="zh-CN" altLang="en-US" sz="3000" b="1" dirty="0" smtClean="0">
                <a:latin typeface="Times New Roman" panose="02020603050405020304" pitchFamily="18" charset="0"/>
                <a:cs typeface="Times New Roman" panose="02020603050405020304" pitchFamily="18" charset="0"/>
              </a:rPr>
              <a:t>改为一般疑问句</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 she ________ at nine o'clock yesterday? </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She was doing homework when her mother came back. (</a:t>
            </a:r>
            <a:r>
              <a:rPr lang="zh-CN" altLang="en-US" sz="3000" b="1" dirty="0" smtClean="0">
                <a:latin typeface="Times New Roman" panose="02020603050405020304" pitchFamily="18" charset="0"/>
                <a:cs typeface="Times New Roman" panose="02020603050405020304" pitchFamily="18" charset="0"/>
              </a:rPr>
              <a:t>改为同义句</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 she was doing homework, her mother came back.</a:t>
            </a:r>
          </a:p>
        </p:txBody>
      </p:sp>
      <p:sp>
        <p:nvSpPr>
          <p:cNvPr id="12" name="矩形 11"/>
          <p:cNvSpPr/>
          <p:nvPr/>
        </p:nvSpPr>
        <p:spPr>
          <a:xfrm>
            <a:off x="1243744" y="2667274"/>
            <a:ext cx="2976564"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What            were</a:t>
            </a:r>
            <a:r>
              <a:rPr lang="zh-CN" altLang="en-US" sz="2400" b="1" dirty="0" smtClean="0">
                <a:solidFill>
                  <a:srgbClr val="FF0000"/>
                </a:solidFill>
                <a:latin typeface="Times New Roman" panose="02020603050405020304" pitchFamily="18" charset="0"/>
                <a:cs typeface="Times New Roman" panose="02020603050405020304" pitchFamily="18" charset="0"/>
              </a:rPr>
              <a:t>　　　</a:t>
            </a:r>
          </a:p>
        </p:txBody>
      </p:sp>
      <p:sp>
        <p:nvSpPr>
          <p:cNvPr id="14" name="矩形 13"/>
          <p:cNvSpPr/>
          <p:nvPr/>
        </p:nvSpPr>
        <p:spPr>
          <a:xfrm>
            <a:off x="5309719" y="2701221"/>
            <a:ext cx="1055911"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doing</a:t>
            </a:r>
            <a:endParaRPr lang="en-US" sz="2400" b="1" dirty="0" smtClean="0">
              <a:solidFill>
                <a:srgbClr val="FF0000"/>
              </a:solidFill>
              <a:latin typeface="Times New Roman" panose="02020603050405020304" pitchFamily="18" charset="0"/>
              <a:cs typeface="Times New Roman" panose="02020603050405020304" pitchFamily="18" charset="0"/>
            </a:endParaRPr>
          </a:p>
        </p:txBody>
      </p:sp>
      <p:sp>
        <p:nvSpPr>
          <p:cNvPr id="19" name="矩形 18"/>
          <p:cNvSpPr/>
          <p:nvPr/>
        </p:nvSpPr>
        <p:spPr>
          <a:xfrm>
            <a:off x="1379689" y="4032847"/>
            <a:ext cx="74956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Was</a:t>
            </a:r>
          </a:p>
        </p:txBody>
      </p:sp>
      <p:sp>
        <p:nvSpPr>
          <p:cNvPr id="9" name="矩形 8"/>
          <p:cNvSpPr/>
          <p:nvPr/>
        </p:nvSpPr>
        <p:spPr>
          <a:xfrm>
            <a:off x="3422304" y="4040585"/>
            <a:ext cx="1263996"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singing</a:t>
            </a:r>
            <a:endParaRPr lang="en-US" sz="2400" b="1"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1162681" y="5420976"/>
            <a:ext cx="1079357"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While</a:t>
            </a:r>
            <a:endParaRPr lang="en-US" sz="24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ox(in)">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4" grpId="0"/>
      <p:bldP spid="19"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27539" y="1979338"/>
            <a:ext cx="11447583" cy="3471848"/>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 didn't know. How does he get to school? (</a:t>
            </a:r>
            <a:r>
              <a:rPr lang="zh-CN" altLang="en-US" sz="3000" b="1" dirty="0" smtClean="0">
                <a:latin typeface="Times New Roman" panose="02020603050405020304" pitchFamily="18" charset="0"/>
                <a:cs typeface="Times New Roman" panose="02020603050405020304" pitchFamily="18" charset="0"/>
              </a:rPr>
              <a:t>合并为一句</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I didn't know _______ _______ _______ to school. </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 did your brother do just now</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用</a:t>
            </a:r>
            <a:r>
              <a:rPr lang="en-US" altLang="zh-CN" sz="3000" b="1" dirty="0" smtClean="0">
                <a:latin typeface="Times New Roman" panose="02020603050405020304" pitchFamily="18" charset="0"/>
                <a:cs typeface="Times New Roman" panose="02020603050405020304" pitchFamily="18" charset="0"/>
              </a:rPr>
              <a:t>at that time </a:t>
            </a:r>
            <a:r>
              <a:rPr lang="zh-CN" altLang="en-US" sz="3000" b="1" dirty="0" smtClean="0">
                <a:latin typeface="Times New Roman" panose="02020603050405020304" pitchFamily="18" charset="0"/>
                <a:cs typeface="Times New Roman" panose="02020603050405020304" pitchFamily="18" charset="0"/>
              </a:rPr>
              <a:t>代替</a:t>
            </a:r>
            <a:r>
              <a:rPr lang="en-US" altLang="zh-CN" sz="3000" b="1" dirty="0" smtClean="0">
                <a:latin typeface="Times New Roman" panose="02020603050405020304" pitchFamily="18" charset="0"/>
                <a:cs typeface="Times New Roman" panose="02020603050405020304" pitchFamily="18" charset="0"/>
              </a:rPr>
              <a:t>just </a:t>
            </a:r>
          </a:p>
          <a:p>
            <a:pPr>
              <a:lnSpc>
                <a:spcPct val="150000"/>
              </a:lnSpc>
            </a:pPr>
            <a:r>
              <a:rPr lang="en-US" altLang="zh-CN" sz="3000" b="1" dirty="0" smtClean="0">
                <a:latin typeface="Times New Roman" panose="02020603050405020304" pitchFamily="18" charset="0"/>
                <a:cs typeface="Times New Roman" panose="02020603050405020304" pitchFamily="18" charset="0"/>
              </a:rPr>
              <a:t>       now</a:t>
            </a:r>
            <a:r>
              <a:rPr lang="zh-CN" altLang="en-US" sz="3000" b="1" dirty="0" smtClean="0">
                <a:latin typeface="Times New Roman" panose="02020603050405020304" pitchFamily="18" charset="0"/>
                <a:cs typeface="Times New Roman" panose="02020603050405020304" pitchFamily="18" charset="0"/>
              </a:rPr>
              <a:t>改写句子</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What ________ your brother ________ at that time?</a:t>
            </a:r>
          </a:p>
        </p:txBody>
      </p:sp>
      <p:sp>
        <p:nvSpPr>
          <p:cNvPr id="10" name="矩形 9"/>
          <p:cNvSpPr/>
          <p:nvPr/>
        </p:nvSpPr>
        <p:spPr>
          <a:xfrm>
            <a:off x="3889451" y="2878739"/>
            <a:ext cx="3812612" cy="461665"/>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how           he               got</a:t>
            </a:r>
            <a:r>
              <a:rPr lang="zh-CN" altLang="en-US" sz="2400" b="1" dirty="0" smtClean="0">
                <a:solidFill>
                  <a:srgbClr val="FF0000"/>
                </a:solidFill>
                <a:latin typeface="Times New Roman" panose="02020603050405020304" pitchFamily="18" charset="0"/>
                <a:cs typeface="Times New Roman" panose="02020603050405020304" pitchFamily="18" charset="0"/>
              </a:rPr>
              <a:t>　　</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2765653" y="4944073"/>
            <a:ext cx="68159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was</a:t>
            </a:r>
          </a:p>
        </p:txBody>
      </p:sp>
      <p:sp>
        <p:nvSpPr>
          <p:cNvPr id="6" name="矩形 5"/>
          <p:cNvSpPr/>
          <p:nvPr/>
        </p:nvSpPr>
        <p:spPr>
          <a:xfrm>
            <a:off x="6415301" y="4932376"/>
            <a:ext cx="920445"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doing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Words>
  <Application>Microsoft Office PowerPoint</Application>
  <PresentationFormat>宽屏</PresentationFormat>
  <Paragraphs>157</Paragraphs>
  <Slides>25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2023-01-16T17:13:58Z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A6A237132BF148B695DF536E6CAE3B21</vt:lpwstr>
  </property>
  <property fmtid="{A09F084E-AD41-489F-8076-AA5BE3082BCA}" pid="100">
    <vt:ui4>5</vt:ui4>
  </property>
  <property fmtid="{64440492-4C8B-11D1-8B70-080036B11A03}" pid="11">
    <vt:lpwstr>www.2ppt.com-爱PPT提供资源下载</vt:lpwstr>
  </property>
</Properties>
</file>