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3" r:id="rId2"/>
    <p:sldId id="319" r:id="rId3"/>
    <p:sldId id="329" r:id="rId4"/>
    <p:sldId id="325" r:id="rId5"/>
    <p:sldId id="388" r:id="rId6"/>
    <p:sldId id="452" r:id="rId7"/>
    <p:sldId id="453" r:id="rId8"/>
    <p:sldId id="454" r:id="rId9"/>
    <p:sldId id="455" r:id="rId10"/>
    <p:sldId id="399" r:id="rId11"/>
    <p:sldId id="392" r:id="rId12"/>
    <p:sldId id="440" r:id="rId13"/>
    <p:sldId id="456" r:id="rId14"/>
    <p:sldId id="458" r:id="rId15"/>
    <p:sldId id="457" r:id="rId16"/>
    <p:sldId id="441" r:id="rId17"/>
    <p:sldId id="408" r:id="rId18"/>
    <p:sldId id="412" r:id="rId19"/>
    <p:sldId id="451" r:id="rId20"/>
    <p:sldId id="442" r:id="rId21"/>
    <p:sldId id="327" r:id="rId22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43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7C6CF"/>
    <a:srgbClr val="0000F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-936" y="-384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-3018" y="-90"/>
      </p:cViewPr>
      <p:guideLst>
        <p:guide orient="horz" pos="3223"/>
        <p:guide pos="223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167998" y="0"/>
            <a:ext cx="3188595" cy="57471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9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9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167998" y="10879875"/>
            <a:ext cx="3188595" cy="5747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9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BA1DF2-25BB-44C0-A167-41AF23979BBD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42875" y="768350"/>
            <a:ext cx="6818313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860925"/>
            <a:ext cx="5683250" cy="4605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DFF82-D2F0-4975-964C-89A38A51E72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image" Target="../media/image1.jpeg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69.xml"/><Relationship Id="rId10" Type="http://schemas.openxmlformats.org/officeDocument/2006/relationships/tags" Target="../tags/tag74.xml"/><Relationship Id="rId4" Type="http://schemas.openxmlformats.org/officeDocument/2006/relationships/tags" Target="../tags/tag68.xml"/><Relationship Id="rId9" Type="http://schemas.openxmlformats.org/officeDocument/2006/relationships/tags" Target="../tags/tag7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8" Type="http://schemas.openxmlformats.org/officeDocument/2006/relationships/tags" Target="../tags/tag27.xml"/><Relationship Id="rId3" Type="http://schemas.openxmlformats.org/officeDocument/2006/relationships/tags" Target="../tags/tag22.xml"/><Relationship Id="rId7" Type="http://schemas.openxmlformats.org/officeDocument/2006/relationships/tags" Target="../tags/tag26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6" Type="http://schemas.openxmlformats.org/officeDocument/2006/relationships/tags" Target="../tags/tag25.xml"/><Relationship Id="rId5" Type="http://schemas.openxmlformats.org/officeDocument/2006/relationships/tags" Target="../tags/tag24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3.xml"/><Relationship Id="rId9" Type="http://schemas.openxmlformats.org/officeDocument/2006/relationships/tags" Target="../tags/tag28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42.xml"/><Relationship Id="rId3" Type="http://schemas.openxmlformats.org/officeDocument/2006/relationships/tags" Target="../tags/tag37.xml"/><Relationship Id="rId7" Type="http://schemas.openxmlformats.org/officeDocument/2006/relationships/tags" Target="../tags/tag41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6" Type="http://schemas.openxmlformats.org/officeDocument/2006/relationships/tags" Target="../tags/tag40.xml"/><Relationship Id="rId5" Type="http://schemas.openxmlformats.org/officeDocument/2006/relationships/tags" Target="../tags/tag39.xml"/><Relationship Id="rId4" Type="http://schemas.openxmlformats.org/officeDocument/2006/relationships/tags" Target="../tags/tag38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6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8000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6667500" y="4614350"/>
            <a:ext cx="5435600" cy="1053581"/>
          </a:xfrm>
          <a:noFill/>
        </p:spPr>
        <p:txBody>
          <a:bodyPr anchor="b">
            <a:normAutofit/>
          </a:bodyPr>
          <a:lstStyle>
            <a:lvl1pPr algn="r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6667500" y="5739996"/>
            <a:ext cx="5435600" cy="504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669930" y="952508"/>
            <a:ext cx="10852237" cy="5388907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2"/>
            <a:ext cx="12191999" cy="4542287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5637213"/>
            <a:ext cx="12192000" cy="1220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4187031" y="-1146968"/>
            <a:ext cx="3817937" cy="12192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3621088"/>
            <a:ext cx="12192000" cy="3236912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3044825"/>
            <a:ext cx="12192000" cy="3813175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defRPr/>
            </a:pPr>
            <a:endParaRPr lang="zh-CN" altLang="en-US" sz="24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7429500" y="4290060"/>
            <a:ext cx="4425950" cy="1175385"/>
          </a:xfrm>
        </p:spPr>
        <p:txBody>
          <a:bodyPr rIns="25400" rtlCol="0" anchor="b">
            <a:noAutofit/>
          </a:bodyPr>
          <a:lstStyle>
            <a:lvl1pPr marL="0" marR="0" algn="r" defTabSz="914400" rtl="0" eaLnBrk="1" fontAlgn="auto" latinLnBrk="0" hangingPunct="1">
              <a:lnSpc>
                <a:spcPct val="100000"/>
              </a:lnSpc>
              <a:buNone/>
              <a:defRPr kumimoji="0" lang="zh-CN" altLang="en-US" sz="6600" b="1" i="0" u="none" strike="noStrike" kern="1200" cap="none" spc="6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7429499" y="5540698"/>
            <a:ext cx="4425810" cy="691347"/>
          </a:xfrm>
        </p:spPr>
        <p:txBody>
          <a:bodyPr>
            <a:normAutofit/>
          </a:bodyPr>
          <a:lstStyle>
            <a:lvl1pPr marL="0" indent="0" algn="r">
              <a:buNone/>
              <a:defRPr sz="3200"/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3879850"/>
            <a:ext cx="4992688" cy="2978150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830513" y="4400550"/>
            <a:ext cx="9361487" cy="2457450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121913" tIns="60956" rIns="121913" bIns="60956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920875" y="2790825"/>
            <a:ext cx="5219700" cy="1588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charset="-122"/>
              </a:defRPr>
            </a:lvl9pPr>
          </a:lstStyle>
          <a:p>
            <a:pPr>
              <a:defRPr/>
            </a:pPr>
            <a:endParaRPr lang="zh-CN" altLang="en-US" sz="19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675735" y="3503613"/>
            <a:ext cx="5464840" cy="1058408"/>
          </a:xfrm>
        </p:spPr>
        <p:txBody>
          <a:bodyPr rIns="63500">
            <a:noAutofit/>
          </a:bodyPr>
          <a:lstStyle>
            <a:lvl1pPr algn="r">
              <a:defRPr sz="4800" u="none" strike="noStrike" kern="1200" cap="none" spc="300" normalizeH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675735" y="2856230"/>
            <a:ext cx="5464840" cy="586804"/>
          </a:xfrm>
        </p:spPr>
        <p:txBody>
          <a:bodyPr tIns="38100" rIns="76200" bIns="38100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3200" b="0" i="0" u="none" strike="noStrike" kern="1200" cap="none" spc="150" normalizeH="0" baseline="0" noProof="1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675775" y="2383625"/>
            <a:ext cx="5464800" cy="3564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238877" y="952508"/>
            <a:ext cx="5283242" cy="5388907"/>
          </a:xfrm>
        </p:spPr>
        <p:txBody>
          <a:bodyPr>
            <a:noAutofit/>
          </a:bodyPr>
          <a:lstStyle>
            <a:lvl1pPr>
              <a:defRPr sz="1600">
                <a:latin typeface="微软雅黑" panose="020B0503020204020204" charset="-122"/>
                <a:ea typeface="微软雅黑" panose="020B0503020204020204" charset="-122"/>
              </a:defRPr>
            </a:lvl1pPr>
            <a:lvl2pPr>
              <a:defRPr sz="1600">
                <a:latin typeface="微软雅黑" panose="020B0503020204020204" charset="-122"/>
                <a:ea typeface="微软雅黑" panose="020B0503020204020204" charset="-122"/>
              </a:defRPr>
            </a:lvl2pPr>
            <a:lvl3pPr>
              <a:defRPr sz="1600">
                <a:latin typeface="微软雅黑" panose="020B0503020204020204" charset="-122"/>
                <a:ea typeface="微软雅黑" panose="020B0503020204020204" charset="-122"/>
              </a:defRPr>
            </a:lvl3pPr>
            <a:lvl4pPr>
              <a:defRPr sz="1600">
                <a:latin typeface="微软雅黑" panose="020B0503020204020204" charset="-122"/>
                <a:ea typeface="微软雅黑" panose="020B0503020204020204" charset="-122"/>
              </a:defRPr>
            </a:lvl4pPr>
            <a:lvl5pPr>
              <a:defRPr sz="1600"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882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669930" y="952508"/>
            <a:ext cx="5283242" cy="381003"/>
          </a:xfrm>
        </p:spPr>
        <p:txBody>
          <a:bodyPr tIns="38100" rIns="76200" bIns="38100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0" u="none" strike="noStrike" kern="1200" cap="none" spc="200" normalizeH="0" baseline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69925" y="1406525"/>
            <a:ext cx="5283200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6235750" y="952508"/>
            <a:ext cx="5283242" cy="381003"/>
          </a:xfrm>
        </p:spPr>
        <p:txBody>
          <a:bodyPr tIns="38100" rIns="76200" bIns="38100"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0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406525"/>
            <a:ext cx="5283242" cy="4934752"/>
          </a:xfrm>
        </p:spPr>
        <p:txBody>
          <a:bodyPr rtlCol="0">
            <a:no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69930" y="443234"/>
            <a:ext cx="10852237" cy="441964"/>
          </a:xfrm>
        </p:spPr>
        <p:txBody>
          <a:bodyPr rtlCol="0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69930" y="952508"/>
            <a:ext cx="5283242" cy="5388907"/>
          </a:xfrm>
        </p:spPr>
        <p:txBody>
          <a:bodyPr rtlCol="0">
            <a:no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238925" y="952508"/>
            <a:ext cx="5283242" cy="5388907"/>
          </a:xfrm>
        </p:spPr>
        <p:txBody>
          <a:bodyPr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7445A4-C0BB-452B-A7F3-D7AA9591C7E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10571135" y="952508"/>
            <a:ext cx="950984" cy="5388907"/>
          </a:xfrm>
        </p:spPr>
        <p:txBody>
          <a:bodyPr vert="eaVert" rtlCol="0" anchor="ctr">
            <a:no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400" b="1" i="0" u="none" strike="noStrike" kern="1200" cap="none" spc="200" normalizeH="0" baseline="0" noProof="1" dirty="0">
                <a:solidFill>
                  <a:schemeClr val="tx1"/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669925" y="952500"/>
            <a:ext cx="9828101" cy="5388907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1pPr>
            <a:lvl2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2pPr>
            <a:lvl3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3pPr>
            <a:lvl4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4pPr>
            <a:lvl5pPr indent="0" eaLnBrk="1" fontAlgn="auto" latinLnBrk="0" hangingPunct="1">
              <a:defRPr>
                <a:latin typeface="微软雅黑" panose="020B0503020204020204" charset="-122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E868F-D697-40DF-890C-3E7AE3034BA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ags" Target="../tags/tag4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ags" Target="../tags/tag2.xml"/><Relationship Id="rId40" Type="http://schemas.openxmlformats.org/officeDocument/2006/relationships/tags" Target="../tags/tag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theme" Target="../theme/theme1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36"/>
            </p:custDataLst>
          </p:nvPr>
        </p:nvSpPr>
        <p:spPr bwMode="auto">
          <a:xfrm>
            <a:off x="669925" y="442913"/>
            <a:ext cx="10852150" cy="442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38100" rIns="76200" bIns="38100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37"/>
            </p:custDataLst>
          </p:nvPr>
        </p:nvSpPr>
        <p:spPr bwMode="auto">
          <a:xfrm>
            <a:off x="669925" y="952500"/>
            <a:ext cx="10852150" cy="5389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1600" tIns="0" rIns="82550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8"/>
            </p:custDataLst>
          </p:nvPr>
        </p:nvSpPr>
        <p:spPr>
          <a:xfrm>
            <a:off x="879475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9"/>
            </p:custDataLst>
          </p:nvPr>
        </p:nvSpPr>
        <p:spPr>
          <a:xfrm>
            <a:off x="4116388" y="6350000"/>
            <a:ext cx="3959225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40"/>
            </p:custDataLst>
          </p:nvPr>
        </p:nvSpPr>
        <p:spPr>
          <a:xfrm>
            <a:off x="8610600" y="6350000"/>
            <a:ext cx="2700338" cy="3159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 noProof="1">
                <a:solidFill>
                  <a:schemeClr val="tx1">
                    <a:tint val="75000"/>
                  </a:schemeClr>
                </a:solidFill>
                <a:ea typeface="微软雅黑" panose="020B050302020402020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4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 kern="1200" spc="20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微软雅黑" panose="020B0503020204020204" charset="-122"/>
          <a:ea typeface="微软雅黑" panose="020B0503020204020204" charset="-122"/>
        </a:defRPr>
      </a:lvl9pPr>
    </p:titleStyle>
    <p:bodyStyle>
      <a:lvl1pPr marL="228600" indent="-228600" algn="l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6858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1430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6002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2057400" indent="-228600" algn="l" defTabSz="0" rtl="0" eaLnBrk="1" fontAlgn="base" hangingPunct="1">
        <a:lnSpc>
          <a:spcPct val="130000"/>
        </a:lnSpc>
        <a:spcBef>
          <a:spcPct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kern="1200" spc="150">
          <a:solidFill>
            <a:schemeClr val="tx1"/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69819" y="1813152"/>
            <a:ext cx="102221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en-US" sz="7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微软雅黑" panose="020B0503020204020204" charset="-122"/>
                <a:cs typeface="Times New Roman" panose="02020603050405020304" pitchFamily="18" charset="0"/>
              </a:rPr>
              <a:t>Unit 8   Fashion</a:t>
            </a:r>
            <a:endParaRPr lang="zh-CN" altLang="en-US" sz="7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微软雅黑" panose="020B0503020204020204" charset="-122"/>
              <a:cs typeface="Times New Roman" panose="02020603050405020304" pitchFamily="18" charset="0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194672"/>
            <a:ext cx="10658901" cy="769441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4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Grammar</a:t>
            </a:r>
            <a:endParaRPr lang="en-US" altLang="en-US" sz="44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0" y="577339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876300" y="1066800"/>
            <a:ext cx="10829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—</a:t>
            </a:r>
            <a:r>
              <a:rPr lang="zh-CN" altLang="en-US" sz="2400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现在进行时</a:t>
            </a:r>
            <a:endParaRPr lang="en-US" altLang="zh-CN" sz="2400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algn="ctr"/>
            <a:endParaRPr lang="zh-CN" altLang="en-US" sz="2400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7" name="组合 15"/>
          <p:cNvGrpSpPr/>
          <p:nvPr/>
        </p:nvGrpSpPr>
        <p:grpSpPr>
          <a:xfrm>
            <a:off x="142857" y="1039495"/>
            <a:ext cx="3355580" cy="584835"/>
            <a:chOff x="781" y="-58"/>
            <a:chExt cx="3696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781" y="-53"/>
              <a:ext cx="3695" cy="882"/>
            </a:xfrm>
            <a:prstGeom prst="rect">
              <a:avLst/>
            </a:prstGeom>
          </p:spPr>
        </p:pic>
        <p:sp>
          <p:nvSpPr>
            <p:cNvPr id="10" name="文本框 3"/>
            <p:cNvSpPr txBox="1"/>
            <p:nvPr/>
          </p:nvSpPr>
          <p:spPr>
            <a:xfrm>
              <a:off x="988" y="-58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   语法聚焦　　　　　　　　　　</a:t>
              </a: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38124" y="2105085"/>
            <a:ext cx="11668126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3000" b="1" dirty="0" smtClean="0"/>
              <a:t>1. Look! Simon </a:t>
            </a:r>
            <a:r>
              <a:rPr lang="en-US" altLang="zh-CN" sz="3000" b="1" i="1" dirty="0" smtClean="0"/>
              <a:t>is playing </a:t>
            </a:r>
            <a:r>
              <a:rPr lang="en-US" altLang="zh-CN" sz="3000" b="1" dirty="0" smtClean="0"/>
              <a:t>football with his friends in the playground. 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3000" b="1" dirty="0" smtClean="0"/>
              <a:t>看！西蒙正在和他的朋友们在操场上踢足球。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3000" b="1" dirty="0" smtClean="0"/>
              <a:t>2. I </a:t>
            </a:r>
            <a:r>
              <a:rPr lang="en-US" altLang="zh-CN" sz="3000" b="1" i="1" dirty="0" smtClean="0"/>
              <a:t>am lying </a:t>
            </a:r>
            <a:r>
              <a:rPr lang="en-US" altLang="zh-CN" sz="3000" b="1" dirty="0" smtClean="0"/>
              <a:t>on the bed and </a:t>
            </a:r>
            <a:r>
              <a:rPr lang="en-US" altLang="zh-CN" sz="3000" b="1" i="1" dirty="0" smtClean="0"/>
              <a:t>watching</a:t>
            </a:r>
            <a:r>
              <a:rPr lang="en-US" altLang="zh-CN" sz="3000" b="1" dirty="0" smtClean="0"/>
              <a:t> TV. 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3000" b="1" dirty="0" smtClean="0"/>
              <a:t>我正躺在床上看电视。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3000" b="1" dirty="0" smtClean="0"/>
              <a:t>3. What </a:t>
            </a:r>
            <a:r>
              <a:rPr lang="en-US" altLang="zh-CN" sz="3000" b="1" i="1" dirty="0" smtClean="0"/>
              <a:t>is</a:t>
            </a:r>
            <a:r>
              <a:rPr lang="en-US" altLang="zh-CN" sz="3000" b="1" dirty="0" smtClean="0"/>
              <a:t> she </a:t>
            </a:r>
            <a:r>
              <a:rPr lang="en-US" altLang="zh-CN" sz="3000" b="1" i="1" dirty="0" smtClean="0"/>
              <a:t>doing</a:t>
            </a:r>
            <a:r>
              <a:rPr lang="en-US" altLang="zh-CN" sz="3000" b="1" dirty="0" smtClean="0"/>
              <a:t> now? 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zh-CN" altLang="en-US" sz="3000" b="1" dirty="0" smtClean="0"/>
              <a:t>她现在正在做什么？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endParaRPr lang="zh-CN" altLang="en-US" sz="3000" b="1" dirty="0" smtClean="0"/>
          </a:p>
          <a:p>
            <a:endParaRPr lang="zh-CN" altLang="en-US" dirty="0"/>
          </a:p>
        </p:txBody>
      </p:sp>
      <p:sp>
        <p:nvSpPr>
          <p:cNvPr id="8" name="Rectangle 10"/>
          <p:cNvSpPr/>
          <p:nvPr/>
        </p:nvSpPr>
        <p:spPr>
          <a:xfrm>
            <a:off x="499110" y="1679407"/>
            <a:ext cx="14157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教材典句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"/>
          <p:cNvSpPr/>
          <p:nvPr/>
        </p:nvSpPr>
        <p:spPr>
          <a:xfrm>
            <a:off x="356235" y="1012657"/>
            <a:ext cx="1415772" cy="46166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zh-CN" altLang="en-US" sz="2400" b="1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语法探究</a:t>
            </a:r>
            <a:endParaRPr lang="zh-CN" altLang="en-US" sz="2400" b="1" dirty="0" smtClean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260878" y="3457575"/>
            <a:ext cx="1625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正在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485960"/>
            <a:ext cx="11715750" cy="24468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现在进行时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1.</a:t>
            </a:r>
            <a:r>
              <a:rPr lang="zh-CN" altLang="en-US" sz="3000" b="1" dirty="0" smtClean="0"/>
              <a:t>用法</a:t>
            </a:r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  <a:p>
            <a:endParaRPr lang="zh-CN" altLang="en-US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561975" y="2857499"/>
          <a:ext cx="10553700" cy="3886200"/>
        </p:xfrm>
        <a:graphic>
          <a:graphicData uri="http://schemas.openxmlformats.org/drawingml/2006/table">
            <a:tbl>
              <a:tblPr/>
              <a:tblGrid>
                <a:gridCol w="5743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810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用法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sz="3000" b="1" kern="100">
                          <a:latin typeface="Times New Roman" panose="02020603050405020304"/>
                          <a:cs typeface="Times New Roman" panose="02020603050405020304"/>
                        </a:rPr>
                        <a:t>例句</a:t>
                      </a:r>
                      <a:endParaRPr lang="zh-CN" sz="3000" b="1" kern="10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表示现在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说话瞬间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)________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发生的动作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常见的时间状语有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now, at the moment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等。如果句首有暗示性动词</a:t>
                      </a:r>
                      <a:r>
                        <a:rPr lang="en-US" sz="3000" b="1" kern="100" dirty="0">
                          <a:latin typeface="Times New Roman" panose="02020603050405020304"/>
                          <a:cs typeface="Courier New" panose="02070309020205020404"/>
                        </a:rPr>
                        <a:t>look, listen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等</a:t>
                      </a:r>
                      <a:r>
                        <a:rPr lang="zh-CN" sz="3000" b="1" kern="100" dirty="0">
                          <a:latin typeface="Times New Roman" panose="02020603050405020304"/>
                          <a:ea typeface="MingLiU_HKSCS" panose="02020500000000000000" charset="-120"/>
                          <a:cs typeface="Times New Roman" panose="02020603050405020304"/>
                        </a:rPr>
                        <a:t>，</a:t>
                      </a:r>
                      <a:r>
                        <a:rPr lang="zh-CN" sz="3000" b="1" kern="100" dirty="0">
                          <a:latin typeface="Times New Roman" panose="02020603050405020304"/>
                          <a:cs typeface="Times New Roman" panose="02020603050405020304"/>
                        </a:rPr>
                        <a:t>句子也使用现在进行时。</a:t>
                      </a:r>
                      <a:endParaRPr lang="zh-CN" sz="3000" b="1" kern="100" dirty="0">
                        <a:latin typeface="宋体" panose="02010600030101010101" pitchFamily="2" charset="-122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They are watching TV now.</a:t>
                      </a:r>
                      <a:endParaRPr lang="zh-CN" sz="3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他们现在正在看电视。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Listen! The bird is singing in the tree.</a:t>
                      </a:r>
                      <a:endParaRPr lang="zh-CN" sz="3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听！鸟儿正在树上唱歌。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409575" y="1240154"/>
          <a:ext cx="11268075" cy="4800600"/>
        </p:xfrm>
        <a:graphic>
          <a:graphicData uri="http://schemas.openxmlformats.org/drawingml/2006/table">
            <a:tbl>
              <a:tblPr/>
              <a:tblGrid>
                <a:gridCol w="55508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72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表示当前</a:t>
                      </a: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________</a:t>
                      </a: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时间内的活动或现阶段一直进行的动作。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She is working in a company.</a:t>
                      </a:r>
                      <a:endParaRPr lang="zh-CN" sz="3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她正在一家公司上班。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表示位移的动词，如</a:t>
                      </a: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come, go</a:t>
                      </a: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，</a:t>
                      </a: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leave, arrive</a:t>
                      </a: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等，常用现在进行时表示即将发生的动作。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I'm coming. </a:t>
                      </a: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我这就来。</a:t>
                      </a: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We are leaving tomorrow.</a:t>
                      </a:r>
                      <a:endParaRPr lang="zh-CN" sz="3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我们将于明天离开。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现在进行时与</a:t>
                      </a: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always, all the time</a:t>
                      </a: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等连用，常表示某种感情。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Alice is always thinking of others. </a:t>
                      </a:r>
                      <a:endParaRPr lang="zh-CN" sz="3000" b="1" kern="100" dirty="0">
                        <a:solidFill>
                          <a:schemeClr val="tx1"/>
                        </a:solidFill>
                        <a:latin typeface="Times New Roman" panose="02020603050405020304"/>
                        <a:ea typeface="+mn-ea"/>
                        <a:cs typeface="Times New Roman" panose="02020603050405020304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solidFill>
                            <a:schemeClr val="tx1"/>
                          </a:solidFill>
                          <a:latin typeface="Times New Roman" panose="02020603050405020304"/>
                          <a:ea typeface="+mn-ea"/>
                          <a:cs typeface="Times New Roman" panose="02020603050405020304"/>
                        </a:rPr>
                        <a:t>爱丽丝总是想着别人。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2317778" y="1400175"/>
            <a:ext cx="1625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一段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923925"/>
            <a:ext cx="62007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3000" b="1" dirty="0" smtClean="0"/>
              <a:t>2.</a:t>
            </a:r>
            <a:r>
              <a:rPr lang="zh-CN" altLang="zh-CN" sz="3000" b="1" dirty="0" smtClean="0"/>
              <a:t>句</a:t>
            </a:r>
            <a:r>
              <a:rPr lang="zh-CN" altLang="zh-CN" sz="3000" b="1" kern="100" dirty="0" smtClean="0">
                <a:cs typeface="Times New Roman" panose="02020603050405020304"/>
              </a:rPr>
              <a:t>式</a:t>
            </a:r>
            <a:endParaRPr lang="zh-CN" altLang="zh-CN" sz="3000" b="1" kern="100" dirty="0" smtClean="0">
              <a:latin typeface="宋体" panose="02010600030101010101" pitchFamily="2" charset="-122"/>
              <a:cs typeface="Courier New" panose="02070309020205020404"/>
            </a:endParaRPr>
          </a:p>
          <a:p>
            <a:endParaRPr lang="zh-CN" altLang="en-US" dirty="0"/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257175" y="1647824"/>
          <a:ext cx="11449050" cy="5257800"/>
        </p:xfrm>
        <a:graphic>
          <a:graphicData uri="http://schemas.openxmlformats.org/drawingml/2006/table">
            <a:tbl>
              <a:tblPr/>
              <a:tblGrid>
                <a:gridCol w="1466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673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914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862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句式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结构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例句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肯定句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主语＋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am/is/are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＋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＋其他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Listen! He is playing the piano.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听！他正在弹钢琴。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否定句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主语＋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am/is/are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＋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＋现在分词＋其他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Lucy isn't watching TV.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露西没有在看电视。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一般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疑问句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＋主语＋现在分词＋其他？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Are you doing your homework?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你正在做作业吗？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4860953" y="2247900"/>
            <a:ext cx="1625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现在分词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27653" y="3629025"/>
            <a:ext cx="1625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not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  <p:sp>
        <p:nvSpPr>
          <p:cNvPr id="6" name="矩形 5"/>
          <p:cNvSpPr/>
          <p:nvPr/>
        </p:nvSpPr>
        <p:spPr>
          <a:xfrm>
            <a:off x="1841528" y="5038725"/>
            <a:ext cx="1625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Am/Is/Are</a:t>
            </a:r>
          </a:p>
          <a:p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76325"/>
            <a:ext cx="620077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algn="just">
              <a:spcAft>
                <a:spcPts val="0"/>
              </a:spcAft>
            </a:pPr>
            <a:r>
              <a:rPr lang="en-US" altLang="zh-CN" sz="3000" b="1" dirty="0" smtClean="0"/>
              <a:t>3.</a:t>
            </a:r>
            <a:r>
              <a:rPr lang="zh-CN" altLang="en-US" sz="3000" b="1" dirty="0" smtClean="0"/>
              <a:t>动词的现在分词的构成</a:t>
            </a:r>
          </a:p>
          <a:p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5965853" y="3095625"/>
            <a:ext cx="1625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­ing</a:t>
            </a:r>
          </a:p>
          <a:p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422928" y="4467225"/>
            <a:ext cx="1625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e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  <p:graphicFrame>
        <p:nvGraphicFramePr>
          <p:cNvPr id="7" name="表格 6"/>
          <p:cNvGraphicFramePr>
            <a:graphicFrameLocks noGrp="1"/>
          </p:cNvGraphicFramePr>
          <p:nvPr/>
        </p:nvGraphicFramePr>
        <p:xfrm>
          <a:off x="438150" y="1964054"/>
          <a:ext cx="11144250" cy="4114800"/>
        </p:xfrm>
        <a:graphic>
          <a:graphicData uri="http://schemas.openxmlformats.org/drawingml/2006/table">
            <a:tbl>
              <a:tblPr/>
              <a:tblGrid>
                <a:gridCol w="4086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76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8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类别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构成方法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　例词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一般情况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直接加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help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helping; play→playing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以不发音的字母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结尾的动词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去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，再加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­ing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live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living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make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making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593725" y="1767416"/>
          <a:ext cx="11503025" cy="3429000"/>
        </p:xfrm>
        <a:graphic>
          <a:graphicData uri="http://schemas.openxmlformats.org/drawingml/2006/table">
            <a:tbl>
              <a:tblPr/>
              <a:tblGrid>
                <a:gridCol w="3909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59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673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以重读闭音节结尾的动词，且末尾只有一个辅音字母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先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该辅音字母，再加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­ing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stop→stopping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begin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→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beginning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少数以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结尾的动词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先变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ie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为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y</a:t>
                      </a:r>
                      <a:r>
                        <a:rPr lang="zh-CN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，再加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­ing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die→dying; lie→lying</a:t>
                      </a:r>
                      <a:endParaRPr lang="zh-CN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041928" y="2228850"/>
            <a:ext cx="1625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双写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9575" y="1234440"/>
            <a:ext cx="1062990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4.</a:t>
            </a:r>
            <a:r>
              <a:rPr lang="zh-CN" altLang="en-US" sz="3000" b="1" dirty="0" smtClean="0"/>
              <a:t>一般现在时和现在进行时的主要区别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一般现在时表示经常性的动作，而现在进行时表示现在或现阶段正在进行的动作。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He studies hard.</a:t>
            </a:r>
            <a:r>
              <a:rPr lang="zh-CN" altLang="en-US" sz="3000" b="1" dirty="0" smtClean="0"/>
              <a:t>他努力学习。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经常</a:t>
            </a:r>
            <a:r>
              <a:rPr lang="en-US" altLang="zh-CN" sz="3000" b="1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He is studying hard.</a:t>
            </a:r>
            <a:r>
              <a:rPr lang="zh-CN" altLang="en-US" sz="3000" b="1" dirty="0" smtClean="0"/>
              <a:t>他正在努力学习。</a:t>
            </a:r>
            <a:r>
              <a:rPr lang="en-US" altLang="zh-CN" sz="3000" b="1" dirty="0" smtClean="0"/>
              <a:t>(</a:t>
            </a:r>
            <a:r>
              <a:rPr lang="zh-CN" altLang="en-US" sz="3000" b="1" dirty="0" smtClean="0"/>
              <a:t>现在或现阶段</a:t>
            </a:r>
            <a:r>
              <a:rPr lang="en-US" altLang="zh-CN" sz="3000" b="1" dirty="0" smtClean="0"/>
              <a:t>)</a:t>
            </a:r>
          </a:p>
          <a:p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4997" y="1009830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0848" y="1591764"/>
            <a:ext cx="1136540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(1)Listen! Mary ________ inthe next room.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A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sings  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B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sang    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C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is singing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D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was singing</a:t>
            </a:r>
          </a:p>
          <a:p>
            <a:pPr>
              <a:lnSpc>
                <a:spcPct val="150000"/>
              </a:lnSpc>
            </a:pPr>
            <a:r>
              <a:rPr lang="en-US" sz="3000" b="1" dirty="0" smtClean="0"/>
              <a:t>  </a:t>
            </a:r>
          </a:p>
          <a:p>
            <a:pPr>
              <a:lnSpc>
                <a:spcPct val="150000"/>
              </a:lnSpc>
            </a:pPr>
            <a:endParaRPr lang="en-US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/>
          </a:p>
        </p:txBody>
      </p:sp>
      <p:sp>
        <p:nvSpPr>
          <p:cNvPr id="6" name="矩形 5"/>
          <p:cNvSpPr/>
          <p:nvPr/>
        </p:nvSpPr>
        <p:spPr>
          <a:xfrm>
            <a:off x="3679853" y="1752600"/>
            <a:ext cx="549247" cy="46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C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37933" y="1171575"/>
            <a:ext cx="10669355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3000" b="1" kern="100" dirty="0" smtClean="0">
                <a:latin typeface="+mj-lt"/>
                <a:cs typeface="Courier New" panose="02070309020205020404"/>
              </a:rPr>
              <a:t>(2)—You are in a hurry(</a:t>
            </a:r>
            <a:r>
              <a:rPr lang="zh-CN" altLang="en-US" sz="3000" b="1" kern="100" dirty="0" smtClean="0">
                <a:latin typeface="+mj-lt"/>
                <a:cs typeface="Courier New" panose="02070309020205020404"/>
              </a:rPr>
              <a:t>匆匆忙忙地</a:t>
            </a:r>
            <a:r>
              <a:rPr lang="en-US" altLang="zh-CN" sz="3000" b="1" kern="100" dirty="0" smtClean="0">
                <a:latin typeface="+mj-lt"/>
                <a:cs typeface="Courier New" panose="02070309020205020404"/>
              </a:rPr>
              <a:t>). Where are you going? 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3000" b="1" kern="100" dirty="0" smtClean="0">
                <a:latin typeface="+mj-lt"/>
                <a:cs typeface="Courier New" panose="02070309020205020404"/>
              </a:rPr>
              <a:t>—To the supermarket. Tom ________ for me there. 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3000" b="1" kern="100" dirty="0" smtClean="0">
                <a:latin typeface="+mj-lt"/>
                <a:cs typeface="Courier New" panose="02070309020205020404"/>
              </a:rPr>
              <a:t>   A</a:t>
            </a:r>
            <a:r>
              <a:rPr lang="zh-CN" altLang="en-US" sz="3000" b="1" kern="100" dirty="0" smtClean="0">
                <a:latin typeface="+mj-lt"/>
                <a:cs typeface="Courier New" panose="02070309020205020404"/>
              </a:rPr>
              <a:t>．</a:t>
            </a:r>
            <a:r>
              <a:rPr lang="en-US" altLang="zh-CN" sz="3000" b="1" kern="100" dirty="0" smtClean="0">
                <a:latin typeface="+mj-lt"/>
                <a:cs typeface="Courier New" panose="02070309020205020404"/>
              </a:rPr>
              <a:t>waits                     B</a:t>
            </a:r>
            <a:r>
              <a:rPr lang="zh-CN" altLang="en-US" sz="3000" b="1" kern="100" dirty="0" smtClean="0">
                <a:latin typeface="+mj-lt"/>
                <a:cs typeface="Courier New" panose="02070309020205020404"/>
              </a:rPr>
              <a:t>．</a:t>
            </a:r>
            <a:r>
              <a:rPr lang="en-US" altLang="zh-CN" sz="3000" b="1" kern="100" dirty="0" smtClean="0">
                <a:latin typeface="+mj-lt"/>
                <a:cs typeface="Courier New" panose="02070309020205020404"/>
              </a:rPr>
              <a:t>waited      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r>
              <a:rPr lang="en-US" altLang="zh-CN" sz="3000" b="1" kern="100" dirty="0" smtClean="0">
                <a:latin typeface="+mj-lt"/>
                <a:cs typeface="Courier New" panose="02070309020205020404"/>
              </a:rPr>
              <a:t>   C</a:t>
            </a:r>
            <a:r>
              <a:rPr lang="zh-CN" altLang="en-US" sz="3000" b="1" kern="100" dirty="0" smtClean="0">
                <a:latin typeface="+mj-lt"/>
                <a:cs typeface="Courier New" panose="02070309020205020404"/>
              </a:rPr>
              <a:t>．</a:t>
            </a:r>
            <a:r>
              <a:rPr lang="en-US" altLang="zh-CN" sz="3000" b="1" kern="100" dirty="0" smtClean="0">
                <a:latin typeface="+mj-lt"/>
                <a:cs typeface="Courier New" panose="02070309020205020404"/>
              </a:rPr>
              <a:t>is waiting             D</a:t>
            </a:r>
            <a:r>
              <a:rPr lang="zh-CN" altLang="en-US" sz="3000" b="1" kern="100" dirty="0" smtClean="0">
                <a:latin typeface="+mj-lt"/>
                <a:cs typeface="Courier New" panose="02070309020205020404"/>
              </a:rPr>
              <a:t>．</a:t>
            </a:r>
            <a:r>
              <a:rPr lang="en-US" altLang="zh-CN" sz="3000" b="1" kern="100" dirty="0" smtClean="0">
                <a:latin typeface="+mj-lt"/>
                <a:cs typeface="Courier New" panose="02070309020205020404"/>
              </a:rPr>
              <a:t>was waiting </a:t>
            </a:r>
          </a:p>
          <a:p>
            <a:pPr indent="266700" algn="just">
              <a:lnSpc>
                <a:spcPct val="150000"/>
              </a:lnSpc>
              <a:spcAft>
                <a:spcPts val="0"/>
              </a:spcAft>
            </a:pPr>
            <a:endParaRPr lang="en-US" altLang="zh-CN" sz="3000" b="1" kern="100" dirty="0" smtClean="0">
              <a:latin typeface="+mj-lt"/>
              <a:cs typeface="Courier New" panose="02070309020205020404"/>
            </a:endParaRPr>
          </a:p>
          <a:p>
            <a:pPr>
              <a:lnSpc>
                <a:spcPct val="150000"/>
              </a:lnSpc>
            </a:pPr>
            <a:endParaRPr lang="zh-CN" altLang="zh-CN" sz="3000" b="1" dirty="0" smtClean="0"/>
          </a:p>
          <a:p>
            <a:pPr>
              <a:lnSpc>
                <a:spcPct val="150000"/>
              </a:lnSpc>
            </a:pPr>
            <a:endParaRPr lang="zh-CN" altLang="en-US" sz="3000" b="1" dirty="0" smtClean="0"/>
          </a:p>
        </p:txBody>
      </p:sp>
      <p:sp>
        <p:nvSpPr>
          <p:cNvPr id="3" name="矩形 2"/>
          <p:cNvSpPr/>
          <p:nvPr/>
        </p:nvSpPr>
        <p:spPr>
          <a:xfrm>
            <a:off x="5784878" y="2054386"/>
            <a:ext cx="8064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 C</a:t>
            </a:r>
          </a:p>
          <a:p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590549" y="4088011"/>
            <a:ext cx="10791825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[</a:t>
            </a:r>
            <a:r>
              <a:rPr lang="zh-CN" altLang="en-US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解析</a:t>
            </a: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]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考查动词的时态。句意：“你很着急，你要去哪里？”“去超市，汤姆正在那儿等我。”根据句意可知，空格处表示正在发生的动作，应用现在进行时。故选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C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04800" y="1208812"/>
            <a:ext cx="1053465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algn="just">
              <a:lnSpc>
                <a:spcPct val="150000"/>
              </a:lnSpc>
            </a:pPr>
            <a:r>
              <a:rPr lang="en-US" altLang="zh-CN" sz="3000" b="1" kern="100" dirty="0" smtClean="0">
                <a:solidFill>
                  <a:prstClr val="black"/>
                </a:solidFill>
                <a:cs typeface="Courier New" panose="02070309020205020404"/>
              </a:rPr>
              <a:t>(3)[2018·</a:t>
            </a:r>
            <a:r>
              <a:rPr lang="zh-CN" altLang="en-US" sz="3000" b="1" kern="100" dirty="0" smtClean="0">
                <a:solidFill>
                  <a:prstClr val="black"/>
                </a:solidFill>
                <a:cs typeface="Courier New" panose="02070309020205020404"/>
              </a:rPr>
              <a:t>鄂州</a:t>
            </a:r>
            <a:r>
              <a:rPr lang="en-US" altLang="zh-CN" sz="3000" b="1" kern="100" dirty="0" smtClean="0">
                <a:solidFill>
                  <a:prstClr val="black"/>
                </a:solidFill>
                <a:cs typeface="Courier New" panose="02070309020205020404"/>
              </a:rPr>
              <a:t>] —Alice, turn down(</a:t>
            </a:r>
            <a:r>
              <a:rPr lang="zh-CN" altLang="en-US" sz="3000" b="1" kern="100" dirty="0" smtClean="0">
                <a:solidFill>
                  <a:prstClr val="black"/>
                </a:solidFill>
                <a:cs typeface="Courier New" panose="02070309020205020404"/>
              </a:rPr>
              <a:t>调小</a:t>
            </a:r>
            <a:r>
              <a:rPr lang="en-US" altLang="zh-CN" sz="3000" b="1" kern="100" dirty="0" smtClean="0">
                <a:solidFill>
                  <a:prstClr val="black"/>
                </a:solidFill>
                <a:cs typeface="Courier New" panose="02070309020205020404"/>
              </a:rPr>
              <a:t>) the TV, please. I      ________ on the phone.</a:t>
            </a:r>
          </a:p>
          <a:p>
            <a:pPr lvl="0" indent="266700" algn="just">
              <a:lnSpc>
                <a:spcPct val="150000"/>
              </a:lnSpc>
            </a:pPr>
            <a:r>
              <a:rPr lang="en-US" altLang="zh-CN" sz="3000" b="1" kern="100" dirty="0" smtClean="0">
                <a:solidFill>
                  <a:prstClr val="black"/>
                </a:solidFill>
                <a:cs typeface="Courier New" panose="02070309020205020404"/>
              </a:rPr>
              <a:t>—Oh, sorry.</a:t>
            </a:r>
          </a:p>
          <a:p>
            <a:pPr lvl="0" indent="266700" algn="just">
              <a:lnSpc>
                <a:spcPct val="150000"/>
              </a:lnSpc>
            </a:pPr>
            <a:r>
              <a:rPr lang="en-US" altLang="zh-CN" sz="3000" b="1" kern="100" dirty="0" smtClean="0">
                <a:solidFill>
                  <a:prstClr val="black"/>
                </a:solidFill>
                <a:cs typeface="Courier New" panose="02070309020205020404"/>
              </a:rPr>
              <a:t>A</a:t>
            </a:r>
            <a:r>
              <a:rPr lang="zh-CN" altLang="en-US" sz="3000" b="1" kern="100" dirty="0" smtClean="0">
                <a:solidFill>
                  <a:prstClr val="black"/>
                </a:solidFill>
                <a:cs typeface="Courier New" panose="02070309020205020404"/>
              </a:rPr>
              <a:t>．</a:t>
            </a:r>
            <a:r>
              <a:rPr lang="en-US" altLang="zh-CN" sz="3000" b="1" kern="100" dirty="0" smtClean="0">
                <a:solidFill>
                  <a:prstClr val="black"/>
                </a:solidFill>
                <a:cs typeface="Courier New" panose="02070309020205020404"/>
              </a:rPr>
              <a:t>have talked        B</a:t>
            </a:r>
            <a:r>
              <a:rPr lang="zh-CN" altLang="en-US" sz="3000" b="1" kern="100" dirty="0" smtClean="0">
                <a:solidFill>
                  <a:prstClr val="black"/>
                </a:solidFill>
                <a:cs typeface="Courier New" panose="02070309020205020404"/>
              </a:rPr>
              <a:t>．</a:t>
            </a:r>
            <a:r>
              <a:rPr lang="en-US" altLang="zh-CN" sz="3000" b="1" kern="100" dirty="0" smtClean="0">
                <a:solidFill>
                  <a:prstClr val="black"/>
                </a:solidFill>
                <a:cs typeface="Courier New" panose="02070309020205020404"/>
              </a:rPr>
              <a:t>am talking   </a:t>
            </a:r>
          </a:p>
          <a:p>
            <a:pPr lvl="0" indent="266700" algn="just">
              <a:lnSpc>
                <a:spcPct val="150000"/>
              </a:lnSpc>
            </a:pPr>
            <a:r>
              <a:rPr lang="en-US" altLang="zh-CN" sz="3000" b="1" kern="100" dirty="0" smtClean="0">
                <a:solidFill>
                  <a:prstClr val="black"/>
                </a:solidFill>
                <a:cs typeface="Courier New" panose="02070309020205020404"/>
              </a:rPr>
              <a:t>C</a:t>
            </a:r>
            <a:r>
              <a:rPr lang="zh-CN" altLang="en-US" sz="3000" b="1" kern="100" dirty="0" smtClean="0">
                <a:solidFill>
                  <a:prstClr val="black"/>
                </a:solidFill>
                <a:cs typeface="Courier New" panose="02070309020205020404"/>
              </a:rPr>
              <a:t>．</a:t>
            </a:r>
            <a:r>
              <a:rPr lang="en-US" altLang="zh-CN" sz="3000" b="1" kern="100" dirty="0" smtClean="0">
                <a:solidFill>
                  <a:prstClr val="black"/>
                </a:solidFill>
                <a:cs typeface="Courier New" panose="02070309020205020404"/>
              </a:rPr>
              <a:t>talked                 D</a:t>
            </a:r>
            <a:r>
              <a:rPr lang="zh-CN" altLang="en-US" sz="3000" b="1" kern="100" dirty="0" smtClean="0">
                <a:solidFill>
                  <a:prstClr val="black"/>
                </a:solidFill>
                <a:cs typeface="Courier New" panose="02070309020205020404"/>
              </a:rPr>
              <a:t>．</a:t>
            </a:r>
            <a:r>
              <a:rPr lang="en-US" altLang="zh-CN" sz="3000" b="1" kern="100" dirty="0" smtClean="0">
                <a:solidFill>
                  <a:prstClr val="black"/>
                </a:solidFill>
                <a:cs typeface="Courier New" panose="02070309020205020404"/>
              </a:rPr>
              <a:t>talk </a:t>
            </a:r>
          </a:p>
        </p:txBody>
      </p:sp>
      <p:sp>
        <p:nvSpPr>
          <p:cNvPr id="3" name="矩形 2"/>
          <p:cNvSpPr/>
          <p:nvPr/>
        </p:nvSpPr>
        <p:spPr>
          <a:xfrm>
            <a:off x="1079528" y="2063911"/>
            <a:ext cx="8064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 B</a:t>
            </a:r>
          </a:p>
          <a:p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57199" y="4640461"/>
            <a:ext cx="10791825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[</a:t>
            </a:r>
            <a:r>
              <a:rPr lang="zh-CN" altLang="en-US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解析</a:t>
            </a: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]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考查动词的时态。句意：“爱丽丝，请把电视声音调小。我在打电话。”“哦，对不起。”根据句意可知，“我”正在打电话，应用现在进行时。故选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B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492794" y="972820"/>
            <a:ext cx="4583055" cy="584835"/>
            <a:chOff x="923" y="1532"/>
            <a:chExt cx="5048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4815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　</a:t>
              </a:r>
            </a:p>
          </p:txBody>
        </p:sp>
      </p:grpSp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560860" y="1981200"/>
          <a:ext cx="10058399" cy="3581400"/>
        </p:xfrm>
        <a:graphic>
          <a:graphicData uri="http://schemas.openxmlformats.org/drawingml/2006/table">
            <a:tbl>
              <a:tblPr/>
              <a:tblGrid>
                <a:gridCol w="174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42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334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单词</a:t>
                      </a:r>
                      <a:r>
                        <a:rPr lang="zh-CN" sz="3000" b="1" kern="100" dirty="0" smtClean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闯关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躺，平放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/laɪ/________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4797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altLang="en-US" sz="3000" b="1" kern="100" dirty="0" smtClean="0">
                          <a:solidFill>
                            <a:schemeClr val="tx1"/>
                          </a:solidFill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短语互译</a:t>
                      </a:r>
                      <a:endParaRPr lang="zh-CN" altLang="en-US" sz="3000" b="1" kern="100" dirty="0">
                        <a:solidFill>
                          <a:schemeClr val="tx1"/>
                        </a:solidFill>
                        <a:latin typeface="+mn-lt"/>
                        <a:ea typeface="楷体_GB2312" panose="02010609030101010101" charset="-122"/>
                        <a:cs typeface="Times New Roman" panose="020206030504050203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14350" marR="0" indent="-5143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1.wait for____________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寻找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写信给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</a:t>
                      </a:r>
                    </a:p>
                    <a:p>
                      <a:pPr marL="514350" marR="0" indent="-51435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上舞蹈课 </a:t>
                      </a: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________________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182096" y="2834760"/>
            <a:ext cx="1213794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等候</a:t>
            </a:r>
          </a:p>
          <a:p>
            <a:pPr indent="406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 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4814676" y="2111321"/>
            <a:ext cx="1538499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latin typeface="+mj-lt"/>
                <a:ea typeface="宋体" panose="02010600030101010101" pitchFamily="2" charset="-122"/>
                <a:cs typeface="宋体" panose="02010600030101010101" pitchFamily="2" charset="-122"/>
              </a:rPr>
              <a:t>lie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 sz="2400" b="1" dirty="0" smtClean="0">
              <a:solidFill>
                <a:srgbClr val="57C6CF"/>
              </a:solidFill>
              <a:latin typeface="+mj-lt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3994492" y="3492454"/>
            <a:ext cx="121860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look for</a:t>
            </a:r>
          </a:p>
        </p:txBody>
      </p:sp>
      <p:sp>
        <p:nvSpPr>
          <p:cNvPr id="11" name="矩形 10"/>
          <p:cNvSpPr/>
          <p:nvPr/>
        </p:nvSpPr>
        <p:spPr>
          <a:xfrm>
            <a:off x="4251667" y="4178254"/>
            <a:ext cx="127791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write to </a:t>
            </a:r>
          </a:p>
        </p:txBody>
      </p:sp>
      <p:sp>
        <p:nvSpPr>
          <p:cNvPr id="12" name="矩形 11"/>
          <p:cNvSpPr/>
          <p:nvPr/>
        </p:nvSpPr>
        <p:spPr>
          <a:xfrm>
            <a:off x="4365967" y="4911679"/>
            <a:ext cx="290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have dancing lessons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5" grpId="0"/>
      <p:bldP spid="11" grpId="0"/>
      <p:bldP spid="1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85725" y="1296337"/>
            <a:ext cx="1234440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solidFill>
                  <a:prstClr val="black"/>
                </a:solidFill>
              </a:rPr>
              <a:t>(4)</a:t>
            </a:r>
            <a:r>
              <a:rPr lang="en-US" altLang="zh-CN" sz="3000" b="1" kern="100" dirty="0" smtClean="0">
                <a:solidFill>
                  <a:prstClr val="black"/>
                </a:solidFill>
                <a:cs typeface="Courier New" panose="02070309020205020404"/>
              </a:rPr>
              <a:t> [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2018·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百色</a:t>
            </a:r>
            <a:r>
              <a:rPr lang="en-US" altLang="zh-CN" sz="3000" b="1" kern="100" dirty="0" smtClean="0">
                <a:solidFill>
                  <a:prstClr val="black"/>
                </a:solidFill>
                <a:cs typeface="Courier New" panose="02070309020205020404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—Kitty, I'm busy cooking. Can you give me a hand?</a:t>
            </a:r>
          </a:p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solidFill>
                  <a:prstClr val="black"/>
                </a:solidFill>
              </a:rPr>
              <a:t>—Mum, just wait a moment. I ________ my bed now.</a:t>
            </a:r>
          </a:p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solidFill>
                  <a:prstClr val="black"/>
                </a:solidFill>
              </a:rPr>
              <a:t>A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． 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make                    B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．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will make     </a:t>
            </a:r>
          </a:p>
          <a:p>
            <a:pPr lvl="0">
              <a:lnSpc>
                <a:spcPct val="150000"/>
              </a:lnSpc>
            </a:pPr>
            <a:r>
              <a:rPr lang="en-US" altLang="zh-CN" sz="3000" b="1" dirty="0" smtClean="0">
                <a:solidFill>
                  <a:prstClr val="black"/>
                </a:solidFill>
              </a:rPr>
              <a:t>C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．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am making           D</a:t>
            </a:r>
            <a:r>
              <a:rPr lang="zh-CN" altLang="en-US" sz="3000" b="1" dirty="0" smtClean="0">
                <a:solidFill>
                  <a:prstClr val="black"/>
                </a:solidFill>
              </a:rPr>
              <a:t>．</a:t>
            </a:r>
            <a:r>
              <a:rPr lang="en-US" altLang="zh-CN" sz="3000" b="1" dirty="0" smtClean="0">
                <a:solidFill>
                  <a:prstClr val="black"/>
                </a:solidFill>
              </a:rPr>
              <a:t>making</a:t>
            </a:r>
          </a:p>
        </p:txBody>
      </p:sp>
      <p:sp>
        <p:nvSpPr>
          <p:cNvPr id="3" name="矩形 2"/>
          <p:cNvSpPr/>
          <p:nvPr/>
        </p:nvSpPr>
        <p:spPr>
          <a:xfrm>
            <a:off x="5908703" y="2105025"/>
            <a:ext cx="1625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C</a:t>
            </a:r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495299" y="4240411"/>
            <a:ext cx="10791825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[</a:t>
            </a:r>
            <a:r>
              <a:rPr lang="zh-CN" altLang="en-US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解析</a:t>
            </a: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]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考查动词的时态。句意：“基蒂，我在忙着做饭。你能帮我一下吗？”“妈妈，稍等一下。我现在正在整理床铺。”根据时间状语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now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可知，应用现在进行时。故选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C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52705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52705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2" cstate="email"/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495657" y="1333500"/>
          <a:ext cx="10804843" cy="4505325"/>
        </p:xfrm>
        <a:graphic>
          <a:graphicData uri="http://schemas.openxmlformats.org/drawingml/2006/table">
            <a:tbl>
              <a:tblPr/>
              <a:tblGrid>
                <a:gridCol w="6910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137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0532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+mn-lt"/>
                          <a:ea typeface="楷体_GB2312" panose="02010609030101010101" charset="-122"/>
                          <a:cs typeface="Times New Roman" panose="02020603050405020304"/>
                        </a:rPr>
                        <a:t>句型在线</a:t>
                      </a:r>
                      <a:endParaRPr lang="zh-CN" sz="3000" b="1" kern="100" dirty="0">
                        <a:latin typeface="+mn-lt"/>
                        <a:cs typeface="Courier New" panose="020703090202050204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我正在吃饭。</a:t>
                      </a:r>
                      <a:endParaRPr lang="en-US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________ ________. </a:t>
                      </a:r>
                      <a:endParaRPr lang="zh-CN" altLang="en-US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现在你正在做家庭作业吗？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you ________ your homeworknow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你的父母正在做什么？</a:t>
                      </a:r>
                      <a:endParaRPr lang="en-US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________ ________ your parents ________</a:t>
                      </a:r>
                      <a:r>
                        <a:rPr lang="zh-CN" altLang="en-US" sz="30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？</a:t>
                      </a:r>
                      <a:endParaRPr lang="en-US" altLang="zh-CN" sz="30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30135" y="3737491"/>
            <a:ext cx="79662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Are                         doing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94356" y="2381250"/>
            <a:ext cx="232146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am            eating</a:t>
            </a: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737181" y="5127977"/>
            <a:ext cx="6232027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  <a:ea typeface="宋体" panose="02010600030101010101" pitchFamily="2" charset="-122"/>
                <a:cs typeface="宋体" panose="02010600030101010101" pitchFamily="2" charset="-122"/>
              </a:rPr>
              <a:t>What           are                                           doing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/>
        </p:nvGrpSpPr>
        <p:grpSpPr>
          <a:xfrm>
            <a:off x="586104" y="972820"/>
            <a:ext cx="3379186" cy="584835"/>
            <a:chOff x="923" y="1532"/>
            <a:chExt cx="3722" cy="921"/>
          </a:xfrm>
        </p:grpSpPr>
        <p:pic>
          <p:nvPicPr>
            <p:cNvPr id="17" name="图片 16" descr="00 图标-04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18" name="文本框 3"/>
            <p:cNvSpPr txBox="1"/>
            <p:nvPr/>
          </p:nvSpPr>
          <p:spPr>
            <a:xfrm>
              <a:off x="1156" y="1532"/>
              <a:ext cx="3489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课堂互动探究　　　　　　　　　　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476033" y="2201108"/>
            <a:ext cx="1066935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wait for </a:t>
            </a:r>
            <a:r>
              <a:rPr lang="zh-CN" altLang="en-US" sz="3000" b="1" dirty="0" smtClean="0"/>
              <a:t>等候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They are </a:t>
            </a:r>
            <a:r>
              <a:rPr lang="en-US" altLang="zh-CN" sz="3000" b="1" i="1" dirty="0" smtClean="0"/>
              <a:t>waiting for </a:t>
            </a:r>
            <a:r>
              <a:rPr lang="en-US" altLang="zh-CN" sz="3000" b="1" dirty="0" smtClean="0"/>
              <a:t>the school bus.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他们正在等校车。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wait for </a:t>
            </a:r>
            <a:r>
              <a:rPr lang="zh-CN" altLang="en-US" sz="3000" b="1" dirty="0" smtClean="0"/>
              <a:t>意为“等候”，是“动词＋</a:t>
            </a:r>
            <a:r>
              <a:rPr lang="en-US" altLang="zh-CN" sz="3000" b="1" dirty="0" smtClean="0"/>
              <a:t>________”</a:t>
            </a:r>
            <a:r>
              <a:rPr lang="zh-CN" altLang="en-US" sz="3000" b="1" dirty="0" smtClean="0"/>
              <a:t>构成的动词短语，其所接的宾语无论是名词还是代词，都应置于介词</a:t>
            </a:r>
            <a:r>
              <a:rPr lang="en-US" altLang="zh-CN" sz="3000" b="1" dirty="0" smtClean="0"/>
              <a:t>for</a:t>
            </a:r>
            <a:r>
              <a:rPr lang="zh-CN" altLang="en-US" sz="3000" b="1" dirty="0" smtClean="0"/>
              <a:t>之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。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18128" y="17732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词汇点睛</a:t>
            </a:r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7887282" y="4418575"/>
            <a:ext cx="880369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介词</a:t>
            </a:r>
            <a:r>
              <a:rPr lang="en-US" sz="2400" b="1" dirty="0" smtClean="0">
                <a:solidFill>
                  <a:srgbClr val="57C6CF"/>
                </a:solidFill>
              </a:rPr>
              <a:t>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400757" y="5780650"/>
            <a:ext cx="570990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400" b="1" dirty="0" smtClean="0">
                <a:solidFill>
                  <a:srgbClr val="57C6CF"/>
                </a:solidFill>
              </a:rPr>
              <a:t>后</a:t>
            </a:r>
            <a:r>
              <a:rPr lang="en-US" sz="2400" b="1" dirty="0" smtClean="0">
                <a:solidFill>
                  <a:srgbClr val="57C6C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4803" y="10112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3875" y="1506109"/>
            <a:ext cx="114109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—Why are you late for school today?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—I'm sorry. I didn't catch the early bus and I had to________ the next one.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3000" b="1" dirty="0" smtClean="0"/>
              <a:t>A</a:t>
            </a:r>
            <a:r>
              <a:rPr lang="zh-CN" altLang="en-US" sz="3000" b="1" dirty="0" smtClean="0"/>
              <a:t>． </a:t>
            </a:r>
            <a:r>
              <a:rPr lang="en-US" altLang="zh-CN" sz="3000" b="1" dirty="0" smtClean="0"/>
              <a:t>wait for</a:t>
            </a:r>
            <a:r>
              <a:rPr lang="zh-CN" altLang="en-US" sz="3000" b="1" dirty="0" smtClean="0"/>
              <a:t>　             </a:t>
            </a:r>
            <a:r>
              <a:rPr lang="en-US" altLang="zh-CN" sz="3000" b="1" dirty="0" smtClean="0"/>
              <a:t>B</a:t>
            </a:r>
            <a:r>
              <a:rPr lang="zh-CN" altLang="en-US" sz="3000" b="1" dirty="0" smtClean="0"/>
              <a:t>． </a:t>
            </a:r>
            <a:r>
              <a:rPr lang="en-US" altLang="zh-CN" sz="3000" b="1" dirty="0" smtClean="0"/>
              <a:t>ask for      </a:t>
            </a:r>
          </a:p>
          <a:p>
            <a:pPr marL="514350" indent="-514350">
              <a:lnSpc>
                <a:spcPct val="150000"/>
              </a:lnSpc>
            </a:pPr>
            <a:r>
              <a:rPr lang="en-US" altLang="zh-CN" sz="3000" b="1" dirty="0" smtClean="0"/>
              <a:t>C</a:t>
            </a:r>
            <a:r>
              <a:rPr lang="zh-CN" altLang="en-US" sz="3000" b="1" dirty="0" smtClean="0"/>
              <a:t>． </a:t>
            </a:r>
            <a:r>
              <a:rPr lang="en-US" altLang="zh-CN" sz="3000" b="1" dirty="0" smtClean="0"/>
              <a:t>care for                  D</a:t>
            </a:r>
            <a:r>
              <a:rPr lang="zh-CN" altLang="en-US" sz="3000" b="1" dirty="0" smtClean="0"/>
              <a:t>． </a:t>
            </a:r>
            <a:r>
              <a:rPr lang="en-US" altLang="zh-CN" sz="3000" b="1" dirty="0" smtClean="0"/>
              <a:t>look for</a:t>
            </a:r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sz="3000" b="1" dirty="0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9639882" y="2333625"/>
            <a:ext cx="467436" cy="46166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A</a:t>
            </a:r>
            <a:r>
              <a:rPr lang="en-US" sz="2400" b="1" dirty="0" smtClean="0">
                <a:solidFill>
                  <a:srgbClr val="57C6C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85774" y="1680329"/>
            <a:ext cx="10791825" cy="61401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[</a:t>
            </a:r>
            <a:r>
              <a:rPr lang="zh-CN" altLang="en-US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解析</a:t>
            </a:r>
            <a:r>
              <a:rPr lang="en-US" altLang="zh-CN" sz="2800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sym typeface="+mn-ea"/>
              </a:rPr>
              <a:t>]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考查动词短语辨析。句意：“今天你为什么上学迟到了？”</a:t>
            </a:r>
            <a:endParaRPr lang="en-US" altLang="zh-CN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“抱歉。我没有赶上早班车，不得不等候下一班车。”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wait for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意为“等候”；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ask for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意为“请求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(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给予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)”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；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care for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意为“照料”；</a:t>
            </a:r>
            <a:endParaRPr lang="en-US" altLang="zh-CN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look for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意为“寻找”。根据前半句“我没有赶上早班车”可知选</a:t>
            </a:r>
            <a:r>
              <a:rPr lang="en-US" altLang="zh-CN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A</a:t>
            </a:r>
            <a:r>
              <a:rPr lang="zh-CN" altLang="en-US" sz="2600" b="1" dirty="0" smtClean="0">
                <a:solidFill>
                  <a:prstClr val="black"/>
                </a:solidFill>
                <a:latin typeface="仿宋" panose="02010609060101010101" pitchFamily="49" charset="-122"/>
                <a:ea typeface="仿宋" panose="02010609060101010101" pitchFamily="49" charset="-122"/>
                <a:sym typeface="+mn-ea"/>
              </a:rPr>
              <a:t>。</a:t>
            </a: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  <a:p>
            <a:pPr>
              <a:lnSpc>
                <a:spcPct val="150000"/>
              </a:lnSpc>
            </a:pPr>
            <a:endParaRPr lang="zh-CN" altLang="en-US" sz="2600" b="1" dirty="0" smtClean="0">
              <a:solidFill>
                <a:prstClr val="black"/>
              </a:solidFill>
              <a:latin typeface="仿宋" panose="02010609060101010101" pitchFamily="49" charset="-122"/>
              <a:ea typeface="仿宋" panose="02010609060101010101" pitchFamily="49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825" y="1225689"/>
            <a:ext cx="114109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　</a:t>
            </a:r>
            <a:r>
              <a:rPr lang="en-US" altLang="zh-CN" sz="3000" b="1" dirty="0" smtClean="0"/>
              <a:t>lie </a:t>
            </a:r>
            <a:r>
              <a:rPr lang="en-US" altLang="zh-CN" sz="3000" b="1" i="1" dirty="0" smtClean="0"/>
              <a:t>vi. </a:t>
            </a:r>
            <a:r>
              <a:rPr lang="zh-CN" altLang="en-US" sz="3000" b="1" dirty="0" smtClean="0"/>
              <a:t>躺，平放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观察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I am </a:t>
            </a:r>
            <a:r>
              <a:rPr lang="en-US" altLang="zh-CN" sz="3000" b="1" i="1" dirty="0" smtClean="0"/>
              <a:t>lying</a:t>
            </a:r>
            <a:r>
              <a:rPr lang="en-US" altLang="zh-CN" sz="3000" b="1" dirty="0" smtClean="0"/>
              <a:t> on the bed and watching TV.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我正躺在床上看电视。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The boy </a:t>
            </a:r>
            <a:r>
              <a:rPr lang="en-US" altLang="zh-CN" sz="3000" b="1" i="1" dirty="0" smtClean="0"/>
              <a:t>lay</a:t>
            </a:r>
            <a:r>
              <a:rPr lang="en-US" altLang="zh-CN" sz="3000" b="1" dirty="0" smtClean="0"/>
              <a:t> on the sofa just now. </a:t>
            </a:r>
          </a:p>
          <a:p>
            <a:pPr>
              <a:lnSpc>
                <a:spcPct val="150000"/>
              </a:lnSpc>
            </a:pPr>
            <a:r>
              <a:rPr lang="zh-CN" altLang="en-US" sz="3000" b="1" dirty="0" smtClean="0"/>
              <a:t>刚才那个男孩躺在沙发上。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4825" y="1225689"/>
            <a:ext cx="1141095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探究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lie</a:t>
            </a:r>
            <a:r>
              <a:rPr lang="zh-CN" altLang="en-US" sz="3000" b="1" dirty="0" smtClean="0"/>
              <a:t>作不及物动词，意为“躺，平放”，其现在分词为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，过去式为</a:t>
            </a:r>
            <a:r>
              <a:rPr lang="en-US" altLang="zh-CN" sz="3000" b="1" dirty="0" smtClean="0"/>
              <a:t>lay</a:t>
            </a:r>
            <a:r>
              <a:rPr lang="zh-CN" altLang="en-US" sz="3000" b="1" dirty="0" smtClean="0"/>
              <a:t>，过去分词为</a:t>
            </a:r>
            <a:r>
              <a:rPr lang="en-US" altLang="zh-CN" sz="3000" b="1" dirty="0" smtClean="0"/>
              <a:t>lain</a:t>
            </a:r>
            <a:r>
              <a:rPr lang="zh-CN" altLang="en-US" sz="3000" b="1" dirty="0" smtClean="0"/>
              <a:t>。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>
                <a:solidFill>
                  <a:schemeClr val="accent2"/>
                </a:solidFill>
              </a:rPr>
              <a:t>[</a:t>
            </a:r>
            <a:r>
              <a:rPr lang="zh-CN" altLang="en-US" sz="3000" b="1" dirty="0" smtClean="0">
                <a:solidFill>
                  <a:schemeClr val="accent2"/>
                </a:solidFill>
              </a:rPr>
              <a:t>拓展</a:t>
            </a:r>
            <a:r>
              <a:rPr lang="en-US" altLang="zh-CN" sz="3000" b="1" dirty="0" smtClean="0">
                <a:solidFill>
                  <a:schemeClr val="accent2"/>
                </a:solidFill>
              </a:rPr>
              <a:t>] </a:t>
            </a:r>
            <a:r>
              <a:rPr lang="en-US" altLang="zh-CN" sz="3000" b="1" dirty="0" smtClean="0"/>
              <a:t>lie</a:t>
            </a:r>
            <a:r>
              <a:rPr lang="zh-CN" altLang="en-US" sz="3000" b="1" dirty="0" smtClean="0"/>
              <a:t>作不及物动词时，还可以译为“说谎”。其现在分词为</a:t>
            </a:r>
            <a:r>
              <a:rPr lang="en-US" altLang="zh-CN" sz="3000" b="1" dirty="0" smtClean="0"/>
              <a:t>lying</a:t>
            </a:r>
            <a:r>
              <a:rPr lang="zh-CN" altLang="en-US" sz="3000" b="1" dirty="0" smtClean="0"/>
              <a:t>，过去式为</a:t>
            </a:r>
            <a:r>
              <a:rPr lang="en-US" altLang="zh-CN" sz="3000" b="1" dirty="0" smtClean="0"/>
              <a:t>lied</a:t>
            </a:r>
            <a:r>
              <a:rPr lang="zh-CN" altLang="en-US" sz="3000" b="1" dirty="0" smtClean="0"/>
              <a:t>，过去分词为</a:t>
            </a:r>
            <a:r>
              <a:rPr lang="en-US" altLang="zh-CN" sz="3000" b="1" dirty="0" smtClean="0"/>
              <a:t>lied</a:t>
            </a:r>
            <a:r>
              <a:rPr lang="zh-CN" altLang="en-US" sz="3000" b="1" dirty="0" smtClean="0"/>
              <a:t>。</a:t>
            </a:r>
            <a:r>
              <a:rPr lang="en-US" altLang="zh-CN" sz="3000" b="1" dirty="0" smtClean="0"/>
              <a:t>lie</a:t>
            </a:r>
            <a:r>
              <a:rPr lang="zh-CN" altLang="en-US" sz="3000" b="1" dirty="0" smtClean="0"/>
              <a:t>还可以作</a:t>
            </a:r>
            <a:r>
              <a:rPr lang="en-US" altLang="zh-CN" sz="3000" b="1" dirty="0" smtClean="0"/>
              <a:t>________</a:t>
            </a:r>
            <a:r>
              <a:rPr lang="zh-CN" altLang="en-US" sz="3000" b="1" dirty="0" smtClean="0"/>
              <a:t>，意为“谎话”，常用搭配为</a:t>
            </a:r>
            <a:r>
              <a:rPr lang="en-US" altLang="zh-CN" sz="3000" b="1" dirty="0" smtClean="0"/>
              <a:t>tell a lie/lies</a:t>
            </a:r>
            <a:r>
              <a:rPr lang="zh-CN" altLang="en-US" sz="3000" b="1" dirty="0" smtClean="0"/>
              <a:t>，意为“说谎”。</a:t>
            </a:r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sz="3000" b="1" dirty="0" smtClean="0"/>
          </a:p>
        </p:txBody>
      </p:sp>
      <p:sp>
        <p:nvSpPr>
          <p:cNvPr id="3" name="矩形 2"/>
          <p:cNvSpPr/>
          <p:nvPr/>
        </p:nvSpPr>
        <p:spPr>
          <a:xfrm>
            <a:off x="774728" y="2095500"/>
            <a:ext cx="16255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b="1" dirty="0" smtClean="0">
                <a:solidFill>
                  <a:srgbClr val="57C6CF"/>
                </a:solidFill>
              </a:rPr>
              <a:t>lying</a:t>
            </a:r>
          </a:p>
          <a:p>
            <a:r>
              <a:rPr lang="zh-CN" altLang="en-US" sz="2400" b="1" dirty="0" smtClean="0">
                <a:solidFill>
                  <a:srgbClr val="57C6CF"/>
                </a:solidFill>
              </a:rPr>
              <a:t>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9366278" y="3505200"/>
            <a:ext cx="16255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2400" b="1" dirty="0" smtClean="0">
                <a:solidFill>
                  <a:srgbClr val="57C6CF"/>
                </a:solidFill>
              </a:rPr>
              <a:t>名词　</a:t>
            </a:r>
            <a:endParaRPr lang="zh-CN" altLang="en-US" sz="2400" dirty="0">
              <a:solidFill>
                <a:srgbClr val="57C6C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84803" y="1011234"/>
            <a:ext cx="32190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微软雅黑" panose="020B0503020204020204" charset="-122"/>
                <a:ea typeface="微软雅黑" panose="020B0503020204020204" charset="-122"/>
              </a:rPr>
              <a:t>活学活用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81050" y="1896634"/>
            <a:ext cx="1141095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</a:t>
            </a:r>
            <a:r>
              <a:rPr lang="en-US" altLang="zh-CN" sz="3000" b="1" dirty="0" smtClean="0"/>
              <a:t>[</a:t>
            </a:r>
            <a:r>
              <a:rPr lang="zh-CN" altLang="en-US" sz="3000" b="1" dirty="0" smtClean="0"/>
              <a:t>泰兴期末</a:t>
            </a:r>
            <a:r>
              <a:rPr lang="en-US" altLang="zh-CN" sz="3000" b="1" dirty="0" smtClean="0"/>
              <a:t>] —Where is Daniel? </a:t>
            </a:r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—He ________(lie) on the bed at home because he is ill. </a:t>
            </a:r>
          </a:p>
          <a:p>
            <a:pPr marL="514350" indent="-514350"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altLang="zh-CN" sz="3000" b="1" dirty="0" smtClean="0"/>
          </a:p>
          <a:p>
            <a:pPr>
              <a:lnSpc>
                <a:spcPct val="150000"/>
              </a:lnSpc>
            </a:pPr>
            <a:endParaRPr lang="en-US" sz="3000" b="1" dirty="0" smtClean="0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972257" y="2758560"/>
            <a:ext cx="1116011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57C6CF"/>
                </a:solidFill>
              </a:rPr>
              <a:t>is lying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 smtClean="0">
                <a:solidFill>
                  <a:srgbClr val="57C6C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8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1176</Words>
  <Application>Microsoft Office PowerPoint</Application>
  <PresentationFormat>宽屏</PresentationFormat>
  <Paragraphs>190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3" baseType="lpstr">
      <vt:lpstr>MingLiU_HKSCS</vt:lpstr>
      <vt:lpstr>仿宋</vt:lpstr>
      <vt:lpstr>黑体</vt:lpstr>
      <vt:lpstr>华文新魏</vt:lpstr>
      <vt:lpstr>楷体_GB2312</vt:lpstr>
      <vt:lpstr>宋体</vt:lpstr>
      <vt:lpstr>微软雅黑</vt:lpstr>
      <vt:lpstr>Arial</vt:lpstr>
      <vt:lpstr>Calibri</vt:lpstr>
      <vt:lpstr>Courier New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2023-01-16T17:14:14Z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BCED20BBFC4B4278853C378AD739C77B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