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2" Type="http://schemas.openxmlformats.org/officeDocument/2006/relationships/image" Target="../media/image24.wmf"/><Relationship Id="rId1" Type="http://schemas.openxmlformats.org/officeDocument/2006/relationships/image" Target="../media/image23.emf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Relationship Id="rId9" Type="http://schemas.openxmlformats.org/officeDocument/2006/relationships/image" Target="../media/image3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6EE0D-D227-4B40-B39F-5AE9551F679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D6F0E-64BD-4E63-A40B-95852D327D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058C8-537B-46BC-8CE5-086ED7D1F09C}" type="slidenum">
              <a:rPr lang="en-US" altLang="zh-CN" smtClean="0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2355177-BDE1-4990-9AAB-DEC6B9904516}" type="slidenum">
              <a:rPr lang="en-US" altLang="zh-CN">
                <a:solidFill>
                  <a:prstClr val="black"/>
                </a:solidFill>
              </a:rPr>
              <a:t>10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070A4-3AD8-40A2-B8C0-DA9CB95724E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229B3-6544-4E97-9A8E-ED331524D20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88054-E604-4555-8FE6-95FCA0E369B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DCD12-09C5-4D1A-A988-EFD8F95E5DC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00287E-8D05-47E5-B2BA-2A1BA40C084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86F83F-A76F-4FAA-933F-238A73908D5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BE7E4-0DE3-4284-9A0D-4A696C28D57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62F3C-6C26-4568-8229-16822DC7852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B6CED-4E62-4CB4-A3A5-EC8F08BC0CC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AC7FB-E34C-432A-A15C-2B8486CAA2F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15BBA-0AB2-438B-85FC-B5D08745141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19F28-378C-4E97-ACA5-3621D84D60A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E4BEA-50DF-4F11-B3D6-644686F8104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2C8E84-B21F-4687-985C-641081D8623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GI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1.wmf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1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0.wmf"/><Relationship Id="rId4" Type="http://schemas.openxmlformats.org/officeDocument/2006/relationships/image" Target="../media/image12.GIF"/><Relationship Id="rId9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9.emf"/><Relationship Id="rId3" Type="http://schemas.openxmlformats.org/officeDocument/2006/relationships/image" Target="../media/image11.wmf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6.e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28.emf"/><Relationship Id="rId20" Type="http://schemas.openxmlformats.org/officeDocument/2006/relationships/image" Target="../media/image30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e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5.e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2.GI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7.emf"/><Relationship Id="rId22" Type="http://schemas.openxmlformats.org/officeDocument/2006/relationships/image" Target="../media/image3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8.GIF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9.wmf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wm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2053" name="Picture 5" descr="390798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63003" y="1700808"/>
            <a:ext cx="612068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600" b="1" dirty="0">
                <a:solidFill>
                  <a:srgbClr val="F72C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3.3 </a:t>
            </a:r>
            <a:r>
              <a:rPr lang="zh-CN" altLang="en-US" sz="6600" b="1" dirty="0">
                <a:solidFill>
                  <a:srgbClr val="F72C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圆周角定理</a:t>
            </a:r>
          </a:p>
        </p:txBody>
      </p:sp>
      <p:sp>
        <p:nvSpPr>
          <p:cNvPr id="8" name="矩形 7"/>
          <p:cNvSpPr/>
          <p:nvPr/>
        </p:nvSpPr>
        <p:spPr>
          <a:xfrm>
            <a:off x="2665870" y="5364807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4" name="Group 4"/>
          <p:cNvGrpSpPr/>
          <p:nvPr/>
        </p:nvGrpSpPr>
        <p:grpSpPr bwMode="auto">
          <a:xfrm>
            <a:off x="539750" y="476250"/>
            <a:ext cx="3378200" cy="685800"/>
            <a:chOff x="431" y="1888"/>
            <a:chExt cx="2128" cy="432"/>
          </a:xfrm>
        </p:grpSpPr>
        <p:grpSp>
          <p:nvGrpSpPr>
            <p:cNvPr id="66565" name="Group 5"/>
            <p:cNvGrpSpPr/>
            <p:nvPr/>
          </p:nvGrpSpPr>
          <p:grpSpPr bwMode="auto">
            <a:xfrm>
              <a:off x="431" y="1888"/>
              <a:ext cx="1488" cy="429"/>
              <a:chOff x="1920" y="57"/>
              <a:chExt cx="2112" cy="307"/>
            </a:xfrm>
          </p:grpSpPr>
          <p:sp>
            <p:nvSpPr>
              <p:cNvPr id="66566" name="Rectangle 6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306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6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  </a:t>
                </a:r>
                <a:r>
                  <a:rPr lang="zh-CN" altLang="en-US" sz="3600" b="1">
                    <a:solidFill>
                      <a:srgbClr val="3333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例题讲解</a:t>
                </a:r>
                <a:endParaRPr lang="zh-CN" altLang="en-US" sz="3600" b="1" baseline="-25000">
                  <a:solidFill>
                    <a:srgbClr val="33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66567" name="Rectangle 7" descr="PE03255_"/>
              <p:cNvSpPr>
                <a:spLocks noChangeArrowheads="1"/>
              </p:cNvSpPr>
              <p:nvPr/>
            </p:nvSpPr>
            <p:spPr bwMode="auto">
              <a:xfrm>
                <a:off x="3601" y="57"/>
                <a:ext cx="164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66568" name="Picture 8" descr="678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91" y="1888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95288" y="1196975"/>
            <a:ext cx="79930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例</a:t>
            </a:r>
            <a:r>
              <a:rPr lang="en-US" altLang="zh-CN" sz="2800" b="1">
                <a:solidFill>
                  <a:srgbClr val="000000"/>
                </a:solidFill>
              </a:rPr>
              <a:t>1   </a:t>
            </a:r>
            <a:r>
              <a:rPr lang="zh-CN" altLang="en-US" sz="2800" b="1">
                <a:solidFill>
                  <a:srgbClr val="000000"/>
                </a:solidFill>
              </a:rPr>
              <a:t>如图，</a:t>
            </a:r>
            <a:r>
              <a:rPr lang="en-US" altLang="zh-CN" sz="2800" b="1">
                <a:solidFill>
                  <a:srgbClr val="000000"/>
                </a:solidFill>
              </a:rPr>
              <a:t>AD</a:t>
            </a:r>
            <a:r>
              <a:rPr lang="zh-CN" altLang="en-US" sz="2800" b="1">
                <a:solidFill>
                  <a:srgbClr val="000000"/>
                </a:solidFill>
              </a:rPr>
              <a:t>是△</a:t>
            </a:r>
            <a:r>
              <a:rPr lang="en-US" altLang="zh-CN" sz="2800" b="1">
                <a:solidFill>
                  <a:srgbClr val="000000"/>
                </a:solidFill>
              </a:rPr>
              <a:t>ABC</a:t>
            </a:r>
            <a:r>
              <a:rPr lang="zh-CN" altLang="en-US" sz="2800" b="1">
                <a:solidFill>
                  <a:srgbClr val="000000"/>
                </a:solidFill>
              </a:rPr>
              <a:t>的高，</a:t>
            </a:r>
            <a:r>
              <a:rPr lang="en-US" altLang="zh-CN" sz="2800" b="1">
                <a:solidFill>
                  <a:srgbClr val="000000"/>
                </a:solidFill>
              </a:rPr>
              <a:t>AE</a:t>
            </a:r>
            <a:r>
              <a:rPr lang="zh-CN" altLang="en-US" sz="2800" b="1">
                <a:solidFill>
                  <a:srgbClr val="000000"/>
                </a:solidFill>
              </a:rPr>
              <a:t>是△</a:t>
            </a:r>
            <a:r>
              <a:rPr lang="en-US" altLang="zh-CN" sz="2800" b="1">
                <a:solidFill>
                  <a:srgbClr val="000000"/>
                </a:solidFill>
              </a:rPr>
              <a:t>ABC</a:t>
            </a:r>
            <a:r>
              <a:rPr lang="zh-CN" altLang="en-US" sz="2800" b="1">
                <a:solidFill>
                  <a:srgbClr val="000000"/>
                </a:solidFill>
              </a:rPr>
              <a:t>的外接圆直径。求证：</a:t>
            </a:r>
          </a:p>
        </p:txBody>
      </p:sp>
      <p:graphicFrame>
        <p:nvGraphicFramePr>
          <p:cNvPr id="66570" name="Object 10"/>
          <p:cNvGraphicFramePr>
            <a:graphicFrameLocks noChangeAspect="1"/>
          </p:cNvGraphicFramePr>
          <p:nvPr/>
        </p:nvGraphicFramePr>
        <p:xfrm>
          <a:off x="3203575" y="1700213"/>
          <a:ext cx="36004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6" imgW="1447165" imgH="165100" progId="Equation.DSMT4">
                  <p:embed/>
                </p:oleObj>
              </mc:Choice>
              <mc:Fallback>
                <p:oleObj name="Equation" r:id="rId6" imgW="1447165" imgH="165100" progId="Equation.DSMT4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700213"/>
                        <a:ext cx="360045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1" name="Oval 11"/>
          <p:cNvSpPr>
            <a:spLocks noChangeArrowheads="1"/>
          </p:cNvSpPr>
          <p:nvPr/>
        </p:nvSpPr>
        <p:spPr bwMode="auto">
          <a:xfrm>
            <a:off x="5435600" y="2420938"/>
            <a:ext cx="2952750" cy="25923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6588125" y="2420938"/>
            <a:ext cx="647700" cy="2592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 flipH="1">
            <a:off x="5724525" y="2420938"/>
            <a:ext cx="151130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7235825" y="2420938"/>
            <a:ext cx="936625" cy="194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 flipV="1">
            <a:off x="5724525" y="4364038"/>
            <a:ext cx="2447925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>
            <a:off x="7235825" y="2420938"/>
            <a:ext cx="0" cy="194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6577" name="Line 17"/>
          <p:cNvSpPr>
            <a:spLocks noChangeShapeType="1"/>
          </p:cNvSpPr>
          <p:nvPr/>
        </p:nvSpPr>
        <p:spPr bwMode="auto">
          <a:xfrm>
            <a:off x="7235825" y="41481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>
            <a:off x="7451725" y="41481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>
            <a:off x="5724525" y="4437063"/>
            <a:ext cx="863600" cy="576262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6875463" y="37179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6804025" y="1989138"/>
            <a:ext cx="1081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5219700" y="4364038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8172450" y="4205288"/>
            <a:ext cx="503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7091363" y="434975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6585" name="Text Box 25"/>
          <p:cNvSpPr txBox="1">
            <a:spLocks noChangeArrowheads="1"/>
          </p:cNvSpPr>
          <p:nvPr/>
        </p:nvSpPr>
        <p:spPr bwMode="auto">
          <a:xfrm>
            <a:off x="6227763" y="494030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6586" name="Text Box 26"/>
          <p:cNvSpPr txBox="1">
            <a:spLocks noChangeArrowheads="1"/>
          </p:cNvSpPr>
          <p:nvPr/>
        </p:nvSpPr>
        <p:spPr bwMode="auto">
          <a:xfrm>
            <a:off x="6372225" y="3500438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9" grpId="0"/>
      <p:bldP spid="66571" grpId="0" animBg="1"/>
      <p:bldP spid="66572" grpId="0" animBg="1"/>
      <p:bldP spid="66573" grpId="0" animBg="1"/>
      <p:bldP spid="66574" grpId="0" animBg="1"/>
      <p:bldP spid="66575" grpId="0" animBg="1"/>
      <p:bldP spid="66576" grpId="0" animBg="1"/>
      <p:bldP spid="66577" grpId="0" animBg="1"/>
      <p:bldP spid="66578" grpId="0" animBg="1"/>
      <p:bldP spid="66579" grpId="0" animBg="1"/>
      <p:bldP spid="66580" grpId="0" animBg="1"/>
      <p:bldP spid="66581" grpId="0"/>
      <p:bldP spid="66582" grpId="0"/>
      <p:bldP spid="66583" grpId="0"/>
      <p:bldP spid="66584" grpId="0"/>
      <p:bldP spid="66585" grpId="0"/>
      <p:bldP spid="665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95288" y="1233488"/>
            <a:ext cx="6264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</a:rPr>
              <a:t>1.(2008</a:t>
            </a:r>
            <a:r>
              <a:rPr lang="zh-CN" altLang="en-US" sz="2400" b="1" dirty="0">
                <a:solidFill>
                  <a:srgbClr val="000000"/>
                </a:solidFill>
              </a:rPr>
              <a:t>东莞调研文、理</a:t>
            </a:r>
            <a:r>
              <a:rPr lang="en-US" altLang="zh-CN" sz="2400" b="1" dirty="0">
                <a:solidFill>
                  <a:srgbClr val="000000"/>
                </a:solidFill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</a:rPr>
              <a:t>如图所示</a:t>
            </a:r>
            <a:r>
              <a:rPr lang="en-US" altLang="zh-CN" sz="2400" b="1" dirty="0">
                <a:solidFill>
                  <a:srgbClr val="000000"/>
                </a:solidFill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</a:rPr>
              <a:t>圆</a:t>
            </a:r>
            <a:r>
              <a:rPr lang="en-US" altLang="zh-CN" sz="2400" b="1" dirty="0">
                <a:solidFill>
                  <a:srgbClr val="000000"/>
                </a:solidFill>
              </a:rPr>
              <a:t>O</a:t>
            </a:r>
            <a:r>
              <a:rPr lang="zh-CN" altLang="en-US" sz="2400" b="1" dirty="0">
                <a:solidFill>
                  <a:srgbClr val="000000"/>
                </a:solidFill>
              </a:rPr>
              <a:t>上一点</a:t>
            </a:r>
            <a:r>
              <a:rPr lang="en-US" altLang="zh-CN" sz="2400" b="1" dirty="0">
                <a:solidFill>
                  <a:srgbClr val="000000"/>
                </a:solidFill>
              </a:rPr>
              <a:t>C</a:t>
            </a:r>
            <a:r>
              <a:rPr lang="zh-CN" altLang="en-US" sz="2400" b="1" dirty="0">
                <a:solidFill>
                  <a:srgbClr val="000000"/>
                </a:solidFill>
              </a:rPr>
              <a:t>在直径</a:t>
            </a:r>
            <a:r>
              <a:rPr lang="en-US" altLang="zh-CN" sz="2400" b="1" dirty="0">
                <a:solidFill>
                  <a:srgbClr val="000000"/>
                </a:solidFill>
              </a:rPr>
              <a:t>AB</a:t>
            </a:r>
            <a:r>
              <a:rPr lang="zh-CN" altLang="en-US" sz="2400" b="1" dirty="0">
                <a:solidFill>
                  <a:srgbClr val="000000"/>
                </a:solidFill>
              </a:rPr>
              <a:t>上的射影为</a:t>
            </a:r>
            <a:r>
              <a:rPr lang="en-US" altLang="zh-CN" sz="2400" b="1" dirty="0">
                <a:solidFill>
                  <a:srgbClr val="000000"/>
                </a:solidFill>
              </a:rPr>
              <a:t>D</a:t>
            </a:r>
            <a:r>
              <a:rPr lang="zh-CN" altLang="en-US" sz="2400" b="1" dirty="0">
                <a:solidFill>
                  <a:srgbClr val="000000"/>
                </a:solidFill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</a:rPr>
              <a:t>CD=4</a:t>
            </a:r>
            <a:r>
              <a:rPr lang="zh-CN" altLang="en-US" sz="2400" b="1" dirty="0">
                <a:solidFill>
                  <a:srgbClr val="000000"/>
                </a:solidFill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</a:rPr>
              <a:t>BD=8</a:t>
            </a:r>
            <a:r>
              <a:rPr lang="zh-CN" altLang="en-US" sz="2400" b="1" dirty="0">
                <a:solidFill>
                  <a:srgbClr val="000000"/>
                </a:solidFill>
              </a:rPr>
              <a:t>，则圆</a:t>
            </a:r>
            <a:r>
              <a:rPr lang="en-US" altLang="zh-CN" sz="2400" b="1" dirty="0">
                <a:solidFill>
                  <a:srgbClr val="000000"/>
                </a:solidFill>
              </a:rPr>
              <a:t>O</a:t>
            </a:r>
            <a:r>
              <a:rPr lang="zh-CN" altLang="en-US" sz="2400" b="1" dirty="0">
                <a:solidFill>
                  <a:srgbClr val="000000"/>
                </a:solidFill>
              </a:rPr>
              <a:t>的半径等于</a:t>
            </a:r>
            <a:r>
              <a:rPr lang="zh-CN" altLang="en-US" sz="2400" b="1" u="sng" dirty="0">
                <a:solidFill>
                  <a:srgbClr val="000000"/>
                </a:solidFill>
              </a:rPr>
              <a:t>             </a:t>
            </a:r>
            <a:r>
              <a:rPr lang="zh-CN" altLang="en-US" sz="2400" b="1" dirty="0">
                <a:solidFill>
                  <a:srgbClr val="000000"/>
                </a:solidFill>
              </a:rPr>
              <a:t>．</a:t>
            </a:r>
          </a:p>
        </p:txBody>
      </p:sp>
      <p:sp>
        <p:nvSpPr>
          <p:cNvPr id="77830" name="Oval 6"/>
          <p:cNvSpPr>
            <a:spLocks noChangeArrowheads="1"/>
          </p:cNvSpPr>
          <p:nvPr/>
        </p:nvSpPr>
        <p:spPr bwMode="auto">
          <a:xfrm>
            <a:off x="7296150" y="3409950"/>
            <a:ext cx="44450" cy="41275"/>
          </a:xfrm>
          <a:prstGeom prst="ellipse">
            <a:avLst/>
          </a:prstGeom>
          <a:solidFill>
            <a:srgbClr val="FF0000"/>
          </a:solidFill>
          <a:ln w="3175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6011863" y="3213100"/>
            <a:ext cx="7112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FF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400">
              <a:solidFill>
                <a:srgbClr val="000000"/>
              </a:solidFill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7900988" y="3197225"/>
            <a:ext cx="63182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FF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2400">
              <a:solidFill>
                <a:srgbClr val="000000"/>
              </a:solidFill>
            </a:endParaRP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7043738" y="3357563"/>
            <a:ext cx="5619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FF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endParaRPr lang="en-US" altLang="zh-CN" sz="2400">
              <a:solidFill>
                <a:srgbClr val="000000"/>
              </a:solidFill>
            </a:endParaRP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6619875" y="3357563"/>
            <a:ext cx="5111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FF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endParaRPr lang="en-US" altLang="zh-CN" sz="2400">
              <a:solidFill>
                <a:srgbClr val="000000"/>
              </a:solidFill>
            </a:endParaRPr>
          </a:p>
        </p:txBody>
      </p:sp>
      <p:sp>
        <p:nvSpPr>
          <p:cNvPr id="77836" name="Oval 12"/>
          <p:cNvSpPr>
            <a:spLocks noChangeArrowheads="1"/>
          </p:cNvSpPr>
          <p:nvPr/>
        </p:nvSpPr>
        <p:spPr bwMode="auto">
          <a:xfrm>
            <a:off x="6556375" y="2744788"/>
            <a:ext cx="1533525" cy="1404937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6556375" y="3446463"/>
            <a:ext cx="1533525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6877050" y="2873375"/>
            <a:ext cx="6350" cy="5556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H="1">
            <a:off x="6556375" y="2873375"/>
            <a:ext cx="314325" cy="5730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>
            <a:off x="6870700" y="2873375"/>
            <a:ext cx="1219200" cy="5730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7842" name="Oval 18"/>
          <p:cNvSpPr>
            <a:spLocks noChangeArrowheads="1"/>
          </p:cNvSpPr>
          <p:nvPr/>
        </p:nvSpPr>
        <p:spPr bwMode="auto">
          <a:xfrm>
            <a:off x="8070850" y="3427413"/>
            <a:ext cx="28575" cy="47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7844" name="Rectangle 20"/>
          <p:cNvSpPr>
            <a:spLocks noChangeArrowheads="1"/>
          </p:cNvSpPr>
          <p:nvPr/>
        </p:nvSpPr>
        <p:spPr bwMode="auto">
          <a:xfrm flipH="1">
            <a:off x="6742113" y="2492375"/>
            <a:ext cx="68738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en-US" altLang="zh-CN" sz="2400">
              <a:solidFill>
                <a:srgbClr val="000000"/>
              </a:solidFill>
            </a:endParaRPr>
          </a:p>
        </p:txBody>
      </p:sp>
      <p:grpSp>
        <p:nvGrpSpPr>
          <p:cNvPr id="77846" name="Group 22"/>
          <p:cNvGrpSpPr/>
          <p:nvPr/>
        </p:nvGrpSpPr>
        <p:grpSpPr bwMode="auto">
          <a:xfrm>
            <a:off x="539750" y="476250"/>
            <a:ext cx="3378200" cy="685800"/>
            <a:chOff x="431" y="1888"/>
            <a:chExt cx="2128" cy="432"/>
          </a:xfrm>
        </p:grpSpPr>
        <p:grpSp>
          <p:nvGrpSpPr>
            <p:cNvPr id="77847" name="Group 23"/>
            <p:cNvGrpSpPr/>
            <p:nvPr/>
          </p:nvGrpSpPr>
          <p:grpSpPr bwMode="auto">
            <a:xfrm>
              <a:off x="431" y="1888"/>
              <a:ext cx="1488" cy="429"/>
              <a:chOff x="1920" y="57"/>
              <a:chExt cx="2112" cy="307"/>
            </a:xfrm>
          </p:grpSpPr>
          <p:sp>
            <p:nvSpPr>
              <p:cNvPr id="77848" name="Rectangle 24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306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6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  </a:t>
                </a:r>
                <a:r>
                  <a:rPr lang="zh-CN" altLang="en-US" sz="3600" b="1" dirty="0">
                    <a:solidFill>
                      <a:srgbClr val="3333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课堂练习</a:t>
                </a:r>
                <a:endParaRPr lang="zh-CN" altLang="en-US" sz="3600" b="1" baseline="-25000" dirty="0">
                  <a:solidFill>
                    <a:srgbClr val="33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77849" name="Rectangle 25" descr="PE03255_"/>
              <p:cNvSpPr>
                <a:spLocks noChangeArrowheads="1"/>
              </p:cNvSpPr>
              <p:nvPr/>
            </p:nvSpPr>
            <p:spPr bwMode="auto">
              <a:xfrm>
                <a:off x="3601" y="57"/>
                <a:ext cx="164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77850" name="Picture 26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91" y="1888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7851" name="Text Box 27"/>
          <p:cNvSpPr txBox="1">
            <a:spLocks noChangeArrowheads="1"/>
          </p:cNvSpPr>
          <p:nvPr/>
        </p:nvSpPr>
        <p:spPr bwMode="auto">
          <a:xfrm>
            <a:off x="611188" y="2781300"/>
            <a:ext cx="48974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分析：由射影定理得</a:t>
            </a:r>
          </a:p>
        </p:txBody>
      </p:sp>
      <p:graphicFrame>
        <p:nvGraphicFramePr>
          <p:cNvPr id="77853" name="Object 29"/>
          <p:cNvGraphicFramePr>
            <a:graphicFrameLocks noChangeAspect="1"/>
          </p:cNvGraphicFramePr>
          <p:nvPr/>
        </p:nvGraphicFramePr>
        <p:xfrm>
          <a:off x="1619250" y="3284538"/>
          <a:ext cx="251936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5" imgW="977265" imgH="203200" progId="Equation.DSMT4">
                  <p:embed/>
                </p:oleObj>
              </mc:Choice>
              <mc:Fallback>
                <p:oleObj name="Equation" r:id="rId5" imgW="977265" imgH="203200" progId="Equation.DSMT4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284538"/>
                        <a:ext cx="2519363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55" name="Object 31"/>
          <p:cNvGraphicFramePr>
            <a:graphicFrameLocks noChangeAspect="1"/>
          </p:cNvGraphicFramePr>
          <p:nvPr/>
        </p:nvGraphicFramePr>
        <p:xfrm>
          <a:off x="1042988" y="3862388"/>
          <a:ext cx="23764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7" imgW="850265" imgH="215900" progId="Equation.DSMT4">
                  <p:embed/>
                </p:oleObj>
              </mc:Choice>
              <mc:Fallback>
                <p:oleObj name="Equation" r:id="rId7" imgW="850265" imgH="215900" progId="Equation.DSMT4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862388"/>
                        <a:ext cx="2376487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56" name="Object 32"/>
          <p:cNvGraphicFramePr>
            <a:graphicFrameLocks noChangeAspect="1"/>
          </p:cNvGraphicFramePr>
          <p:nvPr/>
        </p:nvGraphicFramePr>
        <p:xfrm>
          <a:off x="1163638" y="4529138"/>
          <a:ext cx="1824037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9" imgW="622300" imgH="165100" progId="Equation.DSMT4">
                  <p:embed/>
                </p:oleObj>
              </mc:Choice>
              <mc:Fallback>
                <p:oleObj name="Equation" r:id="rId9" imgW="622300" imgH="165100" progId="Equation.DSMT4">
                  <p:embed/>
                  <p:pic>
                    <p:nvPicPr>
                      <p:cNvPr id="0" name="图片 5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4529138"/>
                        <a:ext cx="1824037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57" name="Object 33"/>
          <p:cNvGraphicFramePr>
            <a:graphicFrameLocks noChangeAspect="1"/>
          </p:cNvGraphicFramePr>
          <p:nvPr/>
        </p:nvGraphicFramePr>
        <p:xfrm>
          <a:off x="3119438" y="1844675"/>
          <a:ext cx="47307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11" imgW="152400" imgH="241300" progId="Equation.DSMT4">
                  <p:embed/>
                </p:oleObj>
              </mc:Choice>
              <mc:Fallback>
                <p:oleObj name="Equation" r:id="rId11" imgW="152400" imgH="241300" progId="Equation.DSMT4">
                  <p:embed/>
                  <p:pic>
                    <p:nvPicPr>
                      <p:cNvPr id="0" name="图片 5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1844675"/>
                        <a:ext cx="47307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7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30" grpId="0" animBg="1"/>
      <p:bldP spid="77831" grpId="0"/>
      <p:bldP spid="77832" grpId="0"/>
      <p:bldP spid="77833" grpId="0"/>
      <p:bldP spid="77834" grpId="0"/>
      <p:bldP spid="77836" grpId="0" animBg="1"/>
      <p:bldP spid="77837" grpId="0" animBg="1"/>
      <p:bldP spid="77838" grpId="0" animBg="1"/>
      <p:bldP spid="77839" grpId="0" animBg="1"/>
      <p:bldP spid="77840" grpId="0" animBg="1"/>
      <p:bldP spid="77842" grpId="0" animBg="1"/>
      <p:bldP spid="77844" grpId="0"/>
      <p:bldP spid="778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611188" y="1401763"/>
            <a:ext cx="69119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2.</a:t>
            </a:r>
            <a:r>
              <a:rPr lang="zh-CN" altLang="en-US" sz="3600" b="1" dirty="0">
                <a:solidFill>
                  <a:srgbClr val="000000"/>
                </a:solidFill>
              </a:rPr>
              <a:t>如图</a:t>
            </a:r>
            <a:r>
              <a:rPr lang="en-US" altLang="zh-CN" sz="3600" b="1" dirty="0">
                <a:solidFill>
                  <a:srgbClr val="000000"/>
                </a:solidFill>
              </a:rPr>
              <a:t>, ⊙</a:t>
            </a:r>
            <a:r>
              <a:rPr lang="en-US" altLang="zh-CN" sz="3600" b="1" i="1" dirty="0">
                <a:solidFill>
                  <a:srgbClr val="000000"/>
                </a:solidFill>
              </a:rPr>
              <a:t>O</a:t>
            </a:r>
            <a:r>
              <a:rPr lang="zh-CN" altLang="en-US" sz="3600" b="1" dirty="0">
                <a:solidFill>
                  <a:srgbClr val="000000"/>
                </a:solidFill>
              </a:rPr>
              <a:t>的直径 </a:t>
            </a:r>
            <a:r>
              <a:rPr lang="en-US" altLang="zh-CN" sz="3600" b="1" i="1" dirty="0">
                <a:solidFill>
                  <a:srgbClr val="000000"/>
                </a:solidFill>
              </a:rPr>
              <a:t>AB </a:t>
            </a:r>
            <a:r>
              <a:rPr lang="zh-CN" altLang="en-US" sz="3600" b="1" dirty="0">
                <a:solidFill>
                  <a:srgbClr val="000000"/>
                </a:solidFill>
              </a:rPr>
              <a:t>为</a:t>
            </a:r>
            <a:r>
              <a:rPr lang="en-US" altLang="zh-CN" sz="3600" b="1" dirty="0">
                <a:solidFill>
                  <a:srgbClr val="000000"/>
                </a:solidFill>
              </a:rPr>
              <a:t>10cm,</a:t>
            </a:r>
            <a:r>
              <a:rPr lang="zh-CN" altLang="en-US" sz="3600" b="1" dirty="0">
                <a:solidFill>
                  <a:srgbClr val="000000"/>
                </a:solidFill>
              </a:rPr>
              <a:t>弦</a:t>
            </a:r>
            <a:r>
              <a:rPr lang="en-US" altLang="zh-CN" sz="3600" b="1" dirty="0">
                <a:solidFill>
                  <a:srgbClr val="000000"/>
                </a:solidFill>
              </a:rPr>
              <a:t>AC</a:t>
            </a:r>
            <a:r>
              <a:rPr lang="zh-CN" altLang="en-US" sz="3600" b="1" dirty="0">
                <a:solidFill>
                  <a:srgbClr val="000000"/>
                </a:solidFill>
              </a:rPr>
              <a:t>为</a:t>
            </a:r>
            <a:r>
              <a:rPr lang="en-US" altLang="zh-CN" sz="3600" b="1" dirty="0">
                <a:solidFill>
                  <a:srgbClr val="000000"/>
                </a:solidFill>
              </a:rPr>
              <a:t>6cm,∠</a:t>
            </a:r>
            <a:r>
              <a:rPr lang="en-US" altLang="zh-CN" sz="3600" b="1" i="1" dirty="0">
                <a:solidFill>
                  <a:srgbClr val="000000"/>
                </a:solidFill>
              </a:rPr>
              <a:t>ACB</a:t>
            </a:r>
            <a:r>
              <a:rPr lang="en-US" altLang="zh-CN" sz="3600" b="1" dirty="0">
                <a:solidFill>
                  <a:srgbClr val="000000"/>
                </a:solidFill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</a:rPr>
              <a:t>的平分线交⊙</a:t>
            </a:r>
            <a:r>
              <a:rPr lang="en-US" altLang="zh-CN" sz="3600" b="1" i="1" dirty="0">
                <a:solidFill>
                  <a:srgbClr val="000000"/>
                </a:solidFill>
              </a:rPr>
              <a:t>O</a:t>
            </a:r>
            <a:r>
              <a:rPr lang="zh-CN" altLang="en-US" sz="3600" b="1" dirty="0">
                <a:solidFill>
                  <a:srgbClr val="000000"/>
                </a:solidFill>
              </a:rPr>
              <a:t>于 </a:t>
            </a:r>
            <a:r>
              <a:rPr lang="en-US" altLang="zh-CN" sz="3600" b="1" i="1" dirty="0">
                <a:solidFill>
                  <a:srgbClr val="000000"/>
                </a:solidFill>
              </a:rPr>
              <a:t>D</a:t>
            </a:r>
            <a:r>
              <a:rPr lang="en-US" altLang="zh-CN" sz="3600" b="1" dirty="0">
                <a:solidFill>
                  <a:srgbClr val="000000"/>
                </a:solidFill>
              </a:rPr>
              <a:t>, </a:t>
            </a:r>
            <a:r>
              <a:rPr lang="zh-CN" altLang="en-US" sz="3600" b="1" dirty="0">
                <a:solidFill>
                  <a:srgbClr val="000000"/>
                </a:solidFill>
              </a:rPr>
              <a:t>求</a:t>
            </a:r>
            <a:r>
              <a:rPr lang="en-US" altLang="zh-CN" sz="3600" b="1" dirty="0">
                <a:solidFill>
                  <a:srgbClr val="000000"/>
                </a:solidFill>
              </a:rPr>
              <a:t>BC</a:t>
            </a:r>
            <a:r>
              <a:rPr lang="zh-CN" altLang="en-US" sz="3600" b="1" dirty="0">
                <a:solidFill>
                  <a:srgbClr val="000000"/>
                </a:solidFill>
              </a:rPr>
              <a:t>、</a:t>
            </a:r>
            <a:r>
              <a:rPr lang="en-US" altLang="zh-CN" sz="3600" b="1" i="1" dirty="0">
                <a:solidFill>
                  <a:srgbClr val="000000"/>
                </a:solidFill>
              </a:rPr>
              <a:t>AD</a:t>
            </a:r>
            <a:r>
              <a:rPr lang="zh-CN" altLang="en-US" sz="3600" b="1" i="1" dirty="0">
                <a:solidFill>
                  <a:srgbClr val="000000"/>
                </a:solidFill>
              </a:rPr>
              <a:t>、</a:t>
            </a:r>
            <a:r>
              <a:rPr lang="en-US" altLang="zh-CN" sz="3600" b="1" i="1" dirty="0">
                <a:solidFill>
                  <a:srgbClr val="000000"/>
                </a:solidFill>
              </a:rPr>
              <a:t>BD</a:t>
            </a:r>
            <a:r>
              <a:rPr lang="zh-CN" altLang="en-US" sz="3600" b="1" dirty="0">
                <a:solidFill>
                  <a:srgbClr val="000000"/>
                </a:solidFill>
              </a:rPr>
              <a:t>的长</a:t>
            </a:r>
            <a:r>
              <a:rPr lang="en-US" altLang="zh-CN" sz="3600" b="1" dirty="0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43016" name="Group 8"/>
          <p:cNvGrpSpPr/>
          <p:nvPr/>
        </p:nvGrpSpPr>
        <p:grpSpPr bwMode="auto">
          <a:xfrm>
            <a:off x="4367213" y="3065463"/>
            <a:ext cx="3733800" cy="3603625"/>
            <a:chOff x="1584" y="1872"/>
            <a:chExt cx="2352" cy="2270"/>
          </a:xfrm>
        </p:grpSpPr>
        <p:sp>
          <p:nvSpPr>
            <p:cNvPr id="43017" name="AutoShape 9"/>
            <p:cNvSpPr>
              <a:spLocks noChangeAspect="1" noChangeArrowheads="1" noTextEdit="1"/>
            </p:cNvSpPr>
            <p:nvPr/>
          </p:nvSpPr>
          <p:spPr bwMode="auto">
            <a:xfrm>
              <a:off x="1584" y="1872"/>
              <a:ext cx="2352" cy="2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18" name="Oval 10"/>
            <p:cNvSpPr>
              <a:spLocks noChangeArrowheads="1"/>
            </p:cNvSpPr>
            <p:nvPr/>
          </p:nvSpPr>
          <p:spPr bwMode="auto">
            <a:xfrm>
              <a:off x="1824" y="2010"/>
              <a:ext cx="1872" cy="1865"/>
            </a:xfrm>
            <a:prstGeom prst="ellips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1824" y="2938"/>
              <a:ext cx="1863" cy="1"/>
            </a:xfrm>
            <a:prstGeom prst="line">
              <a:avLst/>
            </a:prstGeom>
            <a:noFill/>
            <a:ln w="4445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 flipH="1">
              <a:off x="1824" y="2102"/>
              <a:ext cx="526" cy="836"/>
            </a:xfrm>
            <a:prstGeom prst="line">
              <a:avLst/>
            </a:prstGeom>
            <a:noFill/>
            <a:ln w="4445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2350" y="2102"/>
              <a:ext cx="1337" cy="836"/>
            </a:xfrm>
            <a:prstGeom prst="line">
              <a:avLst/>
            </a:prstGeom>
            <a:noFill/>
            <a:ln w="4445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22" name="Line 14"/>
            <p:cNvSpPr>
              <a:spLocks noChangeShapeType="1"/>
            </p:cNvSpPr>
            <p:nvPr/>
          </p:nvSpPr>
          <p:spPr bwMode="auto">
            <a:xfrm>
              <a:off x="2350" y="2102"/>
              <a:ext cx="405" cy="1764"/>
            </a:xfrm>
            <a:prstGeom prst="line">
              <a:avLst/>
            </a:prstGeom>
            <a:noFill/>
            <a:ln w="4445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>
              <a:off x="1824" y="2938"/>
              <a:ext cx="931" cy="928"/>
            </a:xfrm>
            <a:prstGeom prst="line">
              <a:avLst/>
            </a:prstGeom>
            <a:noFill/>
            <a:ln w="4445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 flipH="1">
              <a:off x="2755" y="2938"/>
              <a:ext cx="932" cy="928"/>
            </a:xfrm>
            <a:prstGeom prst="line">
              <a:avLst/>
            </a:prstGeom>
            <a:noFill/>
            <a:ln w="4445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auto">
            <a:xfrm>
              <a:off x="2737" y="3848"/>
              <a:ext cx="46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26" name="Rectangle 18"/>
            <p:cNvSpPr>
              <a:spLocks noChangeArrowheads="1"/>
            </p:cNvSpPr>
            <p:nvPr/>
          </p:nvSpPr>
          <p:spPr bwMode="auto">
            <a:xfrm>
              <a:off x="2617" y="3857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D</a:t>
              </a:r>
            </a:p>
          </p:txBody>
        </p:sp>
        <p:sp>
          <p:nvSpPr>
            <p:cNvPr id="43027" name="Oval 19"/>
            <p:cNvSpPr>
              <a:spLocks noChangeArrowheads="1"/>
            </p:cNvSpPr>
            <p:nvPr/>
          </p:nvSpPr>
          <p:spPr bwMode="auto">
            <a:xfrm>
              <a:off x="3669" y="2920"/>
              <a:ext cx="46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>
              <a:off x="3733" y="2828"/>
              <a:ext cx="11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B</a:t>
              </a:r>
            </a:p>
          </p:txBody>
        </p:sp>
        <p:sp>
          <p:nvSpPr>
            <p:cNvPr id="43029" name="Oval 21"/>
            <p:cNvSpPr>
              <a:spLocks noChangeArrowheads="1"/>
            </p:cNvSpPr>
            <p:nvPr/>
          </p:nvSpPr>
          <p:spPr bwMode="auto">
            <a:xfrm>
              <a:off x="2737" y="2920"/>
              <a:ext cx="46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30" name="Rectangle 22"/>
            <p:cNvSpPr>
              <a:spLocks noChangeArrowheads="1"/>
            </p:cNvSpPr>
            <p:nvPr/>
          </p:nvSpPr>
          <p:spPr bwMode="auto">
            <a:xfrm>
              <a:off x="2635" y="2754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O</a:t>
              </a:r>
            </a:p>
          </p:txBody>
        </p:sp>
        <p:sp>
          <p:nvSpPr>
            <p:cNvPr id="43031" name="Oval 23"/>
            <p:cNvSpPr>
              <a:spLocks noChangeArrowheads="1"/>
            </p:cNvSpPr>
            <p:nvPr/>
          </p:nvSpPr>
          <p:spPr bwMode="auto">
            <a:xfrm>
              <a:off x="1805" y="2920"/>
              <a:ext cx="46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32" name="Rectangle 24"/>
            <p:cNvSpPr>
              <a:spLocks noChangeArrowheads="1"/>
            </p:cNvSpPr>
            <p:nvPr/>
          </p:nvSpPr>
          <p:spPr bwMode="auto">
            <a:xfrm>
              <a:off x="1676" y="2855"/>
              <a:ext cx="11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A</a:t>
              </a:r>
            </a:p>
          </p:txBody>
        </p:sp>
        <p:sp>
          <p:nvSpPr>
            <p:cNvPr id="43033" name="Oval 25"/>
            <p:cNvSpPr>
              <a:spLocks noChangeArrowheads="1"/>
            </p:cNvSpPr>
            <p:nvPr/>
          </p:nvSpPr>
          <p:spPr bwMode="auto">
            <a:xfrm>
              <a:off x="2331" y="2083"/>
              <a:ext cx="46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2202" y="1964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C</a:t>
              </a:r>
            </a:p>
          </p:txBody>
        </p:sp>
      </p:grpSp>
      <p:pic>
        <p:nvPicPr>
          <p:cNvPr id="43035" name="Picture 27" descr="青蛙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532438"/>
            <a:ext cx="1081088" cy="108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451725" y="1414463"/>
            <a:ext cx="915988" cy="251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>
                <a:solidFill>
                  <a:srgbClr val="F72C03"/>
                </a:solidFill>
                <a:ea typeface="华文行楷" panose="02010800040101010101" pitchFamily="2" charset="-122"/>
              </a:rPr>
              <a:t>我能行</a:t>
            </a:r>
          </a:p>
        </p:txBody>
      </p:sp>
      <p:grpSp>
        <p:nvGrpSpPr>
          <p:cNvPr id="43038" name="Group 30"/>
          <p:cNvGrpSpPr/>
          <p:nvPr/>
        </p:nvGrpSpPr>
        <p:grpSpPr bwMode="auto">
          <a:xfrm>
            <a:off x="688975" y="582613"/>
            <a:ext cx="3378200" cy="685800"/>
            <a:chOff x="431" y="1888"/>
            <a:chExt cx="2128" cy="432"/>
          </a:xfrm>
        </p:grpSpPr>
        <p:grpSp>
          <p:nvGrpSpPr>
            <p:cNvPr id="43039" name="Group 31"/>
            <p:cNvGrpSpPr/>
            <p:nvPr/>
          </p:nvGrpSpPr>
          <p:grpSpPr bwMode="auto">
            <a:xfrm>
              <a:off x="431" y="1888"/>
              <a:ext cx="1488" cy="429"/>
              <a:chOff x="1920" y="57"/>
              <a:chExt cx="2112" cy="307"/>
            </a:xfrm>
          </p:grpSpPr>
          <p:sp>
            <p:nvSpPr>
              <p:cNvPr id="43040" name="Rectangle 32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306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6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  </a:t>
                </a:r>
                <a:r>
                  <a:rPr lang="zh-CN" altLang="en-US" sz="3600" b="1">
                    <a:solidFill>
                      <a:srgbClr val="3333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课堂练习</a:t>
                </a:r>
                <a:endParaRPr lang="zh-CN" altLang="en-US" sz="3600" b="1" baseline="-25000">
                  <a:solidFill>
                    <a:srgbClr val="33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43041" name="Rectangle 33" descr="PE03255_"/>
              <p:cNvSpPr>
                <a:spLocks noChangeArrowheads="1"/>
              </p:cNvSpPr>
              <p:nvPr/>
            </p:nvSpPr>
            <p:spPr bwMode="auto">
              <a:xfrm>
                <a:off x="3601" y="57"/>
                <a:ext cx="164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43042" name="Picture 34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91" y="1888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60" name="Group 4"/>
          <p:cNvGrpSpPr/>
          <p:nvPr/>
        </p:nvGrpSpPr>
        <p:grpSpPr bwMode="auto">
          <a:xfrm>
            <a:off x="539750" y="115888"/>
            <a:ext cx="3378200" cy="685800"/>
            <a:chOff x="431" y="1888"/>
            <a:chExt cx="2128" cy="432"/>
          </a:xfrm>
        </p:grpSpPr>
        <p:grpSp>
          <p:nvGrpSpPr>
            <p:cNvPr id="70661" name="Group 5"/>
            <p:cNvGrpSpPr/>
            <p:nvPr/>
          </p:nvGrpSpPr>
          <p:grpSpPr bwMode="auto">
            <a:xfrm>
              <a:off x="431" y="1888"/>
              <a:ext cx="1488" cy="429"/>
              <a:chOff x="1920" y="57"/>
              <a:chExt cx="2112" cy="307"/>
            </a:xfrm>
          </p:grpSpPr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306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6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  </a:t>
                </a:r>
                <a:r>
                  <a:rPr lang="zh-CN" altLang="en-US" sz="3600" b="1">
                    <a:solidFill>
                      <a:srgbClr val="3333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挑战自我</a:t>
                </a:r>
                <a:endParaRPr lang="zh-CN" altLang="en-US" sz="3600" b="1" baseline="-25000">
                  <a:solidFill>
                    <a:srgbClr val="33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70663" name="Rectangle 7" descr="PE03255_"/>
              <p:cNvSpPr>
                <a:spLocks noChangeArrowheads="1"/>
              </p:cNvSpPr>
              <p:nvPr/>
            </p:nvSpPr>
            <p:spPr bwMode="auto">
              <a:xfrm>
                <a:off x="3601" y="57"/>
                <a:ext cx="164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70664" name="Picture 8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91" y="1888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468313" y="765175"/>
            <a:ext cx="8135937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3.</a:t>
            </a:r>
            <a:r>
              <a:rPr lang="zh-CN" altLang="en-US" sz="2800" b="1" dirty="0">
                <a:solidFill>
                  <a:srgbClr val="000000"/>
                </a:solidFill>
              </a:rPr>
              <a:t>如图，</a:t>
            </a:r>
            <a:r>
              <a:rPr lang="en-US" altLang="zh-CN" sz="2800" b="1" dirty="0">
                <a:solidFill>
                  <a:srgbClr val="000000"/>
                </a:solidFill>
              </a:rPr>
              <a:t>BC</a:t>
            </a:r>
            <a:r>
              <a:rPr lang="zh-CN" altLang="en-US" sz="2800" b="1" dirty="0">
                <a:solidFill>
                  <a:srgbClr val="000000"/>
                </a:solidFill>
              </a:rPr>
              <a:t>为⊙</a:t>
            </a:r>
            <a:r>
              <a:rPr lang="en-US" altLang="zh-CN" sz="2800" b="1" dirty="0">
                <a:solidFill>
                  <a:srgbClr val="000000"/>
                </a:solidFill>
              </a:rPr>
              <a:t>O</a:t>
            </a:r>
            <a:r>
              <a:rPr lang="zh-CN" altLang="en-US" sz="2800" b="1" dirty="0">
                <a:solidFill>
                  <a:srgbClr val="000000"/>
                </a:solidFill>
              </a:rPr>
              <a:t>的直径，</a:t>
            </a:r>
            <a:r>
              <a:rPr lang="en-US" altLang="zh-CN" sz="2800" b="1" dirty="0">
                <a:solidFill>
                  <a:srgbClr val="000000"/>
                </a:solidFill>
              </a:rPr>
              <a:t>AD⊥BC</a:t>
            </a:r>
            <a:r>
              <a:rPr lang="zh-CN" altLang="en-US" sz="2800" b="1" dirty="0">
                <a:solidFill>
                  <a:srgbClr val="000000"/>
                </a:solidFill>
              </a:rPr>
              <a:t>，垂足为</a:t>
            </a:r>
            <a:r>
              <a:rPr lang="en-US" altLang="zh-CN" sz="2800" b="1" dirty="0">
                <a:solidFill>
                  <a:srgbClr val="000000"/>
                </a:solidFill>
              </a:rPr>
              <a:t>D</a:t>
            </a:r>
            <a:r>
              <a:rPr lang="zh-CN" altLang="en-US" sz="2800" b="1" dirty="0">
                <a:solidFill>
                  <a:srgbClr val="000000"/>
                </a:solidFill>
              </a:rPr>
              <a:t>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              ，</a:t>
            </a:r>
            <a:r>
              <a:rPr lang="en-US" altLang="zh-CN" sz="2800" b="1" dirty="0">
                <a:solidFill>
                  <a:srgbClr val="000000"/>
                </a:solidFill>
              </a:rPr>
              <a:t>BF</a:t>
            </a:r>
            <a:r>
              <a:rPr lang="zh-CN" altLang="en-US" sz="2800" b="1" dirty="0">
                <a:solidFill>
                  <a:srgbClr val="000000"/>
                </a:solidFill>
              </a:rPr>
              <a:t>和</a:t>
            </a:r>
            <a:r>
              <a:rPr lang="en-US" altLang="zh-CN" sz="2800" b="1" dirty="0">
                <a:solidFill>
                  <a:srgbClr val="000000"/>
                </a:solidFill>
              </a:rPr>
              <a:t>AD</a:t>
            </a:r>
            <a:r>
              <a:rPr lang="zh-CN" altLang="en-US" sz="2800" b="1" dirty="0">
                <a:solidFill>
                  <a:srgbClr val="000000"/>
                </a:solidFill>
              </a:rPr>
              <a:t>相交于</a:t>
            </a:r>
            <a:r>
              <a:rPr lang="en-US" altLang="zh-CN" sz="2800" b="1" dirty="0">
                <a:solidFill>
                  <a:srgbClr val="000000"/>
                </a:solidFill>
              </a:rPr>
              <a:t>E</a:t>
            </a:r>
            <a:r>
              <a:rPr lang="zh-CN" altLang="en-US" sz="2800" b="1" dirty="0">
                <a:solidFill>
                  <a:srgbClr val="000000"/>
                </a:solidFill>
              </a:rPr>
              <a:t>，求证：</a:t>
            </a:r>
            <a:r>
              <a:rPr lang="en-US" altLang="zh-CN" sz="2800" b="1" dirty="0">
                <a:solidFill>
                  <a:srgbClr val="000000"/>
                </a:solidFill>
              </a:rPr>
              <a:t>AE=BE</a:t>
            </a:r>
            <a:r>
              <a:rPr lang="zh-CN" altLang="en-US" sz="2800" dirty="0">
                <a:solidFill>
                  <a:srgbClr val="000000"/>
                </a:solidFill>
              </a:rPr>
              <a:t>。</a:t>
            </a:r>
          </a:p>
        </p:txBody>
      </p:sp>
      <p:graphicFrame>
        <p:nvGraphicFramePr>
          <p:cNvPr id="70666" name="Object 10"/>
          <p:cNvGraphicFramePr>
            <a:graphicFrameLocks noChangeAspect="1"/>
          </p:cNvGraphicFramePr>
          <p:nvPr/>
        </p:nvGraphicFramePr>
        <p:xfrm>
          <a:off x="611188" y="1379538"/>
          <a:ext cx="158454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5" imgW="825500" imgH="292100" progId="Equation.DSMT4">
                  <p:embed/>
                </p:oleObj>
              </mc:Choice>
              <mc:Fallback>
                <p:oleObj name="Equation" r:id="rId5" imgW="825500" imgH="292100" progId="Equation.DSMT4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379538"/>
                        <a:ext cx="1584548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7" name="Oval 11"/>
          <p:cNvSpPr>
            <a:spLocks noChangeArrowheads="1"/>
          </p:cNvSpPr>
          <p:nvPr/>
        </p:nvSpPr>
        <p:spPr bwMode="auto">
          <a:xfrm>
            <a:off x="5580063" y="2493963"/>
            <a:ext cx="2520950" cy="2087562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>
            <a:off x="5580063" y="3502025"/>
            <a:ext cx="25209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>
            <a:off x="6445250" y="2565400"/>
            <a:ext cx="0" cy="9366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 flipV="1">
            <a:off x="5580063" y="2925763"/>
            <a:ext cx="2305050" cy="5762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>
            <a:off x="6372225" y="3357563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>
            <a:off x="6372225" y="33575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6732588" y="3141663"/>
            <a:ext cx="288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</a:rPr>
              <a:t>．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6229350" y="2062163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5148263" y="328612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8029575" y="3286125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6084888" y="348615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6732588" y="3502025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6229350" y="2781300"/>
            <a:ext cx="792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7740650" y="2636838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70686" name="Line 30"/>
          <p:cNvSpPr>
            <a:spLocks noChangeShapeType="1"/>
          </p:cNvSpPr>
          <p:nvPr/>
        </p:nvSpPr>
        <p:spPr bwMode="auto">
          <a:xfrm flipH="1">
            <a:off x="5580063" y="2565400"/>
            <a:ext cx="865187" cy="936625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0687" name="Line 31"/>
          <p:cNvSpPr>
            <a:spLocks noChangeShapeType="1"/>
          </p:cNvSpPr>
          <p:nvPr/>
        </p:nvSpPr>
        <p:spPr bwMode="auto">
          <a:xfrm>
            <a:off x="6445250" y="2565400"/>
            <a:ext cx="1655763" cy="936625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323850" y="2276475"/>
            <a:ext cx="446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</a:rPr>
              <a:t>证明：连接</a:t>
            </a:r>
            <a:r>
              <a:rPr lang="en-US" altLang="zh-CN" sz="2400" b="1">
                <a:solidFill>
                  <a:srgbClr val="000000"/>
                </a:solidFill>
              </a:rPr>
              <a:t>AB</a:t>
            </a:r>
            <a:r>
              <a:rPr lang="zh-CN" altLang="en-US" sz="2400" b="1">
                <a:solidFill>
                  <a:srgbClr val="000000"/>
                </a:solidFill>
              </a:rPr>
              <a:t>、</a:t>
            </a:r>
            <a:r>
              <a:rPr lang="en-US" altLang="zh-CN" sz="2400" b="1">
                <a:solidFill>
                  <a:srgbClr val="000000"/>
                </a:solidFill>
              </a:rPr>
              <a:t>AC</a:t>
            </a:r>
          </a:p>
        </p:txBody>
      </p:sp>
      <p:graphicFrame>
        <p:nvGraphicFramePr>
          <p:cNvPr id="70690" name="Object 34"/>
          <p:cNvGraphicFramePr>
            <a:graphicFrameLocks noChangeAspect="1"/>
          </p:cNvGraphicFramePr>
          <p:nvPr/>
        </p:nvGraphicFramePr>
        <p:xfrm>
          <a:off x="1258888" y="2708275"/>
          <a:ext cx="20875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7" imgW="735965" imgH="215900" progId="Equation.DSMT4">
                  <p:embed/>
                </p:oleObj>
              </mc:Choice>
              <mc:Fallback>
                <p:oleObj name="Equation" r:id="rId7" imgW="735965" imgH="215900" progId="Equation.DSMT4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708275"/>
                        <a:ext cx="208756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93" name="Text Box 37"/>
          <p:cNvSpPr txBox="1">
            <a:spLocks noChangeArrowheads="1"/>
          </p:cNvSpPr>
          <p:nvPr/>
        </p:nvSpPr>
        <p:spPr bwMode="auto">
          <a:xfrm>
            <a:off x="1116013" y="3125788"/>
            <a:ext cx="388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</a:rPr>
              <a:t>∴∠</a:t>
            </a:r>
            <a:r>
              <a:rPr lang="en-US" altLang="zh-CN" sz="2400" u="sng">
                <a:solidFill>
                  <a:srgbClr val="000000"/>
                </a:solidFill>
              </a:rPr>
              <a:t>           </a:t>
            </a:r>
            <a:r>
              <a:rPr lang="en-US" altLang="zh-CN" sz="2400">
                <a:solidFill>
                  <a:srgbClr val="000000"/>
                </a:solidFill>
              </a:rPr>
              <a:t>=∠</a:t>
            </a:r>
            <a:r>
              <a:rPr lang="en-US" altLang="zh-CN" sz="2400" u="sng">
                <a:solidFill>
                  <a:srgbClr val="000000"/>
                </a:solidFill>
              </a:rPr>
              <a:t>          </a:t>
            </a:r>
            <a:r>
              <a:rPr lang="en-US" altLang="zh-CN" sz="2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0694" name="Text Box 38"/>
          <p:cNvSpPr txBox="1">
            <a:spLocks noChangeArrowheads="1"/>
          </p:cNvSpPr>
          <p:nvPr/>
        </p:nvSpPr>
        <p:spPr bwMode="auto">
          <a:xfrm>
            <a:off x="250825" y="1844675"/>
            <a:ext cx="482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72C03"/>
                </a:solidFill>
              </a:rPr>
              <a:t>请同学们完成以下证明过程</a:t>
            </a:r>
            <a:r>
              <a:rPr lang="en-US" altLang="zh-CN" sz="2800" b="1" dirty="0">
                <a:solidFill>
                  <a:srgbClr val="F72C03"/>
                </a:solidFill>
              </a:rPr>
              <a:t>.</a:t>
            </a:r>
          </a:p>
        </p:txBody>
      </p:sp>
      <p:sp>
        <p:nvSpPr>
          <p:cNvPr id="70695" name="Text Box 39"/>
          <p:cNvSpPr txBox="1">
            <a:spLocks noChangeArrowheads="1"/>
          </p:cNvSpPr>
          <p:nvPr/>
        </p:nvSpPr>
        <p:spPr bwMode="auto">
          <a:xfrm>
            <a:off x="827088" y="36449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</a:rPr>
              <a:t>又∵</a:t>
            </a:r>
            <a:r>
              <a:rPr lang="en-US" altLang="zh-CN" sz="2400" b="1">
                <a:solidFill>
                  <a:srgbClr val="000000"/>
                </a:solidFill>
              </a:rPr>
              <a:t>BC</a:t>
            </a:r>
            <a:r>
              <a:rPr lang="zh-CN" altLang="en-US" sz="2400" b="1">
                <a:solidFill>
                  <a:srgbClr val="000000"/>
                </a:solidFill>
              </a:rPr>
              <a:t>是圆</a:t>
            </a:r>
            <a:r>
              <a:rPr lang="en-US" altLang="zh-CN" sz="2400" b="1">
                <a:solidFill>
                  <a:srgbClr val="000000"/>
                </a:solidFill>
              </a:rPr>
              <a:t>O</a:t>
            </a:r>
            <a:r>
              <a:rPr lang="zh-CN" altLang="en-US" sz="2400" b="1">
                <a:solidFill>
                  <a:srgbClr val="000000"/>
                </a:solidFill>
              </a:rPr>
              <a:t>的直径</a:t>
            </a:r>
          </a:p>
        </p:txBody>
      </p:sp>
      <p:sp>
        <p:nvSpPr>
          <p:cNvPr id="70696" name="Text Box 40"/>
          <p:cNvSpPr txBox="1">
            <a:spLocks noChangeArrowheads="1"/>
          </p:cNvSpPr>
          <p:nvPr/>
        </p:nvSpPr>
        <p:spPr bwMode="auto">
          <a:xfrm>
            <a:off x="1116013" y="4076700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</a:rPr>
              <a:t>∴∠BAC=</a:t>
            </a:r>
            <a:r>
              <a:rPr lang="en-US" altLang="zh-CN" sz="2400" u="sng">
                <a:solidFill>
                  <a:srgbClr val="000000"/>
                </a:solidFill>
              </a:rPr>
              <a:t>            </a:t>
            </a:r>
            <a:r>
              <a:rPr lang="en-US" altLang="zh-CN" sz="2400" baseline="30000">
                <a:solidFill>
                  <a:srgbClr val="000000"/>
                </a:solidFill>
              </a:rPr>
              <a:t>0</a:t>
            </a:r>
            <a:endParaRPr lang="en-US" altLang="zh-CN" sz="2400">
              <a:solidFill>
                <a:srgbClr val="000000"/>
              </a:solidFill>
            </a:endParaRPr>
          </a:p>
        </p:txBody>
      </p:sp>
      <p:sp>
        <p:nvSpPr>
          <p:cNvPr id="70697" name="Text Box 41"/>
          <p:cNvSpPr txBox="1">
            <a:spLocks noChangeArrowheads="1"/>
          </p:cNvSpPr>
          <p:nvPr/>
        </p:nvSpPr>
        <p:spPr bwMode="auto">
          <a:xfrm>
            <a:off x="1042988" y="4508500"/>
            <a:ext cx="446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</a:rPr>
              <a:t>∴∠BAE=90</a:t>
            </a:r>
            <a:r>
              <a:rPr lang="en-US" altLang="zh-CN" sz="2400" baseline="30000">
                <a:solidFill>
                  <a:srgbClr val="000000"/>
                </a:solidFill>
              </a:rPr>
              <a:t>0</a:t>
            </a:r>
            <a:r>
              <a:rPr lang="en-US" altLang="zh-CN" sz="2400">
                <a:solidFill>
                  <a:srgbClr val="000000"/>
                </a:solidFill>
              </a:rPr>
              <a:t>—∠</a:t>
            </a:r>
            <a:r>
              <a:rPr lang="en-US" altLang="zh-CN" sz="2400" u="sng">
                <a:solidFill>
                  <a:srgbClr val="000000"/>
                </a:solidFill>
              </a:rPr>
              <a:t>          </a:t>
            </a:r>
            <a:r>
              <a:rPr lang="en-US" altLang="zh-CN" sz="2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0698" name="Text Box 42"/>
          <p:cNvSpPr txBox="1">
            <a:spLocks noChangeArrowheads="1"/>
          </p:cNvSpPr>
          <p:nvPr/>
        </p:nvSpPr>
        <p:spPr bwMode="auto">
          <a:xfrm>
            <a:off x="755650" y="5013325"/>
            <a:ext cx="432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</a:rPr>
              <a:t>又∵</a:t>
            </a:r>
            <a:r>
              <a:rPr lang="en-US" altLang="zh-CN" sz="2400">
                <a:solidFill>
                  <a:srgbClr val="000000"/>
                </a:solidFill>
              </a:rPr>
              <a:t>AD⊥BC</a:t>
            </a:r>
          </a:p>
        </p:txBody>
      </p:sp>
      <p:sp>
        <p:nvSpPr>
          <p:cNvPr id="70699" name="Text Box 43"/>
          <p:cNvSpPr txBox="1">
            <a:spLocks noChangeArrowheads="1"/>
          </p:cNvSpPr>
          <p:nvPr/>
        </p:nvSpPr>
        <p:spPr bwMode="auto">
          <a:xfrm>
            <a:off x="1042988" y="5445125"/>
            <a:ext cx="4608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</a:rPr>
              <a:t>∴∠ACD=90</a:t>
            </a:r>
            <a:r>
              <a:rPr lang="en-US" altLang="zh-CN" sz="2400" baseline="30000">
                <a:solidFill>
                  <a:srgbClr val="000000"/>
                </a:solidFill>
              </a:rPr>
              <a:t>0</a:t>
            </a:r>
            <a:r>
              <a:rPr lang="en-US" altLang="zh-CN" sz="2400">
                <a:solidFill>
                  <a:srgbClr val="000000"/>
                </a:solidFill>
              </a:rPr>
              <a:t>—∠</a:t>
            </a:r>
            <a:r>
              <a:rPr lang="en-US" altLang="zh-CN" sz="2400" u="sng">
                <a:solidFill>
                  <a:srgbClr val="000000"/>
                </a:solidFill>
              </a:rPr>
              <a:t>           </a:t>
            </a:r>
            <a:r>
              <a:rPr lang="en-US" altLang="zh-CN" sz="2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0700" name="Text Box 44"/>
          <p:cNvSpPr txBox="1">
            <a:spLocks noChangeArrowheads="1"/>
          </p:cNvSpPr>
          <p:nvPr/>
        </p:nvSpPr>
        <p:spPr bwMode="auto">
          <a:xfrm>
            <a:off x="971550" y="5876925"/>
            <a:ext cx="417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</a:rPr>
              <a:t>∴∠</a:t>
            </a:r>
            <a:r>
              <a:rPr lang="en-US" altLang="zh-CN" sz="2400" u="sng">
                <a:solidFill>
                  <a:srgbClr val="000000"/>
                </a:solidFill>
              </a:rPr>
              <a:t>           </a:t>
            </a:r>
            <a:r>
              <a:rPr lang="en-US" altLang="zh-CN" sz="2400">
                <a:solidFill>
                  <a:srgbClr val="000000"/>
                </a:solidFill>
              </a:rPr>
              <a:t>=∠</a:t>
            </a:r>
            <a:r>
              <a:rPr lang="en-US" altLang="zh-CN" sz="2400" u="sng">
                <a:solidFill>
                  <a:srgbClr val="000000"/>
                </a:solidFill>
              </a:rPr>
              <a:t>           </a:t>
            </a:r>
            <a:r>
              <a:rPr lang="en-US" altLang="zh-CN" sz="2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900113" y="6308725"/>
            <a:ext cx="4103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</a:rPr>
              <a:t>∴AE=BE </a:t>
            </a:r>
          </a:p>
        </p:txBody>
      </p:sp>
      <p:graphicFrame>
        <p:nvGraphicFramePr>
          <p:cNvPr id="70702" name="Object 46"/>
          <p:cNvGraphicFramePr>
            <a:graphicFrameLocks noChangeAspect="1"/>
          </p:cNvGraphicFramePr>
          <p:nvPr/>
        </p:nvGraphicFramePr>
        <p:xfrm>
          <a:off x="1763713" y="2997200"/>
          <a:ext cx="10350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9" imgW="457200" imgH="215900" progId="Equation.DSMT4">
                  <p:embed/>
                </p:oleObj>
              </mc:Choice>
              <mc:Fallback>
                <p:oleObj name="Equation" r:id="rId9" imgW="457200" imgH="215900" progId="Equation.DSMT4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997200"/>
                        <a:ext cx="10350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703" name="Object 47"/>
          <p:cNvGraphicFramePr>
            <a:graphicFrameLocks noChangeAspect="1"/>
          </p:cNvGraphicFramePr>
          <p:nvPr/>
        </p:nvGraphicFramePr>
        <p:xfrm>
          <a:off x="3132138" y="3067050"/>
          <a:ext cx="10477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11" imgW="495300" imgH="241300" progId="Equation.DSMT4">
                  <p:embed/>
                </p:oleObj>
              </mc:Choice>
              <mc:Fallback>
                <p:oleObj name="Equation" r:id="rId11" imgW="495300" imgH="241300" progId="Equation.DSMT4">
                  <p:embed/>
                  <p:pic>
                    <p:nvPicPr>
                      <p:cNvPr id="0" name="图片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067050"/>
                        <a:ext cx="10477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704" name="Object 48"/>
          <p:cNvGraphicFramePr>
            <a:graphicFrameLocks noChangeAspect="1"/>
          </p:cNvGraphicFramePr>
          <p:nvPr/>
        </p:nvGraphicFramePr>
        <p:xfrm>
          <a:off x="2771775" y="3948113"/>
          <a:ext cx="6000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13" imgW="254000" imgH="241300" progId="Equation.DSMT4">
                  <p:embed/>
                </p:oleObj>
              </mc:Choice>
              <mc:Fallback>
                <p:oleObj name="Equation" r:id="rId13" imgW="254000" imgH="241300" progId="Equation.DSMT4">
                  <p:embed/>
                  <p:pic>
                    <p:nvPicPr>
                      <p:cNvPr id="0" name="图片 6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948113"/>
                        <a:ext cx="60007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705" name="Object 49"/>
          <p:cNvGraphicFramePr>
            <a:graphicFrameLocks noChangeAspect="1"/>
          </p:cNvGraphicFramePr>
          <p:nvPr/>
        </p:nvGraphicFramePr>
        <p:xfrm>
          <a:off x="3563938" y="4470400"/>
          <a:ext cx="97631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5" imgW="495300" imgH="241300" progId="Equation.DSMT4">
                  <p:embed/>
                </p:oleObj>
              </mc:Choice>
              <mc:Fallback>
                <p:oleObj name="Equation" r:id="rId15" imgW="495300" imgH="241300" progId="Equation.DSMT4">
                  <p:embed/>
                  <p:pic>
                    <p:nvPicPr>
                      <p:cNvPr id="0" name="图片 6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470400"/>
                        <a:ext cx="976312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706" name="Object 50"/>
          <p:cNvGraphicFramePr>
            <a:graphicFrameLocks noChangeAspect="1"/>
          </p:cNvGraphicFramePr>
          <p:nvPr/>
        </p:nvGraphicFramePr>
        <p:xfrm>
          <a:off x="3563938" y="5405438"/>
          <a:ext cx="976312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17" imgW="495300" imgH="241300" progId="Equation.DSMT4">
                  <p:embed/>
                </p:oleObj>
              </mc:Choice>
              <mc:Fallback>
                <p:oleObj name="Equation" r:id="rId17" imgW="495300" imgH="241300" progId="Equation.DSMT4">
                  <p:embed/>
                  <p:pic>
                    <p:nvPicPr>
                      <p:cNvPr id="0" name="图片 6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405438"/>
                        <a:ext cx="976312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707" name="Object 51"/>
          <p:cNvGraphicFramePr>
            <a:graphicFrameLocks noChangeAspect="1"/>
          </p:cNvGraphicFramePr>
          <p:nvPr/>
        </p:nvGraphicFramePr>
        <p:xfrm>
          <a:off x="1547813" y="5738813"/>
          <a:ext cx="10350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19" imgW="457200" imgH="215900" progId="Equation.DSMT4">
                  <p:embed/>
                </p:oleObj>
              </mc:Choice>
              <mc:Fallback>
                <p:oleObj name="Equation" r:id="rId19" imgW="457200" imgH="215900" progId="Equation.DSMT4">
                  <p:embed/>
                  <p:pic>
                    <p:nvPicPr>
                      <p:cNvPr id="0" name="图片 6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738813"/>
                        <a:ext cx="10350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708" name="Object 52"/>
          <p:cNvGraphicFramePr>
            <a:graphicFrameLocks noChangeAspect="1"/>
          </p:cNvGraphicFramePr>
          <p:nvPr/>
        </p:nvGraphicFramePr>
        <p:xfrm>
          <a:off x="3132138" y="5805488"/>
          <a:ext cx="89217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21" imgW="457200" imgH="215900" progId="Equation.DSMT4">
                  <p:embed/>
                </p:oleObj>
              </mc:Choice>
              <mc:Fallback>
                <p:oleObj name="Equation" r:id="rId21" imgW="457200" imgH="215900" progId="Equation.DSMT4">
                  <p:embed/>
                  <p:pic>
                    <p:nvPicPr>
                      <p:cNvPr id="0" name="图片 6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805488"/>
                        <a:ext cx="892175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710" name="Group 54"/>
          <p:cNvGrpSpPr/>
          <p:nvPr/>
        </p:nvGrpSpPr>
        <p:grpSpPr bwMode="auto">
          <a:xfrm>
            <a:off x="3492500" y="0"/>
            <a:ext cx="3241675" cy="763588"/>
            <a:chOff x="295" y="210"/>
            <a:chExt cx="1361" cy="680"/>
          </a:xfrm>
        </p:grpSpPr>
        <p:sp>
          <p:nvSpPr>
            <p:cNvPr id="70711" name="Text Box 55"/>
            <p:cNvSpPr txBox="1">
              <a:spLocks noChangeArrowheads="1"/>
            </p:cNvSpPr>
            <p:nvPr/>
          </p:nvSpPr>
          <p:spPr bwMode="auto">
            <a:xfrm>
              <a:off x="476" y="300"/>
              <a:ext cx="1039" cy="5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FF3300"/>
                  </a:solidFill>
                  <a:ea typeface="华文行楷" panose="02010800040101010101" pitchFamily="2" charset="-122"/>
                </a:rPr>
                <a:t>思考题</a:t>
              </a:r>
              <a:r>
                <a:rPr lang="en-US" altLang="zh-CN" sz="3600">
                  <a:solidFill>
                    <a:srgbClr val="FF3300"/>
                  </a:solidFill>
                  <a:ea typeface="华文行楷" panose="02010800040101010101" pitchFamily="2" charset="-122"/>
                </a:rPr>
                <a:t>?</a:t>
              </a:r>
            </a:p>
          </p:txBody>
        </p:sp>
        <p:sp>
          <p:nvSpPr>
            <p:cNvPr id="70712" name="AutoShape 56"/>
            <p:cNvSpPr>
              <a:spLocks noChangeArrowheads="1"/>
            </p:cNvSpPr>
            <p:nvPr/>
          </p:nvSpPr>
          <p:spPr bwMode="auto">
            <a:xfrm>
              <a:off x="295" y="210"/>
              <a:ext cx="1361" cy="680"/>
            </a:xfrm>
            <a:prstGeom prst="cloudCallout">
              <a:avLst>
                <a:gd name="adj1" fmla="val -9102"/>
                <a:gd name="adj2" fmla="val 54079"/>
              </a:avLst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36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0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0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0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5" grpId="0"/>
      <p:bldP spid="70667" grpId="0" animBg="1"/>
      <p:bldP spid="70668" grpId="0" animBg="1"/>
      <p:bldP spid="70669" grpId="0" animBg="1"/>
      <p:bldP spid="70670" grpId="0" animBg="1"/>
      <p:bldP spid="70671" grpId="0" animBg="1"/>
      <p:bldP spid="70672" grpId="0" animBg="1"/>
      <p:bldP spid="70678" grpId="0"/>
      <p:bldP spid="70679" grpId="0"/>
      <p:bldP spid="70680" grpId="0"/>
      <p:bldP spid="70681" grpId="0"/>
      <p:bldP spid="70682" grpId="0"/>
      <p:bldP spid="70683" grpId="0"/>
      <p:bldP spid="70684" grpId="0"/>
      <p:bldP spid="70685" grpId="0"/>
      <p:bldP spid="70686" grpId="0" animBg="1"/>
      <p:bldP spid="70687" grpId="0" animBg="1"/>
      <p:bldP spid="70688" grpId="0"/>
      <p:bldP spid="70693" grpId="0"/>
      <p:bldP spid="70694" grpId="0"/>
      <p:bldP spid="70695" grpId="0"/>
      <p:bldP spid="70696" grpId="0"/>
      <p:bldP spid="70697" grpId="0"/>
      <p:bldP spid="70698" grpId="0"/>
      <p:bldP spid="70699" grpId="0"/>
      <p:bldP spid="70700" grpId="0"/>
      <p:bldP spid="707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WordArt 5"/>
          <p:cNvSpPr>
            <a:spLocks noChangeArrowheads="1" noChangeShapeType="1" noTextEdit="1"/>
          </p:cNvSpPr>
          <p:nvPr/>
        </p:nvSpPr>
        <p:spPr bwMode="auto">
          <a:xfrm>
            <a:off x="1259632" y="1628800"/>
            <a:ext cx="6192688" cy="2019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9071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谢谢大家！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539552" y="1412874"/>
            <a:ext cx="799306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本节学习目标：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、理解圆周角定理、圆心角定理以及两个     推论；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、会利用圆周角定理、圆心角定理以及   两个推论进行计算、证明。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763713" y="5157788"/>
            <a:ext cx="648017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2" charset="-122"/>
              </a:rPr>
              <a:t>右图中      所对的圆周角是</a:t>
            </a:r>
            <a:r>
              <a:rPr lang="zh-CN" altLang="en-US" sz="2800" b="1" u="sng" dirty="0">
                <a:solidFill>
                  <a:srgbClr val="000000"/>
                </a:solidFill>
                <a:ea typeface="黑体" panose="02010609060101010101" pitchFamily="2" charset="-122"/>
              </a:rPr>
              <a:t>            </a:t>
            </a: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2" charset="-122"/>
              </a:rPr>
              <a:t>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2" charset="-122"/>
              </a:rPr>
              <a:t>       所对的圆心角是</a:t>
            </a:r>
            <a:r>
              <a:rPr lang="zh-CN" altLang="en-US" sz="2800" b="1" u="sng" dirty="0">
                <a:solidFill>
                  <a:srgbClr val="000000"/>
                </a:solidFill>
                <a:ea typeface="黑体" panose="02010609060101010101" pitchFamily="2" charset="-122"/>
              </a:rPr>
              <a:t>              </a:t>
            </a:r>
            <a:r>
              <a:rPr lang="en-US" altLang="zh-CN" sz="2800" b="1" dirty="0">
                <a:solidFill>
                  <a:srgbClr val="000000"/>
                </a:solidFill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79388" y="3500438"/>
            <a:ext cx="64087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2" charset="-122"/>
              </a:rPr>
              <a:t>顶点在</a:t>
            </a:r>
            <a:r>
              <a:rPr lang="zh-CN" altLang="en-US" sz="2800" b="1" dirty="0">
                <a:solidFill>
                  <a:srgbClr val="009999"/>
                </a:solidFill>
                <a:ea typeface="黑体" panose="02010609060101010101" pitchFamily="2" charset="-122"/>
              </a:rPr>
              <a:t>圆上，</a:t>
            </a: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2" charset="-122"/>
              </a:rPr>
              <a:t>并且两边都与圆</a:t>
            </a:r>
            <a:r>
              <a:rPr lang="zh-CN" altLang="en-US" sz="2800" b="1" dirty="0">
                <a:solidFill>
                  <a:srgbClr val="009999"/>
                </a:solidFill>
                <a:ea typeface="黑体" panose="02010609060101010101" pitchFamily="2" charset="-122"/>
              </a:rPr>
              <a:t>相交</a:t>
            </a: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2" charset="-122"/>
              </a:rPr>
              <a:t>的角叫做</a:t>
            </a:r>
            <a:r>
              <a:rPr lang="zh-CN" altLang="en-US" sz="2800" b="1" dirty="0">
                <a:solidFill>
                  <a:srgbClr val="009999"/>
                </a:solidFill>
                <a:ea typeface="黑体" panose="02010609060101010101" pitchFamily="2" charset="-122"/>
              </a:rPr>
              <a:t>圆周角</a:t>
            </a: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2" charset="-122"/>
              </a:rPr>
              <a:t>。</a:t>
            </a:r>
          </a:p>
        </p:txBody>
      </p:sp>
      <p:pic>
        <p:nvPicPr>
          <p:cNvPr id="29707" name="Picture 11" descr="书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5589588"/>
            <a:ext cx="1152525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-36513" y="4638675"/>
            <a:ext cx="5184776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2" charset="-122"/>
              </a:rPr>
              <a:t>顶点在</a:t>
            </a:r>
            <a:r>
              <a:rPr lang="zh-CN" altLang="en-US" sz="2800" b="1" dirty="0">
                <a:solidFill>
                  <a:srgbClr val="009999"/>
                </a:solidFill>
                <a:ea typeface="黑体" panose="02010609060101010101" pitchFamily="2" charset="-122"/>
              </a:rPr>
              <a:t>圆心</a:t>
            </a: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2" charset="-122"/>
              </a:rPr>
              <a:t>的角叫做</a:t>
            </a:r>
            <a:r>
              <a:rPr lang="zh-CN" altLang="en-US" sz="2800" b="1" dirty="0">
                <a:solidFill>
                  <a:srgbClr val="009999"/>
                </a:solidFill>
                <a:ea typeface="黑体" panose="02010609060101010101" pitchFamily="2" charset="-122"/>
              </a:rPr>
              <a:t>圆心角。</a:t>
            </a:r>
          </a:p>
        </p:txBody>
      </p:sp>
      <p:pic>
        <p:nvPicPr>
          <p:cNvPr id="29735" name="Picture 3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260350"/>
            <a:ext cx="16383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739" name="Group 43"/>
          <p:cNvGrpSpPr/>
          <p:nvPr/>
        </p:nvGrpSpPr>
        <p:grpSpPr bwMode="auto">
          <a:xfrm>
            <a:off x="682625" y="261938"/>
            <a:ext cx="3241675" cy="1726902"/>
            <a:chOff x="295" y="210"/>
            <a:chExt cx="1361" cy="680"/>
          </a:xfrm>
        </p:grpSpPr>
        <p:sp>
          <p:nvSpPr>
            <p:cNvPr id="29740" name="Text Box 44"/>
            <p:cNvSpPr txBox="1">
              <a:spLocks noChangeArrowheads="1"/>
            </p:cNvSpPr>
            <p:nvPr/>
          </p:nvSpPr>
          <p:spPr bwMode="auto">
            <a:xfrm>
              <a:off x="476" y="300"/>
              <a:ext cx="1039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4800" dirty="0">
                  <a:solidFill>
                    <a:srgbClr val="FF3300"/>
                  </a:solidFill>
                  <a:ea typeface="华文行楷" panose="02010800040101010101" pitchFamily="2" charset="-122"/>
                </a:rPr>
                <a:t>考考你</a:t>
              </a:r>
              <a:r>
                <a:rPr lang="en-US" altLang="zh-CN" sz="4800" dirty="0">
                  <a:solidFill>
                    <a:srgbClr val="FF3300"/>
                  </a:solidFill>
                  <a:ea typeface="华文行楷" panose="02010800040101010101" pitchFamily="2" charset="-122"/>
                </a:rPr>
                <a:t>?</a:t>
              </a:r>
            </a:p>
          </p:txBody>
        </p:sp>
        <p:sp>
          <p:nvSpPr>
            <p:cNvPr id="29741" name="AutoShape 45"/>
            <p:cNvSpPr>
              <a:spLocks noChangeArrowheads="1"/>
            </p:cNvSpPr>
            <p:nvPr/>
          </p:nvSpPr>
          <p:spPr bwMode="auto">
            <a:xfrm>
              <a:off x="295" y="210"/>
              <a:ext cx="1361" cy="680"/>
            </a:xfrm>
            <a:prstGeom prst="cloudCallout">
              <a:avLst>
                <a:gd name="adj1" fmla="val -9102"/>
                <a:gd name="adj2" fmla="val 54079"/>
              </a:avLst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36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9742" name="Object 4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835150" y="5661025"/>
          <a:ext cx="68738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254000" imgH="215900" progId="Equation.DSMT4">
                  <p:embed/>
                </p:oleObj>
              </mc:Choice>
              <mc:Fallback>
                <p:oleObj name="Equation" r:id="rId5" imgW="254000" imgH="215900" progId="Equation.DSMT4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661025"/>
                        <a:ext cx="687388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4" name="Object 4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03538" y="5299075"/>
          <a:ext cx="592137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7" imgW="254000" imgH="215900" progId="Equation.DSMT4">
                  <p:embed/>
                </p:oleObj>
              </mc:Choice>
              <mc:Fallback>
                <p:oleObj name="Equation" r:id="rId7" imgW="254000" imgH="215900" progId="Equation.DSMT4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5299075"/>
                        <a:ext cx="592137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7" name="Object 5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26150" y="5214938"/>
          <a:ext cx="11112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8" imgW="609600" imgH="241300" progId="Equation.DSMT4">
                  <p:embed/>
                </p:oleObj>
              </mc:Choice>
              <mc:Fallback>
                <p:oleObj name="Equation" r:id="rId8" imgW="609600" imgH="241300" progId="Equation.DSMT4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50" y="5214938"/>
                        <a:ext cx="11112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3" name="Object 5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148263" y="5734050"/>
          <a:ext cx="156368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0" imgW="609600" imgH="241300" progId="Equation.DSMT4">
                  <p:embed/>
                </p:oleObj>
              </mc:Choice>
              <mc:Fallback>
                <p:oleObj name="Equation" r:id="rId10" imgW="609600" imgH="241300" progId="Equation.DSMT4">
                  <p:embed/>
                  <p:pic>
                    <p:nvPicPr>
                      <p:cNvPr id="0" name="图片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734050"/>
                        <a:ext cx="1563687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57" name="Text Box 61"/>
          <p:cNvSpPr txBox="1">
            <a:spLocks noChangeArrowheads="1"/>
          </p:cNvSpPr>
          <p:nvPr/>
        </p:nvSpPr>
        <p:spPr bwMode="auto">
          <a:xfrm>
            <a:off x="179388" y="2708275"/>
            <a:ext cx="554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什么叫做圆周角？圆心角呢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</p:txBody>
      </p:sp>
      <p:graphicFrame>
        <p:nvGraphicFramePr>
          <p:cNvPr id="29758" name="Object 6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公式" r:id="rId12" imgW="114300" imgH="215900" progId="Equation.3">
                  <p:embed/>
                </p:oleObj>
              </mc:Choice>
              <mc:Fallback>
                <p:oleObj name="公式" r:id="rId12" imgW="114300" imgH="215900" progId="Equation.3">
                  <p:embed/>
                  <p:pic>
                    <p:nvPicPr>
                      <p:cNvPr id="0" name="图片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04" grpId="0"/>
      <p:bldP spid="29730" grpId="0"/>
      <p:bldP spid="297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195513" y="908050"/>
            <a:ext cx="6659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下列各图中的∠</a:t>
            </a:r>
            <a:r>
              <a:rPr lang="en-US" altLang="zh-CN" sz="32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CDE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哪些是圆周角</a:t>
            </a:r>
            <a:r>
              <a:rPr lang="en-US" altLang="zh-CN" sz="32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7991475" y="198913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pic>
        <p:nvPicPr>
          <p:cNvPr id="37924" name="Picture 36" descr="Pi_2180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094288"/>
            <a:ext cx="14478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25" name="WordArt 37"/>
          <p:cNvSpPr>
            <a:spLocks noChangeArrowheads="1" noChangeShapeType="1" noTextEdit="1"/>
          </p:cNvSpPr>
          <p:nvPr/>
        </p:nvSpPr>
        <p:spPr bwMode="auto">
          <a:xfrm>
            <a:off x="466725" y="-26988"/>
            <a:ext cx="2160588" cy="115252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辨别是非</a:t>
            </a:r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1116013" y="4581525"/>
            <a:ext cx="5032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</a:rPr>
              <a:t>⑴</a:t>
            </a:r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3132138" y="465296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</a:rPr>
              <a:t>⑵</a:t>
            </a:r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5292725" y="465931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</a:rPr>
              <a:t>⑶</a:t>
            </a:r>
          </a:p>
        </p:txBody>
      </p: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7216775" y="4581525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</a:rPr>
              <a:t>⑷</a:t>
            </a:r>
          </a:p>
        </p:txBody>
      </p:sp>
      <p:grpSp>
        <p:nvGrpSpPr>
          <p:cNvPr id="37937" name="Group 49"/>
          <p:cNvGrpSpPr/>
          <p:nvPr/>
        </p:nvGrpSpPr>
        <p:grpSpPr bwMode="auto">
          <a:xfrm>
            <a:off x="611188" y="1412875"/>
            <a:ext cx="7632700" cy="3409950"/>
            <a:chOff x="385" y="935"/>
            <a:chExt cx="4808" cy="2148"/>
          </a:xfrm>
        </p:grpSpPr>
        <p:sp>
          <p:nvSpPr>
            <p:cNvPr id="37921" name="Text Box 33"/>
            <p:cNvSpPr txBox="1">
              <a:spLocks noChangeArrowheads="1"/>
            </p:cNvSpPr>
            <p:nvPr/>
          </p:nvSpPr>
          <p:spPr bwMode="auto">
            <a:xfrm>
              <a:off x="4513" y="935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grpSp>
          <p:nvGrpSpPr>
            <p:cNvPr id="37901" name="Group 13"/>
            <p:cNvGrpSpPr/>
            <p:nvPr/>
          </p:nvGrpSpPr>
          <p:grpSpPr bwMode="auto">
            <a:xfrm>
              <a:off x="4241" y="1615"/>
              <a:ext cx="952" cy="952"/>
              <a:chOff x="703" y="1706"/>
              <a:chExt cx="952" cy="952"/>
            </a:xfrm>
          </p:grpSpPr>
          <p:sp>
            <p:nvSpPr>
              <p:cNvPr id="37902" name="Oval 14"/>
              <p:cNvSpPr>
                <a:spLocks noChangeArrowheads="1"/>
              </p:cNvSpPr>
              <p:nvPr/>
            </p:nvSpPr>
            <p:spPr bwMode="auto">
              <a:xfrm>
                <a:off x="703" y="1706"/>
                <a:ext cx="952" cy="952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903" name="AutoShape 15"/>
              <p:cNvSpPr>
                <a:spLocks noChangeArrowheads="1"/>
              </p:cNvSpPr>
              <p:nvPr/>
            </p:nvSpPr>
            <p:spPr bwMode="auto">
              <a:xfrm>
                <a:off x="1157" y="2160"/>
                <a:ext cx="45" cy="45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7936" name="Group 48"/>
            <p:cNvGrpSpPr/>
            <p:nvPr/>
          </p:nvGrpSpPr>
          <p:grpSpPr bwMode="auto">
            <a:xfrm>
              <a:off x="385" y="1116"/>
              <a:ext cx="4763" cy="1967"/>
              <a:chOff x="385" y="1116"/>
              <a:chExt cx="4763" cy="1967"/>
            </a:xfrm>
          </p:grpSpPr>
          <p:grpSp>
            <p:nvGrpSpPr>
              <p:cNvPr id="37892" name="Group 4"/>
              <p:cNvGrpSpPr/>
              <p:nvPr/>
            </p:nvGrpSpPr>
            <p:grpSpPr bwMode="auto">
              <a:xfrm>
                <a:off x="476" y="1615"/>
                <a:ext cx="952" cy="952"/>
                <a:chOff x="703" y="1706"/>
                <a:chExt cx="952" cy="952"/>
              </a:xfrm>
            </p:grpSpPr>
            <p:sp>
              <p:nvSpPr>
                <p:cNvPr id="37893" name="Oval 5"/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952" cy="952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894" name="AutoShape 6"/>
                <p:cNvSpPr>
                  <a:spLocks noChangeArrowheads="1"/>
                </p:cNvSpPr>
                <p:nvPr/>
              </p:nvSpPr>
              <p:spPr bwMode="auto">
                <a:xfrm>
                  <a:off x="1157" y="2160"/>
                  <a:ext cx="45" cy="45"/>
                </a:xfrm>
                <a:custGeom>
                  <a:avLst/>
                  <a:gdLst>
                    <a:gd name="G0" fmla="+- 5400 0 0"/>
                    <a:gd name="G1" fmla="+- 21600 0 5400"/>
                    <a:gd name="G2" fmla="+- 21600 0 5400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algn="ctr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7895" name="Group 7"/>
              <p:cNvGrpSpPr/>
              <p:nvPr/>
            </p:nvGrpSpPr>
            <p:grpSpPr bwMode="auto">
              <a:xfrm>
                <a:off x="1746" y="1615"/>
                <a:ext cx="952" cy="952"/>
                <a:chOff x="703" y="1706"/>
                <a:chExt cx="952" cy="952"/>
              </a:xfrm>
            </p:grpSpPr>
            <p:sp>
              <p:nvSpPr>
                <p:cNvPr id="37896" name="Oval 8"/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952" cy="952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897" name="AutoShape 9"/>
                <p:cNvSpPr>
                  <a:spLocks noChangeArrowheads="1"/>
                </p:cNvSpPr>
                <p:nvPr/>
              </p:nvSpPr>
              <p:spPr bwMode="auto">
                <a:xfrm>
                  <a:off x="1157" y="2160"/>
                  <a:ext cx="45" cy="45"/>
                </a:xfrm>
                <a:custGeom>
                  <a:avLst/>
                  <a:gdLst>
                    <a:gd name="G0" fmla="+- 5400 0 0"/>
                    <a:gd name="G1" fmla="+- 21600 0 5400"/>
                    <a:gd name="G2" fmla="+- 21600 0 5400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algn="ctr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7898" name="Group 10"/>
              <p:cNvGrpSpPr/>
              <p:nvPr/>
            </p:nvGrpSpPr>
            <p:grpSpPr bwMode="auto">
              <a:xfrm>
                <a:off x="3016" y="1615"/>
                <a:ext cx="952" cy="952"/>
                <a:chOff x="703" y="1706"/>
                <a:chExt cx="952" cy="952"/>
              </a:xfrm>
            </p:grpSpPr>
            <p:sp>
              <p:nvSpPr>
                <p:cNvPr id="37899" name="Oval 11"/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952" cy="952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900" name="AutoShape 12"/>
                <p:cNvSpPr>
                  <a:spLocks noChangeArrowheads="1"/>
                </p:cNvSpPr>
                <p:nvPr/>
              </p:nvSpPr>
              <p:spPr bwMode="auto">
                <a:xfrm>
                  <a:off x="1157" y="2160"/>
                  <a:ext cx="45" cy="45"/>
                </a:xfrm>
                <a:custGeom>
                  <a:avLst/>
                  <a:gdLst>
                    <a:gd name="G0" fmla="+- 5400 0 0"/>
                    <a:gd name="G1" fmla="+- 21600 0 5400"/>
                    <a:gd name="G2" fmla="+- 21600 0 5400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algn="ctr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37904" name="Line 16"/>
              <p:cNvSpPr>
                <a:spLocks noChangeShapeType="1"/>
              </p:cNvSpPr>
              <p:nvPr/>
            </p:nvSpPr>
            <p:spPr bwMode="auto">
              <a:xfrm flipH="1">
                <a:off x="612" y="1615"/>
                <a:ext cx="272" cy="81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906" name="Text Box 18"/>
              <p:cNvSpPr txBox="1">
                <a:spLocks noChangeArrowheads="1"/>
              </p:cNvSpPr>
              <p:nvPr/>
            </p:nvSpPr>
            <p:spPr bwMode="auto">
              <a:xfrm>
                <a:off x="748" y="1343"/>
                <a:ext cx="36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7907" name="Text Box 19"/>
              <p:cNvSpPr txBox="1">
                <a:spLocks noChangeArrowheads="1"/>
              </p:cNvSpPr>
              <p:nvPr/>
            </p:nvSpPr>
            <p:spPr bwMode="auto">
              <a:xfrm>
                <a:off x="385" y="2432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37908" name="Text Box 20"/>
              <p:cNvSpPr txBox="1">
                <a:spLocks noChangeArrowheads="1"/>
              </p:cNvSpPr>
              <p:nvPr/>
            </p:nvSpPr>
            <p:spPr bwMode="auto">
              <a:xfrm>
                <a:off x="1382" y="2205"/>
                <a:ext cx="5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37909" name="Line 21"/>
              <p:cNvSpPr>
                <a:spLocks noChangeShapeType="1"/>
              </p:cNvSpPr>
              <p:nvPr/>
            </p:nvSpPr>
            <p:spPr bwMode="auto">
              <a:xfrm flipV="1">
                <a:off x="1837" y="1661"/>
                <a:ext cx="589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911" name="Text Box 23"/>
              <p:cNvSpPr txBox="1">
                <a:spLocks noChangeArrowheads="1"/>
              </p:cNvSpPr>
              <p:nvPr/>
            </p:nvSpPr>
            <p:spPr bwMode="auto">
              <a:xfrm>
                <a:off x="1519" y="1706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7912" name="Text Box 24"/>
              <p:cNvSpPr txBox="1">
                <a:spLocks noChangeArrowheads="1"/>
              </p:cNvSpPr>
              <p:nvPr/>
            </p:nvSpPr>
            <p:spPr bwMode="auto">
              <a:xfrm>
                <a:off x="2245" y="1389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37913" name="Text Box 25"/>
              <p:cNvSpPr txBox="1">
                <a:spLocks noChangeArrowheads="1"/>
              </p:cNvSpPr>
              <p:nvPr/>
            </p:nvSpPr>
            <p:spPr bwMode="auto">
              <a:xfrm>
                <a:off x="2562" y="2251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37914" name="Line 26"/>
              <p:cNvSpPr>
                <a:spLocks noChangeShapeType="1"/>
              </p:cNvSpPr>
              <p:nvPr/>
            </p:nvSpPr>
            <p:spPr bwMode="auto">
              <a:xfrm flipH="1">
                <a:off x="3152" y="2296"/>
                <a:ext cx="771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915" name="Line 27"/>
              <p:cNvSpPr>
                <a:spLocks noChangeShapeType="1"/>
              </p:cNvSpPr>
              <p:nvPr/>
            </p:nvSpPr>
            <p:spPr bwMode="auto">
              <a:xfrm>
                <a:off x="3152" y="2432"/>
                <a:ext cx="272" cy="45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916" name="Text Box 28"/>
              <p:cNvSpPr txBox="1">
                <a:spLocks noChangeArrowheads="1"/>
              </p:cNvSpPr>
              <p:nvPr/>
            </p:nvSpPr>
            <p:spPr bwMode="auto">
              <a:xfrm>
                <a:off x="3833" y="2205"/>
                <a:ext cx="45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7917" name="Text Box 29"/>
              <p:cNvSpPr txBox="1">
                <a:spLocks noChangeArrowheads="1"/>
              </p:cNvSpPr>
              <p:nvPr/>
            </p:nvSpPr>
            <p:spPr bwMode="auto">
              <a:xfrm>
                <a:off x="2925" y="2341"/>
                <a:ext cx="4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37918" name="Text Box 30"/>
              <p:cNvSpPr txBox="1">
                <a:spLocks noChangeArrowheads="1"/>
              </p:cNvSpPr>
              <p:nvPr/>
            </p:nvSpPr>
            <p:spPr bwMode="auto">
              <a:xfrm>
                <a:off x="3243" y="2795"/>
                <a:ext cx="5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37919" name="Line 31"/>
              <p:cNvSpPr>
                <a:spLocks noChangeShapeType="1"/>
              </p:cNvSpPr>
              <p:nvPr/>
            </p:nvSpPr>
            <p:spPr bwMode="auto">
              <a:xfrm flipV="1">
                <a:off x="4649" y="1116"/>
                <a:ext cx="91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920" name="Line 32"/>
              <p:cNvSpPr>
                <a:spLocks noChangeShapeType="1"/>
              </p:cNvSpPr>
              <p:nvPr/>
            </p:nvSpPr>
            <p:spPr bwMode="auto">
              <a:xfrm flipV="1">
                <a:off x="4649" y="1434"/>
                <a:ext cx="499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922" name="Text Box 34"/>
              <p:cNvSpPr txBox="1">
                <a:spLocks noChangeArrowheads="1"/>
              </p:cNvSpPr>
              <p:nvPr/>
            </p:nvSpPr>
            <p:spPr bwMode="auto">
              <a:xfrm>
                <a:off x="4377" y="1389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37930" name="Line 42"/>
              <p:cNvSpPr>
                <a:spLocks noChangeShapeType="1"/>
              </p:cNvSpPr>
              <p:nvPr/>
            </p:nvSpPr>
            <p:spPr bwMode="auto">
              <a:xfrm flipV="1">
                <a:off x="612" y="2115"/>
                <a:ext cx="817" cy="31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934" name="Line 46"/>
              <p:cNvSpPr>
                <a:spLocks noChangeShapeType="1"/>
              </p:cNvSpPr>
              <p:nvPr/>
            </p:nvSpPr>
            <p:spPr bwMode="auto">
              <a:xfrm>
                <a:off x="2426" y="1661"/>
                <a:ext cx="227" cy="6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7939" name="Text Box 51"/>
          <p:cNvSpPr txBox="1">
            <a:spLocks noChangeArrowheads="1"/>
          </p:cNvSpPr>
          <p:nvPr/>
        </p:nvSpPr>
        <p:spPr bwMode="auto">
          <a:xfrm>
            <a:off x="1547813" y="4508500"/>
            <a:ext cx="9366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F72C03"/>
                </a:solidFill>
                <a:ea typeface="黑体" panose="02010609060101010101" pitchFamily="2" charset="-122"/>
              </a:rPr>
              <a:t>√</a:t>
            </a:r>
          </a:p>
        </p:txBody>
      </p: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5795963" y="4549775"/>
            <a:ext cx="7921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F72C03"/>
                </a:solidFill>
              </a:rPr>
              <a:t>×</a:t>
            </a:r>
          </a:p>
        </p:txBody>
      </p:sp>
      <p:sp>
        <p:nvSpPr>
          <p:cNvPr id="37941" name="Text Box 53"/>
          <p:cNvSpPr txBox="1">
            <a:spLocks noChangeArrowheads="1"/>
          </p:cNvSpPr>
          <p:nvPr/>
        </p:nvSpPr>
        <p:spPr bwMode="auto">
          <a:xfrm>
            <a:off x="3563938" y="4508500"/>
            <a:ext cx="9366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F72C03"/>
                </a:solidFill>
              </a:rPr>
              <a:t>√</a:t>
            </a:r>
          </a:p>
        </p:txBody>
      </p:sp>
      <p:sp>
        <p:nvSpPr>
          <p:cNvPr id="37942" name="Text Box 54"/>
          <p:cNvSpPr txBox="1">
            <a:spLocks noChangeArrowheads="1"/>
          </p:cNvSpPr>
          <p:nvPr/>
        </p:nvSpPr>
        <p:spPr bwMode="auto">
          <a:xfrm>
            <a:off x="7667625" y="4508500"/>
            <a:ext cx="7921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F72C03"/>
                </a:solidFill>
              </a:rPr>
              <a:t>×</a:t>
            </a:r>
          </a:p>
        </p:txBody>
      </p:sp>
      <p:sp>
        <p:nvSpPr>
          <p:cNvPr id="37944" name="Text Box 56"/>
          <p:cNvSpPr txBox="1">
            <a:spLocks noChangeArrowheads="1"/>
          </p:cNvSpPr>
          <p:nvPr/>
        </p:nvSpPr>
        <p:spPr bwMode="auto">
          <a:xfrm>
            <a:off x="3203575" y="0"/>
            <a:ext cx="46085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看一看</a:t>
            </a:r>
            <a:r>
              <a:rPr lang="en-US" altLang="zh-CN" sz="4800" b="1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4800" b="1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谁理解</a:t>
            </a:r>
            <a:r>
              <a:rPr lang="en-US" altLang="zh-CN" sz="4800" b="1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39" grpId="0"/>
      <p:bldP spid="37940" grpId="0"/>
      <p:bldP spid="37941" grpId="0"/>
      <p:bldP spid="379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/>
          <p:nvPr/>
        </p:nvGrpSpPr>
        <p:grpSpPr bwMode="auto">
          <a:xfrm>
            <a:off x="323850" y="254000"/>
            <a:ext cx="3581400" cy="727075"/>
            <a:chOff x="249" y="210"/>
            <a:chExt cx="2256" cy="458"/>
          </a:xfrm>
        </p:grpSpPr>
        <p:grpSp>
          <p:nvGrpSpPr>
            <p:cNvPr id="62467" name="Group 3"/>
            <p:cNvGrpSpPr/>
            <p:nvPr/>
          </p:nvGrpSpPr>
          <p:grpSpPr bwMode="auto">
            <a:xfrm>
              <a:off x="249" y="239"/>
              <a:ext cx="1488" cy="429"/>
              <a:chOff x="1920" y="57"/>
              <a:chExt cx="2112" cy="307"/>
            </a:xfrm>
          </p:grpSpPr>
          <p:sp>
            <p:nvSpPr>
              <p:cNvPr id="62468" name="Rectangle 4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306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600" b="1" dirty="0">
                    <a:solidFill>
                      <a:srgbClr val="00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  </a:t>
                </a:r>
                <a:r>
                  <a:rPr lang="zh-CN" altLang="en-US" sz="3600" b="1" dirty="0">
                    <a:solidFill>
                      <a:srgbClr val="FF0066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想一想</a:t>
                </a:r>
                <a:r>
                  <a:rPr lang="en-US" altLang="zh-CN" sz="3600" b="1" dirty="0">
                    <a:solidFill>
                      <a:srgbClr val="00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?</a:t>
                </a:r>
                <a:endParaRPr lang="en-US" altLang="zh-CN" sz="3600" b="1" baseline="-25000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</p:txBody>
          </p:sp>
          <p:sp>
            <p:nvSpPr>
              <p:cNvPr id="62469" name="Rectangle 5" descr="PE03255_"/>
              <p:cNvSpPr>
                <a:spLocks noChangeArrowheads="1"/>
              </p:cNvSpPr>
              <p:nvPr/>
            </p:nvSpPr>
            <p:spPr bwMode="auto">
              <a:xfrm>
                <a:off x="3601" y="57"/>
                <a:ext cx="164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62470" name="Picture 6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37" y="210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471" name="Picture 7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49" y="306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2475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913448">
            <a:off x="323850" y="1484313"/>
            <a:ext cx="3195638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3348038" y="1125538"/>
            <a:ext cx="5219700" cy="14192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SzPct val="70000"/>
              <a:buFont typeface="Wingdings" panose="05000000000000000000" pitchFamily="2" charset="2"/>
              <a:buChar char="v"/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如图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观察</a:t>
            </a:r>
            <a:r>
              <a:rPr lang="zh-CN" altLang="en-US" sz="3200" b="1" dirty="0">
                <a:solidFill>
                  <a:srgbClr val="0099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圆周角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∠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ACB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与</a:t>
            </a:r>
            <a:r>
              <a:rPr lang="zh-CN" altLang="en-US" sz="3200" b="1" dirty="0">
                <a:solidFill>
                  <a:srgbClr val="0099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圆心角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∠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AOB</a:t>
            </a:r>
            <a:r>
              <a:rPr lang="en-US" altLang="zh-CN" sz="3200" b="1" dirty="0">
                <a:solidFill>
                  <a:srgbClr val="99CC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它们的大小有什么关系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3687763" y="3074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grpSp>
        <p:nvGrpSpPr>
          <p:cNvPr id="62478" name="Group 14"/>
          <p:cNvGrpSpPr/>
          <p:nvPr/>
        </p:nvGrpSpPr>
        <p:grpSpPr bwMode="auto">
          <a:xfrm>
            <a:off x="3490913" y="2722563"/>
            <a:ext cx="4038600" cy="1066800"/>
            <a:chOff x="2199" y="1715"/>
            <a:chExt cx="2304" cy="672"/>
          </a:xfrm>
        </p:grpSpPr>
        <p:grpSp>
          <p:nvGrpSpPr>
            <p:cNvPr id="62479" name="Group 15"/>
            <p:cNvGrpSpPr/>
            <p:nvPr/>
          </p:nvGrpSpPr>
          <p:grpSpPr bwMode="auto">
            <a:xfrm>
              <a:off x="2517" y="1715"/>
              <a:ext cx="1986" cy="672"/>
              <a:chOff x="2517" y="1715"/>
              <a:chExt cx="1986" cy="672"/>
            </a:xfrm>
          </p:grpSpPr>
          <p:grpSp>
            <p:nvGrpSpPr>
              <p:cNvPr id="62480" name="Group 16"/>
              <p:cNvGrpSpPr/>
              <p:nvPr/>
            </p:nvGrpSpPr>
            <p:grpSpPr bwMode="auto">
              <a:xfrm>
                <a:off x="2517" y="1822"/>
                <a:ext cx="1986" cy="418"/>
                <a:chOff x="2517" y="1822"/>
                <a:chExt cx="1986" cy="418"/>
              </a:xfrm>
            </p:grpSpPr>
            <p:sp>
              <p:nvSpPr>
                <p:cNvPr id="62481" name="Rectangle 17"/>
                <p:cNvSpPr>
                  <a:spLocks noChangeArrowheads="1"/>
                </p:cNvSpPr>
                <p:nvPr/>
              </p:nvSpPr>
              <p:spPr bwMode="auto">
                <a:xfrm>
                  <a:off x="3742" y="1822"/>
                  <a:ext cx="761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3600" b="1" dirty="0">
                      <a:solidFill>
                        <a:srgbClr val="000000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rPr>
                    <a:t>∠AOB</a:t>
                  </a:r>
                </a:p>
              </p:txBody>
            </p:sp>
            <p:sp>
              <p:nvSpPr>
                <p:cNvPr id="62482" name="Rectangle 18"/>
                <p:cNvSpPr>
                  <a:spLocks noChangeArrowheads="1"/>
                </p:cNvSpPr>
                <p:nvPr/>
              </p:nvSpPr>
              <p:spPr bwMode="auto">
                <a:xfrm>
                  <a:off x="2517" y="1822"/>
                  <a:ext cx="761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3600" b="1" dirty="0">
                      <a:solidFill>
                        <a:srgbClr val="000000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rPr>
                    <a:t>∠ACB</a:t>
                  </a:r>
                </a:p>
              </p:txBody>
            </p:sp>
            <p:sp>
              <p:nvSpPr>
                <p:cNvPr id="6248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366" y="1913"/>
                  <a:ext cx="223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2800" b="1">
                      <a:solidFill>
                        <a:srgbClr val="000000"/>
                      </a:solidFill>
                    </a:rPr>
                    <a:t>=</a:t>
                  </a:r>
                </a:p>
              </p:txBody>
            </p:sp>
          </p:grpSp>
          <p:grpSp>
            <p:nvGrpSpPr>
              <p:cNvPr id="62484" name="Group 20"/>
              <p:cNvGrpSpPr/>
              <p:nvPr/>
            </p:nvGrpSpPr>
            <p:grpSpPr bwMode="auto">
              <a:xfrm>
                <a:off x="3560" y="1715"/>
                <a:ext cx="284" cy="672"/>
                <a:chOff x="3276" y="2653"/>
                <a:chExt cx="284" cy="672"/>
              </a:xfrm>
            </p:grpSpPr>
            <p:sp>
              <p:nvSpPr>
                <p:cNvPr id="6248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276" y="2653"/>
                  <a:ext cx="234" cy="6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3200" b="1">
                      <a:solidFill>
                        <a:srgbClr val="000000"/>
                      </a:solidFill>
                    </a:rPr>
                    <a:t>1</a:t>
                  </a:r>
                </a:p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3200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  <p:sp>
              <p:nvSpPr>
                <p:cNvPr id="6248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284" y="2659"/>
                  <a:ext cx="276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3600" b="1">
                      <a:solidFill>
                        <a:srgbClr val="000000"/>
                      </a:solidFill>
                    </a:rPr>
                    <a:t>_</a:t>
                  </a:r>
                </a:p>
              </p:txBody>
            </p:sp>
          </p:grpSp>
        </p:grpSp>
        <p:sp>
          <p:nvSpPr>
            <p:cNvPr id="62487" name="Rectangle 23"/>
            <p:cNvSpPr>
              <a:spLocks noChangeArrowheads="1"/>
            </p:cNvSpPr>
            <p:nvPr/>
          </p:nvSpPr>
          <p:spPr bwMode="auto">
            <a:xfrm>
              <a:off x="2199" y="1809"/>
              <a:ext cx="45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9999"/>
                  </a:solidFill>
                </a:rPr>
                <a:t>※</a:t>
              </a:r>
            </a:p>
          </p:txBody>
        </p:sp>
      </p:grp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3687763" y="4514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3057525" y="4581525"/>
            <a:ext cx="5259388" cy="1219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99CC00"/>
              </a:buClr>
              <a:buSzPts val="1700"/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一条弧所对的</a:t>
            </a:r>
            <a:r>
              <a:rPr lang="zh-CN" altLang="en-US" sz="3600" b="1" dirty="0">
                <a:solidFill>
                  <a:srgbClr val="0099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圆周角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等于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99CC00"/>
              </a:buClr>
              <a:buSzPts val="1700"/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它所对的</a:t>
            </a:r>
            <a:r>
              <a:rPr lang="zh-CN" altLang="en-US" sz="3600" b="1" dirty="0">
                <a:solidFill>
                  <a:srgbClr val="CC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圆心角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的一半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2843213" y="3613150"/>
            <a:ext cx="43926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000000"/>
                </a:solidFill>
                <a:ea typeface="黑体" panose="02010609060101010101" pitchFamily="2" charset="-122"/>
              </a:rPr>
              <a:t>圆周角定理：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 animBg="1"/>
      <p:bldP spid="62489" grpId="0" animBg="1"/>
      <p:bldP spid="624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2" name="Group 4"/>
          <p:cNvGrpSpPr/>
          <p:nvPr/>
        </p:nvGrpSpPr>
        <p:grpSpPr bwMode="auto">
          <a:xfrm>
            <a:off x="688975" y="582613"/>
            <a:ext cx="3378200" cy="685800"/>
            <a:chOff x="431" y="1888"/>
            <a:chExt cx="2128" cy="432"/>
          </a:xfrm>
        </p:grpSpPr>
        <p:grpSp>
          <p:nvGrpSpPr>
            <p:cNvPr id="63493" name="Group 5"/>
            <p:cNvGrpSpPr/>
            <p:nvPr/>
          </p:nvGrpSpPr>
          <p:grpSpPr bwMode="auto">
            <a:xfrm>
              <a:off x="431" y="1888"/>
              <a:ext cx="1488" cy="429"/>
              <a:chOff x="1920" y="57"/>
              <a:chExt cx="2112" cy="307"/>
            </a:xfrm>
          </p:grpSpPr>
          <p:sp>
            <p:nvSpPr>
              <p:cNvPr id="63494" name="Rectangle 6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306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600" b="1" dirty="0">
                    <a:solidFill>
                      <a:srgbClr val="00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  </a:t>
                </a:r>
                <a:r>
                  <a:rPr lang="zh-CN" altLang="en-US" sz="3600" b="1" dirty="0">
                    <a:solidFill>
                      <a:srgbClr val="3333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填一填</a:t>
                </a:r>
                <a:endParaRPr lang="zh-CN" altLang="en-US" sz="3600" b="1" baseline="-25000" dirty="0">
                  <a:solidFill>
                    <a:srgbClr val="333300"/>
                  </a:solidFill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</p:txBody>
          </p:sp>
          <p:sp>
            <p:nvSpPr>
              <p:cNvPr id="63495" name="Rectangle 7" descr="PE03255_"/>
              <p:cNvSpPr>
                <a:spLocks noChangeArrowheads="1"/>
              </p:cNvSpPr>
              <p:nvPr/>
            </p:nvSpPr>
            <p:spPr bwMode="auto">
              <a:xfrm>
                <a:off x="3601" y="57"/>
                <a:ext cx="164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63496" name="Picture 8" descr="67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91" y="1888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395288" y="1484313"/>
            <a:ext cx="7129462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、如图，∠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是⊙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O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的圆周角，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∠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BOC=80°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，则∠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A=</a:t>
            </a:r>
            <a:r>
              <a:rPr lang="en-US" altLang="zh-CN" sz="3200" b="1" u="sng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  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3200" b="1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、如图，∠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E=46°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则∠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DOC=_____,∠OCD=______.  </a:t>
            </a:r>
          </a:p>
        </p:txBody>
      </p:sp>
      <p:grpSp>
        <p:nvGrpSpPr>
          <p:cNvPr id="63511" name="Group 23"/>
          <p:cNvGrpSpPr/>
          <p:nvPr/>
        </p:nvGrpSpPr>
        <p:grpSpPr bwMode="auto">
          <a:xfrm>
            <a:off x="6083300" y="620713"/>
            <a:ext cx="2376488" cy="2752725"/>
            <a:chOff x="3696" y="663"/>
            <a:chExt cx="1633" cy="1734"/>
          </a:xfrm>
        </p:grpSpPr>
        <p:sp>
          <p:nvSpPr>
            <p:cNvPr id="63499" name="Oval 11"/>
            <p:cNvSpPr>
              <a:spLocks noChangeArrowheads="1"/>
            </p:cNvSpPr>
            <p:nvPr/>
          </p:nvSpPr>
          <p:spPr bwMode="auto">
            <a:xfrm>
              <a:off x="3696" y="936"/>
              <a:ext cx="1588" cy="136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63510" name="Group 22"/>
            <p:cNvGrpSpPr/>
            <p:nvPr/>
          </p:nvGrpSpPr>
          <p:grpSpPr bwMode="auto">
            <a:xfrm>
              <a:off x="3696" y="663"/>
              <a:ext cx="1633" cy="1734"/>
              <a:chOff x="3696" y="663"/>
              <a:chExt cx="1633" cy="1734"/>
            </a:xfrm>
          </p:grpSpPr>
          <p:sp>
            <p:nvSpPr>
              <p:cNvPr id="63500" name="Line 12"/>
              <p:cNvSpPr>
                <a:spLocks noChangeShapeType="1"/>
              </p:cNvSpPr>
              <p:nvPr/>
            </p:nvSpPr>
            <p:spPr bwMode="auto">
              <a:xfrm flipH="1">
                <a:off x="3968" y="936"/>
                <a:ext cx="635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3501" name="Line 13"/>
              <p:cNvSpPr>
                <a:spLocks noChangeShapeType="1"/>
              </p:cNvSpPr>
              <p:nvPr/>
            </p:nvSpPr>
            <p:spPr bwMode="auto">
              <a:xfrm>
                <a:off x="4604" y="935"/>
                <a:ext cx="408" cy="11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3502" name="Line 14"/>
              <p:cNvSpPr>
                <a:spLocks noChangeShapeType="1"/>
              </p:cNvSpPr>
              <p:nvPr/>
            </p:nvSpPr>
            <p:spPr bwMode="auto">
              <a:xfrm>
                <a:off x="3968" y="2115"/>
                <a:ext cx="104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3503" name="Line 15"/>
              <p:cNvSpPr>
                <a:spLocks noChangeShapeType="1"/>
              </p:cNvSpPr>
              <p:nvPr/>
            </p:nvSpPr>
            <p:spPr bwMode="auto">
              <a:xfrm flipH="1">
                <a:off x="3968" y="1616"/>
                <a:ext cx="499" cy="49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3504" name="Line 16"/>
              <p:cNvSpPr>
                <a:spLocks noChangeShapeType="1"/>
              </p:cNvSpPr>
              <p:nvPr/>
            </p:nvSpPr>
            <p:spPr bwMode="auto">
              <a:xfrm>
                <a:off x="4467" y="1616"/>
                <a:ext cx="545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3505" name="Text Box 17"/>
              <p:cNvSpPr txBox="1">
                <a:spLocks noChangeArrowheads="1"/>
              </p:cNvSpPr>
              <p:nvPr/>
            </p:nvSpPr>
            <p:spPr bwMode="auto">
              <a:xfrm>
                <a:off x="4422" y="663"/>
                <a:ext cx="40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63506" name="Text Box 18"/>
              <p:cNvSpPr txBox="1">
                <a:spLocks noChangeArrowheads="1"/>
              </p:cNvSpPr>
              <p:nvPr/>
            </p:nvSpPr>
            <p:spPr bwMode="auto">
              <a:xfrm>
                <a:off x="4286" y="1344"/>
                <a:ext cx="40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>
                    <a:solidFill>
                      <a:srgbClr val="000000"/>
                    </a:solidFill>
                  </a:rPr>
                  <a:t>O</a:t>
                </a:r>
              </a:p>
            </p:txBody>
          </p:sp>
          <p:sp>
            <p:nvSpPr>
              <p:cNvPr id="63507" name="Text Box 19"/>
              <p:cNvSpPr txBox="1">
                <a:spLocks noChangeArrowheads="1"/>
              </p:cNvSpPr>
              <p:nvPr/>
            </p:nvSpPr>
            <p:spPr bwMode="auto">
              <a:xfrm>
                <a:off x="3696" y="2070"/>
                <a:ext cx="36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63508" name="Text Box 20"/>
              <p:cNvSpPr txBox="1">
                <a:spLocks noChangeArrowheads="1"/>
              </p:cNvSpPr>
              <p:nvPr/>
            </p:nvSpPr>
            <p:spPr bwMode="auto">
              <a:xfrm>
                <a:off x="4921" y="2060"/>
                <a:ext cx="40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>
                    <a:solidFill>
                      <a:srgbClr val="000000"/>
                    </a:solidFill>
                  </a:rPr>
                  <a:t>C</a:t>
                </a:r>
              </a:p>
            </p:txBody>
          </p:sp>
        </p:grpSp>
      </p:grp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4067175" y="2133600"/>
            <a:ext cx="1511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40°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2195513" y="4292600"/>
            <a:ext cx="1223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92°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4643438" y="4292600"/>
            <a:ext cx="1223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44°</a:t>
            </a:r>
          </a:p>
        </p:txBody>
      </p:sp>
      <p:sp>
        <p:nvSpPr>
          <p:cNvPr id="63517" name="Oval 29"/>
          <p:cNvSpPr>
            <a:spLocks noChangeArrowheads="1"/>
          </p:cNvSpPr>
          <p:nvPr/>
        </p:nvSpPr>
        <p:spPr bwMode="auto">
          <a:xfrm>
            <a:off x="6011863" y="3702050"/>
            <a:ext cx="2311400" cy="2159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19" name="Line 31"/>
          <p:cNvSpPr>
            <a:spLocks noChangeShapeType="1"/>
          </p:cNvSpPr>
          <p:nvPr/>
        </p:nvSpPr>
        <p:spPr bwMode="auto">
          <a:xfrm flipH="1">
            <a:off x="6407150" y="4221163"/>
            <a:ext cx="1765300" cy="1352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20" name="Line 32"/>
          <p:cNvSpPr>
            <a:spLocks noChangeShapeType="1"/>
          </p:cNvSpPr>
          <p:nvPr/>
        </p:nvSpPr>
        <p:spPr bwMode="auto">
          <a:xfrm flipH="1">
            <a:off x="7926388" y="4221163"/>
            <a:ext cx="246062" cy="1352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21" name="Line 33"/>
          <p:cNvSpPr>
            <a:spLocks noChangeShapeType="1"/>
          </p:cNvSpPr>
          <p:nvPr/>
        </p:nvSpPr>
        <p:spPr bwMode="auto">
          <a:xfrm>
            <a:off x="6407150" y="5573713"/>
            <a:ext cx="1519238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22" name="Line 34"/>
          <p:cNvSpPr>
            <a:spLocks noChangeShapeType="1"/>
          </p:cNvSpPr>
          <p:nvPr/>
        </p:nvSpPr>
        <p:spPr bwMode="auto">
          <a:xfrm flipH="1">
            <a:off x="6407150" y="4781550"/>
            <a:ext cx="727075" cy="792163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23" name="Line 35"/>
          <p:cNvSpPr>
            <a:spLocks noChangeShapeType="1"/>
          </p:cNvSpPr>
          <p:nvPr/>
        </p:nvSpPr>
        <p:spPr bwMode="auto">
          <a:xfrm>
            <a:off x="7134225" y="4781550"/>
            <a:ext cx="792163" cy="7921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24" name="Text Box 36"/>
          <p:cNvSpPr txBox="1">
            <a:spLocks noChangeArrowheads="1"/>
          </p:cNvSpPr>
          <p:nvPr/>
        </p:nvSpPr>
        <p:spPr bwMode="auto">
          <a:xfrm>
            <a:off x="8027988" y="3860800"/>
            <a:ext cx="593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E</a:t>
            </a:r>
          </a:p>
        </p:txBody>
      </p:sp>
      <p:sp>
        <p:nvSpPr>
          <p:cNvPr id="63525" name="Text Box 37"/>
          <p:cNvSpPr txBox="1">
            <a:spLocks noChangeArrowheads="1"/>
          </p:cNvSpPr>
          <p:nvPr/>
        </p:nvSpPr>
        <p:spPr bwMode="auto">
          <a:xfrm>
            <a:off x="6858000" y="4221163"/>
            <a:ext cx="593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O</a:t>
            </a:r>
          </a:p>
        </p:txBody>
      </p:sp>
      <p:sp>
        <p:nvSpPr>
          <p:cNvPr id="63526" name="Text Box 38"/>
          <p:cNvSpPr txBox="1">
            <a:spLocks noChangeArrowheads="1"/>
          </p:cNvSpPr>
          <p:nvPr/>
        </p:nvSpPr>
        <p:spPr bwMode="auto">
          <a:xfrm>
            <a:off x="6011863" y="5445125"/>
            <a:ext cx="528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D</a:t>
            </a:r>
          </a:p>
        </p:txBody>
      </p:sp>
      <p:sp>
        <p:nvSpPr>
          <p:cNvPr id="63527" name="Text Box 39"/>
          <p:cNvSpPr txBox="1">
            <a:spLocks noChangeArrowheads="1"/>
          </p:cNvSpPr>
          <p:nvPr/>
        </p:nvSpPr>
        <p:spPr bwMode="auto">
          <a:xfrm>
            <a:off x="7794625" y="5486400"/>
            <a:ext cx="593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3" grpId="0"/>
      <p:bldP spid="63514" grpId="0"/>
      <p:bldP spid="635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250825" y="2997200"/>
            <a:ext cx="8064500" cy="66992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2" charset="-122"/>
              </a:rPr>
              <a:t>圆周角的度数</a:t>
            </a:r>
            <a:r>
              <a:rPr lang="zh-CN" altLang="en-US" sz="3600" b="1" dirty="0">
                <a:solidFill>
                  <a:srgbClr val="F72C03"/>
                </a:solidFill>
                <a:ea typeface="黑体" panose="02010609060101010101" pitchFamily="2" charset="-122"/>
              </a:rPr>
              <a:t>等于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2" charset="-122"/>
              </a:rPr>
              <a:t>它所对弧的度数一半。</a:t>
            </a:r>
          </a:p>
        </p:txBody>
      </p:sp>
      <p:sp>
        <p:nvSpPr>
          <p:cNvPr id="76822" name="Text Box 1046"/>
          <p:cNvSpPr txBox="1">
            <a:spLocks noChangeArrowheads="1"/>
          </p:cNvSpPr>
          <p:nvPr/>
        </p:nvSpPr>
        <p:spPr bwMode="auto">
          <a:xfrm>
            <a:off x="395288" y="260350"/>
            <a:ext cx="4897437" cy="6413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72C0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圆周角定理的推论</a:t>
            </a:r>
            <a:r>
              <a:rPr lang="en-US" altLang="zh-CN" sz="3600" b="1" dirty="0">
                <a:solidFill>
                  <a:srgbClr val="F72C0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600" b="1" dirty="0">
                <a:solidFill>
                  <a:srgbClr val="F72C0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3" grpId="0" animBg="1"/>
      <p:bldP spid="768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23850" y="1268413"/>
            <a:ext cx="86407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同弧或等弧所对的圆周角</a:t>
            </a:r>
            <a:r>
              <a:rPr lang="zh-CN" altLang="en-US" sz="3200" b="1" u="sng" dirty="0">
                <a:solidFill>
                  <a:srgbClr val="F72C0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  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；同圆或等圆中，相等的圆周角所对的弧也</a:t>
            </a:r>
            <a:r>
              <a:rPr lang="zh-CN" altLang="en-US" sz="3200" b="1" u="sng" dirty="0">
                <a:solidFill>
                  <a:srgbClr val="F72C0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611188" y="260350"/>
            <a:ext cx="4897437" cy="6413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72C0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圆周角定理的推论</a:t>
            </a:r>
            <a:r>
              <a:rPr lang="en-US" altLang="zh-CN" sz="3600" b="1" dirty="0">
                <a:solidFill>
                  <a:srgbClr val="F72C0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600" b="1" dirty="0">
                <a:solidFill>
                  <a:srgbClr val="F72C0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</a:p>
        </p:txBody>
      </p:sp>
      <p:sp>
        <p:nvSpPr>
          <p:cNvPr id="34853" name="WordArt 37"/>
          <p:cNvSpPr>
            <a:spLocks noChangeArrowheads="1" noChangeShapeType="1" noTextEdit="1"/>
          </p:cNvSpPr>
          <p:nvPr/>
        </p:nvSpPr>
        <p:spPr bwMode="auto">
          <a:xfrm>
            <a:off x="5148263" y="1268413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solidFill>
                    <a:srgbClr val="F72C03"/>
                  </a:solidFill>
                  <a:round/>
                </a:ln>
                <a:solidFill>
                  <a:srgbClr val="F72C0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相等</a:t>
            </a:r>
          </a:p>
        </p:txBody>
      </p:sp>
      <p:sp>
        <p:nvSpPr>
          <p:cNvPr id="34854" name="WordArt 38"/>
          <p:cNvSpPr>
            <a:spLocks noChangeArrowheads="1" noChangeShapeType="1" noTextEdit="1"/>
          </p:cNvSpPr>
          <p:nvPr/>
        </p:nvSpPr>
        <p:spPr bwMode="auto">
          <a:xfrm>
            <a:off x="6227763" y="1773238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solidFill>
                    <a:srgbClr val="F72C03"/>
                  </a:solidFill>
                  <a:round/>
                </a:ln>
                <a:solidFill>
                  <a:srgbClr val="F72C0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相等</a:t>
            </a:r>
          </a:p>
        </p:txBody>
      </p:sp>
      <p:sp>
        <p:nvSpPr>
          <p:cNvPr id="34891" name="Text Box 75"/>
          <p:cNvSpPr txBox="1">
            <a:spLocks noChangeArrowheads="1"/>
          </p:cNvSpPr>
          <p:nvPr/>
        </p:nvSpPr>
        <p:spPr bwMode="auto">
          <a:xfrm>
            <a:off x="179388" y="2852738"/>
            <a:ext cx="612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※ 1.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如图相等的圆周角有哪些？</a:t>
            </a:r>
          </a:p>
        </p:txBody>
      </p:sp>
      <p:grpSp>
        <p:nvGrpSpPr>
          <p:cNvPr id="34892" name="Group 76"/>
          <p:cNvGrpSpPr/>
          <p:nvPr/>
        </p:nvGrpSpPr>
        <p:grpSpPr bwMode="auto">
          <a:xfrm>
            <a:off x="5940425" y="2420938"/>
            <a:ext cx="3024188" cy="2808287"/>
            <a:chOff x="3651" y="845"/>
            <a:chExt cx="1885" cy="1723"/>
          </a:xfrm>
        </p:grpSpPr>
        <p:grpSp>
          <p:nvGrpSpPr>
            <p:cNvPr id="34893" name="Group 77"/>
            <p:cNvGrpSpPr/>
            <p:nvPr/>
          </p:nvGrpSpPr>
          <p:grpSpPr bwMode="auto">
            <a:xfrm>
              <a:off x="3651" y="845"/>
              <a:ext cx="1885" cy="1723"/>
              <a:chOff x="3651" y="845"/>
              <a:chExt cx="1885" cy="1723"/>
            </a:xfrm>
          </p:grpSpPr>
          <p:grpSp>
            <p:nvGrpSpPr>
              <p:cNvPr id="34894" name="Group 78"/>
              <p:cNvGrpSpPr/>
              <p:nvPr/>
            </p:nvGrpSpPr>
            <p:grpSpPr bwMode="auto">
              <a:xfrm>
                <a:off x="3833" y="1162"/>
                <a:ext cx="1497" cy="1406"/>
                <a:chOff x="3787" y="1117"/>
                <a:chExt cx="1497" cy="1406"/>
              </a:xfrm>
            </p:grpSpPr>
            <p:sp>
              <p:nvSpPr>
                <p:cNvPr id="34895" name="Oval 79"/>
                <p:cNvSpPr>
                  <a:spLocks noChangeArrowheads="1"/>
                </p:cNvSpPr>
                <p:nvPr/>
              </p:nvSpPr>
              <p:spPr bwMode="auto">
                <a:xfrm>
                  <a:off x="3787" y="1117"/>
                  <a:ext cx="1497" cy="140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>
                      <a:solidFill>
                        <a:srgbClr val="000000"/>
                      </a:solidFill>
                    </a:rPr>
                    <a:t>。</a:t>
                  </a:r>
                </a:p>
              </p:txBody>
            </p:sp>
            <p:grpSp>
              <p:nvGrpSpPr>
                <p:cNvPr id="34896" name="Group 80"/>
                <p:cNvGrpSpPr/>
                <p:nvPr/>
              </p:nvGrpSpPr>
              <p:grpSpPr bwMode="auto">
                <a:xfrm>
                  <a:off x="3878" y="1117"/>
                  <a:ext cx="1361" cy="1179"/>
                  <a:chOff x="3878" y="1117"/>
                  <a:chExt cx="1361" cy="1179"/>
                </a:xfrm>
              </p:grpSpPr>
              <p:sp>
                <p:nvSpPr>
                  <p:cNvPr id="34897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3878" y="1525"/>
                    <a:ext cx="136" cy="77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898" name="Line 8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14" y="2024"/>
                    <a:ext cx="1225" cy="27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899" name="Line 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78" y="1117"/>
                    <a:ext cx="635" cy="40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900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4468" y="1117"/>
                    <a:ext cx="771" cy="90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901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878" y="1525"/>
                    <a:ext cx="1361" cy="49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902" name="Line 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14" y="1117"/>
                    <a:ext cx="499" cy="117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34903" name="Rectangle 87"/>
              <p:cNvSpPr>
                <a:spLocks noChangeArrowheads="1"/>
              </p:cNvSpPr>
              <p:nvPr/>
            </p:nvSpPr>
            <p:spPr bwMode="auto">
              <a:xfrm>
                <a:off x="4468" y="845"/>
                <a:ext cx="245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A</a:t>
                </a:r>
              </a:p>
            </p:txBody>
          </p:sp>
          <p:sp>
            <p:nvSpPr>
              <p:cNvPr id="34904" name="Rectangle 88"/>
              <p:cNvSpPr>
                <a:spLocks noChangeArrowheads="1"/>
              </p:cNvSpPr>
              <p:nvPr/>
            </p:nvSpPr>
            <p:spPr bwMode="auto">
              <a:xfrm>
                <a:off x="3651" y="1344"/>
                <a:ext cx="245" cy="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B</a:t>
                </a:r>
              </a:p>
            </p:txBody>
          </p:sp>
          <p:sp>
            <p:nvSpPr>
              <p:cNvPr id="34905" name="Rectangle 89"/>
              <p:cNvSpPr>
                <a:spLocks noChangeArrowheads="1"/>
              </p:cNvSpPr>
              <p:nvPr/>
            </p:nvSpPr>
            <p:spPr bwMode="auto">
              <a:xfrm>
                <a:off x="3833" y="2131"/>
                <a:ext cx="245" cy="3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200" b="1">
                    <a:solidFill>
                      <a:srgbClr val="00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C</a:t>
                </a:r>
              </a:p>
            </p:txBody>
          </p:sp>
          <p:sp>
            <p:nvSpPr>
              <p:cNvPr id="34906" name="Text Box 90"/>
              <p:cNvSpPr txBox="1">
                <a:spLocks noChangeArrowheads="1"/>
              </p:cNvSpPr>
              <p:nvPr/>
            </p:nvSpPr>
            <p:spPr bwMode="auto">
              <a:xfrm>
                <a:off x="5284" y="1980"/>
                <a:ext cx="252" cy="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000000"/>
                    </a:solidFill>
                  </a:rPr>
                  <a:t>D</a:t>
                </a:r>
              </a:p>
            </p:txBody>
          </p:sp>
        </p:grpSp>
        <p:grpSp>
          <p:nvGrpSpPr>
            <p:cNvPr id="34907" name="Group 91"/>
            <p:cNvGrpSpPr/>
            <p:nvPr/>
          </p:nvGrpSpPr>
          <p:grpSpPr bwMode="auto">
            <a:xfrm>
              <a:off x="3923" y="1249"/>
              <a:ext cx="1272" cy="1091"/>
              <a:chOff x="3923" y="1249"/>
              <a:chExt cx="1272" cy="1091"/>
            </a:xfrm>
          </p:grpSpPr>
          <p:grpSp>
            <p:nvGrpSpPr>
              <p:cNvPr id="34908" name="Group 92"/>
              <p:cNvGrpSpPr/>
              <p:nvPr/>
            </p:nvGrpSpPr>
            <p:grpSpPr bwMode="auto">
              <a:xfrm>
                <a:off x="4105" y="1832"/>
                <a:ext cx="1090" cy="508"/>
                <a:chOff x="4105" y="1832"/>
                <a:chExt cx="1090" cy="508"/>
              </a:xfrm>
            </p:grpSpPr>
            <p:sp>
              <p:nvSpPr>
                <p:cNvPr id="34909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4105" y="2115"/>
                  <a:ext cx="194" cy="2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FF0066"/>
                      </a:solidFill>
                    </a:rPr>
                    <a:t>4</a:t>
                  </a:r>
                </a:p>
              </p:txBody>
            </p:sp>
            <p:sp>
              <p:nvSpPr>
                <p:cNvPr id="34910" name="Text Box 94"/>
                <p:cNvSpPr txBox="1">
                  <a:spLocks noChangeArrowheads="1"/>
                </p:cNvSpPr>
                <p:nvPr/>
              </p:nvSpPr>
              <p:spPr bwMode="auto">
                <a:xfrm rot="18716786">
                  <a:off x="4927" y="1871"/>
                  <a:ext cx="308" cy="2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FF0066"/>
                      </a:solidFill>
                    </a:rPr>
                    <a:t>5 6</a:t>
                  </a:r>
                </a:p>
              </p:txBody>
            </p:sp>
          </p:grpSp>
          <p:sp>
            <p:nvSpPr>
              <p:cNvPr id="34911" name="Text Box 95"/>
              <p:cNvSpPr txBox="1">
                <a:spLocks noChangeArrowheads="1"/>
              </p:cNvSpPr>
              <p:nvPr/>
            </p:nvSpPr>
            <p:spPr bwMode="auto">
              <a:xfrm>
                <a:off x="4333" y="1249"/>
                <a:ext cx="312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FF0066"/>
                    </a:solidFill>
                  </a:rPr>
                  <a:t>7 8</a:t>
                </a:r>
              </a:p>
            </p:txBody>
          </p:sp>
          <p:grpSp>
            <p:nvGrpSpPr>
              <p:cNvPr id="34912" name="Group 96"/>
              <p:cNvGrpSpPr/>
              <p:nvPr/>
            </p:nvGrpSpPr>
            <p:grpSpPr bwMode="auto">
              <a:xfrm>
                <a:off x="3923" y="1434"/>
                <a:ext cx="284" cy="814"/>
                <a:chOff x="3923" y="1434"/>
                <a:chExt cx="284" cy="814"/>
              </a:xfrm>
            </p:grpSpPr>
            <p:grpSp>
              <p:nvGrpSpPr>
                <p:cNvPr id="34913" name="Group 97"/>
                <p:cNvGrpSpPr/>
                <p:nvPr/>
              </p:nvGrpSpPr>
              <p:grpSpPr bwMode="auto">
                <a:xfrm>
                  <a:off x="3923" y="1434"/>
                  <a:ext cx="284" cy="362"/>
                  <a:chOff x="3923" y="1434"/>
                  <a:chExt cx="284" cy="362"/>
                </a:xfrm>
              </p:grpSpPr>
              <p:sp>
                <p:nvSpPr>
                  <p:cNvPr id="34914" name="Text Box 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14" y="1434"/>
                    <a:ext cx="193" cy="22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34915" name="Text Box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23" y="1571"/>
                    <a:ext cx="193" cy="22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2</a:t>
                    </a:r>
                  </a:p>
                </p:txBody>
              </p:sp>
            </p:grpSp>
            <p:sp>
              <p:nvSpPr>
                <p:cNvPr id="34916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3969" y="2023"/>
                  <a:ext cx="193" cy="2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FF0066"/>
                      </a:solidFill>
                    </a:rPr>
                    <a:t>3</a:t>
                  </a:r>
                </a:p>
              </p:txBody>
            </p:sp>
          </p:grpSp>
        </p:grpSp>
      </p:grpSp>
      <p:sp>
        <p:nvSpPr>
          <p:cNvPr id="34917" name="Text Box 101"/>
          <p:cNvSpPr txBox="1">
            <a:spLocks noChangeArrowheads="1"/>
          </p:cNvSpPr>
          <p:nvPr/>
        </p:nvSpPr>
        <p:spPr bwMode="auto">
          <a:xfrm>
            <a:off x="179388" y="3357563"/>
            <a:ext cx="59039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>
                <a:solidFill>
                  <a:srgbClr val="0099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答案：∠</a:t>
            </a:r>
            <a:r>
              <a:rPr lang="en-US" altLang="zh-CN" sz="3200" b="1">
                <a:solidFill>
                  <a:srgbClr val="0099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1=∠4 </a:t>
            </a:r>
            <a:r>
              <a:rPr lang="zh-CN" altLang="en-US" sz="3200" b="1">
                <a:solidFill>
                  <a:srgbClr val="0099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 ∠</a:t>
            </a:r>
            <a:r>
              <a:rPr lang="en-US" altLang="zh-CN" sz="3200" b="1">
                <a:solidFill>
                  <a:srgbClr val="0099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2=∠8 </a:t>
            </a:r>
            <a:r>
              <a:rPr lang="zh-CN" altLang="en-US" sz="3200" b="1">
                <a:solidFill>
                  <a:srgbClr val="0099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99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 ∠</a:t>
            </a:r>
            <a:r>
              <a:rPr lang="en-US" altLang="zh-CN" sz="3200" b="1">
                <a:solidFill>
                  <a:srgbClr val="0099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3=∠6 </a:t>
            </a:r>
            <a:r>
              <a:rPr lang="zh-CN" altLang="en-US" sz="3200" b="1">
                <a:solidFill>
                  <a:srgbClr val="0099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 ∠</a:t>
            </a:r>
            <a:r>
              <a:rPr lang="en-US" altLang="zh-CN" sz="3200" b="1">
                <a:solidFill>
                  <a:srgbClr val="0099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5=∠7</a:t>
            </a:r>
          </a:p>
        </p:txBody>
      </p:sp>
      <p:sp>
        <p:nvSpPr>
          <p:cNvPr id="34918" name="Text Box 102"/>
          <p:cNvSpPr txBox="1">
            <a:spLocks noChangeArrowheads="1"/>
          </p:cNvSpPr>
          <p:nvPr/>
        </p:nvSpPr>
        <p:spPr bwMode="auto">
          <a:xfrm>
            <a:off x="0" y="2276475"/>
            <a:ext cx="4175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66"/>
                </a:solidFill>
                <a:ea typeface="黑体" panose="02010609060101010101" pitchFamily="2" charset="-122"/>
              </a:rPr>
              <a:t>比一比，看谁最快！</a:t>
            </a:r>
          </a:p>
        </p:txBody>
      </p:sp>
      <p:sp>
        <p:nvSpPr>
          <p:cNvPr id="34919" name="Text Box 103"/>
          <p:cNvSpPr txBox="1">
            <a:spLocks noChangeArrowheads="1"/>
          </p:cNvSpPr>
          <p:nvPr/>
        </p:nvSpPr>
        <p:spPr bwMode="auto">
          <a:xfrm>
            <a:off x="395288" y="4724400"/>
            <a:ext cx="51117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、如上题图，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若∠</a:t>
            </a:r>
            <a:r>
              <a:rPr lang="en-US" altLang="zh-CN" sz="32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3=∠7</a:t>
            </a:r>
            <a:r>
              <a:rPr lang="zh-CN" altLang="en-US" sz="32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，则</a:t>
            </a:r>
            <a:r>
              <a:rPr lang="en-US" altLang="zh-CN" sz="32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____=____.</a:t>
            </a:r>
          </a:p>
        </p:txBody>
      </p:sp>
      <p:graphicFrame>
        <p:nvGraphicFramePr>
          <p:cNvPr id="34924" name="Object 108"/>
          <p:cNvGraphicFramePr>
            <a:graphicFrameLocks noGrp="1" noChangeAspect="1"/>
          </p:cNvGraphicFramePr>
          <p:nvPr>
            <p:ph sz="half" idx="1"/>
          </p:nvPr>
        </p:nvGraphicFramePr>
        <p:xfrm>
          <a:off x="3132138" y="5300663"/>
          <a:ext cx="6937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254000" imgH="215900" progId="Equation.DSMT4">
                  <p:embed/>
                </p:oleObj>
              </mc:Choice>
              <mc:Fallback>
                <p:oleObj name="Equation" r:id="rId3" imgW="254000" imgH="215900" progId="Equation.DSMT4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300663"/>
                        <a:ext cx="6937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929" name="Object 113"/>
          <p:cNvGraphicFramePr>
            <a:graphicFrameLocks noGrp="1" noChangeAspect="1"/>
          </p:cNvGraphicFramePr>
          <p:nvPr>
            <p:ph sz="half" idx="2"/>
          </p:nvPr>
        </p:nvGraphicFramePr>
        <p:xfrm>
          <a:off x="4284663" y="5300663"/>
          <a:ext cx="7191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254000" imgH="228600" progId="Equation.DSMT4">
                  <p:embed/>
                </p:oleObj>
              </mc:Choice>
              <mc:Fallback>
                <p:oleObj name="Equation" r:id="rId5" imgW="254000" imgH="228600" progId="Equation.DSMT4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5300663"/>
                        <a:ext cx="719137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8" grpId="0" animBg="1"/>
      <p:bldP spid="34853" grpId="0" animBg="1"/>
      <p:bldP spid="34854" grpId="0" animBg="1"/>
      <p:bldP spid="34891" grpId="0"/>
      <p:bldP spid="34917" grpId="0"/>
      <p:bldP spid="34918" grpId="0"/>
      <p:bldP spid="349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755650" y="908050"/>
            <a:ext cx="527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4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70000"/>
              <a:buFont typeface="Wingdings" panose="05000000000000000000" pitchFamily="2" charset="2"/>
              <a:buChar char="v"/>
            </a:pPr>
            <a:endParaRPr lang="zh-CN" altLang="zh-CN" sz="2800" b="1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65544" name="Picture 8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333375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592" name="Group 56"/>
          <p:cNvGrpSpPr/>
          <p:nvPr/>
        </p:nvGrpSpPr>
        <p:grpSpPr bwMode="auto">
          <a:xfrm>
            <a:off x="5508625" y="2852738"/>
            <a:ext cx="3311525" cy="2940050"/>
            <a:chOff x="1584" y="1680"/>
            <a:chExt cx="2304" cy="2215"/>
          </a:xfrm>
        </p:grpSpPr>
        <p:sp>
          <p:nvSpPr>
            <p:cNvPr id="65593" name="AutoShape 57"/>
            <p:cNvSpPr>
              <a:spLocks noChangeAspect="1" noChangeArrowheads="1" noTextEdit="1"/>
            </p:cNvSpPr>
            <p:nvPr/>
          </p:nvSpPr>
          <p:spPr bwMode="auto">
            <a:xfrm>
              <a:off x="1584" y="1680"/>
              <a:ext cx="2304" cy="2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5594" name="Oval 58"/>
            <p:cNvSpPr>
              <a:spLocks noChangeArrowheads="1"/>
            </p:cNvSpPr>
            <p:nvPr/>
          </p:nvSpPr>
          <p:spPr bwMode="auto">
            <a:xfrm>
              <a:off x="1806" y="1998"/>
              <a:ext cx="1802" cy="1801"/>
            </a:xfrm>
            <a:prstGeom prst="ellipse">
              <a:avLst/>
            </a:prstGeom>
            <a:noFill/>
            <a:ln w="46038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5595" name="Line 59"/>
            <p:cNvSpPr>
              <a:spLocks noChangeShapeType="1"/>
            </p:cNvSpPr>
            <p:nvPr/>
          </p:nvSpPr>
          <p:spPr bwMode="auto">
            <a:xfrm>
              <a:off x="1806" y="2893"/>
              <a:ext cx="1793" cy="1"/>
            </a:xfrm>
            <a:prstGeom prst="line">
              <a:avLst/>
            </a:prstGeom>
            <a:noFill/>
            <a:ln w="460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5596" name="Line 60"/>
            <p:cNvSpPr>
              <a:spLocks noChangeShapeType="1"/>
            </p:cNvSpPr>
            <p:nvPr/>
          </p:nvSpPr>
          <p:spPr bwMode="auto">
            <a:xfrm flipH="1">
              <a:off x="1806" y="2152"/>
              <a:ext cx="385" cy="741"/>
            </a:xfrm>
            <a:prstGeom prst="line">
              <a:avLst/>
            </a:prstGeom>
            <a:noFill/>
            <a:ln w="46038">
              <a:solidFill>
                <a:srgbClr val="8A66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5597" name="Line 61"/>
            <p:cNvSpPr>
              <a:spLocks noChangeShapeType="1"/>
            </p:cNvSpPr>
            <p:nvPr/>
          </p:nvSpPr>
          <p:spPr bwMode="auto">
            <a:xfrm>
              <a:off x="2191" y="2152"/>
              <a:ext cx="1408" cy="741"/>
            </a:xfrm>
            <a:prstGeom prst="line">
              <a:avLst/>
            </a:prstGeom>
            <a:noFill/>
            <a:ln w="46038">
              <a:solidFill>
                <a:srgbClr val="8A66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5598" name="Line 62"/>
            <p:cNvSpPr>
              <a:spLocks noChangeShapeType="1"/>
            </p:cNvSpPr>
            <p:nvPr/>
          </p:nvSpPr>
          <p:spPr bwMode="auto">
            <a:xfrm flipH="1">
              <a:off x="1806" y="2017"/>
              <a:ext cx="1099" cy="876"/>
            </a:xfrm>
            <a:prstGeom prst="line">
              <a:avLst/>
            </a:prstGeom>
            <a:noFill/>
            <a:ln w="46038">
              <a:solidFill>
                <a:srgbClr val="8A66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5599" name="Line 63"/>
            <p:cNvSpPr>
              <a:spLocks noChangeShapeType="1"/>
            </p:cNvSpPr>
            <p:nvPr/>
          </p:nvSpPr>
          <p:spPr bwMode="auto">
            <a:xfrm>
              <a:off x="2905" y="2017"/>
              <a:ext cx="694" cy="876"/>
            </a:xfrm>
            <a:prstGeom prst="line">
              <a:avLst/>
            </a:prstGeom>
            <a:noFill/>
            <a:ln w="46038">
              <a:solidFill>
                <a:srgbClr val="8A66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5600" name="Line 64"/>
            <p:cNvSpPr>
              <a:spLocks noChangeShapeType="1"/>
            </p:cNvSpPr>
            <p:nvPr/>
          </p:nvSpPr>
          <p:spPr bwMode="auto">
            <a:xfrm flipH="1">
              <a:off x="1806" y="2306"/>
              <a:ext cx="1581" cy="587"/>
            </a:xfrm>
            <a:prstGeom prst="line">
              <a:avLst/>
            </a:prstGeom>
            <a:noFill/>
            <a:ln w="46038">
              <a:solidFill>
                <a:srgbClr val="8A66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5601" name="Line 65"/>
            <p:cNvSpPr>
              <a:spLocks noChangeShapeType="1"/>
            </p:cNvSpPr>
            <p:nvPr/>
          </p:nvSpPr>
          <p:spPr bwMode="auto">
            <a:xfrm>
              <a:off x="3387" y="2306"/>
              <a:ext cx="212" cy="587"/>
            </a:xfrm>
            <a:prstGeom prst="line">
              <a:avLst/>
            </a:prstGeom>
            <a:noFill/>
            <a:ln w="46038">
              <a:solidFill>
                <a:srgbClr val="8A66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5602" name="Oval 66"/>
            <p:cNvSpPr>
              <a:spLocks noChangeArrowheads="1"/>
            </p:cNvSpPr>
            <p:nvPr/>
          </p:nvSpPr>
          <p:spPr bwMode="auto">
            <a:xfrm>
              <a:off x="1786" y="2874"/>
              <a:ext cx="49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5603" name="Rectangle 67"/>
            <p:cNvSpPr>
              <a:spLocks noChangeArrowheads="1"/>
            </p:cNvSpPr>
            <p:nvPr/>
          </p:nvSpPr>
          <p:spPr bwMode="auto">
            <a:xfrm>
              <a:off x="1680" y="2913"/>
              <a:ext cx="1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5604" name="Oval 68"/>
            <p:cNvSpPr>
              <a:spLocks noChangeArrowheads="1"/>
            </p:cNvSpPr>
            <p:nvPr/>
          </p:nvSpPr>
          <p:spPr bwMode="auto">
            <a:xfrm>
              <a:off x="2683" y="2874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5605" name="Rectangle 69"/>
            <p:cNvSpPr>
              <a:spLocks noChangeArrowheads="1"/>
            </p:cNvSpPr>
            <p:nvPr/>
          </p:nvSpPr>
          <p:spPr bwMode="auto">
            <a:xfrm>
              <a:off x="2683" y="2942"/>
              <a:ext cx="1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5606" name="Oval 70"/>
            <p:cNvSpPr>
              <a:spLocks noChangeArrowheads="1"/>
            </p:cNvSpPr>
            <p:nvPr/>
          </p:nvSpPr>
          <p:spPr bwMode="auto">
            <a:xfrm>
              <a:off x="3580" y="2874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5607" name="Rectangle 71"/>
            <p:cNvSpPr>
              <a:spLocks noChangeArrowheads="1"/>
            </p:cNvSpPr>
            <p:nvPr/>
          </p:nvSpPr>
          <p:spPr bwMode="auto">
            <a:xfrm>
              <a:off x="3676" y="2826"/>
              <a:ext cx="1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5608" name="Oval 72"/>
            <p:cNvSpPr>
              <a:spLocks noChangeArrowheads="1"/>
            </p:cNvSpPr>
            <p:nvPr/>
          </p:nvSpPr>
          <p:spPr bwMode="auto">
            <a:xfrm>
              <a:off x="2172" y="2133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5609" name="Rectangle 73"/>
            <p:cNvSpPr>
              <a:spLocks noChangeArrowheads="1"/>
            </p:cNvSpPr>
            <p:nvPr/>
          </p:nvSpPr>
          <p:spPr bwMode="auto">
            <a:xfrm>
              <a:off x="1989" y="1940"/>
              <a:ext cx="13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5610" name="Rectangle 74"/>
            <p:cNvSpPr>
              <a:spLocks noChangeArrowheads="1"/>
            </p:cNvSpPr>
            <p:nvPr/>
          </p:nvSpPr>
          <p:spPr bwMode="auto">
            <a:xfrm>
              <a:off x="2114" y="2027"/>
              <a:ext cx="75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7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5611" name="Oval 75"/>
            <p:cNvSpPr>
              <a:spLocks noChangeArrowheads="1"/>
            </p:cNvSpPr>
            <p:nvPr/>
          </p:nvSpPr>
          <p:spPr bwMode="auto">
            <a:xfrm>
              <a:off x="2885" y="1998"/>
              <a:ext cx="49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5612" name="Rectangle 76"/>
            <p:cNvSpPr>
              <a:spLocks noChangeArrowheads="1"/>
            </p:cNvSpPr>
            <p:nvPr/>
          </p:nvSpPr>
          <p:spPr bwMode="auto">
            <a:xfrm>
              <a:off x="2885" y="1776"/>
              <a:ext cx="1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5613" name="Rectangle 77"/>
            <p:cNvSpPr>
              <a:spLocks noChangeArrowheads="1"/>
            </p:cNvSpPr>
            <p:nvPr/>
          </p:nvSpPr>
          <p:spPr bwMode="auto">
            <a:xfrm>
              <a:off x="3011" y="1864"/>
              <a:ext cx="75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7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5614" name="Oval 78"/>
            <p:cNvSpPr>
              <a:spLocks noChangeArrowheads="1"/>
            </p:cNvSpPr>
            <p:nvPr/>
          </p:nvSpPr>
          <p:spPr bwMode="auto">
            <a:xfrm>
              <a:off x="3367" y="2287"/>
              <a:ext cx="49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5615" name="Rectangle 79"/>
            <p:cNvSpPr>
              <a:spLocks noChangeArrowheads="1"/>
            </p:cNvSpPr>
            <p:nvPr/>
          </p:nvSpPr>
          <p:spPr bwMode="auto">
            <a:xfrm>
              <a:off x="3464" y="2189"/>
              <a:ext cx="129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5616" name="Rectangle 80"/>
            <p:cNvSpPr>
              <a:spLocks noChangeArrowheads="1"/>
            </p:cNvSpPr>
            <p:nvPr/>
          </p:nvSpPr>
          <p:spPr bwMode="auto">
            <a:xfrm>
              <a:off x="3588" y="2277"/>
              <a:ext cx="75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7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5617" name="Text Box 81"/>
          <p:cNvSpPr txBox="1">
            <a:spLocks noChangeArrowheads="1"/>
          </p:cNvSpPr>
          <p:nvPr/>
        </p:nvSpPr>
        <p:spPr bwMode="auto">
          <a:xfrm>
            <a:off x="179388" y="1628775"/>
            <a:ext cx="4176712" cy="5794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505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圆周角定理的推论</a:t>
            </a:r>
            <a:r>
              <a:rPr lang="en-US" altLang="zh-CN" sz="3200" b="1" dirty="0">
                <a:solidFill>
                  <a:srgbClr val="FF505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3200" b="1" dirty="0">
                <a:solidFill>
                  <a:srgbClr val="FF505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</a:p>
        </p:txBody>
      </p:sp>
      <p:sp>
        <p:nvSpPr>
          <p:cNvPr id="65618" name="Text Box 82"/>
          <p:cNvSpPr txBox="1">
            <a:spLocks noChangeArrowheads="1"/>
          </p:cNvSpPr>
          <p:nvPr/>
        </p:nvSpPr>
        <p:spPr bwMode="auto">
          <a:xfrm>
            <a:off x="250825" y="2205038"/>
            <a:ext cx="75612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半圆（或直径）所对的圆周角是</a:t>
            </a:r>
            <a:r>
              <a:rPr lang="zh-CN" altLang="en-US" sz="3200" b="1" u="sng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90°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的圆周角所对的弦是</a:t>
            </a:r>
            <a:r>
              <a:rPr lang="zh-CN" altLang="en-US" sz="3200" b="1" u="sng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</a:p>
        </p:txBody>
      </p:sp>
      <p:sp>
        <p:nvSpPr>
          <p:cNvPr id="65619" name="Text Box 83"/>
          <p:cNvSpPr txBox="1">
            <a:spLocks noChangeArrowheads="1"/>
          </p:cNvSpPr>
          <p:nvPr/>
        </p:nvSpPr>
        <p:spPr bwMode="auto">
          <a:xfrm>
            <a:off x="5795963" y="2139950"/>
            <a:ext cx="1439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5050"/>
                </a:solidFill>
              </a:rPr>
              <a:t>直角</a:t>
            </a:r>
          </a:p>
        </p:txBody>
      </p:sp>
      <p:sp>
        <p:nvSpPr>
          <p:cNvPr id="65620" name="Text Box 84"/>
          <p:cNvSpPr txBox="1">
            <a:spLocks noChangeArrowheads="1"/>
          </p:cNvSpPr>
          <p:nvPr/>
        </p:nvSpPr>
        <p:spPr bwMode="auto">
          <a:xfrm>
            <a:off x="4716463" y="2565400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5050"/>
                </a:solidFill>
              </a:rPr>
              <a:t>直径</a:t>
            </a:r>
          </a:p>
        </p:txBody>
      </p:sp>
      <p:sp>
        <p:nvSpPr>
          <p:cNvPr id="65621" name="Text Box 85"/>
          <p:cNvSpPr txBox="1">
            <a:spLocks noChangeArrowheads="1"/>
          </p:cNvSpPr>
          <p:nvPr/>
        </p:nvSpPr>
        <p:spPr bwMode="auto">
          <a:xfrm>
            <a:off x="250825" y="3573463"/>
            <a:ext cx="48260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如图，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∠</a:t>
            </a:r>
            <a:r>
              <a:rPr lang="en-US" altLang="zh-CN" sz="2800" b="1" dirty="0">
                <a:solidFill>
                  <a:srgbClr val="000000"/>
                </a:solidFill>
              </a:rPr>
              <a:t>AC</a:t>
            </a:r>
            <a:r>
              <a:rPr lang="en-US" altLang="zh-CN" sz="2800" b="1" baseline="-25000" dirty="0">
                <a:solidFill>
                  <a:srgbClr val="000000"/>
                </a:solidFill>
              </a:rPr>
              <a:t>1</a:t>
            </a:r>
            <a:r>
              <a:rPr lang="en-US" altLang="zh-CN" sz="2800" b="1" dirty="0">
                <a:solidFill>
                  <a:srgbClr val="000000"/>
                </a:solidFill>
              </a:rPr>
              <a:t>B=∠AC</a:t>
            </a:r>
            <a:r>
              <a:rPr lang="en-US" altLang="zh-CN" sz="2800" b="1" baseline="-25000" dirty="0">
                <a:solidFill>
                  <a:srgbClr val="000000"/>
                </a:solidFill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</a:rPr>
              <a:t>B=∠AC</a:t>
            </a:r>
            <a:r>
              <a:rPr lang="en-US" altLang="zh-CN" sz="2800" b="1" baseline="-25000" dirty="0">
                <a:solidFill>
                  <a:srgbClr val="000000"/>
                </a:solidFill>
              </a:rPr>
              <a:t>3</a:t>
            </a:r>
            <a:r>
              <a:rPr lang="en-US" altLang="zh-CN" sz="2800" b="1" dirty="0">
                <a:solidFill>
                  <a:srgbClr val="000000"/>
                </a:solidFill>
              </a:rPr>
              <a:t>B=</a:t>
            </a:r>
          </a:p>
        </p:txBody>
      </p:sp>
      <p:graphicFrame>
        <p:nvGraphicFramePr>
          <p:cNvPr id="65622" name="Object 86"/>
          <p:cNvGraphicFramePr>
            <a:graphicFrameLocks noGrp="1" noChangeAspect="1"/>
          </p:cNvGraphicFramePr>
          <p:nvPr>
            <p:ph/>
          </p:nvPr>
        </p:nvGraphicFramePr>
        <p:xfrm>
          <a:off x="4745038" y="4103688"/>
          <a:ext cx="865187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4" imgW="317500" imgH="266700" progId="Equation.DSMT4">
                  <p:embed/>
                </p:oleObj>
              </mc:Choice>
              <mc:Fallback>
                <p:oleObj name="Equation" r:id="rId4" imgW="317500" imgH="266700" progId="Equation.DSMT4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8" y="4103688"/>
                        <a:ext cx="865187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17" grpId="0" animBg="1"/>
      <p:bldP spid="65618" grpId="0"/>
      <p:bldP spid="65619" grpId="0"/>
      <p:bldP spid="65620" grpId="0"/>
      <p:bldP spid="65621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639</Words>
  <Application>Microsoft Office PowerPoint</Application>
  <PresentationFormat>全屏显示(4:3)</PresentationFormat>
  <Paragraphs>151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BatangChe</vt:lpstr>
      <vt:lpstr>方正粗倩简体</vt:lpstr>
      <vt:lpstr>黑体</vt:lpstr>
      <vt:lpstr>华文行楷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2017-08-27T00:15:00Z</dcterms:created>
  <dcterms:modified xsi:type="dcterms:W3CDTF">2023-01-16T17:14:21Z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CB99C834C8A242F59467DC93E93C1C29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