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3" r:id="rId2"/>
    <p:sldId id="290" r:id="rId3"/>
    <p:sldId id="308" r:id="rId4"/>
    <p:sldId id="257" r:id="rId5"/>
    <p:sldId id="301" r:id="rId6"/>
    <p:sldId id="302" r:id="rId7"/>
    <p:sldId id="303" r:id="rId8"/>
    <p:sldId id="304" r:id="rId9"/>
    <p:sldId id="306" r:id="rId10"/>
    <p:sldId id="291" r:id="rId11"/>
    <p:sldId id="30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00FF00"/>
    <a:srgbClr val="FF3399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38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58E2F-5951-48E9-9BBE-39C01B6FF6D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9E7E-6A9D-4D9D-A3A4-50AABC271B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E7E-6A9D-4D9D-A3A4-50AABC271B2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wheels%20on%20the%20bus.f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771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5  Shopping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-953" y="1718013"/>
            <a:ext cx="914495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I help you?</a:t>
            </a:r>
          </a:p>
        </p:txBody>
      </p:sp>
      <p:sp>
        <p:nvSpPr>
          <p:cNvPr id="6" name="矩形 5"/>
          <p:cNvSpPr/>
          <p:nvPr/>
        </p:nvSpPr>
        <p:spPr>
          <a:xfrm>
            <a:off x="-953" y="4299942"/>
            <a:ext cx="914495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55650" y="411956"/>
            <a:ext cx="72215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It’s very ________.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779838" y="357187"/>
            <a:ext cx="20697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99"/>
                </a:solidFill>
              </a:rPr>
              <a:t>cheap</a:t>
            </a:r>
          </a:p>
        </p:txBody>
      </p:sp>
      <p:pic>
        <p:nvPicPr>
          <p:cNvPr id="39953" name="Picture 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1" y="1924050"/>
            <a:ext cx="1590675" cy="95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187450" y="3112294"/>
            <a:ext cx="19864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5 </a:t>
            </a:r>
            <a:r>
              <a:rPr lang="en-US" altLang="zh-CN" sz="4400" dirty="0" err="1"/>
              <a:t>yuan</a:t>
            </a:r>
            <a:endParaRPr lang="en-US" altLang="zh-CN" sz="4400" dirty="0"/>
          </a:p>
        </p:txBody>
      </p:sp>
      <p:pic>
        <p:nvPicPr>
          <p:cNvPr id="39955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1815703"/>
            <a:ext cx="1187450" cy="103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076825" y="3112294"/>
            <a:ext cx="19864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2 </a:t>
            </a:r>
            <a:r>
              <a:rPr lang="en-US" altLang="zh-CN" sz="4400" dirty="0" err="1"/>
              <a:t>yuan</a:t>
            </a:r>
            <a:endParaRPr lang="en-US" altLang="zh-CN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92276" y="844779"/>
            <a:ext cx="530305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355600"/>
            <a:r>
              <a:rPr lang="en-US" altLang="zh-CN" sz="2800" dirty="0"/>
              <a:t>A: Can I help you?</a:t>
            </a:r>
          </a:p>
          <a:p>
            <a:pPr indent="355600"/>
            <a:r>
              <a:rPr lang="en-US" altLang="zh-CN" sz="2800" dirty="0"/>
              <a:t>B: I’d like ______.</a:t>
            </a:r>
          </a:p>
          <a:p>
            <a:pPr indent="355600"/>
            <a:r>
              <a:rPr lang="en-US" altLang="zh-CN" sz="2800" dirty="0"/>
              <a:t>A: How about this one?</a:t>
            </a:r>
          </a:p>
          <a:p>
            <a:pPr indent="355600"/>
            <a:r>
              <a:rPr lang="en-US" altLang="zh-CN" sz="2800" dirty="0"/>
              <a:t>   It’s ____ and _____.</a:t>
            </a:r>
          </a:p>
          <a:p>
            <a:pPr indent="355600"/>
            <a:r>
              <a:rPr lang="en-US" altLang="zh-CN" sz="2800" dirty="0">
                <a:solidFill>
                  <a:srgbClr val="0000FF"/>
                </a:solidFill>
              </a:rPr>
              <a:t>(nice, cheap, beautiful, lovely</a:t>
            </a:r>
            <a:r>
              <a:rPr lang="en-US" altLang="zh-CN" sz="2800" dirty="0"/>
              <a:t>)</a:t>
            </a:r>
          </a:p>
          <a:p>
            <a:pPr indent="355600"/>
            <a:r>
              <a:rPr lang="en-US" altLang="zh-CN" sz="2800" dirty="0"/>
              <a:t>B: Ok! I’ll take it. 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323850" y="86916"/>
            <a:ext cx="388620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Practice in pairs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50" y="1168004"/>
            <a:ext cx="1296988" cy="93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9" y="2787254"/>
            <a:ext cx="1590675" cy="95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383506"/>
            <a:ext cx="15843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Text Box 8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258888" y="1977629"/>
            <a:ext cx="64556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Comic Sans MS" panose="030F0702030302020204" pitchFamily="66" charset="0"/>
              </a:rPr>
              <a:t>Wheels on the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4" y="357188"/>
            <a:ext cx="6726237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843213" y="3921919"/>
            <a:ext cx="226215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 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00113" y="519113"/>
            <a:ext cx="77771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 Black" panose="020B0A04020102020204" pitchFamily="34" charset="0"/>
              </a:rPr>
              <a:t>Watch and answer: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403350" y="1869281"/>
            <a:ext cx="64963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Arial Black" panose="020B0A04020102020204" pitchFamily="34" charset="0"/>
              </a:rPr>
              <a:t>What does Li Ming want?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484438" y="2652713"/>
            <a:ext cx="322889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lphaUcPeriod"/>
            </a:pPr>
            <a:r>
              <a:rPr lang="en-US" altLang="zh-CN" sz="3600" b="1" dirty="0">
                <a:latin typeface="Arial Black" panose="020B0A04020102020204" pitchFamily="34" charset="0"/>
              </a:rPr>
              <a:t>a </a:t>
            </a:r>
            <a:r>
              <a:rPr lang="en-US" altLang="zh-CN" sz="3600" b="1" dirty="0">
                <a:solidFill>
                  <a:srgbClr val="FF3300"/>
                </a:solidFill>
                <a:latin typeface="Arial Black" panose="020B0A04020102020204" pitchFamily="34" charset="0"/>
              </a:rPr>
              <a:t>toy car</a:t>
            </a:r>
            <a:r>
              <a:rPr lang="en-US" altLang="zh-CN" sz="3600" b="1" dirty="0">
                <a:latin typeface="Arial Black" panose="020B0A040201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 err="1">
                <a:latin typeface="Arial Black" panose="020B0A04020102020204" pitchFamily="34" charset="0"/>
              </a:rPr>
              <a:t>B.a</a:t>
            </a:r>
            <a:r>
              <a:rPr lang="en-US" altLang="zh-CN" sz="3600" b="1" dirty="0">
                <a:latin typeface="Arial Black" panose="020B0A04020102020204" pitchFamily="34" charset="0"/>
              </a:rPr>
              <a:t> </a:t>
            </a:r>
            <a:r>
              <a:rPr lang="en-US" altLang="zh-CN" sz="3600" b="1" dirty="0">
                <a:solidFill>
                  <a:srgbClr val="FF3300"/>
                </a:solidFill>
                <a:latin typeface="Arial Black" panose="020B0A04020102020204" pitchFamily="34" charset="0"/>
              </a:rPr>
              <a:t>toy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4" y="357188"/>
            <a:ext cx="475297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348038" y="3759994"/>
            <a:ext cx="14237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dirty="0"/>
              <a:t>toy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168003"/>
            <a:ext cx="4464050" cy="160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051050" y="3219450"/>
            <a:ext cx="38163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a toy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55876" y="3327797"/>
            <a:ext cx="30972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a toy car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735806"/>
            <a:ext cx="3887788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331913" y="681038"/>
            <a:ext cx="545534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A: Can I help you?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B: I’d like ______.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9" y="2895600"/>
            <a:ext cx="15843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842022"/>
            <a:ext cx="1728788" cy="85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2842022"/>
            <a:ext cx="15128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23850" y="627460"/>
            <a:ext cx="818685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</a:rPr>
              <a:t>This toy car goes______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516688" y="627460"/>
            <a:ext cx="13003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99"/>
                </a:solidFill>
              </a:rPr>
              <a:t>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-0.01041 L -0.79132 -0.0104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全屏显示(16:9)</PresentationFormat>
  <Paragraphs>28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2009-04-16T11:52:00Z</dcterms:created>
  <dcterms:modified xsi:type="dcterms:W3CDTF">2023-01-16T17:14:25Z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0A38A88461924E11B4BA957CFDBCB181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