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369" r:id="rId2"/>
    <p:sldId id="390" r:id="rId3"/>
    <p:sldId id="471" r:id="rId4"/>
    <p:sldId id="472" r:id="rId5"/>
    <p:sldId id="473" r:id="rId6"/>
    <p:sldId id="474" r:id="rId7"/>
    <p:sldId id="475" r:id="rId8"/>
    <p:sldId id="476" r:id="rId9"/>
    <p:sldId id="477" r:id="rId10"/>
    <p:sldId id="478" r:id="rId11"/>
    <p:sldId id="479" r:id="rId12"/>
    <p:sldId id="480" r:id="rId13"/>
    <p:sldId id="481" r:id="rId14"/>
    <p:sldId id="482" r:id="rId15"/>
    <p:sldId id="483" r:id="rId16"/>
    <p:sldId id="484" r:id="rId17"/>
    <p:sldId id="485" r:id="rId18"/>
    <p:sldId id="486" r:id="rId19"/>
    <p:sldId id="487" r:id="rId20"/>
    <p:sldId id="488" r:id="rId21"/>
    <p:sldId id="489" r:id="rId22"/>
    <p:sldId id="490" r:id="rId23"/>
    <p:sldId id="491" r:id="rId24"/>
    <p:sldId id="492" r:id="rId25"/>
    <p:sldId id="493" r:id="rId26"/>
    <p:sldId id="494" r:id="rId27"/>
    <p:sldId id="495" r:id="rId28"/>
    <p:sldId id="496" r:id="rId29"/>
    <p:sldId id="497" r:id="rId30"/>
    <p:sldId id="498" r:id="rId31"/>
    <p:sldId id="501" r:id="rId32"/>
    <p:sldId id="434" r:id="rId33"/>
    <p:sldId id="359" r:id="rId3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7">
          <p15:clr>
            <a:srgbClr val="A4A3A4"/>
          </p15:clr>
        </p15:guide>
        <p15:guide id="2" pos="28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FF"/>
    <a:srgbClr val="BC411A"/>
    <a:srgbClr val="000099"/>
    <a:srgbClr val="19D596"/>
    <a:srgbClr val="149494"/>
    <a:srgbClr val="CC0066"/>
    <a:srgbClr val="66FF99"/>
    <a:srgbClr val="EB2A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359" autoAdjust="0"/>
  </p:normalViewPr>
  <p:slideViewPr>
    <p:cSldViewPr>
      <p:cViewPr>
        <p:scale>
          <a:sx n="100" d="100"/>
          <a:sy n="100" d="100"/>
        </p:scale>
        <p:origin x="-1944" y="-288"/>
      </p:cViewPr>
      <p:guideLst>
        <p:guide orient="horz" pos="2227"/>
        <p:guide pos="282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28.wmf"/><Relationship Id="rId1" Type="http://schemas.openxmlformats.org/officeDocument/2006/relationships/image" Target="../media/image30.wmf"/><Relationship Id="rId4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28.wmf"/><Relationship Id="rId1" Type="http://schemas.openxmlformats.org/officeDocument/2006/relationships/image" Target="../media/image30.wmf"/><Relationship Id="rId4" Type="http://schemas.openxmlformats.org/officeDocument/2006/relationships/image" Target="../media/image4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 smtClean="0">
                <a:cs typeface="+mn-ea"/>
              </a:defRPr>
            </a:lvl1pPr>
          </a:lstStyle>
          <a:p>
            <a:fld id="{0F9B84EA-7D68-4D60-9CB1-D50884785D1C}" type="datetimeFigureOut">
              <a:rPr lang="zh-CN" altLang="en-US"/>
              <a:t>2023-01-17</a:t>
            </a:fld>
            <a:endParaRPr lang="zh-CN" altLang="en-US"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7782597F-A08A-4FE1-95B9-30CD46110C09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050925" y="754063"/>
            <a:ext cx="45720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
第二级
第三级
第四级
第五级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AF22564B-9E54-46C0-9811-6526AE4CAE5E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文本占位符 2"/>
          <p:cNvSpPr>
            <a:spLocks noGrp="1"/>
          </p:cNvSpPr>
          <p:nvPr>
            <p:ph type="body" idx="9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2048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0483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D61127E-8734-4D08-AA13-5363471E7179}" type="slidenum">
              <a:rPr lang="zh-CN" altLang="en-US"/>
              <a:t>16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2765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7651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2B341A9-4DD1-4E8E-AF4F-F40DF57C81AF}" type="slidenum">
              <a:rPr lang="zh-CN" altLang="en-US"/>
              <a:t>22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2969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9699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27ACB32-E22E-4B9B-8C1B-A66212370EA5}" type="slidenum">
              <a:rPr lang="zh-CN" altLang="en-US"/>
              <a:t>23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3481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4819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83C48C7-E6CC-4BA9-A532-7C1BBD0C7EC4}" type="slidenum">
              <a:rPr lang="zh-CN" altLang="en-US"/>
              <a:t>27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3686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6867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1921E7E-21DD-4A2B-A365-9D736982AB02}" type="slidenum">
              <a:rPr lang="zh-CN" altLang="en-US"/>
              <a:t>28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3891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8915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4478077-A198-43D7-B7C1-3BB515E63A13}" type="slidenum">
              <a:rPr lang="zh-CN" altLang="en-US"/>
              <a:t>29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79D6B-AAF0-4BAB-B1BA-DA4DFFF5CDB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0E5D6-EA50-4263-8C52-EC62743E5D8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91460-34E8-404B-8455-63E47135298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5F2D3-47C5-4E15-B0F1-8FB8228151A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F453D-F89B-430E-8151-D1B62D09506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252F2-7519-49D1-A652-ED8D1A9AE44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85FBF-BE6D-4A4F-9236-662F7201082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68435-1293-4AB2-841F-3C2A44F63C2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6B334-AE8C-4CB4-A3F8-1FEB163ACF5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4B8BF-6EBF-43D5-90BC-B6F1307D0F8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A5DAD27A-55F7-488F-B8C2-B3C57552D11A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5.bin"/><Relationship Id="rId10" Type="http://schemas.openxmlformats.org/officeDocument/2006/relationships/oleObject" Target="../embeddings/oleObject28.bin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7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26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29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3.png"/><Relationship Id="rId4" Type="http://schemas.openxmlformats.org/officeDocument/2006/relationships/image" Target="../media/image3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7" Type="http://schemas.openxmlformats.org/officeDocument/2006/relationships/image" Target="../media/image38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wmf"/><Relationship Id="rId11" Type="http://schemas.openxmlformats.org/officeDocument/2006/relationships/image" Target="../media/image42.wmf"/><Relationship Id="rId5" Type="http://schemas.openxmlformats.org/officeDocument/2006/relationships/oleObject" Target="../embeddings/oleObject38.bin"/><Relationship Id="rId10" Type="http://schemas.openxmlformats.org/officeDocument/2006/relationships/oleObject" Target="../embeddings/oleObject41.bin"/><Relationship Id="rId4" Type="http://schemas.openxmlformats.org/officeDocument/2006/relationships/image" Target="../media/image30.wmf"/><Relationship Id="rId9" Type="http://schemas.openxmlformats.org/officeDocument/2006/relationships/oleObject" Target="../embeddings/oleObject40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8.wmf"/><Relationship Id="rId11" Type="http://schemas.openxmlformats.org/officeDocument/2006/relationships/image" Target="../media/image43.wmf"/><Relationship Id="rId5" Type="http://schemas.openxmlformats.org/officeDocument/2006/relationships/oleObject" Target="../embeddings/oleObject44.bin"/><Relationship Id="rId10" Type="http://schemas.openxmlformats.org/officeDocument/2006/relationships/oleObject" Target="../embeddings/oleObject47.bin"/><Relationship Id="rId4" Type="http://schemas.openxmlformats.org/officeDocument/2006/relationships/image" Target="../media/image30.wmf"/><Relationship Id="rId9" Type="http://schemas.openxmlformats.org/officeDocument/2006/relationships/oleObject" Target="../embeddings/oleObject46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0.bin"/><Relationship Id="rId5" Type="http://schemas.openxmlformats.org/officeDocument/2006/relationships/image" Target="../media/image44.wmf"/><Relationship Id="rId4" Type="http://schemas.openxmlformats.org/officeDocument/2006/relationships/oleObject" Target="../embeddings/oleObject49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50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55.bin"/><Relationship Id="rId17" Type="http://schemas.openxmlformats.org/officeDocument/2006/relationships/image" Target="../media/image5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7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49.wmf"/><Relationship Id="rId5" Type="http://schemas.openxmlformats.org/officeDocument/2006/relationships/image" Target="../media/image46.wmf"/><Relationship Id="rId15" Type="http://schemas.openxmlformats.org/officeDocument/2006/relationships/image" Target="../media/image51.wmf"/><Relationship Id="rId10" Type="http://schemas.openxmlformats.org/officeDocument/2006/relationships/oleObject" Target="../embeddings/oleObject54.bin"/><Relationship Id="rId4" Type="http://schemas.openxmlformats.org/officeDocument/2006/relationships/oleObject" Target="../embeddings/oleObject51.bin"/><Relationship Id="rId9" Type="http://schemas.openxmlformats.org/officeDocument/2006/relationships/image" Target="../media/image48.wmf"/><Relationship Id="rId14" Type="http://schemas.openxmlformats.org/officeDocument/2006/relationships/oleObject" Target="../embeddings/oleObject56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55.wmf"/><Relationship Id="rId5" Type="http://schemas.openxmlformats.org/officeDocument/2006/relationships/audio" Target="../media/audio2.wav"/><Relationship Id="rId10" Type="http://schemas.openxmlformats.org/officeDocument/2006/relationships/oleObject" Target="../embeddings/oleObject60.bin"/><Relationship Id="rId4" Type="http://schemas.openxmlformats.org/officeDocument/2006/relationships/audio" Target="../media/audio1.wav"/><Relationship Id="rId9" Type="http://schemas.openxmlformats.org/officeDocument/2006/relationships/image" Target="../media/image5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11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11" Type="http://schemas.openxmlformats.org/officeDocument/2006/relationships/image" Target="../media/image17.wmf"/><Relationship Id="rId5" Type="http://schemas.openxmlformats.org/officeDocument/2006/relationships/oleObject" Target="../embeddings/oleObject4.bin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7.bin"/><Relationship Id="rId19" Type="http://schemas.openxmlformats.org/officeDocument/2006/relationships/image" Target="../media/image21.wmf"/><Relationship Id="rId4" Type="http://schemas.openxmlformats.org/officeDocument/2006/relationships/image" Target="../media/image14.wmf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24.wmf"/><Relationship Id="rId4" Type="http://schemas.openxmlformats.org/officeDocument/2006/relationships/audio" Target="../media/audio2.wav"/><Relationship Id="rId9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8.bin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2"/>
          <p:cNvSpPr>
            <a:spLocks noChangeArrowheads="1"/>
          </p:cNvSpPr>
          <p:nvPr/>
        </p:nvSpPr>
        <p:spPr bwMode="auto">
          <a:xfrm>
            <a:off x="0" y="0"/>
            <a:ext cx="9144000" cy="1628775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4100" name="AutoShape 7"/>
          <p:cNvSpPr>
            <a:spLocks noChangeArrowheads="1"/>
          </p:cNvSpPr>
          <p:nvPr/>
        </p:nvSpPr>
        <p:spPr bwMode="auto">
          <a:xfrm>
            <a:off x="0" y="6429375"/>
            <a:ext cx="9144000" cy="428625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4101" name="MH_Text_1"/>
          <p:cNvSpPr>
            <a:spLocks noChangeArrowheads="1"/>
          </p:cNvSpPr>
          <p:nvPr/>
        </p:nvSpPr>
        <p:spPr bwMode="auto">
          <a:xfrm>
            <a:off x="723900" y="4510707"/>
            <a:ext cx="1665288" cy="1055688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02" name="MH_SubTitle_1"/>
          <p:cNvSpPr>
            <a:spLocks noChangeArrowheads="1"/>
          </p:cNvSpPr>
          <p:nvPr/>
        </p:nvSpPr>
        <p:spPr bwMode="auto">
          <a:xfrm>
            <a:off x="722313" y="4782170"/>
            <a:ext cx="1665287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4103" name="MH_Other_1"/>
          <p:cNvSpPr>
            <a:spLocks noChangeArrowheads="1"/>
          </p:cNvSpPr>
          <p:nvPr/>
        </p:nvSpPr>
        <p:spPr bwMode="auto">
          <a:xfrm>
            <a:off x="2149475" y="4953620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04" name="MH_Text_2"/>
          <p:cNvSpPr>
            <a:spLocks noChangeArrowheads="1"/>
          </p:cNvSpPr>
          <p:nvPr/>
        </p:nvSpPr>
        <p:spPr bwMode="auto">
          <a:xfrm>
            <a:off x="2711450" y="4509120"/>
            <a:ext cx="1665288" cy="1057275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05" name="MH_SubTitle_2"/>
          <p:cNvSpPr>
            <a:spLocks noChangeArrowheads="1"/>
          </p:cNvSpPr>
          <p:nvPr/>
        </p:nvSpPr>
        <p:spPr bwMode="auto">
          <a:xfrm>
            <a:off x="2711450" y="4782170"/>
            <a:ext cx="1665288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4106" name="MH_Other_2"/>
          <p:cNvSpPr>
            <a:spLocks noChangeArrowheads="1"/>
          </p:cNvSpPr>
          <p:nvPr/>
        </p:nvSpPr>
        <p:spPr bwMode="auto">
          <a:xfrm>
            <a:off x="2746375" y="4950445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07" name="MH_Other_3"/>
          <p:cNvSpPr>
            <a:spLocks noChangeArrowheads="1"/>
          </p:cNvSpPr>
          <p:nvPr/>
        </p:nvSpPr>
        <p:spPr bwMode="auto">
          <a:xfrm>
            <a:off x="4179888" y="4953620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08" name="MH_Text_3"/>
          <p:cNvSpPr>
            <a:spLocks noChangeArrowheads="1"/>
          </p:cNvSpPr>
          <p:nvPr/>
        </p:nvSpPr>
        <p:spPr bwMode="auto">
          <a:xfrm>
            <a:off x="4719638" y="4509120"/>
            <a:ext cx="1666875" cy="1057275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09" name="MH_SubTitle_3"/>
          <p:cNvSpPr>
            <a:spLocks noChangeArrowheads="1"/>
          </p:cNvSpPr>
          <p:nvPr/>
        </p:nvSpPr>
        <p:spPr bwMode="auto">
          <a:xfrm>
            <a:off x="4719638" y="4782170"/>
            <a:ext cx="1665287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4110" name="MH_Other_4"/>
          <p:cNvSpPr>
            <a:spLocks noChangeArrowheads="1"/>
          </p:cNvSpPr>
          <p:nvPr/>
        </p:nvSpPr>
        <p:spPr bwMode="auto">
          <a:xfrm>
            <a:off x="4776788" y="4950445"/>
            <a:ext cx="169862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11" name="MH_Other_5"/>
          <p:cNvSpPr>
            <a:spLocks noChangeArrowheads="1"/>
          </p:cNvSpPr>
          <p:nvPr/>
        </p:nvSpPr>
        <p:spPr bwMode="auto">
          <a:xfrm>
            <a:off x="6178550" y="4953620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12" name="MH_Text_4"/>
          <p:cNvSpPr>
            <a:spLocks noChangeArrowheads="1"/>
          </p:cNvSpPr>
          <p:nvPr/>
        </p:nvSpPr>
        <p:spPr bwMode="auto">
          <a:xfrm>
            <a:off x="6727825" y="4509120"/>
            <a:ext cx="1665288" cy="1057275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13" name="MH_SubTitle_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727825" y="4782170"/>
            <a:ext cx="1668463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4114" name="MH_Other_6"/>
          <p:cNvSpPr>
            <a:spLocks noChangeArrowheads="1"/>
          </p:cNvSpPr>
          <p:nvPr/>
        </p:nvSpPr>
        <p:spPr bwMode="auto">
          <a:xfrm>
            <a:off x="6777038" y="4950445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4115" name="MH_Other_7"/>
          <p:cNvGrpSpPr/>
          <p:nvPr/>
        </p:nvGrpSpPr>
        <p:grpSpPr bwMode="auto">
          <a:xfrm>
            <a:off x="2085975" y="4905995"/>
            <a:ext cx="890588" cy="266700"/>
            <a:chOff x="0" y="0"/>
            <a:chExt cx="561" cy="169"/>
          </a:xfrm>
        </p:grpSpPr>
        <p:pic>
          <p:nvPicPr>
            <p:cNvPr id="4116" name="MH_Other_7"/>
            <p:cNvPicPr>
              <a:picLocks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7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4118" name="MH_Other_8"/>
          <p:cNvSpPr>
            <a:spLocks noChangeArrowheads="1"/>
          </p:cNvSpPr>
          <p:nvPr/>
        </p:nvSpPr>
        <p:spPr bwMode="auto">
          <a:xfrm>
            <a:off x="2184400" y="4994895"/>
            <a:ext cx="695325" cy="88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4119" name="MH_Other_9"/>
          <p:cNvGrpSpPr/>
          <p:nvPr/>
        </p:nvGrpSpPr>
        <p:grpSpPr bwMode="auto">
          <a:xfrm>
            <a:off x="4116388" y="4905995"/>
            <a:ext cx="889000" cy="266700"/>
            <a:chOff x="0" y="0"/>
            <a:chExt cx="560" cy="169"/>
          </a:xfrm>
        </p:grpSpPr>
        <p:pic>
          <p:nvPicPr>
            <p:cNvPr id="4120" name="MH_Other_9"/>
            <p:cNvPicPr>
              <a:picLocks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21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4122" name="MH_Other_10"/>
          <p:cNvSpPr>
            <a:spLocks noChangeArrowheads="1"/>
          </p:cNvSpPr>
          <p:nvPr/>
        </p:nvSpPr>
        <p:spPr bwMode="auto">
          <a:xfrm>
            <a:off x="4214813" y="4994895"/>
            <a:ext cx="695325" cy="88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4123" name="MH_Other_11"/>
          <p:cNvPicPr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5050" y="4905995"/>
            <a:ext cx="890588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4" name="Text Box 31"/>
          <p:cNvSpPr txBox="1">
            <a:spLocks noChangeArrowheads="1"/>
          </p:cNvSpPr>
          <p:nvPr/>
        </p:nvSpPr>
        <p:spPr bwMode="auto">
          <a:xfrm>
            <a:off x="6226175" y="5007595"/>
            <a:ext cx="669925" cy="6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25" name="MH_Other_12"/>
          <p:cNvSpPr>
            <a:spLocks noChangeArrowheads="1"/>
          </p:cNvSpPr>
          <p:nvPr/>
        </p:nvSpPr>
        <p:spPr bwMode="auto">
          <a:xfrm>
            <a:off x="6213475" y="4994895"/>
            <a:ext cx="695325" cy="88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27" name="Rectangle 5"/>
          <p:cNvSpPr>
            <a:spLocks noChangeArrowheads="1"/>
          </p:cNvSpPr>
          <p:nvPr/>
        </p:nvSpPr>
        <p:spPr bwMode="auto">
          <a:xfrm>
            <a:off x="-11112" y="3339460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</a:rPr>
              <a:t>第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</a:rPr>
              <a:t>课</a:t>
            </a:r>
            <a:r>
              <a:rPr lang="zh-CN" altLang="en-US" sz="36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endParaRPr lang="zh-CN" altLang="en-US" sz="36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128" name="Rectangle 5"/>
          <p:cNvSpPr>
            <a:spLocks noChangeArrowheads="1"/>
          </p:cNvSpPr>
          <p:nvPr/>
        </p:nvSpPr>
        <p:spPr bwMode="auto">
          <a:xfrm>
            <a:off x="-11112" y="2204864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zh-CN" altLang="en-US" sz="4400" b="1" dirty="0" smtClean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zh-CN" altLang="en-US" sz="44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次函数的图像和性质</a:t>
            </a:r>
            <a:endParaRPr lang="en-US" altLang="zh-CN" sz="4400" b="1" dirty="0">
              <a:solidFill>
                <a:srgbClr val="CC006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29" name="Text Box 4"/>
          <p:cNvSpPr txBox="1">
            <a:spLocks noChangeArrowheads="1"/>
          </p:cNvSpPr>
          <p:nvPr/>
        </p:nvSpPr>
        <p:spPr bwMode="auto">
          <a:xfrm>
            <a:off x="-11112" y="646555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4000" dirty="0">
                <a:solidFill>
                  <a:srgbClr val="FFFF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第三十章  </a:t>
            </a:r>
            <a:r>
              <a:rPr lang="zh-CN" altLang="en-US" sz="4000" dirty="0" smtClean="0">
                <a:solidFill>
                  <a:srgbClr val="FFFF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二</a:t>
            </a:r>
            <a:r>
              <a:rPr lang="zh-CN" altLang="en-US" sz="4000" dirty="0">
                <a:solidFill>
                  <a:srgbClr val="FFFF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次函数</a:t>
            </a:r>
          </a:p>
        </p:txBody>
      </p:sp>
      <p:sp>
        <p:nvSpPr>
          <p:cNvPr id="32" name="矩形 31"/>
          <p:cNvSpPr/>
          <p:nvPr/>
        </p:nvSpPr>
        <p:spPr>
          <a:xfrm>
            <a:off x="34608" y="5805264"/>
            <a:ext cx="9155112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5245100" y="5397500"/>
            <a:ext cx="14144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向右平移</a:t>
            </a:r>
            <a:endParaRPr lang="en-US" altLang="zh-CN" sz="24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个单位</a:t>
            </a:r>
          </a:p>
        </p:txBody>
      </p:sp>
      <p:grpSp>
        <p:nvGrpSpPr>
          <p:cNvPr id="13314" name="组合 6147"/>
          <p:cNvGrpSpPr/>
          <p:nvPr/>
        </p:nvGrpSpPr>
        <p:grpSpPr bwMode="auto">
          <a:xfrm>
            <a:off x="250825" y="333375"/>
            <a:ext cx="5902325" cy="806450"/>
            <a:chOff x="0" y="0"/>
            <a:chExt cx="9296" cy="1269"/>
          </a:xfrm>
        </p:grpSpPr>
        <p:sp>
          <p:nvSpPr>
            <p:cNvPr id="13315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6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7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3318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8419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二次函数</a:t>
              </a:r>
              <a:r>
                <a:rPr lang="en-US" altLang="zh-CN" sz="2800" b="1" i="1" dirty="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y</a:t>
              </a:r>
              <a:r>
                <a:rPr lang="en-US" altLang="zh-CN" sz="2800" b="1" dirty="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=</a:t>
              </a:r>
              <a:r>
                <a:rPr lang="en-US" altLang="zh-CN" sz="2800" b="1" i="1" dirty="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ax</a:t>
              </a:r>
              <a:r>
                <a:rPr lang="en-US" altLang="zh-CN" sz="2800" b="1" baseline="30000" dirty="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2</a:t>
              </a:r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与</a:t>
              </a:r>
              <a:r>
                <a:rPr lang="en-US" altLang="zh-CN" sz="2800" b="1" i="1" dirty="0">
                  <a:solidFill>
                    <a:srgbClr val="006666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y</a:t>
              </a:r>
              <a:r>
                <a:rPr lang="en-US" altLang="zh-CN" sz="2800" b="1" dirty="0">
                  <a:solidFill>
                    <a:srgbClr val="006666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=</a:t>
              </a:r>
              <a:r>
                <a:rPr lang="en-US" altLang="zh-CN" sz="2800" b="1" i="1" dirty="0">
                  <a:solidFill>
                    <a:srgbClr val="006666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</a:t>
              </a:r>
              <a:r>
                <a:rPr lang="en-US" altLang="zh-CN" sz="2800" b="1" dirty="0">
                  <a:solidFill>
                    <a:srgbClr val="006666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(</a:t>
              </a:r>
              <a:r>
                <a:rPr lang="en-US" altLang="zh-CN" sz="2800" b="1" i="1" dirty="0">
                  <a:solidFill>
                    <a:srgbClr val="006666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x</a:t>
              </a:r>
              <a:r>
                <a:rPr lang="en-US" altLang="zh-CN" sz="2800" b="1" dirty="0">
                  <a:solidFill>
                    <a:srgbClr val="006666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-</a:t>
              </a:r>
              <a:r>
                <a:rPr lang="en-US" altLang="zh-CN" sz="2800" b="1" i="1" dirty="0">
                  <a:solidFill>
                    <a:srgbClr val="006666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h</a:t>
              </a:r>
              <a:r>
                <a:rPr lang="en-US" altLang="zh-CN" sz="2800" b="1" dirty="0">
                  <a:solidFill>
                    <a:srgbClr val="006666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)</a:t>
              </a:r>
              <a:r>
                <a:rPr lang="en-US" altLang="zh-CN" sz="2800" b="1" baseline="30000" dirty="0">
                  <a:solidFill>
                    <a:srgbClr val="006666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2</a:t>
              </a:r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的关系</a:t>
              </a:r>
            </a:p>
          </p:txBody>
        </p:sp>
        <p:sp>
          <p:nvSpPr>
            <p:cNvPr id="13319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  <p:sp>
        <p:nvSpPr>
          <p:cNvPr id="13320" name="Rectangle 3"/>
          <p:cNvSpPr>
            <a:spLocks noChangeArrowheads="1"/>
          </p:cNvSpPr>
          <p:nvPr/>
        </p:nvSpPr>
        <p:spPr bwMode="auto">
          <a:xfrm>
            <a:off x="2411413" y="2744788"/>
            <a:ext cx="10064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5131" name="TextBox 9"/>
          <p:cNvSpPr txBox="1"/>
          <p:nvPr/>
        </p:nvSpPr>
        <p:spPr>
          <a:xfrm>
            <a:off x="250825" y="1174750"/>
            <a:ext cx="8424863" cy="2030413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想一想 </a:t>
            </a:r>
            <a:endParaRPr lang="zh-CN" altLang="en-US" sz="2800" noProof="1">
              <a:solidFill>
                <a:schemeClr val="accent6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抛物线          ，          与抛物线          有什么关系？        </a:t>
            </a:r>
            <a:endParaRPr lang="zh-CN" altLang="en-US" sz="28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3322" name="Object 8"/>
          <p:cNvGraphicFramePr>
            <a:graphicFrameLocks noChangeAspect="1"/>
          </p:cNvGraphicFramePr>
          <p:nvPr/>
        </p:nvGraphicFramePr>
        <p:xfrm>
          <a:off x="1476375" y="1916113"/>
          <a:ext cx="17272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3" r:id="rId3" imgW="943610" imgH="395605" progId="Equation.DSMT4">
                  <p:embed/>
                </p:oleObj>
              </mc:Choice>
              <mc:Fallback>
                <p:oleObj r:id="rId3" imgW="943610" imgH="395605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916113"/>
                        <a:ext cx="17272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3" name="Object 9"/>
          <p:cNvGraphicFramePr>
            <a:graphicFrameLocks noChangeAspect="1"/>
          </p:cNvGraphicFramePr>
          <p:nvPr/>
        </p:nvGraphicFramePr>
        <p:xfrm>
          <a:off x="3363913" y="1871663"/>
          <a:ext cx="1833562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4" r:id="rId5" imgW="943610" imgH="395605" progId="Equation.DSMT4">
                  <p:embed/>
                </p:oleObj>
              </mc:Choice>
              <mc:Fallback>
                <p:oleObj r:id="rId5" imgW="943610" imgH="395605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3913" y="1871663"/>
                        <a:ext cx="1833562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4" name="Object 10"/>
          <p:cNvGraphicFramePr>
            <a:graphicFrameLocks noChangeAspect="1"/>
          </p:cNvGraphicFramePr>
          <p:nvPr/>
        </p:nvGraphicFramePr>
        <p:xfrm>
          <a:off x="6804025" y="1784350"/>
          <a:ext cx="1312863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5" r:id="rId7" imgW="636270" imgH="394335" progId="Equation.DSMT4">
                  <p:embed/>
                </p:oleObj>
              </mc:Choice>
              <mc:Fallback>
                <p:oleObj r:id="rId7" imgW="636270" imgH="394335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1784350"/>
                        <a:ext cx="1312863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5" name="平面几何--抛物线1"/>
          <p:cNvSpPr>
            <a:spLocks noChangeArrowheads="1"/>
          </p:cNvSpPr>
          <p:nvPr/>
        </p:nvSpPr>
        <p:spPr bwMode="auto">
          <a:xfrm rot="10800000">
            <a:off x="3448050" y="3529013"/>
            <a:ext cx="2447925" cy="1755775"/>
          </a:xfrm>
          <a:custGeom>
            <a:avLst/>
            <a:gdLst>
              <a:gd name="T0" fmla="*/ 15 w 1265"/>
              <a:gd name="T1" fmla="*/ 94 h 1998"/>
              <a:gd name="T2" fmla="*/ 45 w 1265"/>
              <a:gd name="T3" fmla="*/ 274 h 1998"/>
              <a:gd name="T4" fmla="*/ 75 w 1265"/>
              <a:gd name="T5" fmla="*/ 446 h 1998"/>
              <a:gd name="T6" fmla="*/ 105 w 1265"/>
              <a:gd name="T7" fmla="*/ 608 h 1998"/>
              <a:gd name="T8" fmla="*/ 135 w 1265"/>
              <a:gd name="T9" fmla="*/ 762 h 1998"/>
              <a:gd name="T10" fmla="*/ 165 w 1265"/>
              <a:gd name="T11" fmla="*/ 907 h 1998"/>
              <a:gd name="T12" fmla="*/ 195 w 1265"/>
              <a:gd name="T13" fmla="*/ 1042 h 1998"/>
              <a:gd name="T14" fmla="*/ 225 w 1265"/>
              <a:gd name="T15" fmla="*/ 1169 h 1998"/>
              <a:gd name="T16" fmla="*/ 255 w 1265"/>
              <a:gd name="T17" fmla="*/ 1286 h 1998"/>
              <a:gd name="T18" fmla="*/ 285 w 1265"/>
              <a:gd name="T19" fmla="*/ 1395 h 1998"/>
              <a:gd name="T20" fmla="*/ 315 w 1265"/>
              <a:gd name="T21" fmla="*/ 1495 h 1998"/>
              <a:gd name="T22" fmla="*/ 345 w 1265"/>
              <a:gd name="T23" fmla="*/ 1585 h 1998"/>
              <a:gd name="T24" fmla="*/ 375 w 1265"/>
              <a:gd name="T25" fmla="*/ 1667 h 1998"/>
              <a:gd name="T26" fmla="*/ 405 w 1265"/>
              <a:gd name="T27" fmla="*/ 1739 h 1998"/>
              <a:gd name="T28" fmla="*/ 435 w 1265"/>
              <a:gd name="T29" fmla="*/ 1803 h 1998"/>
              <a:gd name="T30" fmla="*/ 465 w 1265"/>
              <a:gd name="T31" fmla="*/ 1858 h 1998"/>
              <a:gd name="T32" fmla="*/ 495 w 1265"/>
              <a:gd name="T33" fmla="*/ 1903 h 1998"/>
              <a:gd name="T34" fmla="*/ 525 w 1265"/>
              <a:gd name="T35" fmla="*/ 1940 h 1998"/>
              <a:gd name="T36" fmla="*/ 555 w 1265"/>
              <a:gd name="T37" fmla="*/ 1967 h 1998"/>
              <a:gd name="T38" fmla="*/ 585 w 1265"/>
              <a:gd name="T39" fmla="*/ 1986 h 1998"/>
              <a:gd name="T40" fmla="*/ 615 w 1265"/>
              <a:gd name="T41" fmla="*/ 1996 h 1998"/>
              <a:gd name="T42" fmla="*/ 645 w 1265"/>
              <a:gd name="T43" fmla="*/ 1996 h 1998"/>
              <a:gd name="T44" fmla="*/ 675 w 1265"/>
              <a:gd name="T45" fmla="*/ 1988 h 1998"/>
              <a:gd name="T46" fmla="*/ 705 w 1265"/>
              <a:gd name="T47" fmla="*/ 1970 h 1998"/>
              <a:gd name="T48" fmla="*/ 735 w 1265"/>
              <a:gd name="T49" fmla="*/ 1944 h 1998"/>
              <a:gd name="T50" fmla="*/ 765 w 1265"/>
              <a:gd name="T51" fmla="*/ 1909 h 1998"/>
              <a:gd name="T52" fmla="*/ 795 w 1265"/>
              <a:gd name="T53" fmla="*/ 1864 h 1998"/>
              <a:gd name="T54" fmla="*/ 825 w 1265"/>
              <a:gd name="T55" fmla="*/ 1811 h 1998"/>
              <a:gd name="T56" fmla="*/ 855 w 1265"/>
              <a:gd name="T57" fmla="*/ 1748 h 1998"/>
              <a:gd name="T58" fmla="*/ 885 w 1265"/>
              <a:gd name="T59" fmla="*/ 1677 h 1998"/>
              <a:gd name="T60" fmla="*/ 915 w 1265"/>
              <a:gd name="T61" fmla="*/ 1597 h 1998"/>
              <a:gd name="T62" fmla="*/ 945 w 1265"/>
              <a:gd name="T63" fmla="*/ 1507 h 1998"/>
              <a:gd name="T64" fmla="*/ 975 w 1265"/>
              <a:gd name="T65" fmla="*/ 1409 h 1998"/>
              <a:gd name="T66" fmla="*/ 1005 w 1265"/>
              <a:gd name="T67" fmla="*/ 1301 h 1998"/>
              <a:gd name="T68" fmla="*/ 1035 w 1265"/>
              <a:gd name="T69" fmla="*/ 1185 h 1998"/>
              <a:gd name="T70" fmla="*/ 1065 w 1265"/>
              <a:gd name="T71" fmla="*/ 1060 h 1998"/>
              <a:gd name="T72" fmla="*/ 1095 w 1265"/>
              <a:gd name="T73" fmla="*/ 925 h 1998"/>
              <a:gd name="T74" fmla="*/ 1125 w 1265"/>
              <a:gd name="T75" fmla="*/ 782 h 1998"/>
              <a:gd name="T76" fmla="*/ 1155 w 1265"/>
              <a:gd name="T77" fmla="*/ 629 h 1998"/>
              <a:gd name="T78" fmla="*/ 1185 w 1265"/>
              <a:gd name="T79" fmla="*/ 468 h 1998"/>
              <a:gd name="T80" fmla="*/ 1215 w 1265"/>
              <a:gd name="T81" fmla="*/ 298 h 1998"/>
              <a:gd name="T82" fmla="*/ 1245 w 1265"/>
              <a:gd name="T83" fmla="*/ 118 h 1998"/>
              <a:gd name="T84" fmla="*/ 1264 w 1265"/>
              <a:gd name="T85" fmla="*/ 0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3326" name="Group 9"/>
          <p:cNvGrpSpPr/>
          <p:nvPr/>
        </p:nvGrpSpPr>
        <p:grpSpPr bwMode="auto">
          <a:xfrm>
            <a:off x="3203575" y="2952750"/>
            <a:ext cx="4032250" cy="2708275"/>
            <a:chOff x="0" y="0"/>
            <a:chExt cx="2540" cy="1706"/>
          </a:xfrm>
        </p:grpSpPr>
        <p:sp>
          <p:nvSpPr>
            <p:cNvPr id="13327" name="d82Line 2"/>
            <p:cNvSpPr>
              <a:spLocks noChangeShapeType="1"/>
            </p:cNvSpPr>
            <p:nvPr/>
          </p:nvSpPr>
          <p:spPr bwMode="auto">
            <a:xfrm rot="10800000">
              <a:off x="46" y="362"/>
              <a:ext cx="21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8" name="d82Line 3"/>
            <p:cNvSpPr>
              <a:spLocks noChangeShapeType="1"/>
            </p:cNvSpPr>
            <p:nvPr/>
          </p:nvSpPr>
          <p:spPr bwMode="auto">
            <a:xfrm rot="10800000" flipV="1">
              <a:off x="1170" y="0"/>
              <a:ext cx="0" cy="17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9" name="d82Line 4"/>
            <p:cNvSpPr>
              <a:spLocks noChangeShapeType="1"/>
            </p:cNvSpPr>
            <p:nvPr/>
          </p:nvSpPr>
          <p:spPr bwMode="auto">
            <a:xfrm rot="10800000" flipV="1">
              <a:off x="940" y="309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0" name="d82Line 5"/>
            <p:cNvSpPr>
              <a:spLocks noChangeShapeType="1"/>
            </p:cNvSpPr>
            <p:nvPr/>
          </p:nvSpPr>
          <p:spPr bwMode="auto">
            <a:xfrm rot="10800000" flipV="1">
              <a:off x="712" y="309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1" name="d82Line 6"/>
            <p:cNvSpPr>
              <a:spLocks noChangeShapeType="1"/>
            </p:cNvSpPr>
            <p:nvPr/>
          </p:nvSpPr>
          <p:spPr bwMode="auto">
            <a:xfrm rot="10800000" flipV="1">
              <a:off x="482" y="309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2" name="d82Line 7"/>
            <p:cNvSpPr>
              <a:spLocks noChangeShapeType="1"/>
            </p:cNvSpPr>
            <p:nvPr/>
          </p:nvSpPr>
          <p:spPr bwMode="auto">
            <a:xfrm rot="10800000" flipV="1">
              <a:off x="252" y="309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3" name="d82Line 10"/>
            <p:cNvSpPr>
              <a:spLocks noChangeShapeType="1"/>
            </p:cNvSpPr>
            <p:nvPr/>
          </p:nvSpPr>
          <p:spPr bwMode="auto">
            <a:xfrm rot="10800000" flipV="1">
              <a:off x="1400" y="309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4" name="d82Line 11"/>
            <p:cNvSpPr>
              <a:spLocks noChangeShapeType="1"/>
            </p:cNvSpPr>
            <p:nvPr/>
          </p:nvSpPr>
          <p:spPr bwMode="auto">
            <a:xfrm rot="10800000" flipV="1">
              <a:off x="1628" y="309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5" name="d82Line 12"/>
            <p:cNvSpPr>
              <a:spLocks noChangeShapeType="1"/>
            </p:cNvSpPr>
            <p:nvPr/>
          </p:nvSpPr>
          <p:spPr bwMode="auto">
            <a:xfrm rot="10800000" flipV="1">
              <a:off x="1858" y="309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6" name="d82Line 14"/>
            <p:cNvSpPr>
              <a:spLocks noChangeShapeType="1"/>
            </p:cNvSpPr>
            <p:nvPr/>
          </p:nvSpPr>
          <p:spPr bwMode="auto">
            <a:xfrm rot="10800000" flipV="1">
              <a:off x="2087" y="309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7" name="d82Line 16"/>
            <p:cNvSpPr>
              <a:spLocks noChangeShapeType="1"/>
            </p:cNvSpPr>
            <p:nvPr/>
          </p:nvSpPr>
          <p:spPr bwMode="auto">
            <a:xfrm rot="10800000">
              <a:off x="1180" y="1121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8" name="d82Line 17"/>
            <p:cNvSpPr>
              <a:spLocks noChangeShapeType="1"/>
            </p:cNvSpPr>
            <p:nvPr/>
          </p:nvSpPr>
          <p:spPr bwMode="auto">
            <a:xfrm rot="10800000">
              <a:off x="1180" y="1306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9" name="d82Line 18"/>
            <p:cNvSpPr>
              <a:spLocks noChangeShapeType="1"/>
            </p:cNvSpPr>
            <p:nvPr/>
          </p:nvSpPr>
          <p:spPr bwMode="auto">
            <a:xfrm rot="10800000">
              <a:off x="1180" y="1490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0" name="d82Line 21"/>
            <p:cNvSpPr>
              <a:spLocks noChangeShapeType="1"/>
            </p:cNvSpPr>
            <p:nvPr/>
          </p:nvSpPr>
          <p:spPr bwMode="auto">
            <a:xfrm rot="10800000">
              <a:off x="1180" y="752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1" name="d82Line 22"/>
            <p:cNvSpPr>
              <a:spLocks noChangeShapeType="1"/>
            </p:cNvSpPr>
            <p:nvPr/>
          </p:nvSpPr>
          <p:spPr bwMode="auto">
            <a:xfrm rot="10800000">
              <a:off x="1180" y="567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2" name="d82Line 25"/>
            <p:cNvSpPr>
              <a:spLocks noChangeShapeType="1"/>
            </p:cNvSpPr>
            <p:nvPr/>
          </p:nvSpPr>
          <p:spPr bwMode="auto">
            <a:xfrm rot="10800000">
              <a:off x="1180" y="936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3" name="d82WordArt 28"/>
            <p:cNvSpPr>
              <a:spLocks noChangeArrowheads="1" noChangeShapeType="1" noTextEdit="1"/>
            </p:cNvSpPr>
            <p:nvPr/>
          </p:nvSpPr>
          <p:spPr bwMode="auto">
            <a:xfrm rot="10800000">
              <a:off x="2268" y="454"/>
              <a:ext cx="103" cy="10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i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Times New Roman" panose="02020603050405020304"/>
                  <a:cs typeface="Times New Roman" panose="02020603050405020304"/>
                </a:rPr>
                <a:t>x</a:t>
              </a:r>
              <a:endParaRPr lang="zh-CN" altLang="en-US" sz="3600" i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endParaRPr>
            </a:p>
          </p:txBody>
        </p:sp>
        <p:sp>
          <p:nvSpPr>
            <p:cNvPr id="13344" name="d82WordArt 29"/>
            <p:cNvSpPr>
              <a:spLocks noChangeArrowheads="1" noChangeShapeType="1" noTextEdit="1"/>
            </p:cNvSpPr>
            <p:nvPr/>
          </p:nvSpPr>
          <p:spPr bwMode="auto">
            <a:xfrm>
              <a:off x="998" y="45"/>
              <a:ext cx="103" cy="10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i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y</a:t>
              </a:r>
              <a:endParaRPr lang="zh-CN" altLang="en-US" sz="3600" i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3345" name="d82WordArt 120"/>
            <p:cNvSpPr>
              <a:spLocks noChangeArrowheads="1" noChangeShapeType="1" noTextEdit="1"/>
            </p:cNvSpPr>
            <p:nvPr/>
          </p:nvSpPr>
          <p:spPr bwMode="auto">
            <a:xfrm rot="10800000">
              <a:off x="1225" y="251"/>
              <a:ext cx="110" cy="8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i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Times New Roman" panose="02020603050405020304"/>
                  <a:cs typeface="Times New Roman" panose="02020603050405020304"/>
                </a:rPr>
                <a:t>O</a:t>
              </a:r>
              <a:endParaRPr lang="zh-CN" altLang="en-US" i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endParaRPr>
            </a:p>
          </p:txBody>
        </p:sp>
        <p:sp>
          <p:nvSpPr>
            <p:cNvPr id="13346" name="Text Box 29"/>
            <p:cNvSpPr txBox="1">
              <a:spLocks noChangeArrowheads="1"/>
            </p:cNvSpPr>
            <p:nvPr/>
          </p:nvSpPr>
          <p:spPr bwMode="auto">
            <a:xfrm>
              <a:off x="499" y="363"/>
              <a:ext cx="6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>
                  <a:solidFill>
                    <a:srgbClr val="000000"/>
                  </a:solidFill>
                </a:rPr>
                <a:t>－</a:t>
              </a:r>
              <a:r>
                <a:rPr lang="zh-CN" altLang="zh-CN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3347" name="Text Box 30"/>
            <p:cNvSpPr txBox="1">
              <a:spLocks noChangeArrowheads="1"/>
            </p:cNvSpPr>
            <p:nvPr/>
          </p:nvSpPr>
          <p:spPr bwMode="auto">
            <a:xfrm>
              <a:off x="1543" y="363"/>
              <a:ext cx="2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3348" name="Text Box 31"/>
            <p:cNvSpPr txBox="1">
              <a:spLocks noChangeArrowheads="1"/>
            </p:cNvSpPr>
            <p:nvPr/>
          </p:nvSpPr>
          <p:spPr bwMode="auto">
            <a:xfrm>
              <a:off x="817" y="635"/>
              <a:ext cx="5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>
                  <a:solidFill>
                    <a:srgbClr val="000000"/>
                  </a:solidFill>
                </a:rPr>
                <a:t>－</a:t>
              </a:r>
              <a:r>
                <a:rPr lang="zh-CN" altLang="zh-CN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3349" name="Text Box 32"/>
            <p:cNvSpPr txBox="1">
              <a:spLocks noChangeArrowheads="1"/>
            </p:cNvSpPr>
            <p:nvPr/>
          </p:nvSpPr>
          <p:spPr bwMode="auto">
            <a:xfrm>
              <a:off x="817" y="953"/>
              <a:ext cx="5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>
                  <a:solidFill>
                    <a:srgbClr val="000000"/>
                  </a:solidFill>
                </a:rPr>
                <a:t>－</a:t>
              </a:r>
              <a:r>
                <a:rPr lang="zh-CN" altLang="zh-CN" sz="20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3350" name="Text Box 33"/>
            <p:cNvSpPr txBox="1">
              <a:spLocks noChangeArrowheads="1"/>
            </p:cNvSpPr>
            <p:nvPr/>
          </p:nvSpPr>
          <p:spPr bwMode="auto">
            <a:xfrm>
              <a:off x="771" y="1361"/>
              <a:ext cx="5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>
                  <a:solidFill>
                    <a:srgbClr val="000000"/>
                  </a:solidFill>
                </a:rPr>
                <a:t>－</a:t>
              </a:r>
              <a:r>
                <a:rPr lang="zh-CN" altLang="zh-CN" sz="20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3351" name="Text Box 34"/>
            <p:cNvSpPr txBox="1">
              <a:spLocks noChangeArrowheads="1"/>
            </p:cNvSpPr>
            <p:nvPr/>
          </p:nvSpPr>
          <p:spPr bwMode="auto">
            <a:xfrm>
              <a:off x="1991" y="363"/>
              <a:ext cx="5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0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3352" name="Text Box 35"/>
            <p:cNvSpPr txBox="1">
              <a:spLocks noChangeArrowheads="1"/>
            </p:cNvSpPr>
            <p:nvPr/>
          </p:nvSpPr>
          <p:spPr bwMode="auto">
            <a:xfrm>
              <a:off x="0" y="363"/>
              <a:ext cx="54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>
                  <a:solidFill>
                    <a:srgbClr val="000000"/>
                  </a:solidFill>
                </a:rPr>
                <a:t>－</a:t>
              </a:r>
              <a:r>
                <a:rPr lang="zh-CN" altLang="zh-CN" sz="2000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13353" name="平面几何--抛物线1"/>
          <p:cNvSpPr>
            <a:spLocks noChangeArrowheads="1"/>
          </p:cNvSpPr>
          <p:nvPr/>
        </p:nvSpPr>
        <p:spPr bwMode="auto">
          <a:xfrm rot="10800000">
            <a:off x="4183063" y="3529013"/>
            <a:ext cx="2447925" cy="1755775"/>
          </a:xfrm>
          <a:custGeom>
            <a:avLst/>
            <a:gdLst>
              <a:gd name="T0" fmla="*/ 15 w 1265"/>
              <a:gd name="T1" fmla="*/ 94 h 1998"/>
              <a:gd name="T2" fmla="*/ 45 w 1265"/>
              <a:gd name="T3" fmla="*/ 274 h 1998"/>
              <a:gd name="T4" fmla="*/ 75 w 1265"/>
              <a:gd name="T5" fmla="*/ 446 h 1998"/>
              <a:gd name="T6" fmla="*/ 105 w 1265"/>
              <a:gd name="T7" fmla="*/ 608 h 1998"/>
              <a:gd name="T8" fmla="*/ 135 w 1265"/>
              <a:gd name="T9" fmla="*/ 762 h 1998"/>
              <a:gd name="T10" fmla="*/ 165 w 1265"/>
              <a:gd name="T11" fmla="*/ 907 h 1998"/>
              <a:gd name="T12" fmla="*/ 195 w 1265"/>
              <a:gd name="T13" fmla="*/ 1042 h 1998"/>
              <a:gd name="T14" fmla="*/ 225 w 1265"/>
              <a:gd name="T15" fmla="*/ 1169 h 1998"/>
              <a:gd name="T16" fmla="*/ 255 w 1265"/>
              <a:gd name="T17" fmla="*/ 1286 h 1998"/>
              <a:gd name="T18" fmla="*/ 285 w 1265"/>
              <a:gd name="T19" fmla="*/ 1395 h 1998"/>
              <a:gd name="T20" fmla="*/ 315 w 1265"/>
              <a:gd name="T21" fmla="*/ 1495 h 1998"/>
              <a:gd name="T22" fmla="*/ 345 w 1265"/>
              <a:gd name="T23" fmla="*/ 1585 h 1998"/>
              <a:gd name="T24" fmla="*/ 375 w 1265"/>
              <a:gd name="T25" fmla="*/ 1667 h 1998"/>
              <a:gd name="T26" fmla="*/ 405 w 1265"/>
              <a:gd name="T27" fmla="*/ 1739 h 1998"/>
              <a:gd name="T28" fmla="*/ 435 w 1265"/>
              <a:gd name="T29" fmla="*/ 1803 h 1998"/>
              <a:gd name="T30" fmla="*/ 465 w 1265"/>
              <a:gd name="T31" fmla="*/ 1858 h 1998"/>
              <a:gd name="T32" fmla="*/ 495 w 1265"/>
              <a:gd name="T33" fmla="*/ 1903 h 1998"/>
              <a:gd name="T34" fmla="*/ 525 w 1265"/>
              <a:gd name="T35" fmla="*/ 1940 h 1998"/>
              <a:gd name="T36" fmla="*/ 555 w 1265"/>
              <a:gd name="T37" fmla="*/ 1967 h 1998"/>
              <a:gd name="T38" fmla="*/ 585 w 1265"/>
              <a:gd name="T39" fmla="*/ 1986 h 1998"/>
              <a:gd name="T40" fmla="*/ 615 w 1265"/>
              <a:gd name="T41" fmla="*/ 1996 h 1998"/>
              <a:gd name="T42" fmla="*/ 645 w 1265"/>
              <a:gd name="T43" fmla="*/ 1996 h 1998"/>
              <a:gd name="T44" fmla="*/ 675 w 1265"/>
              <a:gd name="T45" fmla="*/ 1988 h 1998"/>
              <a:gd name="T46" fmla="*/ 705 w 1265"/>
              <a:gd name="T47" fmla="*/ 1970 h 1998"/>
              <a:gd name="T48" fmla="*/ 735 w 1265"/>
              <a:gd name="T49" fmla="*/ 1944 h 1998"/>
              <a:gd name="T50" fmla="*/ 765 w 1265"/>
              <a:gd name="T51" fmla="*/ 1909 h 1998"/>
              <a:gd name="T52" fmla="*/ 795 w 1265"/>
              <a:gd name="T53" fmla="*/ 1864 h 1998"/>
              <a:gd name="T54" fmla="*/ 825 w 1265"/>
              <a:gd name="T55" fmla="*/ 1811 h 1998"/>
              <a:gd name="T56" fmla="*/ 855 w 1265"/>
              <a:gd name="T57" fmla="*/ 1748 h 1998"/>
              <a:gd name="T58" fmla="*/ 885 w 1265"/>
              <a:gd name="T59" fmla="*/ 1677 h 1998"/>
              <a:gd name="T60" fmla="*/ 915 w 1265"/>
              <a:gd name="T61" fmla="*/ 1597 h 1998"/>
              <a:gd name="T62" fmla="*/ 945 w 1265"/>
              <a:gd name="T63" fmla="*/ 1507 h 1998"/>
              <a:gd name="T64" fmla="*/ 975 w 1265"/>
              <a:gd name="T65" fmla="*/ 1409 h 1998"/>
              <a:gd name="T66" fmla="*/ 1005 w 1265"/>
              <a:gd name="T67" fmla="*/ 1301 h 1998"/>
              <a:gd name="T68" fmla="*/ 1035 w 1265"/>
              <a:gd name="T69" fmla="*/ 1185 h 1998"/>
              <a:gd name="T70" fmla="*/ 1065 w 1265"/>
              <a:gd name="T71" fmla="*/ 1060 h 1998"/>
              <a:gd name="T72" fmla="*/ 1095 w 1265"/>
              <a:gd name="T73" fmla="*/ 925 h 1998"/>
              <a:gd name="T74" fmla="*/ 1125 w 1265"/>
              <a:gd name="T75" fmla="*/ 782 h 1998"/>
              <a:gd name="T76" fmla="*/ 1155 w 1265"/>
              <a:gd name="T77" fmla="*/ 629 h 1998"/>
              <a:gd name="T78" fmla="*/ 1185 w 1265"/>
              <a:gd name="T79" fmla="*/ 468 h 1998"/>
              <a:gd name="T80" fmla="*/ 1215 w 1265"/>
              <a:gd name="T81" fmla="*/ 298 h 1998"/>
              <a:gd name="T82" fmla="*/ 1245 w 1265"/>
              <a:gd name="T83" fmla="*/ 118 h 1998"/>
              <a:gd name="T84" fmla="*/ 1264 w 1265"/>
              <a:gd name="T85" fmla="*/ 0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54" name="Oval 37"/>
          <p:cNvSpPr>
            <a:spLocks noChangeArrowheads="1"/>
          </p:cNvSpPr>
          <p:nvPr/>
        </p:nvSpPr>
        <p:spPr bwMode="auto">
          <a:xfrm rot="10800000">
            <a:off x="5018088" y="3643313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55" name="Oval 38"/>
          <p:cNvSpPr>
            <a:spLocks noChangeArrowheads="1"/>
          </p:cNvSpPr>
          <p:nvPr/>
        </p:nvSpPr>
        <p:spPr bwMode="auto">
          <a:xfrm rot="10800000">
            <a:off x="5710238" y="484028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56" name="Oval 39"/>
          <p:cNvSpPr>
            <a:spLocks noChangeArrowheads="1"/>
          </p:cNvSpPr>
          <p:nvPr/>
        </p:nvSpPr>
        <p:spPr bwMode="auto">
          <a:xfrm rot="10800000">
            <a:off x="4659313" y="348615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57" name="Oval 40"/>
          <p:cNvSpPr>
            <a:spLocks noChangeArrowheads="1"/>
          </p:cNvSpPr>
          <p:nvPr/>
        </p:nvSpPr>
        <p:spPr bwMode="auto">
          <a:xfrm rot="10800000">
            <a:off x="4298950" y="362902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58" name="Oval 41"/>
          <p:cNvSpPr>
            <a:spLocks noChangeArrowheads="1"/>
          </p:cNvSpPr>
          <p:nvPr/>
        </p:nvSpPr>
        <p:spPr bwMode="auto">
          <a:xfrm rot="10800000">
            <a:off x="6084888" y="4090988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59" name="Oval 42"/>
          <p:cNvSpPr>
            <a:spLocks noChangeArrowheads="1"/>
          </p:cNvSpPr>
          <p:nvPr/>
        </p:nvSpPr>
        <p:spPr bwMode="auto">
          <a:xfrm rot="10800000">
            <a:off x="3910013" y="409098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60" name="Oval 43"/>
          <p:cNvSpPr>
            <a:spLocks noChangeArrowheads="1"/>
          </p:cNvSpPr>
          <p:nvPr/>
        </p:nvSpPr>
        <p:spPr bwMode="auto">
          <a:xfrm rot="10800000">
            <a:off x="5378450" y="3484563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61" name="Oval 44"/>
          <p:cNvSpPr>
            <a:spLocks noChangeArrowheads="1"/>
          </p:cNvSpPr>
          <p:nvPr/>
        </p:nvSpPr>
        <p:spPr bwMode="auto">
          <a:xfrm rot="10800000">
            <a:off x="4645025" y="4105275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62" name="Oval 45"/>
          <p:cNvSpPr>
            <a:spLocks noChangeArrowheads="1"/>
          </p:cNvSpPr>
          <p:nvPr/>
        </p:nvSpPr>
        <p:spPr bwMode="auto">
          <a:xfrm rot="10800000">
            <a:off x="4284663" y="4867275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</p:spPr>
        <p:txBody>
          <a:bodyPr wrap="none" anchor="ctr"/>
          <a:lstStyle/>
          <a:p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363" name="Oval 46"/>
          <p:cNvSpPr>
            <a:spLocks noChangeArrowheads="1"/>
          </p:cNvSpPr>
          <p:nvPr/>
        </p:nvSpPr>
        <p:spPr bwMode="auto">
          <a:xfrm rot="10800000">
            <a:off x="5349875" y="409098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64" name="Oval 47"/>
          <p:cNvSpPr>
            <a:spLocks noChangeArrowheads="1"/>
          </p:cNvSpPr>
          <p:nvPr/>
        </p:nvSpPr>
        <p:spPr bwMode="auto">
          <a:xfrm rot="10800000">
            <a:off x="5738813" y="3629025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5" name="平面几何--抛物线1"/>
          <p:cNvSpPr>
            <a:spLocks noChangeArrowheads="1"/>
          </p:cNvSpPr>
          <p:nvPr/>
        </p:nvSpPr>
        <p:spPr bwMode="auto">
          <a:xfrm rot="10800000">
            <a:off x="3824288" y="3529013"/>
            <a:ext cx="2447925" cy="1755775"/>
          </a:xfrm>
          <a:custGeom>
            <a:avLst/>
            <a:gdLst>
              <a:gd name="T0" fmla="*/ 15 w 1265"/>
              <a:gd name="T1" fmla="*/ 94 h 1998"/>
              <a:gd name="T2" fmla="*/ 45 w 1265"/>
              <a:gd name="T3" fmla="*/ 274 h 1998"/>
              <a:gd name="T4" fmla="*/ 75 w 1265"/>
              <a:gd name="T5" fmla="*/ 446 h 1998"/>
              <a:gd name="T6" fmla="*/ 105 w 1265"/>
              <a:gd name="T7" fmla="*/ 608 h 1998"/>
              <a:gd name="T8" fmla="*/ 135 w 1265"/>
              <a:gd name="T9" fmla="*/ 762 h 1998"/>
              <a:gd name="T10" fmla="*/ 165 w 1265"/>
              <a:gd name="T11" fmla="*/ 907 h 1998"/>
              <a:gd name="T12" fmla="*/ 195 w 1265"/>
              <a:gd name="T13" fmla="*/ 1042 h 1998"/>
              <a:gd name="T14" fmla="*/ 225 w 1265"/>
              <a:gd name="T15" fmla="*/ 1169 h 1998"/>
              <a:gd name="T16" fmla="*/ 255 w 1265"/>
              <a:gd name="T17" fmla="*/ 1286 h 1998"/>
              <a:gd name="T18" fmla="*/ 285 w 1265"/>
              <a:gd name="T19" fmla="*/ 1395 h 1998"/>
              <a:gd name="T20" fmla="*/ 315 w 1265"/>
              <a:gd name="T21" fmla="*/ 1495 h 1998"/>
              <a:gd name="T22" fmla="*/ 345 w 1265"/>
              <a:gd name="T23" fmla="*/ 1585 h 1998"/>
              <a:gd name="T24" fmla="*/ 375 w 1265"/>
              <a:gd name="T25" fmla="*/ 1667 h 1998"/>
              <a:gd name="T26" fmla="*/ 405 w 1265"/>
              <a:gd name="T27" fmla="*/ 1739 h 1998"/>
              <a:gd name="T28" fmla="*/ 435 w 1265"/>
              <a:gd name="T29" fmla="*/ 1803 h 1998"/>
              <a:gd name="T30" fmla="*/ 465 w 1265"/>
              <a:gd name="T31" fmla="*/ 1858 h 1998"/>
              <a:gd name="T32" fmla="*/ 495 w 1265"/>
              <a:gd name="T33" fmla="*/ 1903 h 1998"/>
              <a:gd name="T34" fmla="*/ 525 w 1265"/>
              <a:gd name="T35" fmla="*/ 1940 h 1998"/>
              <a:gd name="T36" fmla="*/ 555 w 1265"/>
              <a:gd name="T37" fmla="*/ 1967 h 1998"/>
              <a:gd name="T38" fmla="*/ 585 w 1265"/>
              <a:gd name="T39" fmla="*/ 1986 h 1998"/>
              <a:gd name="T40" fmla="*/ 615 w 1265"/>
              <a:gd name="T41" fmla="*/ 1996 h 1998"/>
              <a:gd name="T42" fmla="*/ 645 w 1265"/>
              <a:gd name="T43" fmla="*/ 1996 h 1998"/>
              <a:gd name="T44" fmla="*/ 675 w 1265"/>
              <a:gd name="T45" fmla="*/ 1988 h 1998"/>
              <a:gd name="T46" fmla="*/ 705 w 1265"/>
              <a:gd name="T47" fmla="*/ 1970 h 1998"/>
              <a:gd name="T48" fmla="*/ 735 w 1265"/>
              <a:gd name="T49" fmla="*/ 1944 h 1998"/>
              <a:gd name="T50" fmla="*/ 765 w 1265"/>
              <a:gd name="T51" fmla="*/ 1909 h 1998"/>
              <a:gd name="T52" fmla="*/ 795 w 1265"/>
              <a:gd name="T53" fmla="*/ 1864 h 1998"/>
              <a:gd name="T54" fmla="*/ 825 w 1265"/>
              <a:gd name="T55" fmla="*/ 1811 h 1998"/>
              <a:gd name="T56" fmla="*/ 855 w 1265"/>
              <a:gd name="T57" fmla="*/ 1748 h 1998"/>
              <a:gd name="T58" fmla="*/ 885 w 1265"/>
              <a:gd name="T59" fmla="*/ 1677 h 1998"/>
              <a:gd name="T60" fmla="*/ 915 w 1265"/>
              <a:gd name="T61" fmla="*/ 1597 h 1998"/>
              <a:gd name="T62" fmla="*/ 945 w 1265"/>
              <a:gd name="T63" fmla="*/ 1507 h 1998"/>
              <a:gd name="T64" fmla="*/ 975 w 1265"/>
              <a:gd name="T65" fmla="*/ 1409 h 1998"/>
              <a:gd name="T66" fmla="*/ 1005 w 1265"/>
              <a:gd name="T67" fmla="*/ 1301 h 1998"/>
              <a:gd name="T68" fmla="*/ 1035 w 1265"/>
              <a:gd name="T69" fmla="*/ 1185 h 1998"/>
              <a:gd name="T70" fmla="*/ 1065 w 1265"/>
              <a:gd name="T71" fmla="*/ 1060 h 1998"/>
              <a:gd name="T72" fmla="*/ 1095 w 1265"/>
              <a:gd name="T73" fmla="*/ 925 h 1998"/>
              <a:gd name="T74" fmla="*/ 1125 w 1265"/>
              <a:gd name="T75" fmla="*/ 782 h 1998"/>
              <a:gd name="T76" fmla="*/ 1155 w 1265"/>
              <a:gd name="T77" fmla="*/ 629 h 1998"/>
              <a:gd name="T78" fmla="*/ 1185 w 1265"/>
              <a:gd name="T79" fmla="*/ 468 h 1998"/>
              <a:gd name="T80" fmla="*/ 1215 w 1265"/>
              <a:gd name="T81" fmla="*/ 298 h 1998"/>
              <a:gd name="T82" fmla="*/ 1245 w 1265"/>
              <a:gd name="T83" fmla="*/ 118 h 1998"/>
              <a:gd name="T84" fmla="*/ 1264 w 1265"/>
              <a:gd name="T85" fmla="*/ 0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noFill/>
          <a:ln w="25400">
            <a:solidFill>
              <a:srgbClr val="00B05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67" name="Object 14"/>
          <p:cNvGraphicFramePr>
            <a:graphicFrameLocks noChangeAspect="1"/>
          </p:cNvGraphicFramePr>
          <p:nvPr/>
        </p:nvGraphicFramePr>
        <p:xfrm>
          <a:off x="3884613" y="5661025"/>
          <a:ext cx="1312862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6" r:id="rId9" imgW="636270" imgH="394335" progId="Equation.DSMT4">
                  <p:embed/>
                </p:oleObj>
              </mc:Choice>
              <mc:Fallback>
                <p:oleObj r:id="rId9" imgW="636270" imgH="394335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4613" y="5661025"/>
                        <a:ext cx="1312862" cy="811213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808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8" name="直接箭头连接符 67"/>
          <p:cNvCxnSpPr>
            <a:cxnSpLocks noChangeShapeType="1"/>
          </p:cNvCxnSpPr>
          <p:nvPr/>
        </p:nvCxnSpPr>
        <p:spPr bwMode="auto">
          <a:xfrm flipH="1">
            <a:off x="2373313" y="6021388"/>
            <a:ext cx="1295400" cy="0"/>
          </a:xfrm>
          <a:prstGeom prst="straightConnector1">
            <a:avLst/>
          </a:prstGeom>
          <a:noFill/>
          <a:ln w="25400">
            <a:solidFill>
              <a:srgbClr val="00B0F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2444750" y="5373688"/>
            <a:ext cx="14160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向左平移</a:t>
            </a:r>
            <a:endParaRPr lang="en-US" altLang="zh-CN" sz="24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个单位</a:t>
            </a:r>
          </a:p>
        </p:txBody>
      </p:sp>
      <p:graphicFrame>
        <p:nvGraphicFramePr>
          <p:cNvPr id="70" name="Object 15"/>
          <p:cNvGraphicFramePr>
            <a:graphicFrameLocks noChangeAspect="1"/>
          </p:cNvGraphicFramePr>
          <p:nvPr/>
        </p:nvGraphicFramePr>
        <p:xfrm>
          <a:off x="539750" y="5638800"/>
          <a:ext cx="17272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7" r:id="rId10" imgW="943610" imgH="395605" progId="Equation.DSMT4">
                  <p:embed/>
                </p:oleObj>
              </mc:Choice>
              <mc:Fallback>
                <p:oleObj r:id="rId10" imgW="943610" imgH="395605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5638800"/>
                        <a:ext cx="1727200" cy="72390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808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1" name="直接箭头连接符 70"/>
          <p:cNvCxnSpPr>
            <a:cxnSpLocks noChangeShapeType="1"/>
          </p:cNvCxnSpPr>
          <p:nvPr/>
        </p:nvCxnSpPr>
        <p:spPr bwMode="auto">
          <a:xfrm>
            <a:off x="5253038" y="6069013"/>
            <a:ext cx="1439862" cy="0"/>
          </a:xfrm>
          <a:prstGeom prst="straightConnector1">
            <a:avLst/>
          </a:prstGeom>
          <a:noFill/>
          <a:ln w="25400">
            <a:solidFill>
              <a:srgbClr val="00B0F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73" name="Object 16"/>
          <p:cNvGraphicFramePr>
            <a:graphicFrameLocks noChangeAspect="1"/>
          </p:cNvGraphicFramePr>
          <p:nvPr/>
        </p:nvGraphicFramePr>
        <p:xfrm>
          <a:off x="6875463" y="5732463"/>
          <a:ext cx="183515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8" r:id="rId11" imgW="943610" imgH="395605" progId="Equation.DSMT4">
                  <p:embed/>
                </p:oleObj>
              </mc:Choice>
              <mc:Fallback>
                <p:oleObj r:id="rId11" imgW="943610" imgH="395605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5463" y="5732463"/>
                        <a:ext cx="1835150" cy="7683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808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313 1.85014E-6 L -0.04114 1.8501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33333E-6 1.85014E-6 L 0.04236 1.85014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矩形 112"/>
          <p:cNvSpPr>
            <a:spLocks noChangeArrowheads="1"/>
          </p:cNvSpPr>
          <p:nvPr/>
        </p:nvSpPr>
        <p:spPr bwMode="auto">
          <a:xfrm>
            <a:off x="468313" y="1366838"/>
            <a:ext cx="6146800" cy="547687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二次函数</a:t>
            </a:r>
            <a:r>
              <a:rPr lang="en-US" altLang="zh-CN" sz="2800" b="1" i="1" dirty="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y</a:t>
            </a:r>
            <a:r>
              <a:rPr lang="en-US" altLang="zh-C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=</a:t>
            </a:r>
            <a:r>
              <a:rPr lang="en-US" altLang="zh-CN" sz="2800" b="1" i="1" dirty="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ax</a:t>
            </a:r>
            <a:r>
              <a:rPr lang="en-US" altLang="zh-CN" sz="2800" b="1" baseline="30000" dirty="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en-US" altLang="zh-CN" sz="2800" b="1" baseline="300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与</a:t>
            </a:r>
            <a:r>
              <a:rPr lang="en-US" altLang="zh-CN" sz="2800" b="1" i="1" dirty="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y</a:t>
            </a:r>
            <a:r>
              <a:rPr lang="en-US" altLang="zh-C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=</a:t>
            </a:r>
            <a:r>
              <a:rPr lang="en-US" altLang="zh-CN" sz="2800" b="1" i="1" dirty="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</a:t>
            </a: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（</a:t>
            </a:r>
            <a:r>
              <a:rPr lang="en-US" altLang="zh-CN" sz="2800" b="1" i="1" dirty="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x</a:t>
            </a:r>
            <a:r>
              <a:rPr lang="en-US" altLang="zh-C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-</a:t>
            </a:r>
            <a:r>
              <a:rPr lang="en-US" altLang="zh-CN" sz="2800" b="1" i="1" dirty="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</a:t>
            </a:r>
            <a:r>
              <a:rPr lang="en-US" altLang="zh-C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)</a:t>
            </a:r>
            <a:r>
              <a:rPr lang="en-US" altLang="zh-CN" sz="2800" b="1" baseline="30000" dirty="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zh-CN" altLang="en-US" sz="28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的关系</a:t>
            </a: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1708150" y="2149475"/>
            <a:ext cx="391636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可以看作互相平移得到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3317" name="TextBox 6"/>
          <p:cNvSpPr txBox="1">
            <a:spLocks noChangeArrowheads="1"/>
          </p:cNvSpPr>
          <p:nvPr/>
        </p:nvSpPr>
        <p:spPr bwMode="auto">
          <a:xfrm>
            <a:off x="395288" y="2997200"/>
            <a:ext cx="569436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左右平移规律：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括号内：左加右减；括号外不变</a:t>
            </a:r>
            <a:r>
              <a:rPr lang="en-US" altLang="zh-CN" sz="28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4340" name="圆角矩形 31"/>
          <p:cNvSpPr>
            <a:spLocks noChangeArrowheads="1"/>
          </p:cNvSpPr>
          <p:nvPr/>
        </p:nvSpPr>
        <p:spPr bwMode="auto">
          <a:xfrm>
            <a:off x="468313" y="663575"/>
            <a:ext cx="1476375" cy="525463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知识要点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文本框 99"/>
          <p:cNvSpPr txBox="1">
            <a:spLocks noChangeArrowheads="1"/>
          </p:cNvSpPr>
          <p:nvPr/>
        </p:nvSpPr>
        <p:spPr bwMode="auto">
          <a:xfrm>
            <a:off x="209550" y="492125"/>
            <a:ext cx="87344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8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8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抛物线y＝</a:t>
            </a:r>
            <a:r>
              <a:rPr lang="zh-CN" altLang="en-US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zh-CN" altLang="en-US" sz="280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向右平移3个单位后经过点(－1，4)，求</a:t>
            </a:r>
            <a:r>
              <a:rPr lang="zh-CN" altLang="en-US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的值和平移后的函数关系式．</a:t>
            </a:r>
          </a:p>
        </p:txBody>
      </p:sp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303213" y="1733550"/>
            <a:ext cx="82804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解：二次函数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的图像向右平移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个单位后的二次函数关系式可表示为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3)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把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＝－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代入，得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3)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         ，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平移后二次函数关系式为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    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3)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4" name="对象 3"/>
          <p:cNvGraphicFramePr/>
          <p:nvPr/>
        </p:nvGraphicFramePr>
        <p:xfrm>
          <a:off x="5219700" y="3759200"/>
          <a:ext cx="388938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r:id="rId3" imgW="152400" imgH="393700" progId="Equation.DSMT4">
                  <p:embed/>
                </p:oleObj>
              </mc:Choice>
              <mc:Fallback>
                <p:oleObj r:id="rId3" imgW="152400" imgH="393700" progId="Equation.DSMT4">
                  <p:embed/>
                  <p:pic>
                    <p:nvPicPr>
                      <p:cNvPr id="0" name="对象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3759200"/>
                        <a:ext cx="388938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/>
          <p:nvPr/>
        </p:nvGraphicFramePr>
        <p:xfrm>
          <a:off x="6588125" y="3095625"/>
          <a:ext cx="83820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r:id="rId5" imgW="838835" imgH="551815" progId="Equation.DSMT4">
                  <p:embed/>
                </p:oleObj>
              </mc:Choice>
              <mc:Fallback>
                <p:oleObj r:id="rId5" imgW="838835" imgH="551815" progId="Equation.DSMT4">
                  <p:embed/>
                  <p:pic>
                    <p:nvPicPr>
                      <p:cNvPr id="0" name="对象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3095625"/>
                        <a:ext cx="83820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303213" y="4530725"/>
            <a:ext cx="8504237" cy="1770063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 indent="266700">
              <a:lnSpc>
                <a:spcPct val="130000"/>
              </a:lnSpc>
            </a:pP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方法总结：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根据抛物线左右平移的规律，向右平移3个单位后，</a:t>
            </a:r>
            <a:r>
              <a:rPr lang="zh-CN" altLang="en-US" sz="2800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不变，括号内应“减去3”；若向左平移3个单位，括号内应“加上3”，即“左加右减”．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本框 99"/>
          <p:cNvSpPr txBox="1">
            <a:spLocks noChangeArrowheads="1"/>
          </p:cNvSpPr>
          <p:nvPr/>
        </p:nvSpPr>
        <p:spPr bwMode="auto">
          <a:xfrm>
            <a:off x="309563" y="1349375"/>
            <a:ext cx="8408987" cy="233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将二次函数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＝－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的图像平移后，可得到二次函数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＝－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2(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1)</a:t>
            </a:r>
            <a:r>
              <a:rPr lang="en-US" altLang="zh-CN" sz="28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的图像，平移的方法是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．向上平移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个单位　　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．向下平移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个单位 </a:t>
            </a:r>
          </a:p>
          <a:p>
            <a:pPr>
              <a:lnSpc>
                <a:spcPct val="13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．向左平移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个单位　　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．向右平移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个单位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20675" y="3887788"/>
            <a:ext cx="8397875" cy="233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解析：抛物线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＝－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的顶点坐标是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(0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0)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，抛物线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＝－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2(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1)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的顶点坐标是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0)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．则由二次函数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＝－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的图像向左平移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个单位即可得到二次函数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＝－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2(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1)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的图像．故选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C.</a:t>
            </a:r>
          </a:p>
        </p:txBody>
      </p:sp>
      <p:sp>
        <p:nvSpPr>
          <p:cNvPr id="16387" name="圆角矩形 31"/>
          <p:cNvSpPr>
            <a:spLocks noChangeArrowheads="1"/>
          </p:cNvSpPr>
          <p:nvPr/>
        </p:nvSpPr>
        <p:spPr bwMode="auto">
          <a:xfrm>
            <a:off x="419100" y="711200"/>
            <a:ext cx="1476375" cy="525463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  <a:endParaRPr lang="en-US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724650" y="2068513"/>
            <a:ext cx="4206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组合 6147"/>
          <p:cNvGrpSpPr/>
          <p:nvPr/>
        </p:nvGrpSpPr>
        <p:grpSpPr bwMode="auto">
          <a:xfrm>
            <a:off x="179388" y="260350"/>
            <a:ext cx="6535737" cy="809625"/>
            <a:chOff x="0" y="0"/>
            <a:chExt cx="10291" cy="1274"/>
          </a:xfrm>
        </p:grpSpPr>
        <p:sp>
          <p:nvSpPr>
            <p:cNvPr id="17410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1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2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7413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9414" cy="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二次函数</a:t>
              </a:r>
              <a:r>
                <a:rPr lang="en-US" altLang="zh-CN" sz="2800" b="1" i="1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y</a:t>
              </a:r>
              <a:r>
                <a:rPr lang="en-US" altLang="zh-CN" sz="2800" b="1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=</a:t>
              </a:r>
              <a:r>
                <a:rPr lang="en-US" altLang="zh-CN" sz="2800" b="1" i="1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a</a:t>
              </a:r>
              <a:r>
                <a:rPr lang="zh-CN" altLang="en-US" sz="2800" b="1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（</a:t>
              </a:r>
              <a:r>
                <a:rPr lang="en-US" altLang="zh-CN" sz="2800" b="1" i="1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x</a:t>
              </a:r>
              <a:r>
                <a:rPr lang="en-US" altLang="zh-CN" sz="2800" b="1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-</a:t>
              </a:r>
              <a:r>
                <a:rPr lang="en-US" altLang="zh-CN" sz="2800" b="1" i="1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h</a:t>
              </a:r>
              <a:r>
                <a:rPr lang="zh-CN" altLang="en-US" sz="2800" b="1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）</a:t>
              </a:r>
              <a:r>
                <a:rPr lang="en-US" altLang="zh-CN" sz="2800" b="1" baseline="3000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2</a:t>
              </a:r>
              <a:r>
                <a:rPr lang="en-US" altLang="zh-CN" sz="2800" b="1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+</a:t>
              </a:r>
              <a:r>
                <a:rPr lang="en-US" altLang="zh-CN" sz="2800" b="1" i="1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k</a:t>
              </a:r>
              <a:r>
                <a:rPr lang="zh-CN" altLang="en-US" sz="2800" b="1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的图像和性质</a:t>
              </a:r>
            </a:p>
          </p:txBody>
        </p:sp>
        <p:sp>
          <p:nvSpPr>
            <p:cNvPr id="17414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zh-CN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三</a:t>
              </a:r>
            </a:p>
          </p:txBody>
        </p:sp>
      </p:grpSp>
      <p:sp>
        <p:nvSpPr>
          <p:cNvPr id="2053" name="Rectangle 3"/>
          <p:cNvSpPr/>
          <p:nvPr/>
        </p:nvSpPr>
        <p:spPr>
          <a:xfrm>
            <a:off x="250825" y="1550988"/>
            <a:ext cx="8569325" cy="138430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None/>
              <a:defRPr/>
            </a:pPr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例</a:t>
            </a:r>
            <a:r>
              <a:rPr lang="en-US" altLang="zh-CN" sz="2800" b="1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3</a:t>
            </a:r>
            <a:r>
              <a:rPr lang="en-US" altLang="zh-CN" sz="2800" noProof="1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8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画出函数                的图像</a:t>
            </a:r>
            <a:r>
              <a:rPr lang="en-US" altLang="zh-CN" sz="28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.</a:t>
            </a:r>
            <a:r>
              <a:rPr lang="zh-CN" altLang="en-US" sz="28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指出它的开口方向、顶点与对称轴</a:t>
            </a:r>
            <a:r>
              <a:rPr lang="en-US" altLang="zh-CN" sz="28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.</a:t>
            </a:r>
            <a:endParaRPr lang="zh-CN" altLang="en-US" sz="2800" baseline="300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9225" name="Object 115"/>
          <p:cNvGraphicFramePr/>
          <p:nvPr/>
        </p:nvGraphicFramePr>
        <p:xfrm>
          <a:off x="2727325" y="1457325"/>
          <a:ext cx="256540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r:id="rId3" imgW="1132840" imgH="394335" progId="Equation.DSMT4">
                  <p:embed/>
                </p:oleObj>
              </mc:Choice>
              <mc:Fallback>
                <p:oleObj r:id="rId3" imgW="1132840" imgH="394335" progId="Equation.DSMT4">
                  <p:embed/>
                  <p:pic>
                    <p:nvPicPr>
                      <p:cNvPr id="0" name="Object 11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7325" y="1457325"/>
                        <a:ext cx="2565400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7" name="圆角矩形 31"/>
          <p:cNvSpPr>
            <a:spLocks noChangeArrowheads="1"/>
          </p:cNvSpPr>
          <p:nvPr/>
        </p:nvSpPr>
        <p:spPr bwMode="auto">
          <a:xfrm>
            <a:off x="250825" y="1125538"/>
            <a:ext cx="1143000" cy="42862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探究归纳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Line 61"/>
          <p:cNvSpPr>
            <a:spLocks noChangeShapeType="1"/>
          </p:cNvSpPr>
          <p:nvPr/>
        </p:nvSpPr>
        <p:spPr bwMode="auto">
          <a:xfrm>
            <a:off x="6392863" y="2736850"/>
            <a:ext cx="0" cy="36449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8434" name="Group 64"/>
          <p:cNvGrpSpPr/>
          <p:nvPr/>
        </p:nvGrpSpPr>
        <p:grpSpPr bwMode="auto">
          <a:xfrm>
            <a:off x="396875" y="1055688"/>
            <a:ext cx="8496300" cy="1292225"/>
            <a:chOff x="295" y="448"/>
            <a:chExt cx="5352" cy="814"/>
          </a:xfrm>
        </p:grpSpPr>
        <p:sp>
          <p:nvSpPr>
            <p:cNvPr id="18435" name="Rectangle 65"/>
            <p:cNvSpPr>
              <a:spLocks noChangeArrowheads="1"/>
            </p:cNvSpPr>
            <p:nvPr/>
          </p:nvSpPr>
          <p:spPr bwMode="auto">
            <a:xfrm>
              <a:off x="1377" y="855"/>
              <a:ext cx="415" cy="40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/>
              <a:r>
                <a:rPr lang="en-US" altLang="zh-CN" sz="2400" b="1">
                  <a:solidFill>
                    <a:srgbClr val="FF0000"/>
                  </a:solidFill>
                  <a:ea typeface="华文新魏" panose="02010800040101010101" pitchFamily="2" charset="-122"/>
                </a:rPr>
                <a:t>…</a:t>
              </a:r>
            </a:p>
          </p:txBody>
        </p:sp>
        <p:sp>
          <p:nvSpPr>
            <p:cNvPr id="18436" name="Rectangle 66"/>
            <p:cNvSpPr>
              <a:spLocks noChangeArrowheads="1"/>
            </p:cNvSpPr>
            <p:nvPr/>
          </p:nvSpPr>
          <p:spPr bwMode="auto">
            <a:xfrm>
              <a:off x="1377" y="448"/>
              <a:ext cx="415" cy="407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/>
              <a:r>
                <a:rPr lang="en-US" altLang="zh-CN" sz="2400" b="1">
                  <a:ea typeface="华文新魏" panose="02010800040101010101" pitchFamily="2" charset="-122"/>
                </a:rPr>
                <a:t>…</a:t>
              </a:r>
              <a:endParaRPr lang="en-US" altLang="zh-CN" sz="2400" b="1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18437" name="Rectangle 67"/>
            <p:cNvSpPr>
              <a:spLocks noChangeArrowheads="1"/>
            </p:cNvSpPr>
            <p:nvPr/>
          </p:nvSpPr>
          <p:spPr bwMode="auto">
            <a:xfrm>
              <a:off x="5220" y="855"/>
              <a:ext cx="427" cy="40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/>
              <a:endParaRPr lang="zh-CN" altLang="zh-CN" sz="2400" b="1">
                <a:solidFill>
                  <a:srgbClr val="FF0000"/>
                </a:solidFill>
                <a:ea typeface="华文新魏" panose="02010800040101010101" pitchFamily="2" charset="-122"/>
              </a:endParaRPr>
            </a:p>
          </p:txBody>
        </p:sp>
        <p:sp>
          <p:nvSpPr>
            <p:cNvPr id="18438" name="Rectangle 68"/>
            <p:cNvSpPr>
              <a:spLocks noChangeArrowheads="1"/>
            </p:cNvSpPr>
            <p:nvPr/>
          </p:nvSpPr>
          <p:spPr bwMode="auto">
            <a:xfrm>
              <a:off x="4793" y="855"/>
              <a:ext cx="427" cy="40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/>
              <a:r>
                <a:rPr lang="en-US" altLang="zh-CN" sz="2400" b="1">
                  <a:solidFill>
                    <a:srgbClr val="FF0000"/>
                  </a:solidFill>
                  <a:ea typeface="华文新魏" panose="02010800040101010101" pitchFamily="2" charset="-122"/>
                </a:rPr>
                <a:t>…</a:t>
              </a:r>
            </a:p>
          </p:txBody>
        </p:sp>
        <p:sp>
          <p:nvSpPr>
            <p:cNvPr id="18439" name="Rectangle 69"/>
            <p:cNvSpPr>
              <a:spLocks noChangeArrowheads="1"/>
            </p:cNvSpPr>
            <p:nvPr/>
          </p:nvSpPr>
          <p:spPr bwMode="auto">
            <a:xfrm>
              <a:off x="4366" y="855"/>
              <a:ext cx="427" cy="40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/>
              <a:endParaRPr lang="zh-CN" altLang="zh-CN" sz="24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18440" name="Rectangle 70"/>
            <p:cNvSpPr>
              <a:spLocks noChangeArrowheads="1"/>
            </p:cNvSpPr>
            <p:nvPr/>
          </p:nvSpPr>
          <p:spPr bwMode="auto">
            <a:xfrm>
              <a:off x="3939" y="855"/>
              <a:ext cx="427" cy="40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/>
              <a:endParaRPr lang="zh-CN" altLang="zh-CN" sz="24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18441" name="Rectangle 71"/>
            <p:cNvSpPr>
              <a:spLocks noChangeArrowheads="1"/>
            </p:cNvSpPr>
            <p:nvPr/>
          </p:nvSpPr>
          <p:spPr bwMode="auto">
            <a:xfrm>
              <a:off x="3512" y="855"/>
              <a:ext cx="427" cy="40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/>
              <a:endParaRPr lang="zh-CN" altLang="zh-CN" sz="24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18442" name="Rectangle 72"/>
            <p:cNvSpPr>
              <a:spLocks noChangeArrowheads="1"/>
            </p:cNvSpPr>
            <p:nvPr/>
          </p:nvSpPr>
          <p:spPr bwMode="auto">
            <a:xfrm>
              <a:off x="3085" y="855"/>
              <a:ext cx="427" cy="40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/>
              <a:endParaRPr lang="zh-CN" altLang="zh-CN" sz="24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18443" name="Rectangle 73"/>
            <p:cNvSpPr>
              <a:spLocks noChangeArrowheads="1"/>
            </p:cNvSpPr>
            <p:nvPr/>
          </p:nvSpPr>
          <p:spPr bwMode="auto">
            <a:xfrm>
              <a:off x="2658" y="855"/>
              <a:ext cx="427" cy="40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/>
              <a:endParaRPr lang="zh-CN" altLang="zh-CN" sz="24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18444" name="Rectangle 74"/>
            <p:cNvSpPr>
              <a:spLocks noChangeArrowheads="1"/>
            </p:cNvSpPr>
            <p:nvPr/>
          </p:nvSpPr>
          <p:spPr bwMode="auto">
            <a:xfrm>
              <a:off x="2231" y="855"/>
              <a:ext cx="427" cy="40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/>
              <a:endParaRPr lang="zh-CN" altLang="zh-CN" sz="24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18445" name="Rectangle 75"/>
            <p:cNvSpPr>
              <a:spLocks noChangeArrowheads="1"/>
            </p:cNvSpPr>
            <p:nvPr/>
          </p:nvSpPr>
          <p:spPr bwMode="auto">
            <a:xfrm>
              <a:off x="1792" y="855"/>
              <a:ext cx="439" cy="40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/>
              <a:endParaRPr lang="zh-CN" altLang="zh-CN" sz="24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18446" name="Rectangle 76"/>
            <p:cNvSpPr>
              <a:spLocks noChangeArrowheads="1"/>
            </p:cNvSpPr>
            <p:nvPr/>
          </p:nvSpPr>
          <p:spPr bwMode="auto">
            <a:xfrm>
              <a:off x="295" y="855"/>
              <a:ext cx="1082" cy="40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>
                <a:spcBef>
                  <a:spcPct val="20000"/>
                </a:spcBef>
              </a:pPr>
              <a:endParaRPr lang="zh-CN" altLang="zh-CN" sz="2400" b="1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18447" name="Rectangle 77"/>
            <p:cNvSpPr>
              <a:spLocks noChangeArrowheads="1"/>
            </p:cNvSpPr>
            <p:nvPr/>
          </p:nvSpPr>
          <p:spPr bwMode="auto">
            <a:xfrm>
              <a:off x="5220" y="448"/>
              <a:ext cx="427" cy="407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/>
              <a:endParaRPr lang="zh-CN" altLang="zh-CN" sz="2400" b="1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18448" name="Rectangle 78"/>
            <p:cNvSpPr>
              <a:spLocks noChangeArrowheads="1"/>
            </p:cNvSpPr>
            <p:nvPr/>
          </p:nvSpPr>
          <p:spPr bwMode="auto">
            <a:xfrm>
              <a:off x="4793" y="448"/>
              <a:ext cx="427" cy="407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/>
              <a:r>
                <a:rPr lang="en-US" altLang="zh-CN" sz="2400" b="1">
                  <a:solidFill>
                    <a:schemeClr val="accent2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…</a:t>
              </a:r>
              <a:endParaRPr lang="en-US" altLang="zh-CN" sz="2400" b="1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18449" name="Rectangle 79"/>
            <p:cNvSpPr>
              <a:spLocks noChangeArrowheads="1"/>
            </p:cNvSpPr>
            <p:nvPr/>
          </p:nvSpPr>
          <p:spPr bwMode="auto">
            <a:xfrm>
              <a:off x="4366" y="448"/>
              <a:ext cx="427" cy="407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/>
              <a:r>
                <a:rPr lang="en-US" altLang="zh-CN" sz="24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2</a:t>
              </a:r>
            </a:p>
          </p:txBody>
        </p:sp>
        <p:sp>
          <p:nvSpPr>
            <p:cNvPr id="18450" name="Rectangle 80"/>
            <p:cNvSpPr>
              <a:spLocks noChangeArrowheads="1"/>
            </p:cNvSpPr>
            <p:nvPr/>
          </p:nvSpPr>
          <p:spPr bwMode="auto">
            <a:xfrm>
              <a:off x="3939" y="448"/>
              <a:ext cx="427" cy="407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/>
              <a:r>
                <a:rPr lang="en-US" altLang="zh-CN" sz="24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1</a:t>
              </a:r>
            </a:p>
          </p:txBody>
        </p:sp>
        <p:sp>
          <p:nvSpPr>
            <p:cNvPr id="18451" name="Rectangle 81"/>
            <p:cNvSpPr>
              <a:spLocks noChangeArrowheads="1"/>
            </p:cNvSpPr>
            <p:nvPr/>
          </p:nvSpPr>
          <p:spPr bwMode="auto">
            <a:xfrm>
              <a:off x="3512" y="448"/>
              <a:ext cx="427" cy="407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/>
              <a:r>
                <a:rPr lang="en-US" altLang="zh-CN" sz="24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0</a:t>
              </a:r>
            </a:p>
          </p:txBody>
        </p:sp>
        <p:sp>
          <p:nvSpPr>
            <p:cNvPr id="18452" name="Rectangle 82"/>
            <p:cNvSpPr>
              <a:spLocks noChangeArrowheads="1"/>
            </p:cNvSpPr>
            <p:nvPr/>
          </p:nvSpPr>
          <p:spPr bwMode="auto">
            <a:xfrm>
              <a:off x="3085" y="448"/>
              <a:ext cx="427" cy="407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/>
              <a:r>
                <a:rPr lang="en-US" altLang="zh-CN" sz="24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-1</a:t>
              </a:r>
            </a:p>
          </p:txBody>
        </p:sp>
        <p:sp>
          <p:nvSpPr>
            <p:cNvPr id="18453" name="Rectangle 83"/>
            <p:cNvSpPr>
              <a:spLocks noChangeArrowheads="1"/>
            </p:cNvSpPr>
            <p:nvPr/>
          </p:nvSpPr>
          <p:spPr bwMode="auto">
            <a:xfrm>
              <a:off x="2658" y="448"/>
              <a:ext cx="427" cy="407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/>
              <a:r>
                <a:rPr lang="en-US" altLang="zh-CN" sz="24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-2</a:t>
              </a:r>
            </a:p>
          </p:txBody>
        </p:sp>
        <p:sp>
          <p:nvSpPr>
            <p:cNvPr id="18454" name="Rectangle 84"/>
            <p:cNvSpPr>
              <a:spLocks noChangeArrowheads="1"/>
            </p:cNvSpPr>
            <p:nvPr/>
          </p:nvSpPr>
          <p:spPr bwMode="auto">
            <a:xfrm>
              <a:off x="2231" y="448"/>
              <a:ext cx="427" cy="407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/>
              <a:r>
                <a:rPr lang="en-US" altLang="zh-CN" sz="24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-3</a:t>
              </a:r>
            </a:p>
          </p:txBody>
        </p:sp>
        <p:sp>
          <p:nvSpPr>
            <p:cNvPr id="18455" name="Rectangle 85"/>
            <p:cNvSpPr>
              <a:spLocks noChangeArrowheads="1"/>
            </p:cNvSpPr>
            <p:nvPr/>
          </p:nvSpPr>
          <p:spPr bwMode="auto">
            <a:xfrm>
              <a:off x="1792" y="448"/>
              <a:ext cx="439" cy="407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/>
              <a:r>
                <a:rPr lang="en-US" altLang="zh-CN" sz="24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-4</a:t>
              </a:r>
            </a:p>
          </p:txBody>
        </p:sp>
        <p:sp>
          <p:nvSpPr>
            <p:cNvPr id="18456" name="Rectangle 86"/>
            <p:cNvSpPr>
              <a:spLocks noChangeArrowheads="1"/>
            </p:cNvSpPr>
            <p:nvPr/>
          </p:nvSpPr>
          <p:spPr bwMode="auto">
            <a:xfrm>
              <a:off x="295" y="448"/>
              <a:ext cx="1082" cy="407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/>
              <a:r>
                <a:rPr lang="en-US" altLang="zh-CN" sz="2400" b="1" i="1">
                  <a:latin typeface="Times New Roman" panose="02020603050405020304" pitchFamily="18" charset="0"/>
                  <a:ea typeface="华文新魏" panose="02010800040101010101" pitchFamily="2" charset="-122"/>
                </a:rPr>
                <a:t>x</a:t>
              </a:r>
            </a:p>
          </p:txBody>
        </p:sp>
        <p:sp>
          <p:nvSpPr>
            <p:cNvPr id="18457" name="Line 87"/>
            <p:cNvSpPr>
              <a:spLocks noChangeShapeType="1"/>
            </p:cNvSpPr>
            <p:nvPr/>
          </p:nvSpPr>
          <p:spPr bwMode="auto">
            <a:xfrm>
              <a:off x="295" y="448"/>
              <a:ext cx="535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8" name="Line 88"/>
            <p:cNvSpPr>
              <a:spLocks noChangeShapeType="1"/>
            </p:cNvSpPr>
            <p:nvPr/>
          </p:nvSpPr>
          <p:spPr bwMode="auto">
            <a:xfrm>
              <a:off x="295" y="1262"/>
              <a:ext cx="535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9" name="Line 89"/>
            <p:cNvSpPr>
              <a:spLocks noChangeShapeType="1"/>
            </p:cNvSpPr>
            <p:nvPr/>
          </p:nvSpPr>
          <p:spPr bwMode="auto">
            <a:xfrm>
              <a:off x="295" y="448"/>
              <a:ext cx="0" cy="81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0" name="Line 90"/>
            <p:cNvSpPr>
              <a:spLocks noChangeShapeType="1"/>
            </p:cNvSpPr>
            <p:nvPr/>
          </p:nvSpPr>
          <p:spPr bwMode="auto">
            <a:xfrm>
              <a:off x="5647" y="448"/>
              <a:ext cx="0" cy="81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1" name="Line 91"/>
            <p:cNvSpPr>
              <a:spLocks noChangeShapeType="1"/>
            </p:cNvSpPr>
            <p:nvPr/>
          </p:nvSpPr>
          <p:spPr bwMode="auto">
            <a:xfrm>
              <a:off x="295" y="855"/>
              <a:ext cx="535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2" name="Line 92"/>
            <p:cNvSpPr>
              <a:spLocks noChangeShapeType="1"/>
            </p:cNvSpPr>
            <p:nvPr/>
          </p:nvSpPr>
          <p:spPr bwMode="auto">
            <a:xfrm>
              <a:off x="1377" y="448"/>
              <a:ext cx="0" cy="81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3" name="Line 93"/>
            <p:cNvSpPr>
              <a:spLocks noChangeShapeType="1"/>
            </p:cNvSpPr>
            <p:nvPr/>
          </p:nvSpPr>
          <p:spPr bwMode="auto">
            <a:xfrm>
              <a:off x="2231" y="448"/>
              <a:ext cx="0" cy="81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4" name="Line 94"/>
            <p:cNvSpPr>
              <a:spLocks noChangeShapeType="1"/>
            </p:cNvSpPr>
            <p:nvPr/>
          </p:nvSpPr>
          <p:spPr bwMode="auto">
            <a:xfrm>
              <a:off x="2658" y="448"/>
              <a:ext cx="0" cy="81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5" name="Line 95"/>
            <p:cNvSpPr>
              <a:spLocks noChangeShapeType="1"/>
            </p:cNvSpPr>
            <p:nvPr/>
          </p:nvSpPr>
          <p:spPr bwMode="auto">
            <a:xfrm>
              <a:off x="3085" y="448"/>
              <a:ext cx="0" cy="81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6" name="Line 96"/>
            <p:cNvSpPr>
              <a:spLocks noChangeShapeType="1"/>
            </p:cNvSpPr>
            <p:nvPr/>
          </p:nvSpPr>
          <p:spPr bwMode="auto">
            <a:xfrm>
              <a:off x="3512" y="448"/>
              <a:ext cx="0" cy="81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7" name="Line 97"/>
            <p:cNvSpPr>
              <a:spLocks noChangeShapeType="1"/>
            </p:cNvSpPr>
            <p:nvPr/>
          </p:nvSpPr>
          <p:spPr bwMode="auto">
            <a:xfrm>
              <a:off x="3939" y="448"/>
              <a:ext cx="0" cy="81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8" name="Line 98"/>
            <p:cNvSpPr>
              <a:spLocks noChangeShapeType="1"/>
            </p:cNvSpPr>
            <p:nvPr/>
          </p:nvSpPr>
          <p:spPr bwMode="auto">
            <a:xfrm>
              <a:off x="4366" y="448"/>
              <a:ext cx="0" cy="81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9" name="Line 99"/>
            <p:cNvSpPr>
              <a:spLocks noChangeShapeType="1"/>
            </p:cNvSpPr>
            <p:nvPr/>
          </p:nvSpPr>
          <p:spPr bwMode="auto">
            <a:xfrm>
              <a:off x="4793" y="448"/>
              <a:ext cx="0" cy="81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70" name="Line 100"/>
            <p:cNvSpPr>
              <a:spLocks noChangeShapeType="1"/>
            </p:cNvSpPr>
            <p:nvPr/>
          </p:nvSpPr>
          <p:spPr bwMode="auto">
            <a:xfrm>
              <a:off x="5220" y="448"/>
              <a:ext cx="0" cy="81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71" name="Line 101"/>
            <p:cNvSpPr>
              <a:spLocks noChangeShapeType="1"/>
            </p:cNvSpPr>
            <p:nvPr/>
          </p:nvSpPr>
          <p:spPr bwMode="auto">
            <a:xfrm>
              <a:off x="1792" y="448"/>
              <a:ext cx="0" cy="8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8472" name="Rectangle 102"/>
          <p:cNvSpPr>
            <a:spLocks noChangeArrowheads="1"/>
          </p:cNvSpPr>
          <p:nvPr/>
        </p:nvSpPr>
        <p:spPr bwMode="auto">
          <a:xfrm>
            <a:off x="250825" y="533400"/>
            <a:ext cx="21383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  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先列表</a:t>
            </a:r>
          </a:p>
        </p:txBody>
      </p:sp>
      <p:graphicFrame>
        <p:nvGraphicFramePr>
          <p:cNvPr id="18473" name="Object 94"/>
          <p:cNvGraphicFramePr/>
          <p:nvPr/>
        </p:nvGraphicFramePr>
        <p:xfrm>
          <a:off x="396875" y="1704975"/>
          <a:ext cx="1584325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7" r:id="rId3" imgW="1132840" imgH="394335" progId="Equations">
                  <p:embed/>
                </p:oleObj>
              </mc:Choice>
              <mc:Fallback>
                <p:oleObj r:id="rId3" imgW="1132840" imgH="394335" progId="Equations">
                  <p:embed/>
                  <p:pic>
                    <p:nvPicPr>
                      <p:cNvPr id="0" name="Object 9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" y="1704975"/>
                        <a:ext cx="1584325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04"/>
          <p:cNvSpPr>
            <a:spLocks noChangeArrowheads="1"/>
          </p:cNvSpPr>
          <p:nvPr/>
        </p:nvSpPr>
        <p:spPr bwMode="auto">
          <a:xfrm>
            <a:off x="323850" y="2549525"/>
            <a:ext cx="23161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再描点、连线</a:t>
            </a:r>
          </a:p>
        </p:txBody>
      </p:sp>
      <p:sp>
        <p:nvSpPr>
          <p:cNvPr id="3089" name="Rectangle 105"/>
          <p:cNvSpPr>
            <a:spLocks noChangeArrowheads="1"/>
          </p:cNvSpPr>
          <p:nvPr/>
        </p:nvSpPr>
        <p:spPr bwMode="auto">
          <a:xfrm>
            <a:off x="2701925" y="1819275"/>
            <a:ext cx="806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-5.5</a:t>
            </a:r>
          </a:p>
        </p:txBody>
      </p:sp>
      <p:sp>
        <p:nvSpPr>
          <p:cNvPr id="3090" name="Rectangle 106"/>
          <p:cNvSpPr>
            <a:spLocks noChangeArrowheads="1"/>
          </p:cNvSpPr>
          <p:nvPr/>
        </p:nvSpPr>
        <p:spPr bwMode="auto">
          <a:xfrm>
            <a:off x="3530600" y="1833563"/>
            <a:ext cx="495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-3</a:t>
            </a:r>
          </a:p>
        </p:txBody>
      </p:sp>
      <p:sp>
        <p:nvSpPr>
          <p:cNvPr id="3091" name="Rectangle 107"/>
          <p:cNvSpPr>
            <a:spLocks noChangeArrowheads="1"/>
          </p:cNvSpPr>
          <p:nvPr/>
        </p:nvSpPr>
        <p:spPr bwMode="auto">
          <a:xfrm>
            <a:off x="4056063" y="1804988"/>
            <a:ext cx="806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-1.5</a:t>
            </a:r>
          </a:p>
        </p:txBody>
      </p:sp>
      <p:sp>
        <p:nvSpPr>
          <p:cNvPr id="3092" name="Rectangle 108"/>
          <p:cNvSpPr>
            <a:spLocks noChangeArrowheads="1"/>
          </p:cNvSpPr>
          <p:nvPr/>
        </p:nvSpPr>
        <p:spPr bwMode="auto">
          <a:xfrm>
            <a:off x="4933950" y="1833563"/>
            <a:ext cx="495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-1</a:t>
            </a:r>
          </a:p>
        </p:txBody>
      </p:sp>
      <p:sp>
        <p:nvSpPr>
          <p:cNvPr id="3093" name="Rectangle 109"/>
          <p:cNvSpPr>
            <a:spLocks noChangeArrowheads="1"/>
          </p:cNvSpPr>
          <p:nvPr/>
        </p:nvSpPr>
        <p:spPr bwMode="auto">
          <a:xfrm>
            <a:off x="5395913" y="1819275"/>
            <a:ext cx="806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-1.5</a:t>
            </a:r>
          </a:p>
        </p:txBody>
      </p:sp>
      <p:sp>
        <p:nvSpPr>
          <p:cNvPr id="3094" name="Rectangle 110"/>
          <p:cNvSpPr>
            <a:spLocks noChangeArrowheads="1"/>
          </p:cNvSpPr>
          <p:nvPr/>
        </p:nvSpPr>
        <p:spPr bwMode="auto">
          <a:xfrm>
            <a:off x="6259513" y="1819275"/>
            <a:ext cx="495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-3</a:t>
            </a:r>
          </a:p>
        </p:txBody>
      </p:sp>
      <p:sp>
        <p:nvSpPr>
          <p:cNvPr id="3095" name="Rectangle 111"/>
          <p:cNvSpPr>
            <a:spLocks noChangeArrowheads="1"/>
          </p:cNvSpPr>
          <p:nvPr/>
        </p:nvSpPr>
        <p:spPr bwMode="auto">
          <a:xfrm>
            <a:off x="6762750" y="1819275"/>
            <a:ext cx="806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-5.5</a:t>
            </a:r>
          </a:p>
        </p:txBody>
      </p:sp>
      <p:grpSp>
        <p:nvGrpSpPr>
          <p:cNvPr id="18482" name="Group 2"/>
          <p:cNvGrpSpPr/>
          <p:nvPr/>
        </p:nvGrpSpPr>
        <p:grpSpPr bwMode="auto">
          <a:xfrm>
            <a:off x="4751388" y="2349500"/>
            <a:ext cx="4052887" cy="3959225"/>
            <a:chOff x="2835" y="1526"/>
            <a:chExt cx="2553" cy="2494"/>
          </a:xfrm>
        </p:grpSpPr>
        <p:sp>
          <p:nvSpPr>
            <p:cNvPr id="18483" name="Line 3"/>
            <p:cNvSpPr>
              <a:spLocks noChangeShapeType="1"/>
            </p:cNvSpPr>
            <p:nvPr/>
          </p:nvSpPr>
          <p:spPr bwMode="auto">
            <a:xfrm>
              <a:off x="2835" y="1979"/>
              <a:ext cx="2539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tailEnd type="arrow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84" name="Line 4"/>
            <p:cNvSpPr>
              <a:spLocks noChangeShapeType="1"/>
            </p:cNvSpPr>
            <p:nvPr/>
          </p:nvSpPr>
          <p:spPr bwMode="auto">
            <a:xfrm flipV="1">
              <a:off x="4058" y="1616"/>
              <a:ext cx="0" cy="240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tailEnd type="arrow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85" name="Line 5"/>
            <p:cNvSpPr>
              <a:spLocks noChangeShapeType="1"/>
            </p:cNvSpPr>
            <p:nvPr/>
          </p:nvSpPr>
          <p:spPr bwMode="auto">
            <a:xfrm>
              <a:off x="2880" y="3430"/>
              <a:ext cx="2312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86" name="Line 6"/>
            <p:cNvSpPr>
              <a:spLocks noChangeShapeType="1"/>
            </p:cNvSpPr>
            <p:nvPr/>
          </p:nvSpPr>
          <p:spPr bwMode="auto">
            <a:xfrm>
              <a:off x="2880" y="3249"/>
              <a:ext cx="2312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87" name="Line 7"/>
            <p:cNvSpPr>
              <a:spLocks noChangeShapeType="1"/>
            </p:cNvSpPr>
            <p:nvPr/>
          </p:nvSpPr>
          <p:spPr bwMode="auto">
            <a:xfrm>
              <a:off x="2880" y="3067"/>
              <a:ext cx="2312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88" name="Line 8"/>
            <p:cNvSpPr>
              <a:spLocks noChangeShapeType="1"/>
            </p:cNvSpPr>
            <p:nvPr/>
          </p:nvSpPr>
          <p:spPr bwMode="auto">
            <a:xfrm>
              <a:off x="2880" y="2885"/>
              <a:ext cx="2312" cy="1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89" name="Line 9"/>
            <p:cNvSpPr>
              <a:spLocks noChangeShapeType="1"/>
            </p:cNvSpPr>
            <p:nvPr/>
          </p:nvSpPr>
          <p:spPr bwMode="auto">
            <a:xfrm>
              <a:off x="2880" y="2704"/>
              <a:ext cx="2312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90" name="Line 10"/>
            <p:cNvSpPr>
              <a:spLocks noChangeShapeType="1"/>
            </p:cNvSpPr>
            <p:nvPr/>
          </p:nvSpPr>
          <p:spPr bwMode="auto">
            <a:xfrm>
              <a:off x="2880" y="2522"/>
              <a:ext cx="2312" cy="1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91" name="Line 11"/>
            <p:cNvSpPr>
              <a:spLocks noChangeShapeType="1"/>
            </p:cNvSpPr>
            <p:nvPr/>
          </p:nvSpPr>
          <p:spPr bwMode="auto">
            <a:xfrm>
              <a:off x="2880" y="2341"/>
              <a:ext cx="2312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92" name="Line 12"/>
            <p:cNvSpPr>
              <a:spLocks noChangeShapeType="1"/>
            </p:cNvSpPr>
            <p:nvPr/>
          </p:nvSpPr>
          <p:spPr bwMode="auto">
            <a:xfrm>
              <a:off x="2880" y="2160"/>
              <a:ext cx="2312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93" name="Line 13"/>
            <p:cNvSpPr>
              <a:spLocks noChangeShapeType="1"/>
            </p:cNvSpPr>
            <p:nvPr/>
          </p:nvSpPr>
          <p:spPr bwMode="auto">
            <a:xfrm>
              <a:off x="2880" y="3612"/>
              <a:ext cx="2312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94" name="Line 14"/>
            <p:cNvSpPr>
              <a:spLocks noChangeShapeType="1"/>
            </p:cNvSpPr>
            <p:nvPr/>
          </p:nvSpPr>
          <p:spPr bwMode="auto">
            <a:xfrm>
              <a:off x="2880" y="1797"/>
              <a:ext cx="2312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95" name="Line 15"/>
            <p:cNvSpPr>
              <a:spLocks noChangeShapeType="1"/>
            </p:cNvSpPr>
            <p:nvPr/>
          </p:nvSpPr>
          <p:spPr bwMode="auto">
            <a:xfrm>
              <a:off x="2880" y="3793"/>
              <a:ext cx="2312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96" name="Line 16"/>
            <p:cNvSpPr>
              <a:spLocks noChangeShapeType="1"/>
            </p:cNvSpPr>
            <p:nvPr/>
          </p:nvSpPr>
          <p:spPr bwMode="auto">
            <a:xfrm>
              <a:off x="4240" y="1752"/>
              <a:ext cx="0" cy="2177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97" name="Line 17"/>
            <p:cNvSpPr>
              <a:spLocks noChangeShapeType="1"/>
            </p:cNvSpPr>
            <p:nvPr/>
          </p:nvSpPr>
          <p:spPr bwMode="auto">
            <a:xfrm>
              <a:off x="4421" y="1752"/>
              <a:ext cx="0" cy="2177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98" name="Line 18"/>
            <p:cNvSpPr>
              <a:spLocks noChangeShapeType="1"/>
            </p:cNvSpPr>
            <p:nvPr/>
          </p:nvSpPr>
          <p:spPr bwMode="auto">
            <a:xfrm>
              <a:off x="4603" y="1752"/>
              <a:ext cx="0" cy="2177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99" name="Line 19"/>
            <p:cNvSpPr>
              <a:spLocks noChangeShapeType="1"/>
            </p:cNvSpPr>
            <p:nvPr/>
          </p:nvSpPr>
          <p:spPr bwMode="auto">
            <a:xfrm>
              <a:off x="4784" y="1752"/>
              <a:ext cx="0" cy="2177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500" name="Line 20"/>
            <p:cNvSpPr>
              <a:spLocks noChangeShapeType="1"/>
            </p:cNvSpPr>
            <p:nvPr/>
          </p:nvSpPr>
          <p:spPr bwMode="auto">
            <a:xfrm>
              <a:off x="4966" y="1752"/>
              <a:ext cx="0" cy="2177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501" name="Line 21"/>
            <p:cNvSpPr>
              <a:spLocks noChangeShapeType="1"/>
            </p:cNvSpPr>
            <p:nvPr/>
          </p:nvSpPr>
          <p:spPr bwMode="auto">
            <a:xfrm>
              <a:off x="5147" y="1752"/>
              <a:ext cx="0" cy="2177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502" name="Line 22"/>
            <p:cNvSpPr>
              <a:spLocks noChangeShapeType="1"/>
            </p:cNvSpPr>
            <p:nvPr/>
          </p:nvSpPr>
          <p:spPr bwMode="auto">
            <a:xfrm>
              <a:off x="3333" y="1752"/>
              <a:ext cx="0" cy="2177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503" name="Line 23"/>
            <p:cNvSpPr>
              <a:spLocks noChangeShapeType="1"/>
            </p:cNvSpPr>
            <p:nvPr/>
          </p:nvSpPr>
          <p:spPr bwMode="auto">
            <a:xfrm>
              <a:off x="3514" y="1752"/>
              <a:ext cx="0" cy="2177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504" name="Line 24"/>
            <p:cNvSpPr>
              <a:spLocks noChangeShapeType="1"/>
            </p:cNvSpPr>
            <p:nvPr/>
          </p:nvSpPr>
          <p:spPr bwMode="auto">
            <a:xfrm>
              <a:off x="3696" y="1752"/>
              <a:ext cx="0" cy="2177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505" name="Line 25"/>
            <p:cNvSpPr>
              <a:spLocks noChangeShapeType="1"/>
            </p:cNvSpPr>
            <p:nvPr/>
          </p:nvSpPr>
          <p:spPr bwMode="auto">
            <a:xfrm>
              <a:off x="3877" y="1752"/>
              <a:ext cx="0" cy="2177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506" name="Line 26"/>
            <p:cNvSpPr>
              <a:spLocks noChangeShapeType="1"/>
            </p:cNvSpPr>
            <p:nvPr/>
          </p:nvSpPr>
          <p:spPr bwMode="auto">
            <a:xfrm>
              <a:off x="2970" y="1752"/>
              <a:ext cx="0" cy="2177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507" name="Line 27"/>
            <p:cNvSpPr>
              <a:spLocks noChangeShapeType="1"/>
            </p:cNvSpPr>
            <p:nvPr/>
          </p:nvSpPr>
          <p:spPr bwMode="auto">
            <a:xfrm>
              <a:off x="3151" y="1752"/>
              <a:ext cx="0" cy="2177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508" name="Text Box 28"/>
            <p:cNvSpPr txBox="1">
              <a:spLocks noChangeArrowheads="1"/>
            </p:cNvSpPr>
            <p:nvPr/>
          </p:nvSpPr>
          <p:spPr bwMode="auto">
            <a:xfrm>
              <a:off x="4132" y="194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8509" name="Text Box 29"/>
            <p:cNvSpPr txBox="1">
              <a:spLocks noChangeArrowheads="1"/>
            </p:cNvSpPr>
            <p:nvPr/>
          </p:nvSpPr>
          <p:spPr bwMode="auto">
            <a:xfrm>
              <a:off x="4317" y="194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8510" name="Text Box 30"/>
            <p:cNvSpPr txBox="1">
              <a:spLocks noChangeArrowheads="1"/>
            </p:cNvSpPr>
            <p:nvPr/>
          </p:nvSpPr>
          <p:spPr bwMode="auto">
            <a:xfrm>
              <a:off x="4498" y="194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8511" name="Text Box 31"/>
            <p:cNvSpPr txBox="1">
              <a:spLocks noChangeArrowheads="1"/>
            </p:cNvSpPr>
            <p:nvPr/>
          </p:nvSpPr>
          <p:spPr bwMode="auto">
            <a:xfrm>
              <a:off x="4680" y="194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8512" name="Text Box 32"/>
            <p:cNvSpPr txBox="1">
              <a:spLocks noChangeArrowheads="1"/>
            </p:cNvSpPr>
            <p:nvPr/>
          </p:nvSpPr>
          <p:spPr bwMode="auto">
            <a:xfrm>
              <a:off x="4861" y="194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8513" name="Text Box 33"/>
            <p:cNvSpPr txBox="1">
              <a:spLocks noChangeArrowheads="1"/>
            </p:cNvSpPr>
            <p:nvPr/>
          </p:nvSpPr>
          <p:spPr bwMode="auto">
            <a:xfrm>
              <a:off x="5193" y="1946"/>
              <a:ext cx="1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8514" name="Text Box 34"/>
            <p:cNvSpPr txBox="1">
              <a:spLocks noChangeArrowheads="1"/>
            </p:cNvSpPr>
            <p:nvPr/>
          </p:nvSpPr>
          <p:spPr bwMode="auto">
            <a:xfrm>
              <a:off x="3833" y="2033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-1</a:t>
              </a:r>
            </a:p>
          </p:txBody>
        </p:sp>
        <p:sp>
          <p:nvSpPr>
            <p:cNvPr id="18515" name="Text Box 35"/>
            <p:cNvSpPr txBox="1">
              <a:spLocks noChangeArrowheads="1"/>
            </p:cNvSpPr>
            <p:nvPr/>
          </p:nvSpPr>
          <p:spPr bwMode="auto">
            <a:xfrm>
              <a:off x="3833" y="2205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-2</a:t>
              </a:r>
            </a:p>
          </p:txBody>
        </p:sp>
        <p:sp>
          <p:nvSpPr>
            <p:cNvPr id="18516" name="Text Box 36"/>
            <p:cNvSpPr txBox="1">
              <a:spLocks noChangeArrowheads="1"/>
            </p:cNvSpPr>
            <p:nvPr/>
          </p:nvSpPr>
          <p:spPr bwMode="auto">
            <a:xfrm>
              <a:off x="3833" y="2400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-3</a:t>
              </a:r>
            </a:p>
          </p:txBody>
        </p:sp>
        <p:sp>
          <p:nvSpPr>
            <p:cNvPr id="18517" name="Text Box 37"/>
            <p:cNvSpPr txBox="1">
              <a:spLocks noChangeArrowheads="1"/>
            </p:cNvSpPr>
            <p:nvPr/>
          </p:nvSpPr>
          <p:spPr bwMode="auto">
            <a:xfrm>
              <a:off x="3833" y="2559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-4</a:t>
              </a:r>
            </a:p>
          </p:txBody>
        </p:sp>
        <p:sp>
          <p:nvSpPr>
            <p:cNvPr id="18518" name="Text Box 38"/>
            <p:cNvSpPr txBox="1">
              <a:spLocks noChangeArrowheads="1"/>
            </p:cNvSpPr>
            <p:nvPr/>
          </p:nvSpPr>
          <p:spPr bwMode="auto">
            <a:xfrm>
              <a:off x="3838" y="2759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-5</a:t>
              </a:r>
            </a:p>
          </p:txBody>
        </p:sp>
        <p:sp>
          <p:nvSpPr>
            <p:cNvPr id="18519" name="Text Box 39"/>
            <p:cNvSpPr txBox="1">
              <a:spLocks noChangeArrowheads="1"/>
            </p:cNvSpPr>
            <p:nvPr/>
          </p:nvSpPr>
          <p:spPr bwMode="auto">
            <a:xfrm>
              <a:off x="3847" y="2944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-6</a:t>
              </a:r>
            </a:p>
          </p:txBody>
        </p:sp>
        <p:sp>
          <p:nvSpPr>
            <p:cNvPr id="18520" name="Text Box 40"/>
            <p:cNvSpPr txBox="1">
              <a:spLocks noChangeArrowheads="1"/>
            </p:cNvSpPr>
            <p:nvPr/>
          </p:nvSpPr>
          <p:spPr bwMode="auto">
            <a:xfrm>
              <a:off x="3842" y="3126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-7</a:t>
              </a:r>
            </a:p>
          </p:txBody>
        </p:sp>
        <p:sp>
          <p:nvSpPr>
            <p:cNvPr id="18521" name="Text Box 41"/>
            <p:cNvSpPr txBox="1">
              <a:spLocks noChangeArrowheads="1"/>
            </p:cNvSpPr>
            <p:nvPr/>
          </p:nvSpPr>
          <p:spPr bwMode="auto">
            <a:xfrm>
              <a:off x="3838" y="3312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-8</a:t>
              </a:r>
            </a:p>
          </p:txBody>
        </p:sp>
        <p:sp>
          <p:nvSpPr>
            <p:cNvPr id="18522" name="Text Box 42"/>
            <p:cNvSpPr txBox="1">
              <a:spLocks noChangeArrowheads="1"/>
            </p:cNvSpPr>
            <p:nvPr/>
          </p:nvSpPr>
          <p:spPr bwMode="auto">
            <a:xfrm>
              <a:off x="3833" y="3475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-9</a:t>
              </a:r>
            </a:p>
          </p:txBody>
        </p:sp>
        <p:sp>
          <p:nvSpPr>
            <p:cNvPr id="18523" name="Text Box 43"/>
            <p:cNvSpPr txBox="1">
              <a:spLocks noChangeArrowheads="1"/>
            </p:cNvSpPr>
            <p:nvPr/>
          </p:nvSpPr>
          <p:spPr bwMode="auto">
            <a:xfrm>
              <a:off x="3854" y="1662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8524" name="Text Box 44"/>
            <p:cNvSpPr txBox="1">
              <a:spLocks noChangeArrowheads="1"/>
            </p:cNvSpPr>
            <p:nvPr/>
          </p:nvSpPr>
          <p:spPr bwMode="auto">
            <a:xfrm>
              <a:off x="4059" y="1526"/>
              <a:ext cx="1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18525" name="Text Box 45"/>
            <p:cNvSpPr txBox="1">
              <a:spLocks noChangeArrowheads="1"/>
            </p:cNvSpPr>
            <p:nvPr/>
          </p:nvSpPr>
          <p:spPr bwMode="auto">
            <a:xfrm>
              <a:off x="3992" y="1934"/>
              <a:ext cx="2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8526" name="Text Box 46"/>
            <p:cNvSpPr txBox="1">
              <a:spLocks noChangeArrowheads="1"/>
            </p:cNvSpPr>
            <p:nvPr/>
          </p:nvSpPr>
          <p:spPr bwMode="auto">
            <a:xfrm>
              <a:off x="3751" y="1946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-1</a:t>
              </a:r>
            </a:p>
          </p:txBody>
        </p:sp>
        <p:sp>
          <p:nvSpPr>
            <p:cNvPr id="18527" name="Text Box 47"/>
            <p:cNvSpPr txBox="1">
              <a:spLocks noChangeArrowheads="1"/>
            </p:cNvSpPr>
            <p:nvPr/>
          </p:nvSpPr>
          <p:spPr bwMode="auto">
            <a:xfrm>
              <a:off x="3560" y="1946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-2</a:t>
              </a:r>
            </a:p>
          </p:txBody>
        </p:sp>
        <p:sp>
          <p:nvSpPr>
            <p:cNvPr id="18528" name="Text Box 48"/>
            <p:cNvSpPr txBox="1">
              <a:spLocks noChangeArrowheads="1"/>
            </p:cNvSpPr>
            <p:nvPr/>
          </p:nvSpPr>
          <p:spPr bwMode="auto">
            <a:xfrm>
              <a:off x="3393" y="1946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-3</a:t>
              </a:r>
            </a:p>
          </p:txBody>
        </p:sp>
        <p:sp>
          <p:nvSpPr>
            <p:cNvPr id="18529" name="Text Box 49"/>
            <p:cNvSpPr txBox="1">
              <a:spLocks noChangeArrowheads="1"/>
            </p:cNvSpPr>
            <p:nvPr/>
          </p:nvSpPr>
          <p:spPr bwMode="auto">
            <a:xfrm>
              <a:off x="3212" y="1946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-4</a:t>
              </a:r>
            </a:p>
          </p:txBody>
        </p:sp>
        <p:sp>
          <p:nvSpPr>
            <p:cNvPr id="18530" name="Text Box 50"/>
            <p:cNvSpPr txBox="1">
              <a:spLocks noChangeArrowheads="1"/>
            </p:cNvSpPr>
            <p:nvPr/>
          </p:nvSpPr>
          <p:spPr bwMode="auto">
            <a:xfrm>
              <a:off x="3016" y="1946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-5</a:t>
              </a:r>
            </a:p>
          </p:txBody>
        </p:sp>
        <p:sp>
          <p:nvSpPr>
            <p:cNvPr id="18531" name="Text Box 51"/>
            <p:cNvSpPr txBox="1">
              <a:spLocks noChangeArrowheads="1"/>
            </p:cNvSpPr>
            <p:nvPr/>
          </p:nvSpPr>
          <p:spPr bwMode="auto">
            <a:xfrm>
              <a:off x="3758" y="3675"/>
              <a:ext cx="34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-10</a:t>
              </a:r>
            </a:p>
          </p:txBody>
        </p:sp>
      </p:grpSp>
      <p:sp>
        <p:nvSpPr>
          <p:cNvPr id="179" name="Freeform 52"/>
          <p:cNvSpPr>
            <a:spLocks noChangeArrowheads="1"/>
          </p:cNvSpPr>
          <p:nvPr/>
        </p:nvSpPr>
        <p:spPr bwMode="auto">
          <a:xfrm flipV="1">
            <a:off x="6415088" y="3333750"/>
            <a:ext cx="1296987" cy="3024188"/>
          </a:xfrm>
          <a:custGeom>
            <a:avLst/>
            <a:gdLst>
              <a:gd name="T0" fmla="*/ 0 w 817"/>
              <a:gd name="T1" fmla="*/ 1905 h 1905"/>
              <a:gd name="T2" fmla="*/ 182 w 817"/>
              <a:gd name="T3" fmla="*/ 1814 h 1905"/>
              <a:gd name="T4" fmla="*/ 363 w 817"/>
              <a:gd name="T5" fmla="*/ 1542 h 1905"/>
              <a:gd name="T6" fmla="*/ 545 w 817"/>
              <a:gd name="T7" fmla="*/ 1089 h 1905"/>
              <a:gd name="T8" fmla="*/ 726 w 817"/>
              <a:gd name="T9" fmla="*/ 454 h 1905"/>
              <a:gd name="T10" fmla="*/ 817 w 817"/>
              <a:gd name="T11" fmla="*/ 0 h 1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17" h="1905">
                <a:moveTo>
                  <a:pt x="0" y="1905"/>
                </a:moveTo>
                <a:cubicBezTo>
                  <a:pt x="61" y="1889"/>
                  <a:pt x="122" y="1874"/>
                  <a:pt x="182" y="1814"/>
                </a:cubicBezTo>
                <a:cubicBezTo>
                  <a:pt x="242" y="1754"/>
                  <a:pt x="303" y="1663"/>
                  <a:pt x="363" y="1542"/>
                </a:cubicBezTo>
                <a:cubicBezTo>
                  <a:pt x="423" y="1421"/>
                  <a:pt x="485" y="1270"/>
                  <a:pt x="545" y="1089"/>
                </a:cubicBezTo>
                <a:cubicBezTo>
                  <a:pt x="605" y="908"/>
                  <a:pt x="681" y="635"/>
                  <a:pt x="726" y="454"/>
                </a:cubicBezTo>
                <a:cubicBezTo>
                  <a:pt x="771" y="273"/>
                  <a:pt x="802" y="68"/>
                  <a:pt x="817" y="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0" name="Freeform 53"/>
          <p:cNvSpPr>
            <a:spLocks noChangeArrowheads="1"/>
          </p:cNvSpPr>
          <p:nvPr/>
        </p:nvSpPr>
        <p:spPr bwMode="auto">
          <a:xfrm flipH="1" flipV="1">
            <a:off x="5118100" y="3333750"/>
            <a:ext cx="1296988" cy="3024188"/>
          </a:xfrm>
          <a:custGeom>
            <a:avLst/>
            <a:gdLst>
              <a:gd name="T0" fmla="*/ 0 w 817"/>
              <a:gd name="T1" fmla="*/ 1905 h 1905"/>
              <a:gd name="T2" fmla="*/ 182 w 817"/>
              <a:gd name="T3" fmla="*/ 1814 h 1905"/>
              <a:gd name="T4" fmla="*/ 363 w 817"/>
              <a:gd name="T5" fmla="*/ 1542 h 1905"/>
              <a:gd name="T6" fmla="*/ 545 w 817"/>
              <a:gd name="T7" fmla="*/ 1089 h 1905"/>
              <a:gd name="T8" fmla="*/ 726 w 817"/>
              <a:gd name="T9" fmla="*/ 454 h 1905"/>
              <a:gd name="T10" fmla="*/ 817 w 817"/>
              <a:gd name="T11" fmla="*/ 0 h 1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17" h="1905">
                <a:moveTo>
                  <a:pt x="0" y="1905"/>
                </a:moveTo>
                <a:cubicBezTo>
                  <a:pt x="61" y="1889"/>
                  <a:pt x="122" y="1874"/>
                  <a:pt x="182" y="1814"/>
                </a:cubicBezTo>
                <a:cubicBezTo>
                  <a:pt x="242" y="1754"/>
                  <a:pt x="303" y="1663"/>
                  <a:pt x="363" y="1542"/>
                </a:cubicBezTo>
                <a:cubicBezTo>
                  <a:pt x="423" y="1421"/>
                  <a:pt x="485" y="1270"/>
                  <a:pt x="545" y="1089"/>
                </a:cubicBezTo>
                <a:cubicBezTo>
                  <a:pt x="605" y="908"/>
                  <a:pt x="681" y="635"/>
                  <a:pt x="726" y="454"/>
                </a:cubicBezTo>
                <a:cubicBezTo>
                  <a:pt x="771" y="273"/>
                  <a:pt x="802" y="68"/>
                  <a:pt x="817" y="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1" name="Oval 54"/>
          <p:cNvSpPr>
            <a:spLocks noChangeArrowheads="1"/>
          </p:cNvSpPr>
          <p:nvPr/>
        </p:nvSpPr>
        <p:spPr bwMode="auto">
          <a:xfrm flipV="1">
            <a:off x="6091238" y="345598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2" name="Oval 55"/>
          <p:cNvSpPr>
            <a:spLocks noChangeArrowheads="1"/>
          </p:cNvSpPr>
          <p:nvPr/>
        </p:nvSpPr>
        <p:spPr bwMode="auto">
          <a:xfrm flipV="1">
            <a:off x="7240588" y="4608513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3" name="Oval 56"/>
          <p:cNvSpPr>
            <a:spLocks noChangeArrowheads="1"/>
          </p:cNvSpPr>
          <p:nvPr/>
        </p:nvSpPr>
        <p:spPr bwMode="auto">
          <a:xfrm flipV="1">
            <a:off x="5788025" y="387985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" name="Oval 57"/>
          <p:cNvSpPr>
            <a:spLocks noChangeArrowheads="1"/>
          </p:cNvSpPr>
          <p:nvPr/>
        </p:nvSpPr>
        <p:spPr bwMode="auto">
          <a:xfrm flipV="1">
            <a:off x="5508625" y="460057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5" name="Oval 58"/>
          <p:cNvSpPr>
            <a:spLocks noChangeArrowheads="1"/>
          </p:cNvSpPr>
          <p:nvPr/>
        </p:nvSpPr>
        <p:spPr bwMode="auto">
          <a:xfrm flipV="1">
            <a:off x="6946900" y="388778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6" name="Oval 59"/>
          <p:cNvSpPr>
            <a:spLocks noChangeArrowheads="1"/>
          </p:cNvSpPr>
          <p:nvPr/>
        </p:nvSpPr>
        <p:spPr bwMode="auto">
          <a:xfrm flipV="1">
            <a:off x="6659563" y="328453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7" name="Oval 60"/>
          <p:cNvSpPr>
            <a:spLocks noChangeArrowheads="1"/>
          </p:cNvSpPr>
          <p:nvPr/>
        </p:nvSpPr>
        <p:spPr bwMode="auto">
          <a:xfrm flipV="1">
            <a:off x="6665913" y="345598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9" name="Text Box 62"/>
          <p:cNvSpPr txBox="1">
            <a:spLocks noChangeArrowheads="1"/>
          </p:cNvSpPr>
          <p:nvPr/>
        </p:nvSpPr>
        <p:spPr bwMode="auto">
          <a:xfrm>
            <a:off x="4572000" y="5329238"/>
            <a:ext cx="15795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直线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</a:p>
        </p:txBody>
      </p:sp>
      <p:graphicFrame>
        <p:nvGraphicFramePr>
          <p:cNvPr id="190" name="Object 95"/>
          <p:cNvGraphicFramePr/>
          <p:nvPr/>
        </p:nvGraphicFramePr>
        <p:xfrm>
          <a:off x="7137400" y="5445125"/>
          <a:ext cx="1755775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8" r:id="rId5" imgW="1132840" imgH="394335" progId="Equation.DSMT4">
                  <p:embed/>
                </p:oleObj>
              </mc:Choice>
              <mc:Fallback>
                <p:oleObj r:id="rId5" imgW="1132840" imgH="394335" progId="Equation.DSMT4">
                  <p:embed/>
                  <p:pic>
                    <p:nvPicPr>
                      <p:cNvPr id="0" name="Object 9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7400" y="5445125"/>
                        <a:ext cx="1755775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96"/>
          <p:cNvGraphicFramePr/>
          <p:nvPr/>
        </p:nvGraphicFramePr>
        <p:xfrm>
          <a:off x="438150" y="3184525"/>
          <a:ext cx="2087563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9" r:id="rId7" imgW="1132840" imgH="394335" progId="Equation.DSMT4">
                  <p:embed/>
                </p:oleObj>
              </mc:Choice>
              <mc:Fallback>
                <p:oleObj r:id="rId7" imgW="1132840" imgH="394335" progId="Equation.DSMT4">
                  <p:embed/>
                  <p:pic>
                    <p:nvPicPr>
                      <p:cNvPr id="0" name="Object 96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3184525"/>
                        <a:ext cx="2087563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8" name="TextBox 191"/>
          <p:cNvSpPr txBox="1">
            <a:spLocks noChangeArrowheads="1"/>
          </p:cNvSpPr>
          <p:nvPr/>
        </p:nvSpPr>
        <p:spPr bwMode="auto">
          <a:xfrm>
            <a:off x="438150" y="4025900"/>
            <a:ext cx="3170238" cy="2030413"/>
          </a:xfrm>
          <a:prstGeom prst="rect">
            <a:avLst/>
          </a:prstGeom>
          <a:solidFill>
            <a:srgbClr val="AD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开口方向向下；</a:t>
            </a:r>
            <a:endParaRPr lang="en-US" altLang="zh-CN" sz="28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对称轴是直线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=-1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顶点坐标是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(-1,-1)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" grpId="0" animBg="1"/>
      <p:bldP spid="2" grpId="0"/>
      <p:bldP spid="3089" grpId="0"/>
      <p:bldP spid="3090" grpId="0"/>
      <p:bldP spid="3091" grpId="0"/>
      <p:bldP spid="3092" grpId="0"/>
      <p:bldP spid="3093" grpId="0"/>
      <p:bldP spid="3094" grpId="0"/>
      <p:bldP spid="3095" grpId="0"/>
      <p:bldP spid="181" grpId="0" bldLvl="0" animBg="1"/>
      <p:bldP spid="182" grpId="0" bldLvl="0" animBg="1"/>
      <p:bldP spid="183" grpId="0" bldLvl="0" animBg="1"/>
      <p:bldP spid="184" grpId="0" bldLvl="0" animBg="1"/>
      <p:bldP spid="185" grpId="0" bldLvl="0" animBg="1"/>
      <p:bldP spid="186" grpId="0" bldLvl="0" animBg="1"/>
      <p:bldP spid="187" grpId="0" bldLvl="0" animBg="1"/>
      <p:bldP spid="189" grpId="0"/>
      <p:bldP spid="3108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zh-CN" altLang="en-US"/>
          </a:p>
        </p:txBody>
      </p:sp>
      <p:sp>
        <p:nvSpPr>
          <p:cNvPr id="12291" name="Rectangle 4"/>
          <p:cNvSpPr/>
          <p:nvPr/>
        </p:nvSpPr>
        <p:spPr>
          <a:xfrm>
            <a:off x="179388" y="400050"/>
            <a:ext cx="8569325" cy="2030413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试一试 </a:t>
            </a:r>
            <a:endParaRPr lang="zh-CN" altLang="en-US" sz="2800" noProof="1">
              <a:solidFill>
                <a:schemeClr val="accent6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    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画出函数</a:t>
            </a:r>
            <a:r>
              <a:rPr lang="en-US" altLang="zh-CN" sz="2800" b="1" i="1" noProof="1">
                <a:solidFill>
                  <a:srgbClr val="000000"/>
                </a:solidFill>
                <a:latin typeface="Times New Roman" panose="02020603050405020304" pitchFamily="18" charset="0"/>
                <a:cs typeface="+mn-ea"/>
              </a:rPr>
              <a:t>y</a:t>
            </a:r>
            <a:r>
              <a:rPr lang="en-US" altLang="zh-CN" sz="2800" b="1" noProof="1">
                <a:solidFill>
                  <a:srgbClr val="000000"/>
                </a:solidFill>
                <a:latin typeface="Times New Roman" panose="02020603050405020304" pitchFamily="18" charset="0"/>
                <a:cs typeface="+mn-ea"/>
              </a:rPr>
              <a:t>=  2</a:t>
            </a:r>
            <a:r>
              <a:rPr lang="zh-CN" altLang="en-US" sz="2800" b="1" noProof="1">
                <a:solidFill>
                  <a:srgbClr val="000000"/>
                </a:solidFill>
                <a:latin typeface="Times New Roman" panose="02020603050405020304" pitchFamily="18" charset="0"/>
                <a:cs typeface="+mn-ea"/>
              </a:rPr>
              <a:t>（</a:t>
            </a:r>
            <a:r>
              <a:rPr lang="en-US" altLang="zh-CN" sz="2800" b="1" i="1" noProof="1">
                <a:solidFill>
                  <a:srgbClr val="000000"/>
                </a:solidFill>
                <a:latin typeface="Times New Roman" panose="02020603050405020304" pitchFamily="18" charset="0"/>
                <a:cs typeface="+mn-ea"/>
              </a:rPr>
              <a:t>x</a:t>
            </a:r>
            <a:r>
              <a:rPr lang="en-US" altLang="zh-CN" sz="2800" b="1" noProof="1">
                <a:solidFill>
                  <a:srgbClr val="000000"/>
                </a:solidFill>
                <a:latin typeface="Times New Roman" panose="02020603050405020304" pitchFamily="18" charset="0"/>
                <a:cs typeface="+mn-ea"/>
              </a:rPr>
              <a:t>+1</a:t>
            </a:r>
            <a:r>
              <a:rPr lang="zh-CN" altLang="en-US" sz="2800" b="1" noProof="1">
                <a:solidFill>
                  <a:srgbClr val="000000"/>
                </a:solidFill>
                <a:latin typeface="Times New Roman" panose="02020603050405020304" pitchFamily="18" charset="0"/>
                <a:cs typeface="+mn-ea"/>
              </a:rPr>
              <a:t>）</a:t>
            </a:r>
            <a:r>
              <a:rPr lang="en-US" altLang="zh-CN" sz="2800" b="1" baseline="30000" noProof="1">
                <a:solidFill>
                  <a:srgbClr val="000000"/>
                </a:solidFill>
                <a:latin typeface="Times New Roman" panose="02020603050405020304" pitchFamily="18" charset="0"/>
                <a:cs typeface="+mn-ea"/>
              </a:rPr>
              <a:t>2</a:t>
            </a:r>
            <a:r>
              <a:rPr lang="en-US" altLang="zh-CN" sz="2800" b="1" noProof="1">
                <a:solidFill>
                  <a:srgbClr val="000000"/>
                </a:solidFill>
                <a:latin typeface="Times New Roman" panose="02020603050405020304" pitchFamily="18" charset="0"/>
                <a:cs typeface="+mn-ea"/>
              </a:rPr>
              <a:t>-2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图像，并说出抛物线的开口方向、对称轴、顶点</a:t>
            </a: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.</a:t>
            </a:r>
            <a:endParaRPr lang="zh-CN" altLang="en-US" sz="28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68" name="TextBox 67"/>
          <p:cNvSpPr txBox="1">
            <a:spLocks noChangeArrowheads="1"/>
          </p:cNvSpPr>
          <p:nvPr/>
        </p:nvSpPr>
        <p:spPr bwMode="auto">
          <a:xfrm>
            <a:off x="547688" y="3235325"/>
            <a:ext cx="3170237" cy="2030413"/>
          </a:xfrm>
          <a:prstGeom prst="rect">
            <a:avLst/>
          </a:prstGeom>
          <a:solidFill>
            <a:srgbClr val="AD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开口方向向下；</a:t>
            </a:r>
            <a:endParaRPr lang="en-US" altLang="zh-CN" sz="28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对称轴是直线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=-1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顶点坐标是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(-1,-2)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2" name="组合 89"/>
          <p:cNvGrpSpPr/>
          <p:nvPr/>
        </p:nvGrpSpPr>
        <p:grpSpPr bwMode="auto">
          <a:xfrm>
            <a:off x="5724525" y="2447925"/>
            <a:ext cx="1412875" cy="3644900"/>
            <a:chOff x="1043608" y="2736230"/>
            <a:chExt cx="1512168" cy="3644900"/>
          </a:xfrm>
        </p:grpSpPr>
        <p:sp>
          <p:nvSpPr>
            <p:cNvPr id="19461" name="任意多边形 77"/>
            <p:cNvSpPr>
              <a:spLocks noChangeArrowheads="1"/>
            </p:cNvSpPr>
            <p:nvPr/>
          </p:nvSpPr>
          <p:spPr bwMode="auto">
            <a:xfrm>
              <a:off x="1043608" y="2852936"/>
              <a:ext cx="1512168" cy="3136593"/>
            </a:xfrm>
            <a:custGeom>
              <a:avLst/>
              <a:gdLst>
                <a:gd name="T0" fmla="*/ 0 w 1628384"/>
                <a:gd name="T1" fmla="*/ 0 h 3146121"/>
                <a:gd name="T2" fmla="*/ 814192 w 1628384"/>
                <a:gd name="T3" fmla="*/ 3144033 h 3146121"/>
                <a:gd name="T4" fmla="*/ 1628384 w 1628384"/>
                <a:gd name="T5" fmla="*/ 12526 h 3146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28384" h="3146121">
                  <a:moveTo>
                    <a:pt x="0" y="0"/>
                  </a:moveTo>
                  <a:cubicBezTo>
                    <a:pt x="271397" y="1570972"/>
                    <a:pt x="542795" y="3141945"/>
                    <a:pt x="814192" y="3144033"/>
                  </a:cubicBezTo>
                  <a:cubicBezTo>
                    <a:pt x="1085589" y="3146121"/>
                    <a:pt x="1628384" y="12526"/>
                    <a:pt x="1628384" y="12526"/>
                  </a:cubicBezTo>
                </a:path>
              </a:pathLst>
            </a:custGeom>
            <a:solidFill>
              <a:schemeClr val="accent1"/>
            </a:solidFill>
            <a:ln w="38100">
              <a:solidFill>
                <a:srgbClr val="BC411A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2" name="Line 61"/>
            <p:cNvSpPr>
              <a:spLocks noChangeShapeType="1"/>
            </p:cNvSpPr>
            <p:nvPr/>
          </p:nvSpPr>
          <p:spPr bwMode="auto">
            <a:xfrm>
              <a:off x="1788740" y="2736230"/>
              <a:ext cx="0" cy="36449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3" name="Oval 59"/>
            <p:cNvSpPr>
              <a:spLocks noChangeArrowheads="1"/>
            </p:cNvSpPr>
            <p:nvPr/>
          </p:nvSpPr>
          <p:spPr bwMode="auto">
            <a:xfrm flipH="1" flipV="1">
              <a:off x="1714602" y="5876254"/>
              <a:ext cx="157560" cy="15756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64" name="Oval 59"/>
            <p:cNvSpPr>
              <a:spLocks noChangeArrowheads="1"/>
            </p:cNvSpPr>
            <p:nvPr/>
          </p:nvSpPr>
          <p:spPr bwMode="auto">
            <a:xfrm flipH="1" flipV="1">
              <a:off x="1438078" y="5326260"/>
              <a:ext cx="157560" cy="15756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65" name="Oval 59"/>
            <p:cNvSpPr>
              <a:spLocks noChangeArrowheads="1"/>
            </p:cNvSpPr>
            <p:nvPr/>
          </p:nvSpPr>
          <p:spPr bwMode="auto">
            <a:xfrm flipH="1" flipV="1">
              <a:off x="1998468" y="5313734"/>
              <a:ext cx="157560" cy="15756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组合 90"/>
          <p:cNvGrpSpPr/>
          <p:nvPr/>
        </p:nvGrpSpPr>
        <p:grpSpPr bwMode="auto">
          <a:xfrm>
            <a:off x="4751388" y="2062163"/>
            <a:ext cx="4056062" cy="3959225"/>
            <a:chOff x="4751388" y="2348880"/>
            <a:chExt cx="4056231" cy="3959225"/>
          </a:xfrm>
        </p:grpSpPr>
        <p:sp>
          <p:nvSpPr>
            <p:cNvPr id="19467" name="Line 25"/>
            <p:cNvSpPr>
              <a:spLocks noChangeShapeType="1"/>
            </p:cNvSpPr>
            <p:nvPr/>
          </p:nvSpPr>
          <p:spPr bwMode="auto">
            <a:xfrm>
              <a:off x="6405563" y="2707655"/>
              <a:ext cx="0" cy="3455988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8" name="Line 3"/>
            <p:cNvSpPr>
              <a:spLocks noChangeShapeType="1"/>
            </p:cNvSpPr>
            <p:nvPr/>
          </p:nvSpPr>
          <p:spPr bwMode="auto">
            <a:xfrm>
              <a:off x="4751388" y="5381997"/>
              <a:ext cx="4030662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tailEnd type="arrow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9" name="Line 4"/>
            <p:cNvSpPr>
              <a:spLocks noChangeShapeType="1"/>
            </p:cNvSpPr>
            <p:nvPr/>
          </p:nvSpPr>
          <p:spPr bwMode="auto">
            <a:xfrm flipV="1">
              <a:off x="6692900" y="2491755"/>
              <a:ext cx="0" cy="381635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tailEnd type="arrow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0" name="Line 5"/>
            <p:cNvSpPr>
              <a:spLocks noChangeShapeType="1"/>
            </p:cNvSpPr>
            <p:nvPr/>
          </p:nvSpPr>
          <p:spPr bwMode="auto">
            <a:xfrm>
              <a:off x="4822825" y="5371480"/>
              <a:ext cx="3670300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1" name="Line 6"/>
            <p:cNvSpPr>
              <a:spLocks noChangeShapeType="1"/>
            </p:cNvSpPr>
            <p:nvPr/>
          </p:nvSpPr>
          <p:spPr bwMode="auto">
            <a:xfrm>
              <a:off x="4822825" y="5084143"/>
              <a:ext cx="3670300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2" name="Line 7"/>
            <p:cNvSpPr>
              <a:spLocks noChangeShapeType="1"/>
            </p:cNvSpPr>
            <p:nvPr/>
          </p:nvSpPr>
          <p:spPr bwMode="auto">
            <a:xfrm>
              <a:off x="4822825" y="4795218"/>
              <a:ext cx="3670300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3" name="Line 8"/>
            <p:cNvSpPr>
              <a:spLocks noChangeShapeType="1"/>
            </p:cNvSpPr>
            <p:nvPr/>
          </p:nvSpPr>
          <p:spPr bwMode="auto">
            <a:xfrm>
              <a:off x="4822825" y="4506293"/>
              <a:ext cx="3670300" cy="1588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4" name="Line 9"/>
            <p:cNvSpPr>
              <a:spLocks noChangeShapeType="1"/>
            </p:cNvSpPr>
            <p:nvPr/>
          </p:nvSpPr>
          <p:spPr bwMode="auto">
            <a:xfrm>
              <a:off x="4822825" y="4218955"/>
              <a:ext cx="3670300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5" name="Line 10"/>
            <p:cNvSpPr>
              <a:spLocks noChangeShapeType="1"/>
            </p:cNvSpPr>
            <p:nvPr/>
          </p:nvSpPr>
          <p:spPr bwMode="auto">
            <a:xfrm>
              <a:off x="4822825" y="3930030"/>
              <a:ext cx="3670300" cy="1588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6" name="Line 11"/>
            <p:cNvSpPr>
              <a:spLocks noChangeShapeType="1"/>
            </p:cNvSpPr>
            <p:nvPr/>
          </p:nvSpPr>
          <p:spPr bwMode="auto">
            <a:xfrm>
              <a:off x="4822825" y="3642693"/>
              <a:ext cx="3670300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7" name="Line 12"/>
            <p:cNvSpPr>
              <a:spLocks noChangeShapeType="1"/>
            </p:cNvSpPr>
            <p:nvPr/>
          </p:nvSpPr>
          <p:spPr bwMode="auto">
            <a:xfrm>
              <a:off x="4822825" y="5669334"/>
              <a:ext cx="3670300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8" name="Line 13"/>
            <p:cNvSpPr>
              <a:spLocks noChangeShapeType="1"/>
            </p:cNvSpPr>
            <p:nvPr/>
          </p:nvSpPr>
          <p:spPr bwMode="auto">
            <a:xfrm>
              <a:off x="4822825" y="5660405"/>
              <a:ext cx="3670300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9" name="Line 14"/>
            <p:cNvSpPr>
              <a:spLocks noChangeShapeType="1"/>
            </p:cNvSpPr>
            <p:nvPr/>
          </p:nvSpPr>
          <p:spPr bwMode="auto">
            <a:xfrm>
              <a:off x="4822825" y="2779093"/>
              <a:ext cx="3670300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0" name="Line 15"/>
            <p:cNvSpPr>
              <a:spLocks noChangeShapeType="1"/>
            </p:cNvSpPr>
            <p:nvPr/>
          </p:nvSpPr>
          <p:spPr bwMode="auto">
            <a:xfrm>
              <a:off x="4822825" y="5947743"/>
              <a:ext cx="3670300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1" name="Line 16"/>
            <p:cNvSpPr>
              <a:spLocks noChangeShapeType="1"/>
            </p:cNvSpPr>
            <p:nvPr/>
          </p:nvSpPr>
          <p:spPr bwMode="auto">
            <a:xfrm>
              <a:off x="6981825" y="2707655"/>
              <a:ext cx="0" cy="3455988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2" name="Line 17"/>
            <p:cNvSpPr>
              <a:spLocks noChangeShapeType="1"/>
            </p:cNvSpPr>
            <p:nvPr/>
          </p:nvSpPr>
          <p:spPr bwMode="auto">
            <a:xfrm>
              <a:off x="7269163" y="2707655"/>
              <a:ext cx="0" cy="3455988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3" name="Line 18"/>
            <p:cNvSpPr>
              <a:spLocks noChangeShapeType="1"/>
            </p:cNvSpPr>
            <p:nvPr/>
          </p:nvSpPr>
          <p:spPr bwMode="auto">
            <a:xfrm>
              <a:off x="7558088" y="2707655"/>
              <a:ext cx="0" cy="3455988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4" name="Line 19"/>
            <p:cNvSpPr>
              <a:spLocks noChangeShapeType="1"/>
            </p:cNvSpPr>
            <p:nvPr/>
          </p:nvSpPr>
          <p:spPr bwMode="auto">
            <a:xfrm>
              <a:off x="7845425" y="2707655"/>
              <a:ext cx="0" cy="3455988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5" name="Line 20"/>
            <p:cNvSpPr>
              <a:spLocks noChangeShapeType="1"/>
            </p:cNvSpPr>
            <p:nvPr/>
          </p:nvSpPr>
          <p:spPr bwMode="auto">
            <a:xfrm>
              <a:off x="8134350" y="2707655"/>
              <a:ext cx="0" cy="3455988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6" name="Line 21"/>
            <p:cNvSpPr>
              <a:spLocks noChangeShapeType="1"/>
            </p:cNvSpPr>
            <p:nvPr/>
          </p:nvSpPr>
          <p:spPr bwMode="auto">
            <a:xfrm>
              <a:off x="8421688" y="2707655"/>
              <a:ext cx="0" cy="3455988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7" name="Line 22"/>
            <p:cNvSpPr>
              <a:spLocks noChangeShapeType="1"/>
            </p:cNvSpPr>
            <p:nvPr/>
          </p:nvSpPr>
          <p:spPr bwMode="auto">
            <a:xfrm>
              <a:off x="5541963" y="2707655"/>
              <a:ext cx="0" cy="3455988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8" name="Line 23"/>
            <p:cNvSpPr>
              <a:spLocks noChangeShapeType="1"/>
            </p:cNvSpPr>
            <p:nvPr/>
          </p:nvSpPr>
          <p:spPr bwMode="auto">
            <a:xfrm>
              <a:off x="5829300" y="2707655"/>
              <a:ext cx="0" cy="3455988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9" name="Line 24"/>
            <p:cNvSpPr>
              <a:spLocks noChangeShapeType="1"/>
            </p:cNvSpPr>
            <p:nvPr/>
          </p:nvSpPr>
          <p:spPr bwMode="auto">
            <a:xfrm>
              <a:off x="6118225" y="2707655"/>
              <a:ext cx="0" cy="3455988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0" name="Line 26"/>
            <p:cNvSpPr>
              <a:spLocks noChangeShapeType="1"/>
            </p:cNvSpPr>
            <p:nvPr/>
          </p:nvSpPr>
          <p:spPr bwMode="auto">
            <a:xfrm>
              <a:off x="4965700" y="2707655"/>
              <a:ext cx="0" cy="3455988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1" name="Line 27"/>
            <p:cNvSpPr>
              <a:spLocks noChangeShapeType="1"/>
            </p:cNvSpPr>
            <p:nvPr/>
          </p:nvSpPr>
          <p:spPr bwMode="auto">
            <a:xfrm>
              <a:off x="5253038" y="2707655"/>
              <a:ext cx="0" cy="3455988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2" name="Text Box 30"/>
            <p:cNvSpPr txBox="1">
              <a:spLocks noChangeArrowheads="1"/>
            </p:cNvSpPr>
            <p:nvPr/>
          </p:nvSpPr>
          <p:spPr bwMode="auto">
            <a:xfrm>
              <a:off x="5724128" y="5301208"/>
              <a:ext cx="39786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-2</a:t>
              </a:r>
              <a:endPara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93" name="Text Box 32"/>
            <p:cNvSpPr txBox="1">
              <a:spLocks noChangeArrowheads="1"/>
            </p:cNvSpPr>
            <p:nvPr/>
          </p:nvSpPr>
          <p:spPr bwMode="auto">
            <a:xfrm>
              <a:off x="6444208" y="4685074"/>
              <a:ext cx="3129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94" name="Text Box 33"/>
            <p:cNvSpPr txBox="1">
              <a:spLocks noChangeArrowheads="1"/>
            </p:cNvSpPr>
            <p:nvPr/>
          </p:nvSpPr>
          <p:spPr bwMode="auto">
            <a:xfrm>
              <a:off x="8494713" y="5329609"/>
              <a:ext cx="3129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95" name="Text Box 44"/>
            <p:cNvSpPr txBox="1">
              <a:spLocks noChangeArrowheads="1"/>
            </p:cNvSpPr>
            <p:nvPr/>
          </p:nvSpPr>
          <p:spPr bwMode="auto">
            <a:xfrm>
              <a:off x="6694488" y="2348880"/>
              <a:ext cx="3129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96" name="Text Box 45"/>
            <p:cNvSpPr txBox="1">
              <a:spLocks noChangeArrowheads="1"/>
            </p:cNvSpPr>
            <p:nvPr/>
          </p:nvSpPr>
          <p:spPr bwMode="auto">
            <a:xfrm>
              <a:off x="6372200" y="5313734"/>
              <a:ext cx="3834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O</a:t>
              </a:r>
              <a:endPara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97" name="Line 8"/>
            <p:cNvSpPr>
              <a:spLocks noChangeShapeType="1"/>
            </p:cNvSpPr>
            <p:nvPr/>
          </p:nvSpPr>
          <p:spPr bwMode="auto">
            <a:xfrm>
              <a:off x="4849965" y="3644528"/>
              <a:ext cx="3670300" cy="1588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8" name="Line 9"/>
            <p:cNvSpPr>
              <a:spLocks noChangeShapeType="1"/>
            </p:cNvSpPr>
            <p:nvPr/>
          </p:nvSpPr>
          <p:spPr bwMode="auto">
            <a:xfrm>
              <a:off x="4849965" y="3357190"/>
              <a:ext cx="3670300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9" name="Line 10"/>
            <p:cNvSpPr>
              <a:spLocks noChangeShapeType="1"/>
            </p:cNvSpPr>
            <p:nvPr/>
          </p:nvSpPr>
          <p:spPr bwMode="auto">
            <a:xfrm>
              <a:off x="4849965" y="3068265"/>
              <a:ext cx="3670300" cy="1588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00" name="Line 11"/>
            <p:cNvSpPr>
              <a:spLocks noChangeShapeType="1"/>
            </p:cNvSpPr>
            <p:nvPr/>
          </p:nvSpPr>
          <p:spPr bwMode="auto">
            <a:xfrm>
              <a:off x="4849965" y="2780928"/>
              <a:ext cx="3670300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01" name="Text Box 32"/>
            <p:cNvSpPr txBox="1">
              <a:spLocks noChangeArrowheads="1"/>
            </p:cNvSpPr>
            <p:nvPr/>
          </p:nvSpPr>
          <p:spPr bwMode="auto">
            <a:xfrm>
              <a:off x="6372200" y="5837202"/>
              <a:ext cx="39786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-2</a:t>
              </a:r>
              <a:endPara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502" name="Text Box 32"/>
            <p:cNvSpPr txBox="1">
              <a:spLocks noChangeArrowheads="1"/>
            </p:cNvSpPr>
            <p:nvPr/>
          </p:nvSpPr>
          <p:spPr bwMode="auto">
            <a:xfrm>
              <a:off x="6419334" y="4127176"/>
              <a:ext cx="3129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503" name="Text Box 32"/>
            <p:cNvSpPr txBox="1">
              <a:spLocks noChangeArrowheads="1"/>
            </p:cNvSpPr>
            <p:nvPr/>
          </p:nvSpPr>
          <p:spPr bwMode="auto">
            <a:xfrm>
              <a:off x="6444208" y="3532946"/>
              <a:ext cx="3129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6</a:t>
              </a:r>
              <a:endPara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504" name="Text Box 32"/>
            <p:cNvSpPr txBox="1">
              <a:spLocks noChangeArrowheads="1"/>
            </p:cNvSpPr>
            <p:nvPr/>
          </p:nvSpPr>
          <p:spPr bwMode="auto">
            <a:xfrm>
              <a:off x="6444208" y="2984426"/>
              <a:ext cx="3129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8</a:t>
              </a:r>
              <a:endPara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505" name="Text Box 32"/>
            <p:cNvSpPr txBox="1">
              <a:spLocks noChangeArrowheads="1"/>
            </p:cNvSpPr>
            <p:nvPr/>
          </p:nvSpPr>
          <p:spPr bwMode="auto">
            <a:xfrm>
              <a:off x="5220072" y="5301208"/>
              <a:ext cx="39786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-4</a:t>
              </a:r>
              <a:endPara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506" name="Text Box 32"/>
            <p:cNvSpPr txBox="1">
              <a:spLocks noChangeArrowheads="1"/>
            </p:cNvSpPr>
            <p:nvPr/>
          </p:nvSpPr>
          <p:spPr bwMode="auto">
            <a:xfrm>
              <a:off x="7020272" y="5301208"/>
              <a:ext cx="3129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507" name="Text Box 32"/>
            <p:cNvSpPr txBox="1">
              <a:spLocks noChangeArrowheads="1"/>
            </p:cNvSpPr>
            <p:nvPr/>
          </p:nvSpPr>
          <p:spPr bwMode="auto">
            <a:xfrm>
              <a:off x="7630944" y="5288682"/>
              <a:ext cx="3129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圆角矩形 31"/>
          <p:cNvSpPr>
            <a:spLocks noChangeArrowheads="1"/>
          </p:cNvSpPr>
          <p:nvPr/>
        </p:nvSpPr>
        <p:spPr bwMode="auto">
          <a:xfrm>
            <a:off x="682625" y="881063"/>
            <a:ext cx="1655763" cy="481012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知识要点</a:t>
            </a:r>
          </a:p>
        </p:txBody>
      </p:sp>
      <p:sp>
        <p:nvSpPr>
          <p:cNvPr id="21506" name="矩形 112"/>
          <p:cNvSpPr>
            <a:spLocks noChangeArrowheads="1"/>
          </p:cNvSpPr>
          <p:nvPr/>
        </p:nvSpPr>
        <p:spPr bwMode="auto">
          <a:xfrm>
            <a:off x="682625" y="1628775"/>
            <a:ext cx="5329238" cy="595313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二次函数</a:t>
            </a:r>
            <a:r>
              <a:rPr lang="en-US" altLang="zh-CN" sz="2800" b="1" i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y</a:t>
            </a:r>
            <a:r>
              <a:rPr lang="en-US" altLang="zh-CN" sz="2800" b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=</a:t>
            </a:r>
            <a:r>
              <a:rPr lang="en-US" altLang="zh-CN" sz="2800" b="1" i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</a:t>
            </a:r>
            <a:r>
              <a:rPr lang="zh-CN" altLang="en-US" sz="2800" b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（</a:t>
            </a:r>
            <a:r>
              <a:rPr lang="en-US" altLang="zh-CN" sz="2800" b="1" i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x</a:t>
            </a:r>
            <a:r>
              <a:rPr lang="en-US" altLang="zh-CN" sz="2800" b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-</a:t>
            </a:r>
            <a:r>
              <a:rPr lang="en-US" altLang="zh-CN" sz="2800" b="1" i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h)</a:t>
            </a:r>
            <a:r>
              <a:rPr lang="en-US" altLang="zh-CN" sz="2800" b="1" baseline="3000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 </a:t>
            </a:r>
            <a:r>
              <a:rPr lang="en-US" altLang="zh-CN" sz="2800" b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+</a:t>
            </a:r>
            <a:r>
              <a:rPr lang="en-US" altLang="zh-CN" sz="2800" b="1" i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k</a:t>
            </a:r>
            <a:r>
              <a:rPr lang="zh-CN" altLang="en-US" sz="2800" b="1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的特点</a:t>
            </a:r>
          </a:p>
        </p:txBody>
      </p:sp>
      <p:sp>
        <p:nvSpPr>
          <p:cNvPr id="17" name="Rectangle 6"/>
          <p:cNvSpPr/>
          <p:nvPr/>
        </p:nvSpPr>
        <p:spPr>
          <a:xfrm>
            <a:off x="611188" y="2635250"/>
            <a:ext cx="8077200" cy="2028825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i="1" noProof="1">
                <a:solidFill>
                  <a:srgbClr val="18020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 b="1" noProof="1">
                <a:solidFill>
                  <a:srgbClr val="18020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  <a:r>
              <a:rPr lang="en-US" altLang="zh-CN" sz="2800" b="1" noProof="1">
                <a:solidFill>
                  <a:srgbClr val="18020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800" noProof="1">
                <a:solidFill>
                  <a:srgbClr val="18020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时，开口</a:t>
            </a:r>
            <a:r>
              <a:rPr lang="en-US" altLang="zh-CN" sz="2800" u="sng" noProof="1">
                <a:solidFill>
                  <a:srgbClr val="18020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</a:t>
            </a:r>
            <a:r>
              <a:rPr lang="en-US" altLang="zh-CN" sz="2800" noProof="1">
                <a:solidFill>
                  <a:srgbClr val="18020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, </a:t>
            </a:r>
            <a:r>
              <a:rPr lang="zh-CN" altLang="en-US" sz="2800" noProof="1">
                <a:solidFill>
                  <a:srgbClr val="18020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最</a:t>
            </a:r>
            <a:r>
              <a:rPr lang="zh-CN" altLang="en-US" sz="2800" u="sng" noProof="1">
                <a:solidFill>
                  <a:srgbClr val="18020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800" noProof="1">
                <a:solidFill>
                  <a:srgbClr val="18020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点是顶点</a:t>
            </a:r>
            <a:r>
              <a:rPr lang="en-US" altLang="zh-CN" sz="2800" noProof="1">
                <a:solidFill>
                  <a:srgbClr val="18020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;     </a:t>
            </a:r>
          </a:p>
          <a:p>
            <a:pPr>
              <a:lnSpc>
                <a:spcPct val="150000"/>
              </a:lnSpc>
            </a:pPr>
            <a:r>
              <a:rPr lang="en-US" altLang="zh-CN" sz="2800" b="1" i="1" noProof="1">
                <a:solidFill>
                  <a:srgbClr val="18020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 b="1" noProof="1">
                <a:solidFill>
                  <a:srgbClr val="18020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＜</a:t>
            </a:r>
            <a:r>
              <a:rPr lang="en-US" altLang="zh-CN" sz="2800" b="1" noProof="1">
                <a:solidFill>
                  <a:srgbClr val="18020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800" noProof="1">
                <a:solidFill>
                  <a:srgbClr val="18020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时，开口</a:t>
            </a:r>
            <a:r>
              <a:rPr lang="zh-CN" altLang="en-US" sz="2800" u="sng" noProof="1">
                <a:solidFill>
                  <a:srgbClr val="18020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</a:t>
            </a:r>
            <a:r>
              <a:rPr lang="zh-CN" altLang="en-US" sz="2800" noProof="1">
                <a:solidFill>
                  <a:srgbClr val="18020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 noProof="1">
                <a:solidFill>
                  <a:srgbClr val="18020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 </a:t>
            </a:r>
            <a:r>
              <a:rPr lang="zh-CN" altLang="en-US" sz="2800" noProof="1">
                <a:solidFill>
                  <a:srgbClr val="18020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最</a:t>
            </a:r>
            <a:r>
              <a:rPr lang="zh-CN" altLang="en-US" sz="2800" u="sng" noProof="1">
                <a:solidFill>
                  <a:srgbClr val="18020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zh-CN" altLang="en-US" sz="2800" noProof="1">
                <a:solidFill>
                  <a:srgbClr val="18020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点是顶点</a:t>
            </a:r>
            <a:r>
              <a:rPr lang="en-US" altLang="zh-CN" sz="2800" noProof="1">
                <a:solidFill>
                  <a:srgbClr val="18020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; </a:t>
            </a:r>
          </a:p>
          <a:p>
            <a:pPr>
              <a:lnSpc>
                <a:spcPct val="150000"/>
              </a:lnSpc>
            </a:pPr>
            <a:r>
              <a:rPr lang="zh-CN" altLang="en-US" sz="2800" noProof="1">
                <a:solidFill>
                  <a:srgbClr val="18020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对称轴是</a:t>
            </a:r>
            <a:r>
              <a:rPr lang="zh-CN" altLang="en-US" sz="2800" u="sng" noProof="1">
                <a:solidFill>
                  <a:srgbClr val="18020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</a:t>
            </a:r>
            <a:r>
              <a:rPr lang="zh-CN" altLang="en-US" sz="2800" noProof="1">
                <a:solidFill>
                  <a:srgbClr val="18020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 顶点坐标是</a:t>
            </a:r>
            <a:r>
              <a:rPr lang="zh-CN" altLang="en-US" sz="2800" u="sng" noProof="1">
                <a:solidFill>
                  <a:srgbClr val="18020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</a:t>
            </a:r>
            <a:r>
              <a:rPr lang="en-US" altLang="zh-CN" sz="2800" noProof="1">
                <a:solidFill>
                  <a:srgbClr val="18020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2293" name="TextBox 19"/>
          <p:cNvSpPr txBox="1">
            <a:spLocks noChangeArrowheads="1"/>
          </p:cNvSpPr>
          <p:nvPr/>
        </p:nvSpPr>
        <p:spPr bwMode="auto">
          <a:xfrm>
            <a:off x="3062288" y="2732088"/>
            <a:ext cx="89376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向上</a:t>
            </a:r>
          </a:p>
        </p:txBody>
      </p:sp>
      <p:sp>
        <p:nvSpPr>
          <p:cNvPr id="12294" name="TextBox 20"/>
          <p:cNvSpPr txBox="1">
            <a:spLocks noChangeArrowheads="1"/>
          </p:cNvSpPr>
          <p:nvPr/>
        </p:nvSpPr>
        <p:spPr bwMode="auto">
          <a:xfrm>
            <a:off x="5783263" y="2732088"/>
            <a:ext cx="5397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低</a:t>
            </a:r>
          </a:p>
        </p:txBody>
      </p:sp>
      <p:sp>
        <p:nvSpPr>
          <p:cNvPr id="12295" name="TextBox 21"/>
          <p:cNvSpPr txBox="1">
            <a:spLocks noChangeArrowheads="1"/>
          </p:cNvSpPr>
          <p:nvPr/>
        </p:nvSpPr>
        <p:spPr bwMode="auto">
          <a:xfrm>
            <a:off x="3062288" y="3387725"/>
            <a:ext cx="8937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向下</a:t>
            </a:r>
          </a:p>
        </p:txBody>
      </p:sp>
      <p:sp>
        <p:nvSpPr>
          <p:cNvPr id="12296" name="TextBox 22"/>
          <p:cNvSpPr txBox="1">
            <a:spLocks noChangeArrowheads="1"/>
          </p:cNvSpPr>
          <p:nvPr/>
        </p:nvSpPr>
        <p:spPr bwMode="auto">
          <a:xfrm>
            <a:off x="5784850" y="3317875"/>
            <a:ext cx="53816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高</a:t>
            </a:r>
          </a:p>
        </p:txBody>
      </p:sp>
      <p:sp>
        <p:nvSpPr>
          <p:cNvPr id="12297" name="TextBox 23"/>
          <p:cNvSpPr txBox="1">
            <a:spLocks noChangeArrowheads="1"/>
          </p:cNvSpPr>
          <p:nvPr/>
        </p:nvSpPr>
        <p:spPr bwMode="auto">
          <a:xfrm>
            <a:off x="2773363" y="3960813"/>
            <a:ext cx="14716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直线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</a:t>
            </a:r>
          </a:p>
        </p:txBody>
      </p:sp>
      <p:sp>
        <p:nvSpPr>
          <p:cNvPr id="12298" name="TextBox 24"/>
          <p:cNvSpPr txBox="1">
            <a:spLocks noChangeArrowheads="1"/>
          </p:cNvSpPr>
          <p:nvPr/>
        </p:nvSpPr>
        <p:spPr bwMode="auto">
          <a:xfrm>
            <a:off x="7354888" y="3960813"/>
            <a:ext cx="8842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12293" grpId="0"/>
      <p:bldP spid="12294" grpId="0"/>
      <p:bldP spid="12295" grpId="0"/>
      <p:bldP spid="12296" grpId="0"/>
      <p:bldP spid="12297" grpId="0"/>
      <p:bldP spid="1229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29" name="内容占位符 10242"/>
          <p:cNvGraphicFramePr>
            <a:graphicFrameLocks noGrp="1" noChangeAspect="1"/>
          </p:cNvGraphicFramePr>
          <p:nvPr>
            <p:ph idx="4294967295"/>
          </p:nvPr>
        </p:nvGraphicFramePr>
        <p:xfrm>
          <a:off x="796925" y="1174750"/>
          <a:ext cx="7548563" cy="450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5" r:id="rId3" imgW="1828165" imgH="1091565" progId="Equation.DSMT4">
                  <p:embed/>
                </p:oleObj>
              </mc:Choice>
              <mc:Fallback>
                <p:oleObj r:id="rId3" imgW="1828165" imgH="1091565" progId="Equation.DSMT4">
                  <p:embed/>
                  <p:pic>
                    <p:nvPicPr>
                      <p:cNvPr id="0" name="内容占位符 1024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925" y="1174750"/>
                        <a:ext cx="7548563" cy="4508500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247" name="直接连接符 15"/>
          <p:cNvCxnSpPr>
            <a:cxnSpLocks noChangeShapeType="1"/>
          </p:cNvCxnSpPr>
          <p:nvPr/>
        </p:nvCxnSpPr>
        <p:spPr bwMode="auto">
          <a:xfrm>
            <a:off x="838200" y="2133600"/>
            <a:ext cx="4343400" cy="1588"/>
          </a:xfrm>
          <a:prstGeom prst="line">
            <a:avLst/>
          </a:prstGeom>
          <a:noFill/>
          <a:ln w="76200">
            <a:solidFill>
              <a:srgbClr val="DD154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矩形 112"/>
          <p:cNvSpPr>
            <a:spLocks noChangeArrowheads="1"/>
          </p:cNvSpPr>
          <p:nvPr/>
        </p:nvSpPr>
        <p:spPr bwMode="auto">
          <a:xfrm>
            <a:off x="642938" y="642938"/>
            <a:ext cx="1428750" cy="43180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顶点式</a:t>
            </a:r>
          </a:p>
        </p:txBody>
      </p:sp>
      <p:pic>
        <p:nvPicPr>
          <p:cNvPr id="2" name="图片 1" descr=")WE@Z8]NYC)Y3L)}1_T2{9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1938" y="2401888"/>
            <a:ext cx="923925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2" descr=")WE@Z8]NYC)Y3L)}1_T2{9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7763" y="2501900"/>
            <a:ext cx="3640137" cy="9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3" descr=")WE@Z8]NYC)Y3L)}1_T2{9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7900" y="2501900"/>
            <a:ext cx="2466975" cy="9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4" descr=")WE@Z8]NYC)Y3L)}1_T2{9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85863" y="3617913"/>
            <a:ext cx="3602037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5" descr=")WE@Z8]NYC)Y3L)}1_T2{9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7900" y="3617913"/>
            <a:ext cx="2992438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6" descr=")WE@Z8]NYC)Y3L)}1_T2{9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7763" y="4576763"/>
            <a:ext cx="3640137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7" descr=")WE@Z8]NYC)Y3L)}1_T2{9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7900" y="4576763"/>
            <a:ext cx="3557588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文本框 99"/>
          <p:cNvSpPr txBox="1">
            <a:spLocks noChangeArrowheads="1"/>
          </p:cNvSpPr>
          <p:nvPr/>
        </p:nvSpPr>
        <p:spPr bwMode="auto">
          <a:xfrm>
            <a:off x="403225" y="1047750"/>
            <a:ext cx="8262938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8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已知二次函数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1)</a:t>
            </a:r>
            <a:r>
              <a:rPr lang="en-US" altLang="zh-CN" sz="28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的图像如图所示，则一次函数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的大致图像可能是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endParaRPr lang="zh-CN" altLang="en-US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23554" name="Picture 138" descr="C:\Documents and Settings\Administrator\桌面\BS九下教案（五改）9.5\BS9XC-53.TIF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290513" y="2422525"/>
            <a:ext cx="1579562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137" descr="C:\Documents and Settings\Administrator\桌面\BS九下教案（五改）9.5\BS9XC-52.TIF"/>
          <p:cNvPicPr>
            <a:picLocks noChangeAspect="1" noChangeArrowheads="1"/>
          </p:cNvPicPr>
          <p:nvPr/>
        </p:nvPicPr>
        <p:blipFill>
          <a:blip r:embed="rId4" r:link="rId3" cstate="email"/>
          <a:srcRect/>
          <a:stretch>
            <a:fillRect/>
          </a:stretch>
        </p:blipFill>
        <p:spPr bwMode="auto">
          <a:xfrm>
            <a:off x="7140575" y="2268538"/>
            <a:ext cx="1771650" cy="214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文本框 1"/>
          <p:cNvSpPr txBox="1">
            <a:spLocks noChangeArrowheads="1"/>
          </p:cNvSpPr>
          <p:nvPr/>
        </p:nvSpPr>
        <p:spPr bwMode="auto">
          <a:xfrm>
            <a:off x="290513" y="4597400"/>
            <a:ext cx="8377237" cy="177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解析：根据二次函数开口向上则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，根据－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是二次函数顶点坐标的纵坐标，得出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，故一次函数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的大致图像经过第一、二、三象限．故选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A.</a:t>
            </a:r>
          </a:p>
        </p:txBody>
      </p:sp>
      <p:sp>
        <p:nvSpPr>
          <p:cNvPr id="23557" name="圆角矩形 31"/>
          <p:cNvSpPr>
            <a:spLocks noChangeArrowheads="1"/>
          </p:cNvSpPr>
          <p:nvPr/>
        </p:nvSpPr>
        <p:spPr bwMode="auto">
          <a:xfrm>
            <a:off x="403225" y="568325"/>
            <a:ext cx="1500188" cy="47942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  <p:pic>
        <p:nvPicPr>
          <p:cNvPr id="23558" name="Picture 138" descr="C:\Documents and Settings\Administrator\桌面\BS九下教案（五改）9.5\BS9XC-53.TIF"/>
          <p:cNvPicPr>
            <a:picLocks noChangeAspect="1" noChangeArrowheads="1"/>
          </p:cNvPicPr>
          <p:nvPr/>
        </p:nvPicPr>
        <p:blipFill>
          <a:blip r:embed="rId5" r:link="rId3" cstate="email"/>
          <a:srcRect/>
          <a:stretch>
            <a:fillRect/>
          </a:stretch>
        </p:blipFill>
        <p:spPr bwMode="auto">
          <a:xfrm>
            <a:off x="3543300" y="2259013"/>
            <a:ext cx="1870075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138" descr="C:\Documents and Settings\Administrator\桌面\BS九下教案（五改）9.5\BS9XC-53.TIF"/>
          <p:cNvPicPr>
            <a:picLocks noChangeAspect="1" noChangeArrowheads="1"/>
          </p:cNvPicPr>
          <p:nvPr/>
        </p:nvPicPr>
        <p:blipFill>
          <a:blip r:embed="rId6" r:link="rId3" cstate="email"/>
          <a:srcRect/>
          <a:stretch>
            <a:fillRect/>
          </a:stretch>
        </p:blipFill>
        <p:spPr bwMode="auto">
          <a:xfrm>
            <a:off x="1870075" y="2422525"/>
            <a:ext cx="160655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0" name="Picture 138" descr="C:\Documents and Settings\Administrator\桌面\BS九下教案（五改）9.5\BS9XC-53.TIF"/>
          <p:cNvPicPr>
            <a:picLocks noChangeAspect="1" noChangeArrowheads="1"/>
          </p:cNvPicPr>
          <p:nvPr/>
        </p:nvPicPr>
        <p:blipFill>
          <a:blip r:embed="rId7" r:link="rId3" cstate="email"/>
          <a:srcRect/>
          <a:stretch>
            <a:fillRect/>
          </a:stretch>
        </p:blipFill>
        <p:spPr bwMode="auto">
          <a:xfrm>
            <a:off x="5321300" y="2259013"/>
            <a:ext cx="1746250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792913" y="1816100"/>
            <a:ext cx="4397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MH_SubTitle_4"/>
          <p:cNvSpPr txBox="1">
            <a:spLocks noChangeArrowheads="1"/>
          </p:cNvSpPr>
          <p:nvPr/>
        </p:nvSpPr>
        <p:spPr bwMode="auto">
          <a:xfrm>
            <a:off x="3263900" y="909638"/>
            <a:ext cx="1930400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/>
          <a:p>
            <a:pPr>
              <a:lnSpc>
                <a:spcPct val="110000"/>
              </a:lnSpc>
            </a:pPr>
            <a:r>
              <a:rPr lang="zh-CN" altLang="en-US" sz="28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zh-CN" altLang="en-US"/>
          </a:p>
        </p:txBody>
      </p:sp>
      <p:sp>
        <p:nvSpPr>
          <p:cNvPr id="20" name="Rectangle 2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zh-CN" altLang="en-US"/>
          </a:p>
        </p:txBody>
      </p:sp>
      <p:sp>
        <p:nvSpPr>
          <p:cNvPr id="10248" name="TextBox 12"/>
          <p:cNvSpPr txBox="1">
            <a:spLocks noChangeArrowheads="1"/>
          </p:cNvSpPr>
          <p:nvPr/>
        </p:nvSpPr>
        <p:spPr bwMode="auto">
          <a:xfrm>
            <a:off x="212725" y="1684338"/>
            <a:ext cx="8745538" cy="332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会用描点法画出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-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h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sz="28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(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≠0)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的图像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掌握二次函数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-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h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</a:t>
            </a:r>
            <a:r>
              <a:rPr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和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-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h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sz="28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(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≠0)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的图像的性质并会应用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.(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重点）</a:t>
            </a:r>
            <a:endParaRPr lang="zh-CN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理解二次函数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-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h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</a:t>
            </a:r>
            <a:r>
              <a:rPr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和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-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h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sz="28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(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≠0)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8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≠0)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之间的联系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（难点）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文本框 99"/>
          <p:cNvSpPr txBox="1">
            <a:spLocks noChangeArrowheads="1"/>
          </p:cNvSpPr>
          <p:nvPr/>
        </p:nvSpPr>
        <p:spPr bwMode="auto">
          <a:xfrm>
            <a:off x="125413" y="596900"/>
            <a:ext cx="8893175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8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5.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已知二次函数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－1)</a:t>
            </a:r>
            <a:r>
              <a:rPr lang="zh-CN" altLang="en-US" sz="28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－4的图像经过点(3，0)．</a:t>
            </a:r>
          </a:p>
          <a:p>
            <a:pPr>
              <a:lnSpc>
                <a:spcPct val="12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(1)求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的值；</a:t>
            </a:r>
          </a:p>
          <a:p>
            <a:pPr>
              <a:lnSpc>
                <a:spcPct val="12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(2)若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)、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)(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＞0)是该函数图像上的两点，当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 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时，求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之间的数量关系．</a:t>
            </a:r>
          </a:p>
        </p:txBody>
      </p:sp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227013" y="2867025"/>
            <a:ext cx="59626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将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(3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代入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1)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2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得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，解得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27038" y="4062413"/>
            <a:ext cx="8497887" cy="2489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</a:pPr>
            <a:r>
              <a:rPr lang="en-US" altLang="zh-CN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6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方法一：</a:t>
            </a:r>
          </a:p>
          <a:p>
            <a:pPr indent="266700">
              <a:lnSpc>
                <a:spcPct val="120000"/>
              </a:lnSpc>
            </a:pPr>
            <a:r>
              <a:rPr lang="zh-CN" altLang="en-US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根据题意，得</a:t>
            </a:r>
            <a:r>
              <a:rPr lang="en-US" altLang="zh-CN" sz="26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600" baseline="-25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6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1)</a:t>
            </a:r>
            <a:r>
              <a:rPr lang="en-US" altLang="zh-CN" sz="2600" baseline="30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6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600" baseline="-25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6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6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1)</a:t>
            </a:r>
            <a:r>
              <a:rPr lang="en-US" altLang="zh-CN" sz="2600" baseline="30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 </a:t>
            </a:r>
          </a:p>
          <a:p>
            <a:pPr indent="266700">
              <a:lnSpc>
                <a:spcPct val="120000"/>
              </a:lnSpc>
            </a:pPr>
            <a:r>
              <a:rPr lang="zh-CN" altLang="en-US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en-US" altLang="zh-CN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en-US" altLang="zh-CN" sz="26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600" baseline="-25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6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600" baseline="-25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 indent="266700">
              <a:lnSpc>
                <a:spcPct val="120000"/>
              </a:lnSpc>
            </a:pPr>
            <a:r>
              <a:rPr lang="en-US" altLang="zh-CN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∴(</a:t>
            </a:r>
            <a:r>
              <a:rPr lang="en-US" altLang="zh-CN" sz="26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1)</a:t>
            </a:r>
            <a:r>
              <a:rPr lang="en-US" altLang="zh-CN" sz="2600" baseline="30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6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6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1)</a:t>
            </a:r>
            <a:r>
              <a:rPr lang="en-US" altLang="zh-CN" sz="2600" baseline="30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，即</a:t>
            </a:r>
            <a:r>
              <a:rPr lang="en-US" altLang="zh-CN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6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1)</a:t>
            </a:r>
            <a:r>
              <a:rPr lang="en-US" altLang="zh-CN" sz="2600" baseline="30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6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6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1)</a:t>
            </a:r>
            <a:r>
              <a:rPr lang="en-US" altLang="zh-CN" sz="2600" baseline="30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indent="266700">
              <a:lnSpc>
                <a:spcPct val="120000"/>
              </a:lnSpc>
            </a:pPr>
            <a:r>
              <a:rPr lang="en-US" altLang="zh-CN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en-US" altLang="zh-CN" sz="26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  <a:r>
              <a:rPr lang="en-US" altLang="zh-CN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6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＝－</a:t>
            </a:r>
            <a:r>
              <a:rPr lang="en-US" altLang="zh-CN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6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6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1)</a:t>
            </a:r>
            <a:r>
              <a:rPr lang="zh-CN" altLang="en-US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，化简，得</a:t>
            </a:r>
            <a:r>
              <a:rPr lang="en-US" altLang="zh-CN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6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6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6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  <a:endParaRPr lang="en-US" altLang="zh-CN" sz="2600" noProof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81025" y="954088"/>
            <a:ext cx="7804150" cy="2330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266700">
              <a:lnSpc>
                <a:spcPct val="130000"/>
              </a:lnSpc>
            </a:pPr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方法二：</a:t>
            </a:r>
          </a:p>
          <a:p>
            <a:pPr indent="266700">
              <a:lnSpc>
                <a:spcPct val="130000"/>
              </a:lnSpc>
            </a:pP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函数</a:t>
            </a:r>
            <a:r>
              <a:rPr lang="en-US" altLang="zh-CN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1)</a:t>
            </a:r>
            <a:r>
              <a:rPr lang="en-US" altLang="zh-CN" sz="2800" baseline="30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的图像的对称轴是经过点</a:t>
            </a: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，－</a:t>
            </a: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4)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，且平行于</a:t>
            </a:r>
            <a:r>
              <a:rPr lang="en-US" altLang="zh-CN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轴的直线，</a:t>
            </a:r>
          </a:p>
          <a:p>
            <a:pPr indent="266700">
              <a:lnSpc>
                <a:spcPct val="130000"/>
              </a:lnSpc>
            </a:pP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，化简，得</a:t>
            </a: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</a:p>
        </p:txBody>
      </p:sp>
      <p:sp>
        <p:nvSpPr>
          <p:cNvPr id="3" name="文本框 99"/>
          <p:cNvSpPr txBox="1"/>
          <p:nvPr/>
        </p:nvSpPr>
        <p:spPr>
          <a:xfrm>
            <a:off x="723900" y="4214813"/>
            <a:ext cx="7332663" cy="1770062"/>
          </a:xfrm>
          <a:prstGeom prst="rect">
            <a:avLst/>
          </a:prstGeom>
          <a:noFill/>
          <a:ln w="28575" cap="flat" cmpd="sng">
            <a:solidFill>
              <a:schemeClr val="accent6">
                <a:lumMod val="75000"/>
              </a:schemeClr>
            </a:solidFill>
            <a:prstDash val="sysDash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indent="266700">
              <a:lnSpc>
                <a:spcPct val="130000"/>
              </a:lnSpc>
            </a:pPr>
            <a:r>
              <a:rPr lang="zh-CN" altLang="en-US" sz="28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方法总结：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</a:rPr>
              <a:t>已知函数图像上的点，则这点的坐标必满足函数的表达式，代入即可求得函数解析式．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zh-CN" altLang="en-US"/>
          </a:p>
        </p:txBody>
      </p:sp>
      <p:pic>
        <p:nvPicPr>
          <p:cNvPr id="14339" name="Picture 4" descr="喷泉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86400" y="3454400"/>
            <a:ext cx="3097213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7"/>
          <p:cNvSpPr/>
          <p:nvPr/>
        </p:nvSpPr>
        <p:spPr>
          <a:xfrm>
            <a:off x="85725" y="536575"/>
            <a:ext cx="8497888" cy="267652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例</a:t>
            </a:r>
            <a:r>
              <a:rPr lang="en-US" altLang="zh-CN" sz="28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6 </a:t>
            </a:r>
            <a:r>
              <a:rPr lang="en-US" altLang="zh-CN" sz="2800" noProof="1">
                <a:solidFill>
                  <a:srgbClr val="00B0F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 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要修建一个圆形喷水池</a:t>
            </a: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,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在池中心竖直安装一根水管</a:t>
            </a: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.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在水管的顶端安装一个喷水头</a:t>
            </a: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,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使喷出的抛物线形水柱在与池中心的水平距离为</a:t>
            </a:r>
            <a:r>
              <a:rPr lang="en-US" altLang="zh-CN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1m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处达到最高</a:t>
            </a: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,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高度为</a:t>
            </a:r>
            <a:r>
              <a:rPr lang="en-US" altLang="zh-CN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3m</a:t>
            </a: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,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水柱落地处离池中心</a:t>
            </a:r>
            <a:r>
              <a:rPr lang="en-US" altLang="zh-CN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3m</a:t>
            </a: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,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水管应多长</a:t>
            </a: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?</a:t>
            </a:r>
            <a:endParaRPr lang="en-US" altLang="zh-CN" sz="28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1917700"/>
            <a:ext cx="2181225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993063" y="3800475"/>
            <a:ext cx="1150937" cy="457200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algn="ctr" rotWithShape="0">
              <a:srgbClr val="C0C0C0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kumimoji="1" lang="en-US" altLang="zh-CN" sz="24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C(3,0)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423025" y="1568450"/>
            <a:ext cx="1295400" cy="457200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algn="ctr" rotWithShape="0">
              <a:srgbClr val="C0C0C0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kumimoji="1" lang="en-US" altLang="zh-CN" sz="24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B(1</a:t>
            </a:r>
            <a:r>
              <a:rPr kumimoji="1" lang="zh-CN" altLang="en-US" sz="24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3)</a:t>
            </a:r>
            <a:r>
              <a:rPr kumimoji="1" lang="en-US" altLang="zh-CN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 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6638925" y="2000250"/>
            <a:ext cx="0" cy="223043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557838" y="2287588"/>
            <a:ext cx="482600" cy="457200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algn="ctr" rotWithShape="0">
              <a:srgbClr val="C0C0C0"/>
            </a:outerShdw>
          </a:effectLst>
        </p:spPr>
        <p:txBody>
          <a:bodyPr>
            <a:spAutoFit/>
          </a:bodyPr>
          <a:lstStyle/>
          <a:p>
            <a:r>
              <a:rPr lang="en-US" altLang="zh-CN" sz="2400" b="1" noProof="1">
                <a:solidFill>
                  <a:srgbClr val="0066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+mn-ea"/>
              </a:rPr>
              <a:t>A</a:t>
            </a:r>
            <a:endParaRPr lang="en-US" altLang="zh-CN" sz="2400" b="1" noProof="1">
              <a:solidFill>
                <a:srgbClr val="0066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grpSp>
        <p:nvGrpSpPr>
          <p:cNvPr id="2" name="Group 10"/>
          <p:cNvGrpSpPr/>
          <p:nvPr/>
        </p:nvGrpSpPr>
        <p:grpSpPr bwMode="auto">
          <a:xfrm>
            <a:off x="5540375" y="1303338"/>
            <a:ext cx="3495675" cy="3349625"/>
            <a:chOff x="3490" y="1797"/>
            <a:chExt cx="2202" cy="2110"/>
          </a:xfrm>
        </p:grpSpPr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5439" y="3548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>
              <a:outerShdw dist="35921" dir="2700000" algn="ctr" rotWithShape="0">
                <a:srgbClr val="C0C0C0"/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 noProof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cs typeface="+mn-ea"/>
                </a:rPr>
                <a:t>x</a:t>
              </a:r>
              <a:endParaRPr lang="en-US" altLang="zh-CN" sz="2800" b="1" i="1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3490" y="3580"/>
              <a:ext cx="434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>
              <a:outerShdw dist="35921" dir="2700000" algn="ctr" rotWithShape="0">
                <a:srgbClr val="C0C0C0"/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 noProof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cs typeface="+mn-ea"/>
                </a:rPr>
                <a:t>O</a:t>
              </a:r>
              <a:endParaRPr lang="en-US" altLang="zh-CN" sz="2800" b="1" i="1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3538" y="1797"/>
              <a:ext cx="433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>
              <a:outerShdw dist="35921" dir="2700000" algn="ctr" rotWithShape="0">
                <a:srgbClr val="C0C0C0"/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 noProof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cs typeface="+mn-ea"/>
                </a:rPr>
                <a:t>y</a:t>
              </a:r>
              <a:endParaRPr lang="en-US" altLang="zh-CN" sz="2800" b="1" i="1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28682" name="Line 14"/>
            <p:cNvSpPr>
              <a:spLocks noChangeShapeType="1"/>
            </p:cNvSpPr>
            <p:nvPr/>
          </p:nvSpPr>
          <p:spPr bwMode="auto">
            <a:xfrm flipV="1">
              <a:off x="3501" y="3642"/>
              <a:ext cx="2042" cy="0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3" name="Line 15"/>
            <p:cNvSpPr>
              <a:spLocks noChangeShapeType="1"/>
            </p:cNvSpPr>
            <p:nvPr/>
          </p:nvSpPr>
          <p:spPr bwMode="auto">
            <a:xfrm flipH="1">
              <a:off x="3728" y="2055"/>
              <a:ext cx="0" cy="1814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4" name="Line 16"/>
            <p:cNvSpPr>
              <a:spLocks noChangeShapeType="1"/>
            </p:cNvSpPr>
            <p:nvPr/>
          </p:nvSpPr>
          <p:spPr bwMode="auto">
            <a:xfrm>
              <a:off x="4182" y="3597"/>
              <a:ext cx="0" cy="4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5" name="Line 17"/>
            <p:cNvSpPr>
              <a:spLocks noChangeShapeType="1"/>
            </p:cNvSpPr>
            <p:nvPr/>
          </p:nvSpPr>
          <p:spPr bwMode="auto">
            <a:xfrm>
              <a:off x="4635" y="3597"/>
              <a:ext cx="0" cy="4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6" name="Line 18"/>
            <p:cNvSpPr>
              <a:spLocks noChangeShapeType="1"/>
            </p:cNvSpPr>
            <p:nvPr/>
          </p:nvSpPr>
          <p:spPr bwMode="auto">
            <a:xfrm rot="5400000">
              <a:off x="3738" y="3152"/>
              <a:ext cx="0" cy="4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7" name="Line 19"/>
            <p:cNvSpPr>
              <a:spLocks noChangeShapeType="1"/>
            </p:cNvSpPr>
            <p:nvPr/>
          </p:nvSpPr>
          <p:spPr bwMode="auto">
            <a:xfrm rot="5400000">
              <a:off x="3738" y="2699"/>
              <a:ext cx="0" cy="4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8" name="Line 20"/>
            <p:cNvSpPr>
              <a:spLocks noChangeShapeType="1"/>
            </p:cNvSpPr>
            <p:nvPr/>
          </p:nvSpPr>
          <p:spPr bwMode="auto">
            <a:xfrm rot="5400000">
              <a:off x="3738" y="2245"/>
              <a:ext cx="0" cy="4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9" name="Line 21"/>
            <p:cNvSpPr>
              <a:spLocks noChangeShapeType="1"/>
            </p:cNvSpPr>
            <p:nvPr/>
          </p:nvSpPr>
          <p:spPr bwMode="auto">
            <a:xfrm>
              <a:off x="3728" y="2463"/>
              <a:ext cx="0" cy="27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0" name="Line 22"/>
            <p:cNvSpPr>
              <a:spLocks noChangeShapeType="1"/>
            </p:cNvSpPr>
            <p:nvPr/>
          </p:nvSpPr>
          <p:spPr bwMode="auto">
            <a:xfrm>
              <a:off x="5044" y="3642"/>
              <a:ext cx="9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1" name="Line 23"/>
            <p:cNvSpPr>
              <a:spLocks noChangeShapeType="1"/>
            </p:cNvSpPr>
            <p:nvPr/>
          </p:nvSpPr>
          <p:spPr bwMode="auto">
            <a:xfrm>
              <a:off x="5089" y="3597"/>
              <a:ext cx="0" cy="4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2" name="Text Box 24"/>
            <p:cNvSpPr txBox="1">
              <a:spLocks noChangeArrowheads="1"/>
            </p:cNvSpPr>
            <p:nvPr/>
          </p:nvSpPr>
          <p:spPr bwMode="auto">
            <a:xfrm>
              <a:off x="4082" y="3599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663300"/>
                  </a:solidFill>
                </a:rPr>
                <a:t>1</a:t>
              </a:r>
            </a:p>
          </p:txBody>
        </p:sp>
        <p:sp>
          <p:nvSpPr>
            <p:cNvPr id="28693" name="Text Box 25"/>
            <p:cNvSpPr txBox="1">
              <a:spLocks noChangeArrowheads="1"/>
            </p:cNvSpPr>
            <p:nvPr/>
          </p:nvSpPr>
          <p:spPr bwMode="auto">
            <a:xfrm>
              <a:off x="4536" y="3597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663300"/>
                  </a:solidFill>
                </a:rPr>
                <a:t>2</a:t>
              </a:r>
            </a:p>
          </p:txBody>
        </p:sp>
        <p:sp>
          <p:nvSpPr>
            <p:cNvPr id="28694" name="Text Box 26"/>
            <p:cNvSpPr txBox="1">
              <a:spLocks noChangeArrowheads="1"/>
            </p:cNvSpPr>
            <p:nvPr/>
          </p:nvSpPr>
          <p:spPr bwMode="auto">
            <a:xfrm>
              <a:off x="4975" y="3597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663300"/>
                  </a:solidFill>
                </a:rPr>
                <a:t>3</a:t>
              </a:r>
            </a:p>
          </p:txBody>
        </p:sp>
        <p:sp>
          <p:nvSpPr>
            <p:cNvPr id="28695" name="Text Box 27"/>
            <p:cNvSpPr txBox="1">
              <a:spLocks noChangeArrowheads="1"/>
            </p:cNvSpPr>
            <p:nvPr/>
          </p:nvSpPr>
          <p:spPr bwMode="auto">
            <a:xfrm>
              <a:off x="3501" y="3052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663300"/>
                  </a:solidFill>
                </a:rPr>
                <a:t>1</a:t>
              </a:r>
            </a:p>
          </p:txBody>
        </p:sp>
        <p:sp>
          <p:nvSpPr>
            <p:cNvPr id="28696" name="Text Box 28"/>
            <p:cNvSpPr txBox="1">
              <a:spLocks noChangeArrowheads="1"/>
            </p:cNvSpPr>
            <p:nvPr/>
          </p:nvSpPr>
          <p:spPr bwMode="auto">
            <a:xfrm>
              <a:off x="3501" y="2599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663300"/>
                  </a:solidFill>
                </a:rPr>
                <a:t>2</a:t>
              </a:r>
            </a:p>
          </p:txBody>
        </p:sp>
        <p:sp>
          <p:nvSpPr>
            <p:cNvPr id="28697" name="Text Box 29"/>
            <p:cNvSpPr txBox="1">
              <a:spLocks noChangeArrowheads="1"/>
            </p:cNvSpPr>
            <p:nvPr/>
          </p:nvSpPr>
          <p:spPr bwMode="auto">
            <a:xfrm>
              <a:off x="3501" y="2145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663300"/>
                  </a:solidFill>
                </a:rPr>
                <a:t>3</a:t>
              </a:r>
            </a:p>
          </p:txBody>
        </p:sp>
      </p:grp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250825" y="836613"/>
            <a:ext cx="3590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如图建立直角坐标系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547688" y="981075"/>
            <a:ext cx="52482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                  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点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(1,3)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是图中这段抛物线的顶点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539750" y="1557338"/>
            <a:ext cx="53276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                   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因此可设这段抛物线对应的函数是</a:t>
            </a:r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538163" y="2997200"/>
            <a:ext cx="3814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∵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这段抛物线经过点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(3,0)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</p:txBody>
      </p:sp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503238" y="3573463"/>
            <a:ext cx="2563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  0=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(3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1)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</a:p>
        </p:txBody>
      </p:sp>
      <p:sp>
        <p:nvSpPr>
          <p:cNvPr id="35" name="Text Box 35"/>
          <p:cNvSpPr txBox="1">
            <a:spLocks noChangeArrowheads="1"/>
          </p:cNvSpPr>
          <p:nvPr/>
        </p:nvSpPr>
        <p:spPr bwMode="auto">
          <a:xfrm>
            <a:off x="588963" y="4076700"/>
            <a:ext cx="958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解得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36" name="Text Box 36"/>
          <p:cNvSpPr txBox="1">
            <a:spLocks noChangeArrowheads="1"/>
          </p:cNvSpPr>
          <p:nvPr/>
        </p:nvSpPr>
        <p:spPr bwMode="auto">
          <a:xfrm>
            <a:off x="395288" y="5013325"/>
            <a:ext cx="34337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因此抛物线的解析式为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37" name="Text Box 37"/>
          <p:cNvSpPr txBox="1">
            <a:spLocks noChangeArrowheads="1"/>
          </p:cNvSpPr>
          <p:nvPr/>
        </p:nvSpPr>
        <p:spPr bwMode="auto">
          <a:xfrm>
            <a:off x="611188" y="2420938"/>
            <a:ext cx="3313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1)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   (0≤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≤3).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8" name="Text Box 38"/>
          <p:cNvSpPr txBox="1">
            <a:spLocks noChangeArrowheads="1"/>
          </p:cNvSpPr>
          <p:nvPr/>
        </p:nvSpPr>
        <p:spPr bwMode="auto">
          <a:xfrm>
            <a:off x="412750" y="5487988"/>
            <a:ext cx="2343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=0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=2.25.</a:t>
            </a:r>
          </a:p>
        </p:txBody>
      </p:sp>
      <p:sp>
        <p:nvSpPr>
          <p:cNvPr id="39" name="Text Box 39"/>
          <p:cNvSpPr txBox="1">
            <a:spLocks noChangeArrowheads="1"/>
          </p:cNvSpPr>
          <p:nvPr/>
        </p:nvSpPr>
        <p:spPr bwMode="auto">
          <a:xfrm>
            <a:off x="395288" y="6064250"/>
            <a:ext cx="31289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答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水管长应为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2.25m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4" name="Group 40"/>
          <p:cNvGrpSpPr/>
          <p:nvPr/>
        </p:nvGrpSpPr>
        <p:grpSpPr bwMode="auto">
          <a:xfrm>
            <a:off x="1547813" y="4292600"/>
            <a:ext cx="1203325" cy="788988"/>
            <a:chOff x="-885" y="3088"/>
            <a:chExt cx="758" cy="497"/>
          </a:xfrm>
        </p:grpSpPr>
        <p:sp>
          <p:nvSpPr>
            <p:cNvPr id="28709" name="Text Box 41"/>
            <p:cNvSpPr txBox="1">
              <a:spLocks noChangeArrowheads="1"/>
            </p:cNvSpPr>
            <p:nvPr/>
          </p:nvSpPr>
          <p:spPr bwMode="auto">
            <a:xfrm>
              <a:off x="-341" y="3088"/>
              <a:ext cx="21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</a:p>
          </p:txBody>
        </p:sp>
        <p:sp>
          <p:nvSpPr>
            <p:cNvPr id="28710" name="Text Box 42"/>
            <p:cNvSpPr txBox="1">
              <a:spLocks noChangeArrowheads="1"/>
            </p:cNvSpPr>
            <p:nvPr/>
          </p:nvSpPr>
          <p:spPr bwMode="auto">
            <a:xfrm>
              <a:off x="-348" y="3294"/>
              <a:ext cx="21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4</a:t>
              </a:r>
            </a:p>
          </p:txBody>
        </p:sp>
        <p:sp>
          <p:nvSpPr>
            <p:cNvPr id="28711" name="Line 43"/>
            <p:cNvSpPr>
              <a:spLocks noChangeShapeType="1"/>
            </p:cNvSpPr>
            <p:nvPr/>
          </p:nvSpPr>
          <p:spPr bwMode="auto">
            <a:xfrm>
              <a:off x="-295" y="3339"/>
              <a:ext cx="1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12" name="Text Box 44"/>
            <p:cNvSpPr txBox="1">
              <a:spLocks noChangeArrowheads="1"/>
            </p:cNvSpPr>
            <p:nvPr/>
          </p:nvSpPr>
          <p:spPr bwMode="auto">
            <a:xfrm>
              <a:off x="-885" y="3167"/>
              <a:ext cx="51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</a:t>
              </a:r>
              <a:r>
                <a: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－</a:t>
              </a:r>
            </a:p>
          </p:txBody>
        </p:sp>
      </p:grpSp>
      <p:grpSp>
        <p:nvGrpSpPr>
          <p:cNvPr id="7" name="Group 45"/>
          <p:cNvGrpSpPr/>
          <p:nvPr/>
        </p:nvGrpSpPr>
        <p:grpSpPr bwMode="auto">
          <a:xfrm>
            <a:off x="3813175" y="4872038"/>
            <a:ext cx="3829050" cy="788987"/>
            <a:chOff x="431" y="3571"/>
            <a:chExt cx="2412" cy="497"/>
          </a:xfrm>
        </p:grpSpPr>
        <p:sp>
          <p:nvSpPr>
            <p:cNvPr id="28714" name="Text Box 46"/>
            <p:cNvSpPr txBox="1">
              <a:spLocks noChangeArrowheads="1"/>
            </p:cNvSpPr>
            <p:nvPr/>
          </p:nvSpPr>
          <p:spPr bwMode="auto">
            <a:xfrm>
              <a:off x="431" y="3657"/>
              <a:ext cx="241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         (</a:t>
              </a:r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－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1)</a:t>
              </a:r>
              <a:r>
                <a:rPr lang="en-US" altLang="zh-CN"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＋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3   (0≤</a:t>
              </a:r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≤3)</a:t>
              </a:r>
            </a:p>
          </p:txBody>
        </p:sp>
        <p:grpSp>
          <p:nvGrpSpPr>
            <p:cNvPr id="28715" name="Group 47"/>
            <p:cNvGrpSpPr/>
            <p:nvPr/>
          </p:nvGrpSpPr>
          <p:grpSpPr bwMode="auto">
            <a:xfrm>
              <a:off x="701" y="3571"/>
              <a:ext cx="426" cy="497"/>
              <a:chOff x="-553" y="3088"/>
              <a:chExt cx="426" cy="497"/>
            </a:xfrm>
          </p:grpSpPr>
          <p:sp>
            <p:nvSpPr>
              <p:cNvPr id="28716" name="Text Box 48"/>
              <p:cNvSpPr txBox="1">
                <a:spLocks noChangeArrowheads="1"/>
              </p:cNvSpPr>
              <p:nvPr/>
            </p:nvSpPr>
            <p:spPr bwMode="auto">
              <a:xfrm>
                <a:off x="-341" y="3088"/>
                <a:ext cx="21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3</a:t>
                </a:r>
              </a:p>
            </p:txBody>
          </p:sp>
          <p:sp>
            <p:nvSpPr>
              <p:cNvPr id="28717" name="Text Box 49"/>
              <p:cNvSpPr txBox="1">
                <a:spLocks noChangeArrowheads="1"/>
              </p:cNvSpPr>
              <p:nvPr/>
            </p:nvSpPr>
            <p:spPr bwMode="auto">
              <a:xfrm>
                <a:off x="-348" y="3294"/>
                <a:ext cx="21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4</a:t>
                </a:r>
              </a:p>
            </p:txBody>
          </p:sp>
          <p:sp>
            <p:nvSpPr>
              <p:cNvPr id="28718" name="Line 50"/>
              <p:cNvSpPr>
                <a:spLocks noChangeShapeType="1"/>
              </p:cNvSpPr>
              <p:nvPr/>
            </p:nvSpPr>
            <p:spPr bwMode="auto">
              <a:xfrm>
                <a:off x="-295" y="3339"/>
                <a:ext cx="136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719" name="Text Box 51"/>
              <p:cNvSpPr txBox="1">
                <a:spLocks noChangeArrowheads="1"/>
              </p:cNvSpPr>
              <p:nvPr/>
            </p:nvSpPr>
            <p:spPr bwMode="auto">
              <a:xfrm>
                <a:off x="-553" y="3167"/>
                <a:ext cx="31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－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 tmFilter="0,0; .5, 1; 1, 1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8" grpId="0" animBg="1"/>
      <p:bldP spid="9" grpId="0" bldLvl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矩形 132"/>
          <p:cNvSpPr>
            <a:spLocks noChangeArrowheads="1"/>
          </p:cNvSpPr>
          <p:nvPr/>
        </p:nvSpPr>
        <p:spPr bwMode="auto">
          <a:xfrm>
            <a:off x="1692275" y="5157788"/>
            <a:ext cx="16557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向左平移</a:t>
            </a:r>
            <a:endParaRPr lang="en-US" altLang="zh-CN" sz="24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个单位</a:t>
            </a:r>
          </a:p>
        </p:txBody>
      </p:sp>
      <p:grpSp>
        <p:nvGrpSpPr>
          <p:cNvPr id="30722" name="组合 6147"/>
          <p:cNvGrpSpPr/>
          <p:nvPr/>
        </p:nvGrpSpPr>
        <p:grpSpPr bwMode="auto">
          <a:xfrm>
            <a:off x="250825" y="333375"/>
            <a:ext cx="6429375" cy="809625"/>
            <a:chOff x="0" y="0"/>
            <a:chExt cx="10125" cy="1274"/>
          </a:xfrm>
        </p:grpSpPr>
        <p:sp>
          <p:nvSpPr>
            <p:cNvPr id="30723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24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25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0726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9248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二次函数</a:t>
              </a:r>
              <a:r>
                <a:rPr lang="en-US" altLang="zh-CN" sz="2800" b="1" i="1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y</a:t>
              </a:r>
              <a:r>
                <a:rPr lang="en-US" altLang="zh-CN" sz="2800" b="1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=</a:t>
              </a:r>
              <a:r>
                <a:rPr lang="en-US" altLang="zh-CN" sz="2800" b="1" i="1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a</a:t>
              </a:r>
              <a:r>
                <a:rPr lang="en-US" altLang="zh-CN" sz="2800" b="1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(</a:t>
              </a:r>
              <a:r>
                <a:rPr lang="en-US" altLang="zh-CN" sz="2800" b="1" i="1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x</a:t>
              </a:r>
              <a:r>
                <a:rPr lang="en-US" altLang="zh-CN" sz="2800" b="1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-</a:t>
              </a:r>
              <a:r>
                <a:rPr lang="en-US" altLang="zh-CN" sz="2800" b="1" i="1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h</a:t>
              </a:r>
              <a:r>
                <a:rPr lang="en-US" altLang="zh-CN" sz="2800" b="1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)</a:t>
              </a:r>
              <a:r>
                <a:rPr lang="en-US" altLang="zh-CN" sz="2800" b="1" baseline="3000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2</a:t>
              </a:r>
              <a:r>
                <a:rPr lang="en-US" altLang="zh-CN" sz="2800" b="1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+</a:t>
              </a:r>
              <a:r>
                <a:rPr lang="en-US" altLang="zh-CN" sz="2800" b="1" i="1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k</a:t>
              </a:r>
              <a:r>
                <a:rPr lang="zh-CN" altLang="en-US" sz="2800" b="1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与</a:t>
              </a:r>
              <a:r>
                <a:rPr lang="en-US" altLang="zh-CN" sz="2800" b="1" i="1">
                  <a:solidFill>
                    <a:srgbClr val="006666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y</a:t>
              </a:r>
              <a:r>
                <a:rPr lang="en-US" altLang="zh-CN" sz="2800" b="1">
                  <a:solidFill>
                    <a:srgbClr val="006666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=</a:t>
              </a:r>
              <a:r>
                <a:rPr lang="en-US" altLang="zh-CN" sz="2800" b="1" i="1">
                  <a:solidFill>
                    <a:srgbClr val="006666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ax</a:t>
              </a:r>
              <a:r>
                <a:rPr lang="en-US" altLang="zh-CN" sz="2800" b="1" baseline="30000">
                  <a:solidFill>
                    <a:srgbClr val="006666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2</a:t>
              </a:r>
              <a:r>
                <a:rPr lang="zh-CN" altLang="en-US" sz="2800" b="1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的关系</a:t>
              </a:r>
            </a:p>
          </p:txBody>
        </p:sp>
        <p:sp>
          <p:nvSpPr>
            <p:cNvPr id="30727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四</a:t>
              </a:r>
            </a:p>
          </p:txBody>
        </p:sp>
      </p:grpSp>
      <p:grpSp>
        <p:nvGrpSpPr>
          <p:cNvPr id="30728" name="Group 2"/>
          <p:cNvGrpSpPr/>
          <p:nvPr/>
        </p:nvGrpSpPr>
        <p:grpSpPr bwMode="auto">
          <a:xfrm>
            <a:off x="4751388" y="2349500"/>
            <a:ext cx="4052887" cy="3959225"/>
            <a:chOff x="2835" y="1526"/>
            <a:chExt cx="2553" cy="2494"/>
          </a:xfrm>
        </p:grpSpPr>
        <p:sp>
          <p:nvSpPr>
            <p:cNvPr id="30729" name="Line 3"/>
            <p:cNvSpPr>
              <a:spLocks noChangeShapeType="1"/>
            </p:cNvSpPr>
            <p:nvPr/>
          </p:nvSpPr>
          <p:spPr bwMode="auto">
            <a:xfrm>
              <a:off x="2835" y="1979"/>
              <a:ext cx="2539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tailEnd type="arrow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30" name="Line 4"/>
            <p:cNvSpPr>
              <a:spLocks noChangeShapeType="1"/>
            </p:cNvSpPr>
            <p:nvPr/>
          </p:nvSpPr>
          <p:spPr bwMode="auto">
            <a:xfrm flipV="1">
              <a:off x="4058" y="1616"/>
              <a:ext cx="0" cy="240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tailEnd type="arrow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31" name="Line 5"/>
            <p:cNvSpPr>
              <a:spLocks noChangeShapeType="1"/>
            </p:cNvSpPr>
            <p:nvPr/>
          </p:nvSpPr>
          <p:spPr bwMode="auto">
            <a:xfrm>
              <a:off x="2880" y="3430"/>
              <a:ext cx="2312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32" name="Line 6"/>
            <p:cNvSpPr>
              <a:spLocks noChangeShapeType="1"/>
            </p:cNvSpPr>
            <p:nvPr/>
          </p:nvSpPr>
          <p:spPr bwMode="auto">
            <a:xfrm>
              <a:off x="2880" y="3249"/>
              <a:ext cx="2312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33" name="Line 7"/>
            <p:cNvSpPr>
              <a:spLocks noChangeShapeType="1"/>
            </p:cNvSpPr>
            <p:nvPr/>
          </p:nvSpPr>
          <p:spPr bwMode="auto">
            <a:xfrm>
              <a:off x="2880" y="3067"/>
              <a:ext cx="2312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34" name="Line 8"/>
            <p:cNvSpPr>
              <a:spLocks noChangeShapeType="1"/>
            </p:cNvSpPr>
            <p:nvPr/>
          </p:nvSpPr>
          <p:spPr bwMode="auto">
            <a:xfrm>
              <a:off x="2880" y="2885"/>
              <a:ext cx="2312" cy="1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35" name="Line 9"/>
            <p:cNvSpPr>
              <a:spLocks noChangeShapeType="1"/>
            </p:cNvSpPr>
            <p:nvPr/>
          </p:nvSpPr>
          <p:spPr bwMode="auto">
            <a:xfrm>
              <a:off x="2880" y="2704"/>
              <a:ext cx="2312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36" name="Line 10"/>
            <p:cNvSpPr>
              <a:spLocks noChangeShapeType="1"/>
            </p:cNvSpPr>
            <p:nvPr/>
          </p:nvSpPr>
          <p:spPr bwMode="auto">
            <a:xfrm>
              <a:off x="2880" y="2522"/>
              <a:ext cx="2312" cy="1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37" name="Line 11"/>
            <p:cNvSpPr>
              <a:spLocks noChangeShapeType="1"/>
            </p:cNvSpPr>
            <p:nvPr/>
          </p:nvSpPr>
          <p:spPr bwMode="auto">
            <a:xfrm>
              <a:off x="2880" y="2341"/>
              <a:ext cx="2312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38" name="Line 12"/>
            <p:cNvSpPr>
              <a:spLocks noChangeShapeType="1"/>
            </p:cNvSpPr>
            <p:nvPr/>
          </p:nvSpPr>
          <p:spPr bwMode="auto">
            <a:xfrm>
              <a:off x="2880" y="2160"/>
              <a:ext cx="2312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39" name="Line 13"/>
            <p:cNvSpPr>
              <a:spLocks noChangeShapeType="1"/>
            </p:cNvSpPr>
            <p:nvPr/>
          </p:nvSpPr>
          <p:spPr bwMode="auto">
            <a:xfrm>
              <a:off x="2880" y="3612"/>
              <a:ext cx="2312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40" name="Line 14"/>
            <p:cNvSpPr>
              <a:spLocks noChangeShapeType="1"/>
            </p:cNvSpPr>
            <p:nvPr/>
          </p:nvSpPr>
          <p:spPr bwMode="auto">
            <a:xfrm>
              <a:off x="2880" y="1797"/>
              <a:ext cx="2312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41" name="Line 15"/>
            <p:cNvSpPr>
              <a:spLocks noChangeShapeType="1"/>
            </p:cNvSpPr>
            <p:nvPr/>
          </p:nvSpPr>
          <p:spPr bwMode="auto">
            <a:xfrm>
              <a:off x="2880" y="3793"/>
              <a:ext cx="2312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42" name="Line 16"/>
            <p:cNvSpPr>
              <a:spLocks noChangeShapeType="1"/>
            </p:cNvSpPr>
            <p:nvPr/>
          </p:nvSpPr>
          <p:spPr bwMode="auto">
            <a:xfrm>
              <a:off x="4240" y="1752"/>
              <a:ext cx="0" cy="2177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43" name="Line 17"/>
            <p:cNvSpPr>
              <a:spLocks noChangeShapeType="1"/>
            </p:cNvSpPr>
            <p:nvPr/>
          </p:nvSpPr>
          <p:spPr bwMode="auto">
            <a:xfrm>
              <a:off x="4421" y="1752"/>
              <a:ext cx="0" cy="2177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44" name="Line 18"/>
            <p:cNvSpPr>
              <a:spLocks noChangeShapeType="1"/>
            </p:cNvSpPr>
            <p:nvPr/>
          </p:nvSpPr>
          <p:spPr bwMode="auto">
            <a:xfrm>
              <a:off x="4603" y="1752"/>
              <a:ext cx="0" cy="2177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45" name="Line 19"/>
            <p:cNvSpPr>
              <a:spLocks noChangeShapeType="1"/>
            </p:cNvSpPr>
            <p:nvPr/>
          </p:nvSpPr>
          <p:spPr bwMode="auto">
            <a:xfrm>
              <a:off x="4784" y="1752"/>
              <a:ext cx="0" cy="2177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46" name="Line 20"/>
            <p:cNvSpPr>
              <a:spLocks noChangeShapeType="1"/>
            </p:cNvSpPr>
            <p:nvPr/>
          </p:nvSpPr>
          <p:spPr bwMode="auto">
            <a:xfrm>
              <a:off x="4966" y="1752"/>
              <a:ext cx="0" cy="2177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47" name="Line 21"/>
            <p:cNvSpPr>
              <a:spLocks noChangeShapeType="1"/>
            </p:cNvSpPr>
            <p:nvPr/>
          </p:nvSpPr>
          <p:spPr bwMode="auto">
            <a:xfrm>
              <a:off x="5147" y="1752"/>
              <a:ext cx="0" cy="2177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48" name="Line 22"/>
            <p:cNvSpPr>
              <a:spLocks noChangeShapeType="1"/>
            </p:cNvSpPr>
            <p:nvPr/>
          </p:nvSpPr>
          <p:spPr bwMode="auto">
            <a:xfrm>
              <a:off x="3333" y="1752"/>
              <a:ext cx="0" cy="2177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49" name="Line 23"/>
            <p:cNvSpPr>
              <a:spLocks noChangeShapeType="1"/>
            </p:cNvSpPr>
            <p:nvPr/>
          </p:nvSpPr>
          <p:spPr bwMode="auto">
            <a:xfrm>
              <a:off x="3514" y="1752"/>
              <a:ext cx="0" cy="2177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50" name="Line 24"/>
            <p:cNvSpPr>
              <a:spLocks noChangeShapeType="1"/>
            </p:cNvSpPr>
            <p:nvPr/>
          </p:nvSpPr>
          <p:spPr bwMode="auto">
            <a:xfrm>
              <a:off x="3696" y="1752"/>
              <a:ext cx="0" cy="2177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51" name="Line 25"/>
            <p:cNvSpPr>
              <a:spLocks noChangeShapeType="1"/>
            </p:cNvSpPr>
            <p:nvPr/>
          </p:nvSpPr>
          <p:spPr bwMode="auto">
            <a:xfrm>
              <a:off x="3877" y="1752"/>
              <a:ext cx="0" cy="2177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52" name="Line 26"/>
            <p:cNvSpPr>
              <a:spLocks noChangeShapeType="1"/>
            </p:cNvSpPr>
            <p:nvPr/>
          </p:nvSpPr>
          <p:spPr bwMode="auto">
            <a:xfrm>
              <a:off x="2970" y="1752"/>
              <a:ext cx="0" cy="2177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53" name="Line 27"/>
            <p:cNvSpPr>
              <a:spLocks noChangeShapeType="1"/>
            </p:cNvSpPr>
            <p:nvPr/>
          </p:nvSpPr>
          <p:spPr bwMode="auto">
            <a:xfrm>
              <a:off x="3151" y="1752"/>
              <a:ext cx="0" cy="2177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54" name="Text Box 28"/>
            <p:cNvSpPr txBox="1">
              <a:spLocks noChangeArrowheads="1"/>
            </p:cNvSpPr>
            <p:nvPr/>
          </p:nvSpPr>
          <p:spPr bwMode="auto">
            <a:xfrm>
              <a:off x="4132" y="194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30755" name="Text Box 29"/>
            <p:cNvSpPr txBox="1">
              <a:spLocks noChangeArrowheads="1"/>
            </p:cNvSpPr>
            <p:nvPr/>
          </p:nvSpPr>
          <p:spPr bwMode="auto">
            <a:xfrm>
              <a:off x="4317" y="194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30756" name="Text Box 30"/>
            <p:cNvSpPr txBox="1">
              <a:spLocks noChangeArrowheads="1"/>
            </p:cNvSpPr>
            <p:nvPr/>
          </p:nvSpPr>
          <p:spPr bwMode="auto">
            <a:xfrm>
              <a:off x="4498" y="194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30757" name="Text Box 31"/>
            <p:cNvSpPr txBox="1">
              <a:spLocks noChangeArrowheads="1"/>
            </p:cNvSpPr>
            <p:nvPr/>
          </p:nvSpPr>
          <p:spPr bwMode="auto">
            <a:xfrm>
              <a:off x="4680" y="194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30758" name="Text Box 32"/>
            <p:cNvSpPr txBox="1">
              <a:spLocks noChangeArrowheads="1"/>
            </p:cNvSpPr>
            <p:nvPr/>
          </p:nvSpPr>
          <p:spPr bwMode="auto">
            <a:xfrm>
              <a:off x="4861" y="194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30759" name="Text Box 33"/>
            <p:cNvSpPr txBox="1">
              <a:spLocks noChangeArrowheads="1"/>
            </p:cNvSpPr>
            <p:nvPr/>
          </p:nvSpPr>
          <p:spPr bwMode="auto">
            <a:xfrm>
              <a:off x="5193" y="1946"/>
              <a:ext cx="1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0760" name="Text Box 34"/>
            <p:cNvSpPr txBox="1">
              <a:spLocks noChangeArrowheads="1"/>
            </p:cNvSpPr>
            <p:nvPr/>
          </p:nvSpPr>
          <p:spPr bwMode="auto">
            <a:xfrm>
              <a:off x="3833" y="2033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-1</a:t>
              </a:r>
            </a:p>
          </p:txBody>
        </p:sp>
        <p:sp>
          <p:nvSpPr>
            <p:cNvPr id="30761" name="Text Box 35"/>
            <p:cNvSpPr txBox="1">
              <a:spLocks noChangeArrowheads="1"/>
            </p:cNvSpPr>
            <p:nvPr/>
          </p:nvSpPr>
          <p:spPr bwMode="auto">
            <a:xfrm>
              <a:off x="3833" y="2205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-2</a:t>
              </a:r>
            </a:p>
          </p:txBody>
        </p:sp>
        <p:sp>
          <p:nvSpPr>
            <p:cNvPr id="30762" name="Text Box 36"/>
            <p:cNvSpPr txBox="1">
              <a:spLocks noChangeArrowheads="1"/>
            </p:cNvSpPr>
            <p:nvPr/>
          </p:nvSpPr>
          <p:spPr bwMode="auto">
            <a:xfrm>
              <a:off x="3833" y="2400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-3</a:t>
              </a:r>
            </a:p>
          </p:txBody>
        </p:sp>
        <p:sp>
          <p:nvSpPr>
            <p:cNvPr id="30763" name="Text Box 37"/>
            <p:cNvSpPr txBox="1">
              <a:spLocks noChangeArrowheads="1"/>
            </p:cNvSpPr>
            <p:nvPr/>
          </p:nvSpPr>
          <p:spPr bwMode="auto">
            <a:xfrm>
              <a:off x="3833" y="2559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-4</a:t>
              </a:r>
            </a:p>
          </p:txBody>
        </p:sp>
        <p:sp>
          <p:nvSpPr>
            <p:cNvPr id="30764" name="Text Box 38"/>
            <p:cNvSpPr txBox="1">
              <a:spLocks noChangeArrowheads="1"/>
            </p:cNvSpPr>
            <p:nvPr/>
          </p:nvSpPr>
          <p:spPr bwMode="auto">
            <a:xfrm>
              <a:off x="3838" y="2759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-5</a:t>
              </a:r>
            </a:p>
          </p:txBody>
        </p:sp>
        <p:sp>
          <p:nvSpPr>
            <p:cNvPr id="30765" name="Text Box 39"/>
            <p:cNvSpPr txBox="1">
              <a:spLocks noChangeArrowheads="1"/>
            </p:cNvSpPr>
            <p:nvPr/>
          </p:nvSpPr>
          <p:spPr bwMode="auto">
            <a:xfrm>
              <a:off x="3847" y="2944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-6</a:t>
              </a:r>
            </a:p>
          </p:txBody>
        </p:sp>
        <p:sp>
          <p:nvSpPr>
            <p:cNvPr id="30766" name="Text Box 40"/>
            <p:cNvSpPr txBox="1">
              <a:spLocks noChangeArrowheads="1"/>
            </p:cNvSpPr>
            <p:nvPr/>
          </p:nvSpPr>
          <p:spPr bwMode="auto">
            <a:xfrm>
              <a:off x="3842" y="3126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-7</a:t>
              </a:r>
            </a:p>
          </p:txBody>
        </p:sp>
        <p:sp>
          <p:nvSpPr>
            <p:cNvPr id="30767" name="Text Box 41"/>
            <p:cNvSpPr txBox="1">
              <a:spLocks noChangeArrowheads="1"/>
            </p:cNvSpPr>
            <p:nvPr/>
          </p:nvSpPr>
          <p:spPr bwMode="auto">
            <a:xfrm>
              <a:off x="3838" y="3312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-8</a:t>
              </a:r>
            </a:p>
          </p:txBody>
        </p:sp>
        <p:sp>
          <p:nvSpPr>
            <p:cNvPr id="30768" name="Text Box 42"/>
            <p:cNvSpPr txBox="1">
              <a:spLocks noChangeArrowheads="1"/>
            </p:cNvSpPr>
            <p:nvPr/>
          </p:nvSpPr>
          <p:spPr bwMode="auto">
            <a:xfrm>
              <a:off x="3833" y="3475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-9</a:t>
              </a:r>
            </a:p>
          </p:txBody>
        </p:sp>
        <p:sp>
          <p:nvSpPr>
            <p:cNvPr id="30769" name="Text Box 43"/>
            <p:cNvSpPr txBox="1">
              <a:spLocks noChangeArrowheads="1"/>
            </p:cNvSpPr>
            <p:nvPr/>
          </p:nvSpPr>
          <p:spPr bwMode="auto">
            <a:xfrm>
              <a:off x="3854" y="1662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30770" name="Text Box 44"/>
            <p:cNvSpPr txBox="1">
              <a:spLocks noChangeArrowheads="1"/>
            </p:cNvSpPr>
            <p:nvPr/>
          </p:nvSpPr>
          <p:spPr bwMode="auto">
            <a:xfrm>
              <a:off x="4059" y="1526"/>
              <a:ext cx="1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30771" name="Text Box 45"/>
            <p:cNvSpPr txBox="1">
              <a:spLocks noChangeArrowheads="1"/>
            </p:cNvSpPr>
            <p:nvPr/>
          </p:nvSpPr>
          <p:spPr bwMode="auto">
            <a:xfrm>
              <a:off x="4014" y="1936"/>
              <a:ext cx="23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30772" name="Text Box 46"/>
            <p:cNvSpPr txBox="1">
              <a:spLocks noChangeArrowheads="1"/>
            </p:cNvSpPr>
            <p:nvPr/>
          </p:nvSpPr>
          <p:spPr bwMode="auto">
            <a:xfrm>
              <a:off x="3751" y="1946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-1</a:t>
              </a:r>
            </a:p>
          </p:txBody>
        </p:sp>
        <p:sp>
          <p:nvSpPr>
            <p:cNvPr id="30773" name="Text Box 47"/>
            <p:cNvSpPr txBox="1">
              <a:spLocks noChangeArrowheads="1"/>
            </p:cNvSpPr>
            <p:nvPr/>
          </p:nvSpPr>
          <p:spPr bwMode="auto">
            <a:xfrm>
              <a:off x="3560" y="1946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-2</a:t>
              </a:r>
            </a:p>
          </p:txBody>
        </p:sp>
        <p:sp>
          <p:nvSpPr>
            <p:cNvPr id="30774" name="Text Box 48"/>
            <p:cNvSpPr txBox="1">
              <a:spLocks noChangeArrowheads="1"/>
            </p:cNvSpPr>
            <p:nvPr/>
          </p:nvSpPr>
          <p:spPr bwMode="auto">
            <a:xfrm>
              <a:off x="3393" y="1946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-3</a:t>
              </a:r>
            </a:p>
          </p:txBody>
        </p:sp>
        <p:sp>
          <p:nvSpPr>
            <p:cNvPr id="30775" name="Text Box 49"/>
            <p:cNvSpPr txBox="1">
              <a:spLocks noChangeArrowheads="1"/>
            </p:cNvSpPr>
            <p:nvPr/>
          </p:nvSpPr>
          <p:spPr bwMode="auto">
            <a:xfrm>
              <a:off x="3212" y="1946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-4</a:t>
              </a:r>
            </a:p>
          </p:txBody>
        </p:sp>
        <p:sp>
          <p:nvSpPr>
            <p:cNvPr id="30776" name="Text Box 50"/>
            <p:cNvSpPr txBox="1">
              <a:spLocks noChangeArrowheads="1"/>
            </p:cNvSpPr>
            <p:nvPr/>
          </p:nvSpPr>
          <p:spPr bwMode="auto">
            <a:xfrm>
              <a:off x="3016" y="1946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-5</a:t>
              </a:r>
            </a:p>
          </p:txBody>
        </p:sp>
        <p:sp>
          <p:nvSpPr>
            <p:cNvPr id="30777" name="Text Box 51"/>
            <p:cNvSpPr txBox="1">
              <a:spLocks noChangeArrowheads="1"/>
            </p:cNvSpPr>
            <p:nvPr/>
          </p:nvSpPr>
          <p:spPr bwMode="auto">
            <a:xfrm>
              <a:off x="3758" y="3675"/>
              <a:ext cx="34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-10</a:t>
              </a:r>
            </a:p>
          </p:txBody>
        </p:sp>
      </p:grpSp>
      <p:grpSp>
        <p:nvGrpSpPr>
          <p:cNvPr id="30778" name="组合 113"/>
          <p:cNvGrpSpPr/>
          <p:nvPr/>
        </p:nvGrpSpPr>
        <p:grpSpPr bwMode="auto">
          <a:xfrm>
            <a:off x="5118100" y="3333750"/>
            <a:ext cx="2593975" cy="3024188"/>
            <a:chOff x="5118100" y="3333750"/>
            <a:chExt cx="2593975" cy="3024188"/>
          </a:xfrm>
        </p:grpSpPr>
        <p:sp>
          <p:nvSpPr>
            <p:cNvPr id="30779" name="Freeform 52"/>
            <p:cNvSpPr>
              <a:spLocks noChangeArrowheads="1"/>
            </p:cNvSpPr>
            <p:nvPr/>
          </p:nvSpPr>
          <p:spPr bwMode="auto">
            <a:xfrm flipV="1">
              <a:off x="6415088" y="3333750"/>
              <a:ext cx="1296987" cy="3024188"/>
            </a:xfrm>
            <a:custGeom>
              <a:avLst/>
              <a:gdLst>
                <a:gd name="T0" fmla="*/ 0 w 817"/>
                <a:gd name="T1" fmla="*/ 1905 h 1905"/>
                <a:gd name="T2" fmla="*/ 182 w 817"/>
                <a:gd name="T3" fmla="*/ 1814 h 1905"/>
                <a:gd name="T4" fmla="*/ 363 w 817"/>
                <a:gd name="T5" fmla="*/ 1542 h 1905"/>
                <a:gd name="T6" fmla="*/ 545 w 817"/>
                <a:gd name="T7" fmla="*/ 1089 h 1905"/>
                <a:gd name="T8" fmla="*/ 726 w 817"/>
                <a:gd name="T9" fmla="*/ 454 h 1905"/>
                <a:gd name="T10" fmla="*/ 817 w 817"/>
                <a:gd name="T11" fmla="*/ 0 h 1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7" h="1905">
                  <a:moveTo>
                    <a:pt x="0" y="1905"/>
                  </a:moveTo>
                  <a:cubicBezTo>
                    <a:pt x="61" y="1889"/>
                    <a:pt x="122" y="1874"/>
                    <a:pt x="182" y="1814"/>
                  </a:cubicBezTo>
                  <a:cubicBezTo>
                    <a:pt x="242" y="1754"/>
                    <a:pt x="303" y="1663"/>
                    <a:pt x="363" y="1542"/>
                  </a:cubicBezTo>
                  <a:cubicBezTo>
                    <a:pt x="423" y="1421"/>
                    <a:pt x="485" y="1270"/>
                    <a:pt x="545" y="1089"/>
                  </a:cubicBezTo>
                  <a:cubicBezTo>
                    <a:pt x="605" y="908"/>
                    <a:pt x="681" y="635"/>
                    <a:pt x="726" y="454"/>
                  </a:cubicBezTo>
                  <a:cubicBezTo>
                    <a:pt x="771" y="273"/>
                    <a:pt x="802" y="68"/>
                    <a:pt x="817" y="0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80" name="Freeform 53"/>
            <p:cNvSpPr>
              <a:spLocks noChangeArrowheads="1"/>
            </p:cNvSpPr>
            <p:nvPr/>
          </p:nvSpPr>
          <p:spPr bwMode="auto">
            <a:xfrm flipH="1" flipV="1">
              <a:off x="5118100" y="3333750"/>
              <a:ext cx="1296988" cy="3024188"/>
            </a:xfrm>
            <a:custGeom>
              <a:avLst/>
              <a:gdLst>
                <a:gd name="T0" fmla="*/ 0 w 817"/>
                <a:gd name="T1" fmla="*/ 1905 h 1905"/>
                <a:gd name="T2" fmla="*/ 182 w 817"/>
                <a:gd name="T3" fmla="*/ 1814 h 1905"/>
                <a:gd name="T4" fmla="*/ 363 w 817"/>
                <a:gd name="T5" fmla="*/ 1542 h 1905"/>
                <a:gd name="T6" fmla="*/ 545 w 817"/>
                <a:gd name="T7" fmla="*/ 1089 h 1905"/>
                <a:gd name="T8" fmla="*/ 726 w 817"/>
                <a:gd name="T9" fmla="*/ 454 h 1905"/>
                <a:gd name="T10" fmla="*/ 817 w 817"/>
                <a:gd name="T11" fmla="*/ 0 h 1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7" h="1905">
                  <a:moveTo>
                    <a:pt x="0" y="1905"/>
                  </a:moveTo>
                  <a:cubicBezTo>
                    <a:pt x="61" y="1889"/>
                    <a:pt x="122" y="1874"/>
                    <a:pt x="182" y="1814"/>
                  </a:cubicBezTo>
                  <a:cubicBezTo>
                    <a:pt x="242" y="1754"/>
                    <a:pt x="303" y="1663"/>
                    <a:pt x="363" y="1542"/>
                  </a:cubicBezTo>
                  <a:cubicBezTo>
                    <a:pt x="423" y="1421"/>
                    <a:pt x="485" y="1270"/>
                    <a:pt x="545" y="1089"/>
                  </a:cubicBezTo>
                  <a:cubicBezTo>
                    <a:pt x="605" y="908"/>
                    <a:pt x="681" y="635"/>
                    <a:pt x="726" y="454"/>
                  </a:cubicBezTo>
                  <a:cubicBezTo>
                    <a:pt x="771" y="273"/>
                    <a:pt x="802" y="68"/>
                    <a:pt x="817" y="0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0781" name="Oval 54"/>
          <p:cNvSpPr>
            <a:spLocks noChangeArrowheads="1"/>
          </p:cNvSpPr>
          <p:nvPr/>
        </p:nvSpPr>
        <p:spPr bwMode="auto">
          <a:xfrm flipV="1">
            <a:off x="6091238" y="345598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82" name="Oval 55"/>
          <p:cNvSpPr>
            <a:spLocks noChangeArrowheads="1"/>
          </p:cNvSpPr>
          <p:nvPr/>
        </p:nvSpPr>
        <p:spPr bwMode="auto">
          <a:xfrm flipV="1">
            <a:off x="7240588" y="4608513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83" name="Oval 56"/>
          <p:cNvSpPr>
            <a:spLocks noChangeArrowheads="1"/>
          </p:cNvSpPr>
          <p:nvPr/>
        </p:nvSpPr>
        <p:spPr bwMode="auto">
          <a:xfrm flipV="1">
            <a:off x="5788025" y="387985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84" name="Oval 57"/>
          <p:cNvSpPr>
            <a:spLocks noChangeArrowheads="1"/>
          </p:cNvSpPr>
          <p:nvPr/>
        </p:nvSpPr>
        <p:spPr bwMode="auto">
          <a:xfrm flipV="1">
            <a:off x="5508625" y="460057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85" name="Oval 58"/>
          <p:cNvSpPr>
            <a:spLocks noChangeArrowheads="1"/>
          </p:cNvSpPr>
          <p:nvPr/>
        </p:nvSpPr>
        <p:spPr bwMode="auto">
          <a:xfrm flipV="1">
            <a:off x="6946900" y="388778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86" name="Oval 59"/>
          <p:cNvSpPr>
            <a:spLocks noChangeArrowheads="1"/>
          </p:cNvSpPr>
          <p:nvPr/>
        </p:nvSpPr>
        <p:spPr bwMode="auto">
          <a:xfrm flipV="1">
            <a:off x="6364288" y="330358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87" name="Oval 60"/>
          <p:cNvSpPr>
            <a:spLocks noChangeArrowheads="1"/>
          </p:cNvSpPr>
          <p:nvPr/>
        </p:nvSpPr>
        <p:spPr bwMode="auto">
          <a:xfrm flipV="1">
            <a:off x="6665913" y="345598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30788" name="Object 95"/>
          <p:cNvGraphicFramePr/>
          <p:nvPr/>
        </p:nvGraphicFramePr>
        <p:xfrm>
          <a:off x="7137400" y="5445125"/>
          <a:ext cx="1755775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5" r:id="rId3" imgW="1132840" imgH="394335" progId="Equation.DSMT4">
                  <p:embed/>
                </p:oleObj>
              </mc:Choice>
              <mc:Fallback>
                <p:oleObj r:id="rId3" imgW="1132840" imgH="394335" progId="Equation.DSMT4">
                  <p:embed/>
                  <p:pic>
                    <p:nvPicPr>
                      <p:cNvPr id="0" name="Object 9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7400" y="5445125"/>
                        <a:ext cx="1755775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9" name="圆角矩形 31"/>
          <p:cNvSpPr>
            <a:spLocks noChangeArrowheads="1"/>
          </p:cNvSpPr>
          <p:nvPr/>
        </p:nvSpPr>
        <p:spPr bwMode="auto">
          <a:xfrm>
            <a:off x="230188" y="1271588"/>
            <a:ext cx="1528762" cy="452437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探究归纳</a:t>
            </a:r>
          </a:p>
        </p:txBody>
      </p:sp>
      <p:grpSp>
        <p:nvGrpSpPr>
          <p:cNvPr id="30790" name="组合 112"/>
          <p:cNvGrpSpPr/>
          <p:nvPr/>
        </p:nvGrpSpPr>
        <p:grpSpPr bwMode="auto">
          <a:xfrm>
            <a:off x="257175" y="1700213"/>
            <a:ext cx="8636000" cy="744537"/>
            <a:chOff x="467544" y="1699701"/>
            <a:chExt cx="8208912" cy="743091"/>
          </a:xfrm>
        </p:grpSpPr>
        <p:sp>
          <p:nvSpPr>
            <p:cNvPr id="30791" name="TextBox 109"/>
            <p:cNvSpPr txBox="1">
              <a:spLocks noChangeArrowheads="1"/>
            </p:cNvSpPr>
            <p:nvPr/>
          </p:nvSpPr>
          <p:spPr bwMode="auto">
            <a:xfrm>
              <a:off x="467544" y="1844824"/>
              <a:ext cx="8208912" cy="4567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怎样移动抛物线        就可以得到抛物线               ？</a:t>
              </a:r>
            </a:p>
          </p:txBody>
        </p:sp>
        <p:graphicFrame>
          <p:nvGraphicFramePr>
            <p:cNvPr id="30792" name="Object 115"/>
            <p:cNvGraphicFramePr/>
            <p:nvPr/>
          </p:nvGraphicFramePr>
          <p:xfrm>
            <a:off x="6075034" y="1699701"/>
            <a:ext cx="2016224" cy="701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26" r:id="rId5" imgW="1132840" imgH="394335" progId="Equation.DSMT4">
                    <p:embed/>
                  </p:oleObj>
                </mc:Choice>
                <mc:Fallback>
                  <p:oleObj r:id="rId5" imgW="1132840" imgH="394335" progId="Equation.DSMT4">
                    <p:embed/>
                    <p:pic>
                      <p:nvPicPr>
                        <p:cNvPr id="0" name="Object 11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75034" y="1699701"/>
                          <a:ext cx="2016224" cy="7011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93" name="Object 11"/>
            <p:cNvGraphicFramePr/>
            <p:nvPr/>
          </p:nvGraphicFramePr>
          <p:xfrm>
            <a:off x="2626494" y="1722712"/>
            <a:ext cx="1163403" cy="7200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27" r:id="rId7" imgW="636270" imgH="394335" progId="Equation.DSMT4">
                    <p:embed/>
                  </p:oleObj>
                </mc:Choice>
                <mc:Fallback>
                  <p:oleObj r:id="rId7" imgW="636270" imgH="394335" progId="Equation.DSMT4">
                    <p:embed/>
                    <p:pic>
                      <p:nvPicPr>
                        <p:cNvPr id="0" name="Object 11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6494" y="1722712"/>
                          <a:ext cx="1163403" cy="7200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组合 114"/>
          <p:cNvGrpSpPr/>
          <p:nvPr/>
        </p:nvGrpSpPr>
        <p:grpSpPr bwMode="auto">
          <a:xfrm>
            <a:off x="5364163" y="3055938"/>
            <a:ext cx="2593975" cy="3024187"/>
            <a:chOff x="5118100" y="3333750"/>
            <a:chExt cx="2593975" cy="3024188"/>
          </a:xfrm>
        </p:grpSpPr>
        <p:sp>
          <p:nvSpPr>
            <p:cNvPr id="30795" name="Freeform 52"/>
            <p:cNvSpPr>
              <a:spLocks noChangeArrowheads="1"/>
            </p:cNvSpPr>
            <p:nvPr/>
          </p:nvSpPr>
          <p:spPr bwMode="auto">
            <a:xfrm flipV="1">
              <a:off x="6415088" y="3333750"/>
              <a:ext cx="1296987" cy="3024188"/>
            </a:xfrm>
            <a:custGeom>
              <a:avLst/>
              <a:gdLst>
                <a:gd name="T0" fmla="*/ 0 w 817"/>
                <a:gd name="T1" fmla="*/ 1905 h 1905"/>
                <a:gd name="T2" fmla="*/ 182 w 817"/>
                <a:gd name="T3" fmla="*/ 1814 h 1905"/>
                <a:gd name="T4" fmla="*/ 363 w 817"/>
                <a:gd name="T5" fmla="*/ 1542 h 1905"/>
                <a:gd name="T6" fmla="*/ 545 w 817"/>
                <a:gd name="T7" fmla="*/ 1089 h 1905"/>
                <a:gd name="T8" fmla="*/ 726 w 817"/>
                <a:gd name="T9" fmla="*/ 454 h 1905"/>
                <a:gd name="T10" fmla="*/ 817 w 817"/>
                <a:gd name="T11" fmla="*/ 0 h 1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7" h="1905">
                  <a:moveTo>
                    <a:pt x="0" y="1905"/>
                  </a:moveTo>
                  <a:cubicBezTo>
                    <a:pt x="61" y="1889"/>
                    <a:pt x="122" y="1874"/>
                    <a:pt x="182" y="1814"/>
                  </a:cubicBezTo>
                  <a:cubicBezTo>
                    <a:pt x="242" y="1754"/>
                    <a:pt x="303" y="1663"/>
                    <a:pt x="363" y="1542"/>
                  </a:cubicBezTo>
                  <a:cubicBezTo>
                    <a:pt x="423" y="1421"/>
                    <a:pt x="485" y="1270"/>
                    <a:pt x="545" y="1089"/>
                  </a:cubicBezTo>
                  <a:cubicBezTo>
                    <a:pt x="605" y="908"/>
                    <a:pt x="681" y="635"/>
                    <a:pt x="726" y="454"/>
                  </a:cubicBezTo>
                  <a:cubicBezTo>
                    <a:pt x="771" y="273"/>
                    <a:pt x="802" y="68"/>
                    <a:pt x="817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96" name="Freeform 53"/>
            <p:cNvSpPr>
              <a:spLocks noChangeArrowheads="1"/>
            </p:cNvSpPr>
            <p:nvPr/>
          </p:nvSpPr>
          <p:spPr bwMode="auto">
            <a:xfrm flipH="1" flipV="1">
              <a:off x="5118100" y="3333750"/>
              <a:ext cx="1296988" cy="3024188"/>
            </a:xfrm>
            <a:custGeom>
              <a:avLst/>
              <a:gdLst>
                <a:gd name="T0" fmla="*/ 0 w 817"/>
                <a:gd name="T1" fmla="*/ 1905 h 1905"/>
                <a:gd name="T2" fmla="*/ 182 w 817"/>
                <a:gd name="T3" fmla="*/ 1814 h 1905"/>
                <a:gd name="T4" fmla="*/ 363 w 817"/>
                <a:gd name="T5" fmla="*/ 1542 h 1905"/>
                <a:gd name="T6" fmla="*/ 545 w 817"/>
                <a:gd name="T7" fmla="*/ 1089 h 1905"/>
                <a:gd name="T8" fmla="*/ 726 w 817"/>
                <a:gd name="T9" fmla="*/ 454 h 1905"/>
                <a:gd name="T10" fmla="*/ 817 w 817"/>
                <a:gd name="T11" fmla="*/ 0 h 1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7" h="1905">
                  <a:moveTo>
                    <a:pt x="0" y="1905"/>
                  </a:moveTo>
                  <a:cubicBezTo>
                    <a:pt x="61" y="1889"/>
                    <a:pt x="122" y="1874"/>
                    <a:pt x="182" y="1814"/>
                  </a:cubicBezTo>
                  <a:cubicBezTo>
                    <a:pt x="242" y="1754"/>
                    <a:pt x="303" y="1663"/>
                    <a:pt x="363" y="1542"/>
                  </a:cubicBezTo>
                  <a:cubicBezTo>
                    <a:pt x="423" y="1421"/>
                    <a:pt x="485" y="1270"/>
                    <a:pt x="545" y="1089"/>
                  </a:cubicBezTo>
                  <a:cubicBezTo>
                    <a:pt x="605" y="908"/>
                    <a:pt x="681" y="635"/>
                    <a:pt x="726" y="454"/>
                  </a:cubicBezTo>
                  <a:cubicBezTo>
                    <a:pt x="771" y="273"/>
                    <a:pt x="802" y="68"/>
                    <a:pt x="817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118" name="TextBox 117"/>
          <p:cNvSpPr txBox="1">
            <a:spLocks noChangeArrowheads="1"/>
          </p:cNvSpPr>
          <p:nvPr/>
        </p:nvSpPr>
        <p:spPr bwMode="auto">
          <a:xfrm>
            <a:off x="2987675" y="2420938"/>
            <a:ext cx="1800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平移方法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4099" name="Object 12"/>
          <p:cNvGraphicFramePr/>
          <p:nvPr/>
        </p:nvGraphicFramePr>
        <p:xfrm>
          <a:off x="3419475" y="3068638"/>
          <a:ext cx="1163638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8" r:id="rId9" imgW="636270" imgH="394335" progId="Equation.DSMT4">
                  <p:embed/>
                </p:oleObj>
              </mc:Choice>
              <mc:Fallback>
                <p:oleObj r:id="rId9" imgW="636270" imgH="394335" progId="Equation.DSMT4">
                  <p:embed/>
                  <p:pic>
                    <p:nvPicPr>
                      <p:cNvPr id="0" name="Object 12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3068638"/>
                        <a:ext cx="1163638" cy="72072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33CCCC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13"/>
          <p:cNvGraphicFramePr/>
          <p:nvPr/>
        </p:nvGraphicFramePr>
        <p:xfrm>
          <a:off x="3203575" y="5445125"/>
          <a:ext cx="15367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9" r:id="rId10" imgW="840105" imgH="394335" progId="Equation.DSMT4">
                  <p:embed/>
                </p:oleObj>
              </mc:Choice>
              <mc:Fallback>
                <p:oleObj r:id="rId10" imgW="840105" imgH="394335" progId="Equation.DSMT4">
                  <p:embed/>
                  <p:pic>
                    <p:nvPicPr>
                      <p:cNvPr id="0" name="Object 13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5445125"/>
                        <a:ext cx="1536700" cy="72072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33CCCC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119" name="直接箭头连接符 128"/>
          <p:cNvCxnSpPr>
            <a:cxnSpLocks noChangeShapeType="1"/>
          </p:cNvCxnSpPr>
          <p:nvPr/>
        </p:nvCxnSpPr>
        <p:spPr bwMode="auto">
          <a:xfrm>
            <a:off x="3995738" y="3838575"/>
            <a:ext cx="0" cy="15843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20" name="TextBox 129"/>
          <p:cNvSpPr txBox="1">
            <a:spLocks noChangeArrowheads="1"/>
          </p:cNvSpPr>
          <p:nvPr/>
        </p:nvSpPr>
        <p:spPr bwMode="auto">
          <a:xfrm>
            <a:off x="3351213" y="3933825"/>
            <a:ext cx="12922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向下平移</a:t>
            </a:r>
            <a:endParaRPr lang="en-US" altLang="zh-CN" sz="24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个单位</a:t>
            </a:r>
            <a:endParaRPr lang="zh-CN" altLang="en-US" sz="2400"/>
          </a:p>
        </p:txBody>
      </p:sp>
      <p:cxnSp>
        <p:nvCxnSpPr>
          <p:cNvPr id="4121" name="直接箭头连接符 131"/>
          <p:cNvCxnSpPr>
            <a:cxnSpLocks noChangeShapeType="1"/>
          </p:cNvCxnSpPr>
          <p:nvPr/>
        </p:nvCxnSpPr>
        <p:spPr bwMode="auto">
          <a:xfrm flipH="1">
            <a:off x="1619250" y="5805488"/>
            <a:ext cx="129698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4101" name="Object 14"/>
          <p:cNvGraphicFramePr/>
          <p:nvPr/>
        </p:nvGraphicFramePr>
        <p:xfrm>
          <a:off x="0" y="5505450"/>
          <a:ext cx="1601788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0" r:id="rId12" imgW="1132840" imgH="394335" progId="Equation.DSMT4">
                  <p:embed/>
                </p:oleObj>
              </mc:Choice>
              <mc:Fallback>
                <p:oleObj r:id="rId12" imgW="1132840" imgH="394335" progId="Equation.DSMT4">
                  <p:embed/>
                  <p:pic>
                    <p:nvPicPr>
                      <p:cNvPr id="0" name="Object 1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505450"/>
                        <a:ext cx="1601788" cy="557213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33CCCC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.00185 L -2.22222E-6 0.0476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0.04093 L -0.02153 0.0409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  <p:bldP spid="4118" grpId="0"/>
      <p:bldP spid="41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5" name="Group 2"/>
          <p:cNvGrpSpPr/>
          <p:nvPr/>
        </p:nvGrpSpPr>
        <p:grpSpPr bwMode="auto">
          <a:xfrm>
            <a:off x="4751388" y="2349500"/>
            <a:ext cx="4052887" cy="3959225"/>
            <a:chOff x="2835" y="1526"/>
            <a:chExt cx="2553" cy="2494"/>
          </a:xfrm>
        </p:grpSpPr>
        <p:sp>
          <p:nvSpPr>
            <p:cNvPr id="31746" name="Line 3"/>
            <p:cNvSpPr>
              <a:spLocks noChangeShapeType="1"/>
            </p:cNvSpPr>
            <p:nvPr/>
          </p:nvSpPr>
          <p:spPr bwMode="auto">
            <a:xfrm>
              <a:off x="2835" y="1979"/>
              <a:ext cx="2539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tailEnd type="arrow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47" name="Line 4"/>
            <p:cNvSpPr>
              <a:spLocks noChangeShapeType="1"/>
            </p:cNvSpPr>
            <p:nvPr/>
          </p:nvSpPr>
          <p:spPr bwMode="auto">
            <a:xfrm flipV="1">
              <a:off x="4058" y="1616"/>
              <a:ext cx="0" cy="240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tailEnd type="arrow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48" name="Line 5"/>
            <p:cNvSpPr>
              <a:spLocks noChangeShapeType="1"/>
            </p:cNvSpPr>
            <p:nvPr/>
          </p:nvSpPr>
          <p:spPr bwMode="auto">
            <a:xfrm>
              <a:off x="2880" y="3430"/>
              <a:ext cx="2312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49" name="Line 6"/>
            <p:cNvSpPr>
              <a:spLocks noChangeShapeType="1"/>
            </p:cNvSpPr>
            <p:nvPr/>
          </p:nvSpPr>
          <p:spPr bwMode="auto">
            <a:xfrm>
              <a:off x="2880" y="3249"/>
              <a:ext cx="2312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0" name="Line 7"/>
            <p:cNvSpPr>
              <a:spLocks noChangeShapeType="1"/>
            </p:cNvSpPr>
            <p:nvPr/>
          </p:nvSpPr>
          <p:spPr bwMode="auto">
            <a:xfrm>
              <a:off x="2880" y="3067"/>
              <a:ext cx="2312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1" name="Line 8"/>
            <p:cNvSpPr>
              <a:spLocks noChangeShapeType="1"/>
            </p:cNvSpPr>
            <p:nvPr/>
          </p:nvSpPr>
          <p:spPr bwMode="auto">
            <a:xfrm>
              <a:off x="2880" y="2885"/>
              <a:ext cx="2312" cy="1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2" name="Line 9"/>
            <p:cNvSpPr>
              <a:spLocks noChangeShapeType="1"/>
            </p:cNvSpPr>
            <p:nvPr/>
          </p:nvSpPr>
          <p:spPr bwMode="auto">
            <a:xfrm>
              <a:off x="2880" y="2704"/>
              <a:ext cx="2312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3" name="Line 10"/>
            <p:cNvSpPr>
              <a:spLocks noChangeShapeType="1"/>
            </p:cNvSpPr>
            <p:nvPr/>
          </p:nvSpPr>
          <p:spPr bwMode="auto">
            <a:xfrm>
              <a:off x="2880" y="2522"/>
              <a:ext cx="2312" cy="1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4" name="Line 11"/>
            <p:cNvSpPr>
              <a:spLocks noChangeShapeType="1"/>
            </p:cNvSpPr>
            <p:nvPr/>
          </p:nvSpPr>
          <p:spPr bwMode="auto">
            <a:xfrm>
              <a:off x="2880" y="2341"/>
              <a:ext cx="2312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5" name="Line 12"/>
            <p:cNvSpPr>
              <a:spLocks noChangeShapeType="1"/>
            </p:cNvSpPr>
            <p:nvPr/>
          </p:nvSpPr>
          <p:spPr bwMode="auto">
            <a:xfrm>
              <a:off x="2880" y="2160"/>
              <a:ext cx="2312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6" name="Line 13"/>
            <p:cNvSpPr>
              <a:spLocks noChangeShapeType="1"/>
            </p:cNvSpPr>
            <p:nvPr/>
          </p:nvSpPr>
          <p:spPr bwMode="auto">
            <a:xfrm>
              <a:off x="2880" y="3612"/>
              <a:ext cx="2312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7" name="Line 14"/>
            <p:cNvSpPr>
              <a:spLocks noChangeShapeType="1"/>
            </p:cNvSpPr>
            <p:nvPr/>
          </p:nvSpPr>
          <p:spPr bwMode="auto">
            <a:xfrm>
              <a:off x="2880" y="1797"/>
              <a:ext cx="2312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8" name="Line 15"/>
            <p:cNvSpPr>
              <a:spLocks noChangeShapeType="1"/>
            </p:cNvSpPr>
            <p:nvPr/>
          </p:nvSpPr>
          <p:spPr bwMode="auto">
            <a:xfrm>
              <a:off x="2880" y="3793"/>
              <a:ext cx="2312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9" name="Line 16"/>
            <p:cNvSpPr>
              <a:spLocks noChangeShapeType="1"/>
            </p:cNvSpPr>
            <p:nvPr/>
          </p:nvSpPr>
          <p:spPr bwMode="auto">
            <a:xfrm>
              <a:off x="4240" y="1752"/>
              <a:ext cx="0" cy="2177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0" name="Line 17"/>
            <p:cNvSpPr>
              <a:spLocks noChangeShapeType="1"/>
            </p:cNvSpPr>
            <p:nvPr/>
          </p:nvSpPr>
          <p:spPr bwMode="auto">
            <a:xfrm>
              <a:off x="4421" y="1752"/>
              <a:ext cx="0" cy="2177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1" name="Line 18"/>
            <p:cNvSpPr>
              <a:spLocks noChangeShapeType="1"/>
            </p:cNvSpPr>
            <p:nvPr/>
          </p:nvSpPr>
          <p:spPr bwMode="auto">
            <a:xfrm>
              <a:off x="4603" y="1752"/>
              <a:ext cx="0" cy="2177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2" name="Line 19"/>
            <p:cNvSpPr>
              <a:spLocks noChangeShapeType="1"/>
            </p:cNvSpPr>
            <p:nvPr/>
          </p:nvSpPr>
          <p:spPr bwMode="auto">
            <a:xfrm>
              <a:off x="4784" y="1752"/>
              <a:ext cx="0" cy="2177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3" name="Line 20"/>
            <p:cNvSpPr>
              <a:spLocks noChangeShapeType="1"/>
            </p:cNvSpPr>
            <p:nvPr/>
          </p:nvSpPr>
          <p:spPr bwMode="auto">
            <a:xfrm>
              <a:off x="4966" y="1752"/>
              <a:ext cx="0" cy="2177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4" name="Line 21"/>
            <p:cNvSpPr>
              <a:spLocks noChangeShapeType="1"/>
            </p:cNvSpPr>
            <p:nvPr/>
          </p:nvSpPr>
          <p:spPr bwMode="auto">
            <a:xfrm>
              <a:off x="5147" y="1752"/>
              <a:ext cx="0" cy="2177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5" name="Line 22"/>
            <p:cNvSpPr>
              <a:spLocks noChangeShapeType="1"/>
            </p:cNvSpPr>
            <p:nvPr/>
          </p:nvSpPr>
          <p:spPr bwMode="auto">
            <a:xfrm>
              <a:off x="3333" y="1752"/>
              <a:ext cx="0" cy="2177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6" name="Line 23"/>
            <p:cNvSpPr>
              <a:spLocks noChangeShapeType="1"/>
            </p:cNvSpPr>
            <p:nvPr/>
          </p:nvSpPr>
          <p:spPr bwMode="auto">
            <a:xfrm>
              <a:off x="3514" y="1752"/>
              <a:ext cx="0" cy="2177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7" name="Line 24"/>
            <p:cNvSpPr>
              <a:spLocks noChangeShapeType="1"/>
            </p:cNvSpPr>
            <p:nvPr/>
          </p:nvSpPr>
          <p:spPr bwMode="auto">
            <a:xfrm>
              <a:off x="3696" y="1752"/>
              <a:ext cx="0" cy="2177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8" name="Line 25"/>
            <p:cNvSpPr>
              <a:spLocks noChangeShapeType="1"/>
            </p:cNvSpPr>
            <p:nvPr/>
          </p:nvSpPr>
          <p:spPr bwMode="auto">
            <a:xfrm>
              <a:off x="3877" y="1752"/>
              <a:ext cx="0" cy="2177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9" name="Line 26"/>
            <p:cNvSpPr>
              <a:spLocks noChangeShapeType="1"/>
            </p:cNvSpPr>
            <p:nvPr/>
          </p:nvSpPr>
          <p:spPr bwMode="auto">
            <a:xfrm>
              <a:off x="2970" y="1752"/>
              <a:ext cx="0" cy="2177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70" name="Line 27"/>
            <p:cNvSpPr>
              <a:spLocks noChangeShapeType="1"/>
            </p:cNvSpPr>
            <p:nvPr/>
          </p:nvSpPr>
          <p:spPr bwMode="auto">
            <a:xfrm>
              <a:off x="3151" y="1752"/>
              <a:ext cx="0" cy="2177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71" name="Text Box 28"/>
            <p:cNvSpPr txBox="1">
              <a:spLocks noChangeArrowheads="1"/>
            </p:cNvSpPr>
            <p:nvPr/>
          </p:nvSpPr>
          <p:spPr bwMode="auto">
            <a:xfrm>
              <a:off x="4132" y="194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31772" name="Text Box 29"/>
            <p:cNvSpPr txBox="1">
              <a:spLocks noChangeArrowheads="1"/>
            </p:cNvSpPr>
            <p:nvPr/>
          </p:nvSpPr>
          <p:spPr bwMode="auto">
            <a:xfrm>
              <a:off x="4317" y="194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31773" name="Text Box 30"/>
            <p:cNvSpPr txBox="1">
              <a:spLocks noChangeArrowheads="1"/>
            </p:cNvSpPr>
            <p:nvPr/>
          </p:nvSpPr>
          <p:spPr bwMode="auto">
            <a:xfrm>
              <a:off x="4498" y="194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31774" name="Text Box 31"/>
            <p:cNvSpPr txBox="1">
              <a:spLocks noChangeArrowheads="1"/>
            </p:cNvSpPr>
            <p:nvPr/>
          </p:nvSpPr>
          <p:spPr bwMode="auto">
            <a:xfrm>
              <a:off x="4680" y="194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31775" name="Text Box 32"/>
            <p:cNvSpPr txBox="1">
              <a:spLocks noChangeArrowheads="1"/>
            </p:cNvSpPr>
            <p:nvPr/>
          </p:nvSpPr>
          <p:spPr bwMode="auto">
            <a:xfrm>
              <a:off x="4861" y="194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31776" name="Text Box 33"/>
            <p:cNvSpPr txBox="1">
              <a:spLocks noChangeArrowheads="1"/>
            </p:cNvSpPr>
            <p:nvPr/>
          </p:nvSpPr>
          <p:spPr bwMode="auto">
            <a:xfrm>
              <a:off x="5193" y="1946"/>
              <a:ext cx="1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1777" name="Text Box 34"/>
            <p:cNvSpPr txBox="1">
              <a:spLocks noChangeArrowheads="1"/>
            </p:cNvSpPr>
            <p:nvPr/>
          </p:nvSpPr>
          <p:spPr bwMode="auto">
            <a:xfrm>
              <a:off x="3833" y="2033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-1</a:t>
              </a:r>
            </a:p>
          </p:txBody>
        </p:sp>
        <p:sp>
          <p:nvSpPr>
            <p:cNvPr id="31778" name="Text Box 35"/>
            <p:cNvSpPr txBox="1">
              <a:spLocks noChangeArrowheads="1"/>
            </p:cNvSpPr>
            <p:nvPr/>
          </p:nvSpPr>
          <p:spPr bwMode="auto">
            <a:xfrm>
              <a:off x="3833" y="2205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-2</a:t>
              </a:r>
            </a:p>
          </p:txBody>
        </p:sp>
        <p:sp>
          <p:nvSpPr>
            <p:cNvPr id="31779" name="Text Box 36"/>
            <p:cNvSpPr txBox="1">
              <a:spLocks noChangeArrowheads="1"/>
            </p:cNvSpPr>
            <p:nvPr/>
          </p:nvSpPr>
          <p:spPr bwMode="auto">
            <a:xfrm>
              <a:off x="3833" y="2400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-3</a:t>
              </a:r>
            </a:p>
          </p:txBody>
        </p:sp>
        <p:sp>
          <p:nvSpPr>
            <p:cNvPr id="31780" name="Text Box 37"/>
            <p:cNvSpPr txBox="1">
              <a:spLocks noChangeArrowheads="1"/>
            </p:cNvSpPr>
            <p:nvPr/>
          </p:nvSpPr>
          <p:spPr bwMode="auto">
            <a:xfrm>
              <a:off x="3833" y="2559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-4</a:t>
              </a:r>
            </a:p>
          </p:txBody>
        </p:sp>
        <p:sp>
          <p:nvSpPr>
            <p:cNvPr id="31781" name="Text Box 38"/>
            <p:cNvSpPr txBox="1">
              <a:spLocks noChangeArrowheads="1"/>
            </p:cNvSpPr>
            <p:nvPr/>
          </p:nvSpPr>
          <p:spPr bwMode="auto">
            <a:xfrm>
              <a:off x="3838" y="2759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-5</a:t>
              </a:r>
            </a:p>
          </p:txBody>
        </p:sp>
        <p:sp>
          <p:nvSpPr>
            <p:cNvPr id="31782" name="Text Box 39"/>
            <p:cNvSpPr txBox="1">
              <a:spLocks noChangeArrowheads="1"/>
            </p:cNvSpPr>
            <p:nvPr/>
          </p:nvSpPr>
          <p:spPr bwMode="auto">
            <a:xfrm>
              <a:off x="3847" y="2944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-6</a:t>
              </a:r>
            </a:p>
          </p:txBody>
        </p:sp>
        <p:sp>
          <p:nvSpPr>
            <p:cNvPr id="31783" name="Text Box 40"/>
            <p:cNvSpPr txBox="1">
              <a:spLocks noChangeArrowheads="1"/>
            </p:cNvSpPr>
            <p:nvPr/>
          </p:nvSpPr>
          <p:spPr bwMode="auto">
            <a:xfrm>
              <a:off x="3842" y="3126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-7</a:t>
              </a:r>
            </a:p>
          </p:txBody>
        </p:sp>
        <p:sp>
          <p:nvSpPr>
            <p:cNvPr id="31784" name="Text Box 41"/>
            <p:cNvSpPr txBox="1">
              <a:spLocks noChangeArrowheads="1"/>
            </p:cNvSpPr>
            <p:nvPr/>
          </p:nvSpPr>
          <p:spPr bwMode="auto">
            <a:xfrm>
              <a:off x="3838" y="3312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-8</a:t>
              </a:r>
            </a:p>
          </p:txBody>
        </p:sp>
        <p:sp>
          <p:nvSpPr>
            <p:cNvPr id="31785" name="Text Box 42"/>
            <p:cNvSpPr txBox="1">
              <a:spLocks noChangeArrowheads="1"/>
            </p:cNvSpPr>
            <p:nvPr/>
          </p:nvSpPr>
          <p:spPr bwMode="auto">
            <a:xfrm>
              <a:off x="3833" y="3475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-9</a:t>
              </a:r>
            </a:p>
          </p:txBody>
        </p:sp>
        <p:sp>
          <p:nvSpPr>
            <p:cNvPr id="31786" name="Text Box 43"/>
            <p:cNvSpPr txBox="1">
              <a:spLocks noChangeArrowheads="1"/>
            </p:cNvSpPr>
            <p:nvPr/>
          </p:nvSpPr>
          <p:spPr bwMode="auto">
            <a:xfrm>
              <a:off x="3854" y="1662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31787" name="Text Box 44"/>
            <p:cNvSpPr txBox="1">
              <a:spLocks noChangeArrowheads="1"/>
            </p:cNvSpPr>
            <p:nvPr/>
          </p:nvSpPr>
          <p:spPr bwMode="auto">
            <a:xfrm>
              <a:off x="4059" y="1526"/>
              <a:ext cx="1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31788" name="Text Box 45"/>
            <p:cNvSpPr txBox="1">
              <a:spLocks noChangeArrowheads="1"/>
            </p:cNvSpPr>
            <p:nvPr/>
          </p:nvSpPr>
          <p:spPr bwMode="auto">
            <a:xfrm>
              <a:off x="4014" y="1936"/>
              <a:ext cx="23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31789" name="Text Box 46"/>
            <p:cNvSpPr txBox="1">
              <a:spLocks noChangeArrowheads="1"/>
            </p:cNvSpPr>
            <p:nvPr/>
          </p:nvSpPr>
          <p:spPr bwMode="auto">
            <a:xfrm>
              <a:off x="3751" y="1946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-1</a:t>
              </a:r>
            </a:p>
          </p:txBody>
        </p:sp>
        <p:sp>
          <p:nvSpPr>
            <p:cNvPr id="31790" name="Text Box 47"/>
            <p:cNvSpPr txBox="1">
              <a:spLocks noChangeArrowheads="1"/>
            </p:cNvSpPr>
            <p:nvPr/>
          </p:nvSpPr>
          <p:spPr bwMode="auto">
            <a:xfrm>
              <a:off x="3560" y="1946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-2</a:t>
              </a:r>
            </a:p>
          </p:txBody>
        </p:sp>
        <p:sp>
          <p:nvSpPr>
            <p:cNvPr id="31791" name="Text Box 48"/>
            <p:cNvSpPr txBox="1">
              <a:spLocks noChangeArrowheads="1"/>
            </p:cNvSpPr>
            <p:nvPr/>
          </p:nvSpPr>
          <p:spPr bwMode="auto">
            <a:xfrm>
              <a:off x="3393" y="1946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-3</a:t>
              </a:r>
            </a:p>
          </p:txBody>
        </p:sp>
        <p:sp>
          <p:nvSpPr>
            <p:cNvPr id="31792" name="Text Box 49"/>
            <p:cNvSpPr txBox="1">
              <a:spLocks noChangeArrowheads="1"/>
            </p:cNvSpPr>
            <p:nvPr/>
          </p:nvSpPr>
          <p:spPr bwMode="auto">
            <a:xfrm>
              <a:off x="3212" y="1946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-4</a:t>
              </a:r>
            </a:p>
          </p:txBody>
        </p:sp>
        <p:sp>
          <p:nvSpPr>
            <p:cNvPr id="31793" name="Text Box 50"/>
            <p:cNvSpPr txBox="1">
              <a:spLocks noChangeArrowheads="1"/>
            </p:cNvSpPr>
            <p:nvPr/>
          </p:nvSpPr>
          <p:spPr bwMode="auto">
            <a:xfrm>
              <a:off x="3016" y="1946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-5</a:t>
              </a:r>
            </a:p>
          </p:txBody>
        </p:sp>
        <p:sp>
          <p:nvSpPr>
            <p:cNvPr id="31794" name="Text Box 51"/>
            <p:cNvSpPr txBox="1">
              <a:spLocks noChangeArrowheads="1"/>
            </p:cNvSpPr>
            <p:nvPr/>
          </p:nvSpPr>
          <p:spPr bwMode="auto">
            <a:xfrm>
              <a:off x="3758" y="3675"/>
              <a:ext cx="34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</a:rPr>
                <a:t>-10</a:t>
              </a:r>
            </a:p>
          </p:txBody>
        </p:sp>
      </p:grpSp>
      <p:grpSp>
        <p:nvGrpSpPr>
          <p:cNvPr id="31795" name="组合 113"/>
          <p:cNvGrpSpPr/>
          <p:nvPr/>
        </p:nvGrpSpPr>
        <p:grpSpPr bwMode="auto">
          <a:xfrm>
            <a:off x="5118100" y="3333750"/>
            <a:ext cx="2593975" cy="3024188"/>
            <a:chOff x="5118100" y="3333750"/>
            <a:chExt cx="2593975" cy="3024188"/>
          </a:xfrm>
        </p:grpSpPr>
        <p:sp>
          <p:nvSpPr>
            <p:cNvPr id="31796" name="Freeform 52"/>
            <p:cNvSpPr>
              <a:spLocks noChangeArrowheads="1"/>
            </p:cNvSpPr>
            <p:nvPr/>
          </p:nvSpPr>
          <p:spPr bwMode="auto">
            <a:xfrm flipV="1">
              <a:off x="6415088" y="3333750"/>
              <a:ext cx="1296987" cy="3024188"/>
            </a:xfrm>
            <a:custGeom>
              <a:avLst/>
              <a:gdLst>
                <a:gd name="T0" fmla="*/ 0 w 817"/>
                <a:gd name="T1" fmla="*/ 1905 h 1905"/>
                <a:gd name="T2" fmla="*/ 182 w 817"/>
                <a:gd name="T3" fmla="*/ 1814 h 1905"/>
                <a:gd name="T4" fmla="*/ 363 w 817"/>
                <a:gd name="T5" fmla="*/ 1542 h 1905"/>
                <a:gd name="T6" fmla="*/ 545 w 817"/>
                <a:gd name="T7" fmla="*/ 1089 h 1905"/>
                <a:gd name="T8" fmla="*/ 726 w 817"/>
                <a:gd name="T9" fmla="*/ 454 h 1905"/>
                <a:gd name="T10" fmla="*/ 817 w 817"/>
                <a:gd name="T11" fmla="*/ 0 h 1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7" h="1905">
                  <a:moveTo>
                    <a:pt x="0" y="1905"/>
                  </a:moveTo>
                  <a:cubicBezTo>
                    <a:pt x="61" y="1889"/>
                    <a:pt x="122" y="1874"/>
                    <a:pt x="182" y="1814"/>
                  </a:cubicBezTo>
                  <a:cubicBezTo>
                    <a:pt x="242" y="1754"/>
                    <a:pt x="303" y="1663"/>
                    <a:pt x="363" y="1542"/>
                  </a:cubicBezTo>
                  <a:cubicBezTo>
                    <a:pt x="423" y="1421"/>
                    <a:pt x="485" y="1270"/>
                    <a:pt x="545" y="1089"/>
                  </a:cubicBezTo>
                  <a:cubicBezTo>
                    <a:pt x="605" y="908"/>
                    <a:pt x="681" y="635"/>
                    <a:pt x="726" y="454"/>
                  </a:cubicBezTo>
                  <a:cubicBezTo>
                    <a:pt x="771" y="273"/>
                    <a:pt x="802" y="68"/>
                    <a:pt x="817" y="0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97" name="Freeform 53"/>
            <p:cNvSpPr>
              <a:spLocks noChangeArrowheads="1"/>
            </p:cNvSpPr>
            <p:nvPr/>
          </p:nvSpPr>
          <p:spPr bwMode="auto">
            <a:xfrm flipH="1" flipV="1">
              <a:off x="5118100" y="3333750"/>
              <a:ext cx="1296988" cy="3024188"/>
            </a:xfrm>
            <a:custGeom>
              <a:avLst/>
              <a:gdLst>
                <a:gd name="T0" fmla="*/ 0 w 817"/>
                <a:gd name="T1" fmla="*/ 1905 h 1905"/>
                <a:gd name="T2" fmla="*/ 182 w 817"/>
                <a:gd name="T3" fmla="*/ 1814 h 1905"/>
                <a:gd name="T4" fmla="*/ 363 w 817"/>
                <a:gd name="T5" fmla="*/ 1542 h 1905"/>
                <a:gd name="T6" fmla="*/ 545 w 817"/>
                <a:gd name="T7" fmla="*/ 1089 h 1905"/>
                <a:gd name="T8" fmla="*/ 726 w 817"/>
                <a:gd name="T9" fmla="*/ 454 h 1905"/>
                <a:gd name="T10" fmla="*/ 817 w 817"/>
                <a:gd name="T11" fmla="*/ 0 h 1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7" h="1905">
                  <a:moveTo>
                    <a:pt x="0" y="1905"/>
                  </a:moveTo>
                  <a:cubicBezTo>
                    <a:pt x="61" y="1889"/>
                    <a:pt x="122" y="1874"/>
                    <a:pt x="182" y="1814"/>
                  </a:cubicBezTo>
                  <a:cubicBezTo>
                    <a:pt x="242" y="1754"/>
                    <a:pt x="303" y="1663"/>
                    <a:pt x="363" y="1542"/>
                  </a:cubicBezTo>
                  <a:cubicBezTo>
                    <a:pt x="423" y="1421"/>
                    <a:pt x="485" y="1270"/>
                    <a:pt x="545" y="1089"/>
                  </a:cubicBezTo>
                  <a:cubicBezTo>
                    <a:pt x="605" y="908"/>
                    <a:pt x="681" y="635"/>
                    <a:pt x="726" y="454"/>
                  </a:cubicBezTo>
                  <a:cubicBezTo>
                    <a:pt x="771" y="273"/>
                    <a:pt x="802" y="68"/>
                    <a:pt x="817" y="0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1798" name="Oval 54"/>
          <p:cNvSpPr>
            <a:spLocks noChangeArrowheads="1"/>
          </p:cNvSpPr>
          <p:nvPr/>
        </p:nvSpPr>
        <p:spPr bwMode="auto">
          <a:xfrm flipV="1">
            <a:off x="6091238" y="345598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99" name="Oval 55"/>
          <p:cNvSpPr>
            <a:spLocks noChangeArrowheads="1"/>
          </p:cNvSpPr>
          <p:nvPr/>
        </p:nvSpPr>
        <p:spPr bwMode="auto">
          <a:xfrm flipV="1">
            <a:off x="7240588" y="4608513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800" name="Oval 56"/>
          <p:cNvSpPr>
            <a:spLocks noChangeArrowheads="1"/>
          </p:cNvSpPr>
          <p:nvPr/>
        </p:nvSpPr>
        <p:spPr bwMode="auto">
          <a:xfrm flipV="1">
            <a:off x="5788025" y="387985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801" name="Oval 57"/>
          <p:cNvSpPr>
            <a:spLocks noChangeArrowheads="1"/>
          </p:cNvSpPr>
          <p:nvPr/>
        </p:nvSpPr>
        <p:spPr bwMode="auto">
          <a:xfrm flipV="1">
            <a:off x="5508625" y="460057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802" name="Oval 58"/>
          <p:cNvSpPr>
            <a:spLocks noChangeArrowheads="1"/>
          </p:cNvSpPr>
          <p:nvPr/>
        </p:nvSpPr>
        <p:spPr bwMode="auto">
          <a:xfrm flipV="1">
            <a:off x="6946900" y="388778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803" name="Oval 59"/>
          <p:cNvSpPr>
            <a:spLocks noChangeArrowheads="1"/>
          </p:cNvSpPr>
          <p:nvPr/>
        </p:nvSpPr>
        <p:spPr bwMode="auto">
          <a:xfrm flipV="1">
            <a:off x="6364288" y="330358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804" name="Oval 60"/>
          <p:cNvSpPr>
            <a:spLocks noChangeArrowheads="1"/>
          </p:cNvSpPr>
          <p:nvPr/>
        </p:nvSpPr>
        <p:spPr bwMode="auto">
          <a:xfrm flipV="1">
            <a:off x="6665913" y="345598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31805" name="Object 95"/>
          <p:cNvGraphicFramePr/>
          <p:nvPr/>
        </p:nvGraphicFramePr>
        <p:xfrm>
          <a:off x="7137400" y="5445125"/>
          <a:ext cx="1755775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2" r:id="rId3" imgW="1132840" imgH="394335" progId="Equation.DSMT4">
                  <p:embed/>
                </p:oleObj>
              </mc:Choice>
              <mc:Fallback>
                <p:oleObj r:id="rId3" imgW="1132840" imgH="394335" progId="Equation.DSMT4">
                  <p:embed/>
                  <p:pic>
                    <p:nvPicPr>
                      <p:cNvPr id="0" name="Object 9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7400" y="5445125"/>
                        <a:ext cx="1755775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806" name="组合 112"/>
          <p:cNvGrpSpPr/>
          <p:nvPr/>
        </p:nvGrpSpPr>
        <p:grpSpPr bwMode="auto">
          <a:xfrm>
            <a:off x="469900" y="838200"/>
            <a:ext cx="8594725" cy="720725"/>
            <a:chOff x="467544" y="1722712"/>
            <a:chExt cx="8208912" cy="720080"/>
          </a:xfrm>
        </p:grpSpPr>
        <p:sp>
          <p:nvSpPr>
            <p:cNvPr id="31807" name="TextBox 109"/>
            <p:cNvSpPr txBox="1">
              <a:spLocks noChangeArrowheads="1"/>
            </p:cNvSpPr>
            <p:nvPr/>
          </p:nvSpPr>
          <p:spPr bwMode="auto">
            <a:xfrm>
              <a:off x="467544" y="1844824"/>
              <a:ext cx="8208912" cy="4567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怎样移动抛物线        就可以得到抛物线               ？</a:t>
              </a:r>
            </a:p>
          </p:txBody>
        </p:sp>
        <p:graphicFrame>
          <p:nvGraphicFramePr>
            <p:cNvPr id="31808" name="Object 115"/>
            <p:cNvGraphicFramePr/>
            <p:nvPr/>
          </p:nvGraphicFramePr>
          <p:xfrm>
            <a:off x="6300192" y="1738401"/>
            <a:ext cx="2016224" cy="701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43" r:id="rId5" imgW="1132840" imgH="394335" progId="Equation.DSMT4">
                    <p:embed/>
                  </p:oleObj>
                </mc:Choice>
                <mc:Fallback>
                  <p:oleObj r:id="rId5" imgW="1132840" imgH="394335" progId="Equation.DSMT4">
                    <p:embed/>
                    <p:pic>
                      <p:nvPicPr>
                        <p:cNvPr id="0" name="Object 11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00192" y="1738401"/>
                          <a:ext cx="2016224" cy="7011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809" name="Object 4"/>
            <p:cNvGraphicFramePr/>
            <p:nvPr/>
          </p:nvGraphicFramePr>
          <p:xfrm>
            <a:off x="2626494" y="1722712"/>
            <a:ext cx="1163403" cy="7200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44" r:id="rId7" imgW="636270" imgH="394335" progId="Equation.DSMT4">
                    <p:embed/>
                  </p:oleObj>
                </mc:Choice>
                <mc:Fallback>
                  <p:oleObj r:id="rId7" imgW="636270" imgH="394335" progId="Equation.DSMT4">
                    <p:embed/>
                    <p:pic>
                      <p:nvPicPr>
                        <p:cNvPr id="0" name="Object 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6494" y="1722712"/>
                          <a:ext cx="1163403" cy="7200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组合 114"/>
          <p:cNvGrpSpPr/>
          <p:nvPr/>
        </p:nvGrpSpPr>
        <p:grpSpPr bwMode="auto">
          <a:xfrm>
            <a:off x="5364163" y="3055938"/>
            <a:ext cx="2593975" cy="3024187"/>
            <a:chOff x="5118100" y="3333750"/>
            <a:chExt cx="2593975" cy="3024188"/>
          </a:xfrm>
        </p:grpSpPr>
        <p:sp>
          <p:nvSpPr>
            <p:cNvPr id="31811" name="Freeform 52"/>
            <p:cNvSpPr>
              <a:spLocks noChangeArrowheads="1"/>
            </p:cNvSpPr>
            <p:nvPr/>
          </p:nvSpPr>
          <p:spPr bwMode="auto">
            <a:xfrm flipV="1">
              <a:off x="6415088" y="3333750"/>
              <a:ext cx="1296987" cy="3024188"/>
            </a:xfrm>
            <a:custGeom>
              <a:avLst/>
              <a:gdLst>
                <a:gd name="T0" fmla="*/ 0 w 817"/>
                <a:gd name="T1" fmla="*/ 1905 h 1905"/>
                <a:gd name="T2" fmla="*/ 182 w 817"/>
                <a:gd name="T3" fmla="*/ 1814 h 1905"/>
                <a:gd name="T4" fmla="*/ 363 w 817"/>
                <a:gd name="T5" fmla="*/ 1542 h 1905"/>
                <a:gd name="T6" fmla="*/ 545 w 817"/>
                <a:gd name="T7" fmla="*/ 1089 h 1905"/>
                <a:gd name="T8" fmla="*/ 726 w 817"/>
                <a:gd name="T9" fmla="*/ 454 h 1905"/>
                <a:gd name="T10" fmla="*/ 817 w 817"/>
                <a:gd name="T11" fmla="*/ 0 h 1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7" h="1905">
                  <a:moveTo>
                    <a:pt x="0" y="1905"/>
                  </a:moveTo>
                  <a:cubicBezTo>
                    <a:pt x="61" y="1889"/>
                    <a:pt x="122" y="1874"/>
                    <a:pt x="182" y="1814"/>
                  </a:cubicBezTo>
                  <a:cubicBezTo>
                    <a:pt x="242" y="1754"/>
                    <a:pt x="303" y="1663"/>
                    <a:pt x="363" y="1542"/>
                  </a:cubicBezTo>
                  <a:cubicBezTo>
                    <a:pt x="423" y="1421"/>
                    <a:pt x="485" y="1270"/>
                    <a:pt x="545" y="1089"/>
                  </a:cubicBezTo>
                  <a:cubicBezTo>
                    <a:pt x="605" y="908"/>
                    <a:pt x="681" y="635"/>
                    <a:pt x="726" y="454"/>
                  </a:cubicBezTo>
                  <a:cubicBezTo>
                    <a:pt x="771" y="273"/>
                    <a:pt x="802" y="68"/>
                    <a:pt x="817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12" name="Freeform 53"/>
            <p:cNvSpPr>
              <a:spLocks noChangeArrowheads="1"/>
            </p:cNvSpPr>
            <p:nvPr/>
          </p:nvSpPr>
          <p:spPr bwMode="auto">
            <a:xfrm flipH="1" flipV="1">
              <a:off x="5118100" y="3333750"/>
              <a:ext cx="1296988" cy="3024188"/>
            </a:xfrm>
            <a:custGeom>
              <a:avLst/>
              <a:gdLst>
                <a:gd name="T0" fmla="*/ 0 w 817"/>
                <a:gd name="T1" fmla="*/ 1905 h 1905"/>
                <a:gd name="T2" fmla="*/ 182 w 817"/>
                <a:gd name="T3" fmla="*/ 1814 h 1905"/>
                <a:gd name="T4" fmla="*/ 363 w 817"/>
                <a:gd name="T5" fmla="*/ 1542 h 1905"/>
                <a:gd name="T6" fmla="*/ 545 w 817"/>
                <a:gd name="T7" fmla="*/ 1089 h 1905"/>
                <a:gd name="T8" fmla="*/ 726 w 817"/>
                <a:gd name="T9" fmla="*/ 454 h 1905"/>
                <a:gd name="T10" fmla="*/ 817 w 817"/>
                <a:gd name="T11" fmla="*/ 0 h 1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7" h="1905">
                  <a:moveTo>
                    <a:pt x="0" y="1905"/>
                  </a:moveTo>
                  <a:cubicBezTo>
                    <a:pt x="61" y="1889"/>
                    <a:pt x="122" y="1874"/>
                    <a:pt x="182" y="1814"/>
                  </a:cubicBezTo>
                  <a:cubicBezTo>
                    <a:pt x="242" y="1754"/>
                    <a:pt x="303" y="1663"/>
                    <a:pt x="363" y="1542"/>
                  </a:cubicBezTo>
                  <a:cubicBezTo>
                    <a:pt x="423" y="1421"/>
                    <a:pt x="485" y="1270"/>
                    <a:pt x="545" y="1089"/>
                  </a:cubicBezTo>
                  <a:cubicBezTo>
                    <a:pt x="605" y="908"/>
                    <a:pt x="681" y="635"/>
                    <a:pt x="726" y="454"/>
                  </a:cubicBezTo>
                  <a:cubicBezTo>
                    <a:pt x="771" y="273"/>
                    <a:pt x="802" y="68"/>
                    <a:pt x="817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1813" name="TextBox 103"/>
          <p:cNvSpPr txBox="1">
            <a:spLocks noChangeArrowheads="1"/>
          </p:cNvSpPr>
          <p:nvPr/>
        </p:nvSpPr>
        <p:spPr bwMode="auto">
          <a:xfrm>
            <a:off x="539750" y="1628775"/>
            <a:ext cx="1800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平移方法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5123" name="Object 5"/>
          <p:cNvGraphicFramePr/>
          <p:nvPr/>
        </p:nvGraphicFramePr>
        <p:xfrm>
          <a:off x="3419475" y="2205038"/>
          <a:ext cx="1163638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5" r:id="rId9" imgW="636270" imgH="394335" progId="Equation.DSMT4">
                  <p:embed/>
                </p:oleObj>
              </mc:Choice>
              <mc:Fallback>
                <p:oleObj r:id="rId9" imgW="636270" imgH="394335" progId="Equation.DSMT4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2205038"/>
                        <a:ext cx="1163638" cy="72072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33CCCC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0" name="矩形 104"/>
          <p:cNvSpPr>
            <a:spLocks noChangeArrowheads="1"/>
          </p:cNvSpPr>
          <p:nvPr/>
        </p:nvSpPr>
        <p:spPr bwMode="auto">
          <a:xfrm>
            <a:off x="2051050" y="1989138"/>
            <a:ext cx="16573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向左平移</a:t>
            </a:r>
            <a:endParaRPr lang="en-US" altLang="zh-CN" sz="24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个单位</a:t>
            </a:r>
          </a:p>
        </p:txBody>
      </p:sp>
      <p:cxnSp>
        <p:nvCxnSpPr>
          <p:cNvPr id="5141" name="直接箭头连接符 106"/>
          <p:cNvCxnSpPr>
            <a:cxnSpLocks noChangeShapeType="1"/>
          </p:cNvCxnSpPr>
          <p:nvPr/>
        </p:nvCxnSpPr>
        <p:spPr bwMode="auto">
          <a:xfrm flipH="1">
            <a:off x="2051050" y="2636838"/>
            <a:ext cx="129698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5124" name="Object 6"/>
          <p:cNvGraphicFramePr/>
          <p:nvPr/>
        </p:nvGraphicFramePr>
        <p:xfrm>
          <a:off x="280988" y="2276475"/>
          <a:ext cx="16986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6" r:id="rId10" imgW="929005" imgH="394335" progId="Equation.DSMT4">
                  <p:embed/>
                </p:oleObj>
              </mc:Choice>
              <mc:Fallback>
                <p:oleObj r:id="rId10" imgW="929005" imgH="394335" progId="Equation.DSMT4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8" y="2276475"/>
                        <a:ext cx="1698625" cy="72072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33CCCC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142" name="直接箭头连接符 107"/>
          <p:cNvCxnSpPr>
            <a:cxnSpLocks noChangeShapeType="1"/>
          </p:cNvCxnSpPr>
          <p:nvPr/>
        </p:nvCxnSpPr>
        <p:spPr bwMode="auto">
          <a:xfrm>
            <a:off x="968375" y="3141663"/>
            <a:ext cx="0" cy="15827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3" name="TextBox 110"/>
          <p:cNvSpPr txBox="1">
            <a:spLocks noChangeArrowheads="1"/>
          </p:cNvSpPr>
          <p:nvPr/>
        </p:nvSpPr>
        <p:spPr bwMode="auto">
          <a:xfrm>
            <a:off x="323850" y="3235325"/>
            <a:ext cx="12922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向下平移</a:t>
            </a:r>
            <a:endParaRPr lang="en-US" altLang="zh-CN" sz="24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个单位</a:t>
            </a:r>
            <a:endParaRPr lang="zh-CN" altLang="en-US" sz="2400"/>
          </a:p>
        </p:txBody>
      </p:sp>
      <p:graphicFrame>
        <p:nvGraphicFramePr>
          <p:cNvPr id="5125" name="Object 7"/>
          <p:cNvGraphicFramePr/>
          <p:nvPr/>
        </p:nvGraphicFramePr>
        <p:xfrm>
          <a:off x="161925" y="4868863"/>
          <a:ext cx="18637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7" r:id="rId12" imgW="1132840" imgH="394335" progId="Equation.DSMT4">
                  <p:embed/>
                </p:oleObj>
              </mc:Choice>
              <mc:Fallback>
                <p:oleObj r:id="rId12" imgW="1132840" imgH="394335" progId="Equation.DSMT4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" y="4868863"/>
                        <a:ext cx="1863725" cy="6477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33CCCC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05273E-6 L -0.01875 3.05273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78 -0.0037 L -0.02378 0.0420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" grpId="0"/>
      <p:bldP spid="514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矩形 112"/>
          <p:cNvSpPr>
            <a:spLocks noChangeArrowheads="1"/>
          </p:cNvSpPr>
          <p:nvPr/>
        </p:nvSpPr>
        <p:spPr bwMode="auto">
          <a:xfrm>
            <a:off x="468313" y="1366838"/>
            <a:ext cx="6840537" cy="43180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二次函数</a:t>
            </a:r>
            <a:r>
              <a:rPr lang="en-US" altLang="zh-CN" sz="2400" b="1" i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y</a:t>
            </a:r>
            <a:r>
              <a:rPr lang="en-US" altLang="zh-CN" sz="2400" b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=</a:t>
            </a:r>
            <a:r>
              <a:rPr lang="en-US" altLang="zh-CN" sz="2400" b="1" i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ax</a:t>
            </a:r>
            <a:r>
              <a:rPr lang="en-US" altLang="zh-CN" sz="2400" b="1" baseline="3000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en-US" altLang="zh-CN" sz="2400" b="1" baseline="3000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1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与</a:t>
            </a:r>
            <a:r>
              <a:rPr lang="en-US" altLang="zh-CN" sz="2400" b="1" i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y</a:t>
            </a:r>
            <a:r>
              <a:rPr lang="en-US" altLang="zh-CN" sz="2400" b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=</a:t>
            </a:r>
            <a:r>
              <a:rPr lang="en-US" altLang="zh-CN" sz="2400" b="1" i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</a:t>
            </a:r>
            <a:r>
              <a:rPr lang="zh-CN" altLang="en-US" sz="2400" b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（</a:t>
            </a:r>
            <a:r>
              <a:rPr lang="en-US" altLang="zh-CN" sz="2400" b="1" i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x</a:t>
            </a:r>
            <a:r>
              <a:rPr lang="en-US" altLang="zh-CN" sz="2400" b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-</a:t>
            </a:r>
            <a:r>
              <a:rPr lang="en-US" altLang="zh-CN" sz="2400" b="1" i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</a:t>
            </a:r>
            <a:r>
              <a:rPr lang="en-US" altLang="zh-CN" sz="2400" b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)</a:t>
            </a:r>
            <a:r>
              <a:rPr lang="en-US" altLang="zh-CN" sz="2400" b="1" baseline="3000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en-US" altLang="zh-CN" sz="2400" b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+</a:t>
            </a:r>
            <a:r>
              <a:rPr lang="en-US" altLang="zh-CN" sz="2400" b="1" i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k</a:t>
            </a:r>
            <a:r>
              <a:rPr lang="zh-CN" altLang="en-US" sz="2400" b="1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的关系</a:t>
            </a: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395288" y="2032000"/>
            <a:ext cx="3687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可以看作互相平移得到的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2916238" y="5991225"/>
            <a:ext cx="12969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chemeClr val="tx2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400" b="1">
                <a:solidFill>
                  <a:schemeClr val="tx2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zh-CN" sz="2400" b="1" i="1">
                <a:solidFill>
                  <a:schemeClr val="tx2"/>
                </a:solidFill>
                <a:latin typeface="Times New Roman" panose="02020603050405020304" pitchFamily="18" charset="0"/>
              </a:rPr>
              <a:t>ax</a:t>
            </a:r>
            <a:r>
              <a:rPr lang="en-US" altLang="zh-CN" sz="2400" b="1" baseline="30000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endParaRPr lang="en-US" altLang="zh-CN" sz="2400" b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323850" y="4622800"/>
            <a:ext cx="1873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chemeClr val="tx2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400" b="1">
                <a:solidFill>
                  <a:schemeClr val="tx2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zh-CN" sz="2400" b="1" i="1">
                <a:solidFill>
                  <a:schemeClr val="tx2"/>
                </a:solidFill>
                <a:latin typeface="Times New Roman" panose="02020603050405020304" pitchFamily="18" charset="0"/>
              </a:rPr>
              <a:t>ax</a:t>
            </a:r>
            <a:r>
              <a:rPr lang="en-US" altLang="zh-CN" sz="2400" b="1" baseline="30000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400" b="1">
                <a:solidFill>
                  <a:schemeClr val="tx2"/>
                </a:solidFill>
                <a:latin typeface="Times New Roman" panose="02020603050405020304" pitchFamily="18" charset="0"/>
              </a:rPr>
              <a:t> + </a:t>
            </a:r>
            <a:r>
              <a:rPr lang="en-US" altLang="zh-CN" sz="2400" b="1" i="1">
                <a:solidFill>
                  <a:schemeClr val="tx2"/>
                </a:solidFill>
                <a:latin typeface="Times New Roman" panose="02020603050405020304" pitchFamily="18" charset="0"/>
              </a:rPr>
              <a:t>k</a:t>
            </a:r>
            <a:r>
              <a:rPr lang="en-US" altLang="zh-CN" sz="2400" b="1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zh-CN" sz="2400" b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4645025" y="4622800"/>
            <a:ext cx="1787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chemeClr val="tx2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400" b="1">
                <a:solidFill>
                  <a:schemeClr val="tx2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zh-CN" sz="2400" b="1" i="1">
                <a:solidFill>
                  <a:schemeClr val="tx2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400" b="1">
                <a:solidFill>
                  <a:schemeClr val="tx2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2400" b="1" i="1">
                <a:solidFill>
                  <a:schemeClr val="tx2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>
                <a:solidFill>
                  <a:schemeClr val="tx2"/>
                </a:solidFill>
                <a:latin typeface="Times New Roman" panose="02020603050405020304" pitchFamily="18" charset="0"/>
              </a:rPr>
              <a:t> -</a:t>
            </a:r>
            <a:r>
              <a:rPr lang="en-US" altLang="zh-CN" sz="2400" b="1" i="1">
                <a:solidFill>
                  <a:schemeClr val="tx2"/>
                </a:solidFill>
                <a:latin typeface="Times New Roman" panose="02020603050405020304" pitchFamily="18" charset="0"/>
              </a:rPr>
              <a:t> h</a:t>
            </a:r>
            <a:r>
              <a:rPr lang="en-US" altLang="zh-CN" sz="2400" b="1">
                <a:solidFill>
                  <a:schemeClr val="tx2"/>
                </a:solidFill>
                <a:latin typeface="Times New Roman" panose="02020603050405020304" pitchFamily="18" charset="0"/>
              </a:rPr>
              <a:t> )</a:t>
            </a:r>
            <a:r>
              <a:rPr lang="en-US" altLang="zh-CN" sz="2400" b="1" baseline="30000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endParaRPr lang="en-US" altLang="zh-CN" sz="2400" b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414588" y="3038475"/>
            <a:ext cx="2370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zh-CN" sz="2400" b="1" i="1">
                <a:solidFill>
                  <a:schemeClr val="tx2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400" b="1">
                <a:solidFill>
                  <a:schemeClr val="tx2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zh-CN" sz="2400" b="1" i="1">
                <a:solidFill>
                  <a:schemeClr val="tx2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400" b="1">
                <a:solidFill>
                  <a:schemeClr val="tx2"/>
                </a:solidFill>
                <a:latin typeface="Times New Roman" panose="02020603050405020304" pitchFamily="18" charset="0"/>
              </a:rPr>
              <a:t>( </a:t>
            </a:r>
            <a:r>
              <a:rPr lang="en-US" altLang="zh-CN" sz="2400" b="1" i="1">
                <a:solidFill>
                  <a:schemeClr val="tx2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>
                <a:solidFill>
                  <a:schemeClr val="tx2"/>
                </a:solidFill>
                <a:latin typeface="Times New Roman" panose="02020603050405020304" pitchFamily="18" charset="0"/>
              </a:rPr>
              <a:t> - </a:t>
            </a:r>
            <a:r>
              <a:rPr lang="en-US" altLang="zh-CN" sz="2400" b="1" i="1">
                <a:solidFill>
                  <a:schemeClr val="tx2"/>
                </a:solidFill>
                <a:latin typeface="Times New Roman" panose="02020603050405020304" pitchFamily="18" charset="0"/>
              </a:rPr>
              <a:t>h</a:t>
            </a:r>
            <a:r>
              <a:rPr lang="en-US" altLang="zh-CN" sz="2400" b="1">
                <a:solidFill>
                  <a:schemeClr val="tx2"/>
                </a:solidFill>
                <a:latin typeface="Times New Roman" panose="02020603050405020304" pitchFamily="18" charset="0"/>
              </a:rPr>
              <a:t> )</a:t>
            </a:r>
            <a:r>
              <a:rPr lang="en-US" altLang="zh-CN" sz="2400" b="1" baseline="30000">
                <a:solidFill>
                  <a:schemeClr val="tx2"/>
                </a:solidFill>
                <a:latin typeface="Times New Roman" panose="02020603050405020304" pitchFamily="18" charset="0"/>
              </a:rPr>
              <a:t>2  </a:t>
            </a:r>
            <a:r>
              <a:rPr lang="en-US" altLang="zh-CN" sz="2400" b="1">
                <a:solidFill>
                  <a:schemeClr val="tx2"/>
                </a:solidFill>
                <a:latin typeface="Times New Roman" panose="02020603050405020304" pitchFamily="18" charset="0"/>
              </a:rPr>
              <a:t>+ </a:t>
            </a:r>
            <a:r>
              <a:rPr lang="en-US" altLang="zh-CN" sz="2400" b="1" i="1">
                <a:solidFill>
                  <a:schemeClr val="tx2"/>
                </a:solidFill>
                <a:latin typeface="Times New Roman" panose="02020603050405020304" pitchFamily="18" charset="0"/>
              </a:rPr>
              <a:t>k</a:t>
            </a:r>
            <a:endParaRPr lang="en-US" altLang="zh-CN" sz="2400" b="1" i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Line 6"/>
          <p:cNvSpPr>
            <a:spLocks noChangeShapeType="1"/>
          </p:cNvSpPr>
          <p:nvPr/>
        </p:nvSpPr>
        <p:spPr bwMode="auto">
          <a:xfrm flipH="1">
            <a:off x="1116013" y="6278563"/>
            <a:ext cx="1584325" cy="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" name="Line 7"/>
          <p:cNvSpPr>
            <a:spLocks noChangeShapeType="1"/>
          </p:cNvSpPr>
          <p:nvPr/>
        </p:nvSpPr>
        <p:spPr bwMode="auto">
          <a:xfrm flipV="1">
            <a:off x="4140200" y="6278563"/>
            <a:ext cx="1584325" cy="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" name="Line 8"/>
          <p:cNvSpPr>
            <a:spLocks noChangeShapeType="1"/>
          </p:cNvSpPr>
          <p:nvPr/>
        </p:nvSpPr>
        <p:spPr bwMode="auto">
          <a:xfrm flipV="1">
            <a:off x="1116013" y="3327400"/>
            <a:ext cx="0" cy="1438275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" name="Line 9"/>
          <p:cNvSpPr>
            <a:spLocks noChangeShapeType="1"/>
          </p:cNvSpPr>
          <p:nvPr/>
        </p:nvSpPr>
        <p:spPr bwMode="auto">
          <a:xfrm>
            <a:off x="5724525" y="3327400"/>
            <a:ext cx="0" cy="1368425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1104900" y="5821363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上下平移</a:t>
            </a:r>
          </a:p>
        </p:txBody>
      </p:sp>
      <p:sp>
        <p:nvSpPr>
          <p:cNvPr id="34" name="Line 11"/>
          <p:cNvSpPr>
            <a:spLocks noChangeShapeType="1"/>
          </p:cNvSpPr>
          <p:nvPr/>
        </p:nvSpPr>
        <p:spPr bwMode="auto">
          <a:xfrm flipH="1" flipV="1">
            <a:off x="1116013" y="5127625"/>
            <a:ext cx="0" cy="1150938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" name="Line 12"/>
          <p:cNvSpPr>
            <a:spLocks noChangeShapeType="1"/>
          </p:cNvSpPr>
          <p:nvPr/>
        </p:nvSpPr>
        <p:spPr bwMode="auto">
          <a:xfrm flipH="1" flipV="1">
            <a:off x="5724525" y="5127625"/>
            <a:ext cx="0" cy="1150938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" name="Line 13"/>
          <p:cNvSpPr>
            <a:spLocks noChangeShapeType="1"/>
          </p:cNvSpPr>
          <p:nvPr/>
        </p:nvSpPr>
        <p:spPr bwMode="auto">
          <a:xfrm flipH="1">
            <a:off x="4716463" y="3327400"/>
            <a:ext cx="1008062" cy="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" name="Line 14"/>
          <p:cNvSpPr>
            <a:spLocks noChangeShapeType="1"/>
          </p:cNvSpPr>
          <p:nvPr/>
        </p:nvSpPr>
        <p:spPr bwMode="auto">
          <a:xfrm>
            <a:off x="1116013" y="3327400"/>
            <a:ext cx="936625" cy="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4076700" y="5821363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zh-CN" altLang="en-US" sz="2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左右平移</a:t>
            </a:r>
          </a:p>
        </p:txBody>
      </p:sp>
      <p:sp>
        <p:nvSpPr>
          <p:cNvPr id="39" name="Text Box 16"/>
          <p:cNvSpPr txBox="1">
            <a:spLocks noChangeArrowheads="1"/>
          </p:cNvSpPr>
          <p:nvPr/>
        </p:nvSpPr>
        <p:spPr bwMode="auto">
          <a:xfrm>
            <a:off x="5143500" y="3182938"/>
            <a:ext cx="554038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pPr algn="r">
              <a:spcBef>
                <a:spcPct val="50000"/>
              </a:spcBef>
            </a:pPr>
            <a:r>
              <a:rPr lang="zh-CN" altLang="en-US" sz="2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上下平移</a:t>
            </a:r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1111250" y="3254375"/>
            <a:ext cx="554038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pPr algn="r">
              <a:spcBef>
                <a:spcPct val="50000"/>
              </a:spcBef>
            </a:pPr>
            <a:r>
              <a:rPr lang="zh-CN" altLang="en-US" sz="2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左右平移</a:t>
            </a:r>
          </a:p>
        </p:txBody>
      </p:sp>
      <p:sp>
        <p:nvSpPr>
          <p:cNvPr id="13333" name="TextBox 40"/>
          <p:cNvSpPr txBox="1">
            <a:spLocks noChangeArrowheads="1"/>
          </p:cNvSpPr>
          <p:nvPr/>
        </p:nvSpPr>
        <p:spPr bwMode="auto">
          <a:xfrm>
            <a:off x="468313" y="2627313"/>
            <a:ext cx="1717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平移规律</a:t>
            </a:r>
          </a:p>
        </p:txBody>
      </p:sp>
      <p:sp>
        <p:nvSpPr>
          <p:cNvPr id="13334" name="TextBox 41"/>
          <p:cNvSpPr txBox="1">
            <a:spLocks noChangeArrowheads="1"/>
          </p:cNvSpPr>
          <p:nvPr/>
        </p:nvSpPr>
        <p:spPr bwMode="auto">
          <a:xfrm>
            <a:off x="6372225" y="2997200"/>
            <a:ext cx="2692400" cy="3382963"/>
          </a:xfrm>
          <a:prstGeom prst="rect">
            <a:avLst/>
          </a:prstGeom>
          <a:noFill/>
          <a:ln w="25400">
            <a:solidFill>
              <a:srgbClr val="00B0F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简记为：</a:t>
            </a:r>
            <a:endParaRPr lang="en-US" altLang="zh-CN" sz="2400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上下平移，</a:t>
            </a:r>
            <a:endParaRPr lang="en-US" altLang="zh-CN" sz="24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括号外上加下减；</a:t>
            </a:r>
            <a:endParaRPr lang="en-US" altLang="zh-CN" sz="24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左右平移，</a:t>
            </a:r>
            <a:endParaRPr lang="en-US" altLang="zh-CN" sz="24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括号内左加右减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二次项系数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不变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32789" name="圆角矩形 31"/>
          <p:cNvSpPr>
            <a:spLocks noChangeArrowheads="1"/>
          </p:cNvSpPr>
          <p:nvPr/>
        </p:nvSpPr>
        <p:spPr bwMode="auto">
          <a:xfrm>
            <a:off x="323850" y="663575"/>
            <a:ext cx="1530350" cy="45085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要点归纳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75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25" grpId="0"/>
      <p:bldP spid="26" grpId="0"/>
      <p:bldP spid="27" grpId="0"/>
      <p:bldP spid="28" grpId="0"/>
      <p:bldP spid="29" grpId="0" animBg="1"/>
      <p:bldP spid="30" grpId="0" animBg="1"/>
      <p:bldP spid="31" grpId="0" animBg="1"/>
      <p:bldP spid="32" grpId="0" animBg="1"/>
      <p:bldP spid="33" grpId="0"/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40" grpId="0"/>
      <p:bldP spid="13333" grpId="0"/>
      <p:bldP spid="13334" grpId="0" bldLvl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2"/>
          <p:cNvSpPr>
            <a:spLocks noChangeArrowheads="1"/>
          </p:cNvSpPr>
          <p:nvPr/>
        </p:nvSpPr>
        <p:spPr bwMode="auto">
          <a:xfrm>
            <a:off x="285750" y="1214438"/>
            <a:ext cx="8426450" cy="121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请回答抛物线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= 4(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3)</a:t>
            </a:r>
            <a:r>
              <a:rPr lang="en-US" altLang="zh-CN" sz="28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7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由抛物线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=4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怎样平移得到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6150" name="TextBox 4"/>
          <p:cNvSpPr txBox="1">
            <a:spLocks noChangeArrowheads="1"/>
          </p:cNvSpPr>
          <p:nvPr/>
        </p:nvSpPr>
        <p:spPr bwMode="auto">
          <a:xfrm>
            <a:off x="376238" y="2517775"/>
            <a:ext cx="85407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由抛物线向上平移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个单位再向右平移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个单位得到的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2" name="组合 7"/>
          <p:cNvGrpSpPr/>
          <p:nvPr/>
        </p:nvGrpSpPr>
        <p:grpSpPr bwMode="auto">
          <a:xfrm>
            <a:off x="285750" y="3132138"/>
            <a:ext cx="8137525" cy="1304925"/>
            <a:chOff x="250825" y="2470468"/>
            <a:chExt cx="8137525" cy="1305877"/>
          </a:xfrm>
        </p:grpSpPr>
        <p:sp>
          <p:nvSpPr>
            <p:cNvPr id="33796" name="TextBox 7"/>
            <p:cNvSpPr txBox="1">
              <a:spLocks noChangeArrowheads="1"/>
            </p:cNvSpPr>
            <p:nvPr/>
          </p:nvSpPr>
          <p:spPr bwMode="auto">
            <a:xfrm>
              <a:off x="250825" y="2565400"/>
              <a:ext cx="8137525" cy="12109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2.</a:t>
              </a: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如果一条抛物线的形状与               形状相同，且顶点坐标是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4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-2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），</a:t>
              </a: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试求这个函数关系式</a:t>
              </a: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  <a:endParaRPr lang="zh-CN" altLang="en-US" sz="2800">
                <a:ea typeface="黑体" panose="02010609060101010101" pitchFamily="49" charset="-122"/>
              </a:endParaRPr>
            </a:p>
          </p:txBody>
        </p:sp>
        <p:graphicFrame>
          <p:nvGraphicFramePr>
            <p:cNvPr id="33797" name="Object 19"/>
            <p:cNvGraphicFramePr/>
            <p:nvPr/>
          </p:nvGraphicFramePr>
          <p:xfrm>
            <a:off x="4648835" y="2470468"/>
            <a:ext cx="2376488" cy="838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09" r:id="rId4" imgW="865505" imgH="394335" progId="Equation.DSMT4">
                    <p:embed/>
                  </p:oleObj>
                </mc:Choice>
                <mc:Fallback>
                  <p:oleObj r:id="rId4" imgW="865505" imgH="394335" progId="Equation.DSMT4">
                    <p:embed/>
                    <p:pic>
                      <p:nvPicPr>
                        <p:cNvPr id="0" name="Object 19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8835" y="2470468"/>
                          <a:ext cx="2376488" cy="838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147" name="Object 5"/>
          <p:cNvGraphicFramePr/>
          <p:nvPr/>
        </p:nvGraphicFramePr>
        <p:xfrm>
          <a:off x="1897063" y="4665663"/>
          <a:ext cx="321468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0" r:id="rId6" imgW="1169035" imgH="393700" progId="Equation.DSMT4">
                  <p:embed/>
                </p:oleObj>
              </mc:Choice>
              <mc:Fallback>
                <p:oleObj r:id="rId6" imgW="1169035" imgH="393700" progId="Equation.DSMT4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7063" y="4665663"/>
                        <a:ext cx="321468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9" name="圆角矩形 31"/>
          <p:cNvSpPr>
            <a:spLocks noChangeArrowheads="1"/>
          </p:cNvSpPr>
          <p:nvPr/>
        </p:nvSpPr>
        <p:spPr bwMode="auto">
          <a:xfrm>
            <a:off x="377825" y="673100"/>
            <a:ext cx="1362075" cy="45085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15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ChangeArrowheads="1"/>
          </p:cNvSpPr>
          <p:nvPr/>
        </p:nvSpPr>
        <p:spPr bwMode="auto">
          <a:xfrm>
            <a:off x="323850" y="706438"/>
            <a:ext cx="8496300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把抛物线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=-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沿着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轴方向平移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个单位长度，那么平移后抛物线的解析式是</a:t>
            </a:r>
            <a:r>
              <a:rPr lang="zh-CN" altLang="en-US" sz="2800" u="sng">
                <a:latin typeface="黑体" panose="02010609060101010101" pitchFamily="49" charset="-122"/>
                <a:ea typeface="黑体" panose="02010609060101010101" pitchFamily="49" charset="-122"/>
              </a:rPr>
              <a:t>                     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二次函数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=2(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-      )</a:t>
            </a:r>
            <a:r>
              <a:rPr lang="en-US" altLang="zh-CN" sz="28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图像的对称轴是直线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_______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，顶点是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________.</a:t>
            </a:r>
            <a:endParaRPr 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3 .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若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-    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）（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-   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）（      ，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）为二次函数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=(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-2)</a:t>
            </a:r>
            <a:r>
              <a:rPr lang="en-US" altLang="zh-CN" sz="28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图像上的三点，则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的大小关系为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_______________.</a:t>
            </a:r>
          </a:p>
          <a:p>
            <a:pPr algn="ctr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842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228B8B"/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2000">
              <a:solidFill>
                <a:srgbClr val="228B8B"/>
              </a:solidFill>
            </a:endParaRPr>
          </a:p>
        </p:txBody>
      </p:sp>
      <p:graphicFrame>
        <p:nvGraphicFramePr>
          <p:cNvPr id="35843" name="Object 4"/>
          <p:cNvGraphicFramePr>
            <a:graphicFrameLocks noChangeAspect="1"/>
          </p:cNvGraphicFramePr>
          <p:nvPr/>
        </p:nvGraphicFramePr>
        <p:xfrm>
          <a:off x="1665288" y="3359150"/>
          <a:ext cx="44767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6" r:id="rId4" imgW="204470" imgH="395605" progId="Equation.DSMT4">
                  <p:embed/>
                </p:oleObj>
              </mc:Choice>
              <mc:Fallback>
                <p:oleObj r:id="rId4" imgW="204470" imgH="395605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5288" y="3359150"/>
                        <a:ext cx="447675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4" name="Object 5"/>
          <p:cNvGraphicFramePr>
            <a:graphicFrameLocks noChangeAspect="1"/>
          </p:cNvGraphicFramePr>
          <p:nvPr/>
        </p:nvGraphicFramePr>
        <p:xfrm>
          <a:off x="3543300" y="3359150"/>
          <a:ext cx="32385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7" r:id="rId6" imgW="153035" imgH="396240" progId="Equations">
                  <p:embed/>
                </p:oleObj>
              </mc:Choice>
              <mc:Fallback>
                <p:oleObj r:id="rId6" imgW="153035" imgH="396240" progId="Equations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3300" y="3359150"/>
                        <a:ext cx="323850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5" name="Object 6"/>
          <p:cNvGraphicFramePr>
            <a:graphicFrameLocks noChangeAspect="1"/>
          </p:cNvGraphicFramePr>
          <p:nvPr/>
        </p:nvGraphicFramePr>
        <p:xfrm>
          <a:off x="5273675" y="3344863"/>
          <a:ext cx="349250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8" r:id="rId8" imgW="153035" imgH="396240" progId="Equation.DSMT4">
                  <p:embed/>
                </p:oleObj>
              </mc:Choice>
              <mc:Fallback>
                <p:oleObj r:id="rId8" imgW="153035" imgH="3962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3675" y="3344863"/>
                        <a:ext cx="349250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6" name="Object 8"/>
          <p:cNvGraphicFramePr>
            <a:graphicFrameLocks noChangeAspect="1"/>
          </p:cNvGraphicFramePr>
          <p:nvPr/>
        </p:nvGraphicFramePr>
        <p:xfrm>
          <a:off x="4514850" y="289242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9" r:id="rId10" imgW="114300" imgH="215900" progId="Equations">
                  <p:embed/>
                </p:oleObj>
              </mc:Choice>
              <mc:Fallback>
                <p:oleObj r:id="rId10" imgW="114300" imgH="215900" progId="Equations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289242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7" name="Object 9"/>
          <p:cNvGraphicFramePr>
            <a:graphicFrameLocks noChangeAspect="1"/>
          </p:cNvGraphicFramePr>
          <p:nvPr/>
        </p:nvGraphicFramePr>
        <p:xfrm>
          <a:off x="3175000" y="2133600"/>
          <a:ext cx="30638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0" r:id="rId12" imgW="153035" imgH="396240" progId="Equations">
                  <p:embed/>
                </p:oleObj>
              </mc:Choice>
              <mc:Fallback>
                <p:oleObj r:id="rId12" imgW="153035" imgH="396240" progId="Equations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0" y="2133600"/>
                        <a:ext cx="306388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" name="矩形 12"/>
          <p:cNvSpPr>
            <a:spLocks noChangeArrowheads="1"/>
          </p:cNvSpPr>
          <p:nvPr/>
        </p:nvSpPr>
        <p:spPr bwMode="auto">
          <a:xfrm>
            <a:off x="4403725" y="1466850"/>
            <a:ext cx="34099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=-(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+3)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或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=-(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-3)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zh-CN" altLang="en-US" sz="2800"/>
          </a:p>
        </p:txBody>
      </p:sp>
      <p:graphicFrame>
        <p:nvGraphicFramePr>
          <p:cNvPr id="6151" name="Object 10"/>
          <p:cNvGraphicFramePr>
            <a:graphicFrameLocks noChangeAspect="1"/>
          </p:cNvGraphicFramePr>
          <p:nvPr/>
        </p:nvGraphicFramePr>
        <p:xfrm>
          <a:off x="7375525" y="1989138"/>
          <a:ext cx="7747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1" r:id="rId14" imgW="382905" imgH="395605" progId="Equation.DSMT4">
                  <p:embed/>
                </p:oleObj>
              </mc:Choice>
              <mc:Fallback>
                <p:oleObj r:id="rId14" imgW="382905" imgH="395605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5525" y="1989138"/>
                        <a:ext cx="774700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15"/>
          <p:cNvGraphicFramePr>
            <a:graphicFrameLocks noChangeAspect="1"/>
          </p:cNvGraphicFramePr>
          <p:nvPr/>
        </p:nvGraphicFramePr>
        <p:xfrm>
          <a:off x="1735138" y="2640013"/>
          <a:ext cx="725487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2" r:id="rId16" imgW="395605" imgH="395605" progId="Equation.DSMT4">
                  <p:embed/>
                </p:oleObj>
              </mc:Choice>
              <mc:Fallback>
                <p:oleObj r:id="rId16" imgW="395605" imgH="395605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5138" y="2640013"/>
                        <a:ext cx="725487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6" name="矩形 15"/>
          <p:cNvSpPr>
            <a:spLocks noChangeArrowheads="1"/>
          </p:cNvSpPr>
          <p:nvPr/>
        </p:nvSpPr>
        <p:spPr bwMode="auto">
          <a:xfrm>
            <a:off x="981075" y="4651375"/>
            <a:ext cx="19859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8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＞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8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＞ 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8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/>
      <p:bldP spid="615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/>
        </p:nvSpPr>
        <p:spPr bwMode="auto">
          <a:xfrm>
            <a:off x="171450" y="806450"/>
            <a:ext cx="8453438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指出下列函数图像的开口方向</a:t>
            </a:r>
            <a:r>
              <a:rPr lang="zh-CN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对称轴和顶点坐标</a:t>
            </a:r>
            <a:r>
              <a:rPr lang="zh-CN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34" name="Group 10"/>
          <p:cNvGraphicFramePr>
            <a:graphicFrameLocks noGrp="1"/>
          </p:cNvGraphicFramePr>
          <p:nvPr/>
        </p:nvGraphicFramePr>
        <p:xfrm>
          <a:off x="323850" y="1628775"/>
          <a:ext cx="8208962" cy="3241674"/>
        </p:xfrm>
        <a:graphic>
          <a:graphicData uri="http://schemas.openxmlformats.org/drawingml/2006/table">
            <a:tbl>
              <a:tblPr/>
              <a:tblGrid>
                <a:gridCol w="2112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8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5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52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抛物线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开口方向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对称轴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顶点坐标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1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4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98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5" name="Text Box 37"/>
          <p:cNvSpPr txBox="1">
            <a:spLocks noChangeArrowheads="1"/>
          </p:cNvSpPr>
          <p:nvPr/>
        </p:nvSpPr>
        <p:spPr bwMode="auto">
          <a:xfrm>
            <a:off x="2916238" y="2636838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向上</a:t>
            </a:r>
          </a:p>
        </p:txBody>
      </p:sp>
      <p:sp>
        <p:nvSpPr>
          <p:cNvPr id="36" name="Text Box 38"/>
          <p:cNvSpPr txBox="1">
            <a:spLocks noChangeArrowheads="1"/>
          </p:cNvSpPr>
          <p:nvPr/>
        </p:nvSpPr>
        <p:spPr bwMode="auto">
          <a:xfrm>
            <a:off x="4572000" y="2565400"/>
            <a:ext cx="1655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直线</a:t>
            </a:r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39"/>
          <p:cNvSpPr txBox="1">
            <a:spLocks noChangeArrowheads="1"/>
          </p:cNvSpPr>
          <p:nvPr/>
        </p:nvSpPr>
        <p:spPr bwMode="auto">
          <a:xfrm>
            <a:off x="6804025" y="2565400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(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, 0 )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920" name="Text Box 40"/>
          <p:cNvSpPr txBox="1">
            <a:spLocks noChangeArrowheads="1"/>
          </p:cNvSpPr>
          <p:nvPr/>
        </p:nvSpPr>
        <p:spPr bwMode="auto">
          <a:xfrm>
            <a:off x="5811838" y="370681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400"/>
          </a:p>
        </p:txBody>
      </p:sp>
      <p:sp>
        <p:nvSpPr>
          <p:cNvPr id="39" name="Text Box 41"/>
          <p:cNvSpPr txBox="1">
            <a:spLocks noChangeArrowheads="1"/>
          </p:cNvSpPr>
          <p:nvPr/>
        </p:nvSpPr>
        <p:spPr bwMode="auto">
          <a:xfrm>
            <a:off x="4572000" y="3500438"/>
            <a:ext cx="1655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直线</a:t>
            </a:r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 Box 42"/>
          <p:cNvSpPr txBox="1">
            <a:spLocks noChangeArrowheads="1"/>
          </p:cNvSpPr>
          <p:nvPr/>
        </p:nvSpPr>
        <p:spPr bwMode="auto">
          <a:xfrm>
            <a:off x="4572000" y="4221163"/>
            <a:ext cx="1511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直线</a:t>
            </a:r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 Box 43"/>
          <p:cNvSpPr txBox="1">
            <a:spLocks noChangeArrowheads="1"/>
          </p:cNvSpPr>
          <p:nvPr/>
        </p:nvSpPr>
        <p:spPr bwMode="auto">
          <a:xfrm>
            <a:off x="2916238" y="4221163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向下</a:t>
            </a:r>
          </a:p>
        </p:txBody>
      </p:sp>
      <p:sp>
        <p:nvSpPr>
          <p:cNvPr id="42" name="Text Box 44"/>
          <p:cNvSpPr txBox="1">
            <a:spLocks noChangeArrowheads="1"/>
          </p:cNvSpPr>
          <p:nvPr/>
        </p:nvSpPr>
        <p:spPr bwMode="auto">
          <a:xfrm>
            <a:off x="2916238" y="3500438"/>
            <a:ext cx="1008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向上</a:t>
            </a:r>
          </a:p>
        </p:txBody>
      </p:sp>
      <p:sp>
        <p:nvSpPr>
          <p:cNvPr id="43" name="Text Box 45"/>
          <p:cNvSpPr txBox="1">
            <a:spLocks noChangeArrowheads="1"/>
          </p:cNvSpPr>
          <p:nvPr/>
        </p:nvSpPr>
        <p:spPr bwMode="auto">
          <a:xfrm>
            <a:off x="6804025" y="3429000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(2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, 0 )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 Box 46"/>
          <p:cNvSpPr txBox="1">
            <a:spLocks noChangeArrowheads="1"/>
          </p:cNvSpPr>
          <p:nvPr/>
        </p:nvSpPr>
        <p:spPr bwMode="auto">
          <a:xfrm>
            <a:off x="6804025" y="4149725"/>
            <a:ext cx="12239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(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, 0)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7927" name="Object 8"/>
          <p:cNvGraphicFramePr>
            <a:graphicFrameLocks noChangeAspect="1"/>
          </p:cNvGraphicFramePr>
          <p:nvPr/>
        </p:nvGraphicFramePr>
        <p:xfrm>
          <a:off x="396875" y="4037013"/>
          <a:ext cx="2001838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2" r:id="rId6" imgW="942975" imgH="394970" progId="Equation.DSMT4">
                  <p:embed/>
                </p:oleObj>
              </mc:Choice>
              <mc:Fallback>
                <p:oleObj r:id="rId6" imgW="942975" imgH="39497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" y="4037013"/>
                        <a:ext cx="2001838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28" name="Object 10"/>
          <p:cNvGraphicFramePr>
            <a:graphicFrameLocks noChangeAspect="1"/>
          </p:cNvGraphicFramePr>
          <p:nvPr/>
        </p:nvGraphicFramePr>
        <p:xfrm>
          <a:off x="368300" y="2492375"/>
          <a:ext cx="189865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3" r:id="rId8" imgW="828675" imgH="280670" progId="Equation.DSMT4">
                  <p:embed/>
                </p:oleObj>
              </mc:Choice>
              <mc:Fallback>
                <p:oleObj r:id="rId8" imgW="828675" imgH="28067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2492375"/>
                        <a:ext cx="1898650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29" name="Object 11"/>
          <p:cNvGraphicFramePr>
            <a:graphicFrameLocks noChangeAspect="1"/>
          </p:cNvGraphicFramePr>
          <p:nvPr/>
        </p:nvGraphicFramePr>
        <p:xfrm>
          <a:off x="395288" y="3357563"/>
          <a:ext cx="2017712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4" r:id="rId10" imgW="841375" imgH="280670" progId="Equation.DSMT4">
                  <p:embed/>
                </p:oleObj>
              </mc:Choice>
              <mc:Fallback>
                <p:oleObj r:id="rId10" imgW="841375" imgH="28067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357563"/>
                        <a:ext cx="2017712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op0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op0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op0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228B8B"/>
                </a:solidFill>
                <a:ea typeface="方正姚体" panose="02010601030101010101" pitchFamily="2" charset="-122"/>
              </a:rPr>
              <a:t>导入新课</a:t>
            </a:r>
            <a:endParaRPr lang="zh-CN" altLang="en-US" sz="2000" dirty="0">
              <a:solidFill>
                <a:srgbClr val="228B8B"/>
              </a:solidFill>
            </a:endParaRPr>
          </a:p>
        </p:txBody>
      </p:sp>
      <p:sp>
        <p:nvSpPr>
          <p:cNvPr id="6146" name="圆角矩形 31"/>
          <p:cNvSpPr>
            <a:spLocks noChangeArrowheads="1"/>
          </p:cNvSpPr>
          <p:nvPr/>
        </p:nvSpPr>
        <p:spPr bwMode="auto">
          <a:xfrm>
            <a:off x="179388" y="549275"/>
            <a:ext cx="1636712" cy="503238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复习引入</a:t>
            </a:r>
            <a:endParaRPr lang="zh-CN" altLang="en-US" sz="2400" b="1"/>
          </a:p>
        </p:txBody>
      </p:sp>
      <p:pic>
        <p:nvPicPr>
          <p:cNvPr id="6147" name="Picture 2" descr="0078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27150" y="3286125"/>
            <a:ext cx="3086100" cy="308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48" name="Group 3"/>
          <p:cNvGrpSpPr>
            <a:grpSpLocks noChangeAspect="1"/>
          </p:cNvGrpSpPr>
          <p:nvPr/>
        </p:nvGrpSpPr>
        <p:grpSpPr bwMode="auto">
          <a:xfrm>
            <a:off x="466725" y="2852738"/>
            <a:ext cx="1119188" cy="3708400"/>
            <a:chOff x="0" y="0"/>
            <a:chExt cx="912" cy="3024"/>
          </a:xfrm>
        </p:grpSpPr>
        <p:pic>
          <p:nvPicPr>
            <p:cNvPr id="6149" name="Picture 4" descr="TY_007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912" cy="3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0" name="Picture 5" descr="lq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BFEF9"/>
                </a:clrFrom>
                <a:clrTo>
                  <a:srgbClr val="FBFEF9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8" y="0"/>
              <a:ext cx="432" cy="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151" name="Picture 6" descr="lq1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0" y="2593975"/>
            <a:ext cx="21336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未知"/>
          <p:cNvSpPr>
            <a:spLocks noChangeArrowheads="1"/>
          </p:cNvSpPr>
          <p:nvPr/>
        </p:nvSpPr>
        <p:spPr bwMode="auto">
          <a:xfrm>
            <a:off x="900113" y="908050"/>
            <a:ext cx="4510087" cy="2222500"/>
          </a:xfrm>
          <a:custGeom>
            <a:avLst/>
            <a:gdLst>
              <a:gd name="T0" fmla="*/ 0 w 4416"/>
              <a:gd name="T1" fmla="*/ 1352 h 1352"/>
              <a:gd name="T2" fmla="*/ 864 w 4416"/>
              <a:gd name="T3" fmla="*/ 440 h 1352"/>
              <a:gd name="T4" fmla="*/ 2160 w 4416"/>
              <a:gd name="T5" fmla="*/ 8 h 1352"/>
              <a:gd name="T6" fmla="*/ 3552 w 4416"/>
              <a:gd name="T7" fmla="*/ 392 h 1352"/>
              <a:gd name="T8" fmla="*/ 4416 w 4416"/>
              <a:gd name="T9" fmla="*/ 1160 h 1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16" h="1352">
                <a:moveTo>
                  <a:pt x="0" y="1352"/>
                </a:moveTo>
                <a:cubicBezTo>
                  <a:pt x="252" y="1008"/>
                  <a:pt x="504" y="664"/>
                  <a:pt x="864" y="440"/>
                </a:cubicBezTo>
                <a:cubicBezTo>
                  <a:pt x="1224" y="216"/>
                  <a:pt x="1712" y="16"/>
                  <a:pt x="2160" y="8"/>
                </a:cubicBezTo>
                <a:cubicBezTo>
                  <a:pt x="2608" y="0"/>
                  <a:pt x="3176" y="200"/>
                  <a:pt x="3552" y="392"/>
                </a:cubicBezTo>
                <a:cubicBezTo>
                  <a:pt x="3928" y="584"/>
                  <a:pt x="4280" y="1040"/>
                  <a:pt x="4416" y="1160"/>
                </a:cubicBezTo>
              </a:path>
            </a:pathLst>
          </a:custGeom>
          <a:noFill/>
          <a:ln w="41275">
            <a:solidFill>
              <a:schemeClr val="tx1"/>
            </a:solidFill>
            <a:prstDash val="lg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0248" name="Picture 8" descr="lq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BFEF9"/>
              </a:clrFrom>
              <a:clrTo>
                <a:srgbClr val="FBFE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92200" y="1933575"/>
            <a:ext cx="530225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9" descr="lq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BFEF9"/>
              </a:clrFrom>
              <a:clrTo>
                <a:srgbClr val="FBFE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969963"/>
            <a:ext cx="530225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10" descr="lq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BFEF9"/>
              </a:clrFrom>
              <a:clrTo>
                <a:srgbClr val="FBFE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727075"/>
            <a:ext cx="530225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11" descr="lq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BFEF9"/>
              </a:clrFrom>
              <a:clrTo>
                <a:srgbClr val="FBFE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1209675"/>
            <a:ext cx="530225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Picture 12" descr="lq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BFEF9"/>
              </a:clrFrom>
              <a:clrTo>
                <a:srgbClr val="FBFE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7600" y="2289175"/>
            <a:ext cx="530225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13" descr="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872335" y="4142457"/>
            <a:ext cx="3608388" cy="243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矩形 3"/>
          <p:cNvSpPr>
            <a:spLocks noChangeArrowheads="1"/>
          </p:cNvSpPr>
          <p:nvPr/>
        </p:nvSpPr>
        <p:spPr bwMode="auto">
          <a:xfrm>
            <a:off x="142875" y="571500"/>
            <a:ext cx="80740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5.</a:t>
            </a:r>
            <a:r>
              <a:rPr lang="zh-CN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在同一坐标系中，画出函数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2(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-2)</a:t>
            </a:r>
            <a:r>
              <a:rPr lang="en-US" altLang="zh-CN" sz="28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的图像，分别指出两个图像之间的相互关系．</a:t>
            </a:r>
            <a:endParaRPr lang="zh-CN" altLang="zh-CN" sz="2800">
              <a:ea typeface="黑体" panose="02010609060101010101" pitchFamily="49" charset="-122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642938" y="2643188"/>
            <a:ext cx="3986212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解：图像如图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zh-CN" sz="2800">
              <a:solidFill>
                <a:srgbClr val="FF0000"/>
              </a:solidFill>
              <a:ea typeface="黑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函数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=2(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-2)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的图像由函数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=2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的图像向右平移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个单位得到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zh-CN" sz="280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grpSp>
        <p:nvGrpSpPr>
          <p:cNvPr id="2" name="组合 5"/>
          <p:cNvGrpSpPr/>
          <p:nvPr/>
        </p:nvGrpSpPr>
        <p:grpSpPr bwMode="auto">
          <a:xfrm>
            <a:off x="6008688" y="2016125"/>
            <a:ext cx="1765300" cy="3260725"/>
            <a:chOff x="6292850" y="1768475"/>
            <a:chExt cx="2352675" cy="3260725"/>
          </a:xfrm>
        </p:grpSpPr>
        <p:grpSp>
          <p:nvGrpSpPr>
            <p:cNvPr id="39940" name="组合 8"/>
            <p:cNvGrpSpPr/>
            <p:nvPr/>
          </p:nvGrpSpPr>
          <p:grpSpPr bwMode="auto">
            <a:xfrm>
              <a:off x="7084959" y="1768475"/>
              <a:ext cx="358829" cy="3260725"/>
              <a:chOff x="1763793" y="1113709"/>
              <a:chExt cx="358987" cy="3260421"/>
            </a:xfrm>
          </p:grpSpPr>
          <p:grpSp>
            <p:nvGrpSpPr>
              <p:cNvPr id="39941" name="组合 25"/>
              <p:cNvGrpSpPr/>
              <p:nvPr/>
            </p:nvGrpSpPr>
            <p:grpSpPr bwMode="auto">
              <a:xfrm>
                <a:off x="2002075" y="1343876"/>
                <a:ext cx="54001" cy="3030254"/>
                <a:chOff x="2813288" y="856714"/>
                <a:chExt cx="54001" cy="3030254"/>
              </a:xfrm>
            </p:grpSpPr>
            <p:cxnSp>
              <p:nvCxnSpPr>
                <p:cNvPr id="24" name="直接箭头连接符 23"/>
                <p:cNvCxnSpPr/>
                <p:nvPr/>
              </p:nvCxnSpPr>
              <p:spPr>
                <a:xfrm flipV="1">
                  <a:off x="2813355" y="856714"/>
                  <a:ext cx="2117" cy="3030254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stealt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直接连接符 24"/>
                <p:cNvCxnSpPr/>
                <p:nvPr/>
              </p:nvCxnSpPr>
              <p:spPr>
                <a:xfrm>
                  <a:off x="2813355" y="1144024"/>
                  <a:ext cx="52917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直接连接符 25"/>
                <p:cNvCxnSpPr/>
                <p:nvPr/>
              </p:nvCxnSpPr>
              <p:spPr>
                <a:xfrm>
                  <a:off x="2813355" y="1790077"/>
                  <a:ext cx="52917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直接连接符 26"/>
                <p:cNvCxnSpPr/>
                <p:nvPr/>
              </p:nvCxnSpPr>
              <p:spPr>
                <a:xfrm>
                  <a:off x="2813355" y="2436128"/>
                  <a:ext cx="52917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直接连接符 27"/>
                <p:cNvCxnSpPr/>
                <p:nvPr/>
              </p:nvCxnSpPr>
              <p:spPr>
                <a:xfrm>
                  <a:off x="2813355" y="1359904"/>
                  <a:ext cx="52917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接连接符 28"/>
                <p:cNvCxnSpPr/>
                <p:nvPr/>
              </p:nvCxnSpPr>
              <p:spPr>
                <a:xfrm>
                  <a:off x="2813355" y="1574197"/>
                  <a:ext cx="52917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直接连接符 29"/>
                <p:cNvCxnSpPr/>
                <p:nvPr/>
              </p:nvCxnSpPr>
              <p:spPr>
                <a:xfrm>
                  <a:off x="2813355" y="2005957"/>
                  <a:ext cx="52917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直接连接符 30"/>
                <p:cNvCxnSpPr/>
                <p:nvPr/>
              </p:nvCxnSpPr>
              <p:spPr>
                <a:xfrm>
                  <a:off x="2813355" y="2220249"/>
                  <a:ext cx="52917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直接连接符 31"/>
                <p:cNvCxnSpPr/>
                <p:nvPr/>
              </p:nvCxnSpPr>
              <p:spPr>
                <a:xfrm>
                  <a:off x="2813355" y="2652008"/>
                  <a:ext cx="52917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直接连接符 32"/>
                <p:cNvCxnSpPr/>
                <p:nvPr/>
              </p:nvCxnSpPr>
              <p:spPr>
                <a:xfrm>
                  <a:off x="2813355" y="2866301"/>
                  <a:ext cx="52917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9952" name="Text Box 66"/>
              <p:cNvSpPr txBox="1">
                <a:spLocks noChangeArrowheads="1"/>
              </p:cNvSpPr>
              <p:nvPr/>
            </p:nvSpPr>
            <p:spPr bwMode="auto">
              <a:xfrm>
                <a:off x="1763793" y="1113709"/>
                <a:ext cx="3589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b="1" i="1">
                    <a:solidFill>
                      <a:srgbClr val="00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y</a:t>
                </a:r>
              </a:p>
            </p:txBody>
          </p:sp>
        </p:grpSp>
        <p:grpSp>
          <p:nvGrpSpPr>
            <p:cNvPr id="39953" name="组合 9"/>
            <p:cNvGrpSpPr/>
            <p:nvPr/>
          </p:nvGrpSpPr>
          <p:grpSpPr bwMode="auto">
            <a:xfrm>
              <a:off x="6292850" y="4122740"/>
              <a:ext cx="2352675" cy="440178"/>
              <a:chOff x="972985" y="3467962"/>
              <a:chExt cx="2352249" cy="439938"/>
            </a:xfrm>
          </p:grpSpPr>
          <p:grpSp>
            <p:nvGrpSpPr>
              <p:cNvPr id="39954" name="组合 10"/>
              <p:cNvGrpSpPr/>
              <p:nvPr/>
            </p:nvGrpSpPr>
            <p:grpSpPr bwMode="auto">
              <a:xfrm rot="-5400000">
                <a:off x="2018848" y="2458925"/>
                <a:ext cx="68261" cy="2160000"/>
                <a:chOff x="2387530" y="971318"/>
                <a:chExt cx="68261" cy="2160000"/>
              </a:xfrm>
            </p:grpSpPr>
            <p:cxnSp>
              <p:nvCxnSpPr>
                <p:cNvPr id="12" name="直接箭头连接符 11"/>
                <p:cNvCxnSpPr/>
                <p:nvPr/>
              </p:nvCxnSpPr>
              <p:spPr>
                <a:xfrm flipV="1">
                  <a:off x="2353002" y="971325"/>
                  <a:ext cx="0" cy="2159753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headEnd type="stealth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直接连接符 12"/>
                <p:cNvCxnSpPr/>
                <p:nvPr/>
              </p:nvCxnSpPr>
              <p:spPr>
                <a:xfrm>
                  <a:off x="2349828" y="1144781"/>
                  <a:ext cx="53946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直接连接符 13"/>
                <p:cNvCxnSpPr/>
                <p:nvPr/>
              </p:nvCxnSpPr>
              <p:spPr>
                <a:xfrm>
                  <a:off x="2349828" y="1789957"/>
                  <a:ext cx="53946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直接连接符 14"/>
                <p:cNvCxnSpPr/>
                <p:nvPr/>
              </p:nvCxnSpPr>
              <p:spPr>
                <a:xfrm>
                  <a:off x="2349828" y="2435134"/>
                  <a:ext cx="53946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直接连接符 15"/>
                <p:cNvCxnSpPr/>
                <p:nvPr/>
              </p:nvCxnSpPr>
              <p:spPr>
                <a:xfrm>
                  <a:off x="2349828" y="1358429"/>
                  <a:ext cx="53946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直接连接符 16"/>
                <p:cNvCxnSpPr/>
                <p:nvPr/>
              </p:nvCxnSpPr>
              <p:spPr>
                <a:xfrm>
                  <a:off x="2349828" y="1574193"/>
                  <a:ext cx="53946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直接连接符 17"/>
                <p:cNvCxnSpPr/>
                <p:nvPr/>
              </p:nvCxnSpPr>
              <p:spPr>
                <a:xfrm>
                  <a:off x="2387907" y="2003606"/>
                  <a:ext cx="68226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直接连接符 18"/>
                <p:cNvCxnSpPr/>
                <p:nvPr/>
              </p:nvCxnSpPr>
              <p:spPr>
                <a:xfrm>
                  <a:off x="2349828" y="2219370"/>
                  <a:ext cx="53946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直接连接符 19"/>
                <p:cNvCxnSpPr/>
                <p:nvPr/>
              </p:nvCxnSpPr>
              <p:spPr>
                <a:xfrm>
                  <a:off x="2349828" y="2653012"/>
                  <a:ext cx="53946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直接连接符 20"/>
                <p:cNvCxnSpPr/>
                <p:nvPr/>
              </p:nvCxnSpPr>
              <p:spPr>
                <a:xfrm>
                  <a:off x="2349828" y="2866662"/>
                  <a:ext cx="53946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9965" name="Text Box 64"/>
              <p:cNvSpPr txBox="1">
                <a:spLocks noChangeArrowheads="1"/>
              </p:cNvSpPr>
              <p:nvPr/>
            </p:nvSpPr>
            <p:spPr bwMode="auto">
              <a:xfrm>
                <a:off x="1720482" y="3538568"/>
                <a:ext cx="45085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b="1" i="1">
                    <a:solidFill>
                      <a:srgbClr val="00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O</a:t>
                </a:r>
              </a:p>
            </p:txBody>
          </p:sp>
          <p:sp>
            <p:nvSpPr>
              <p:cNvPr id="39966" name="Text Box 66"/>
              <p:cNvSpPr txBox="1">
                <a:spLocks noChangeArrowheads="1"/>
              </p:cNvSpPr>
              <p:nvPr/>
            </p:nvSpPr>
            <p:spPr bwMode="auto">
              <a:xfrm>
                <a:off x="2966247" y="3467962"/>
                <a:ext cx="3589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b="1" i="1">
                    <a:solidFill>
                      <a:srgbClr val="00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x</a:t>
                </a:r>
              </a:p>
            </p:txBody>
          </p:sp>
        </p:grpSp>
      </p:grpSp>
      <p:sp>
        <p:nvSpPr>
          <p:cNvPr id="34" name="平面几何--抛物线2"/>
          <p:cNvSpPr>
            <a:spLocks noChangeArrowheads="1"/>
          </p:cNvSpPr>
          <p:nvPr/>
        </p:nvSpPr>
        <p:spPr bwMode="auto">
          <a:xfrm>
            <a:off x="6764338" y="2730500"/>
            <a:ext cx="673100" cy="1884363"/>
          </a:xfrm>
          <a:custGeom>
            <a:avLst/>
            <a:gdLst>
              <a:gd name="T0" fmla="*/ 15 w 1265"/>
              <a:gd name="T1" fmla="*/ 94 h 1998"/>
              <a:gd name="T2" fmla="*/ 45 w 1265"/>
              <a:gd name="T3" fmla="*/ 274 h 1998"/>
              <a:gd name="T4" fmla="*/ 75 w 1265"/>
              <a:gd name="T5" fmla="*/ 446 h 1998"/>
              <a:gd name="T6" fmla="*/ 105 w 1265"/>
              <a:gd name="T7" fmla="*/ 608 h 1998"/>
              <a:gd name="T8" fmla="*/ 135 w 1265"/>
              <a:gd name="T9" fmla="*/ 762 h 1998"/>
              <a:gd name="T10" fmla="*/ 165 w 1265"/>
              <a:gd name="T11" fmla="*/ 907 h 1998"/>
              <a:gd name="T12" fmla="*/ 195 w 1265"/>
              <a:gd name="T13" fmla="*/ 1042 h 1998"/>
              <a:gd name="T14" fmla="*/ 225 w 1265"/>
              <a:gd name="T15" fmla="*/ 1169 h 1998"/>
              <a:gd name="T16" fmla="*/ 255 w 1265"/>
              <a:gd name="T17" fmla="*/ 1286 h 1998"/>
              <a:gd name="T18" fmla="*/ 285 w 1265"/>
              <a:gd name="T19" fmla="*/ 1395 h 1998"/>
              <a:gd name="T20" fmla="*/ 315 w 1265"/>
              <a:gd name="T21" fmla="*/ 1495 h 1998"/>
              <a:gd name="T22" fmla="*/ 345 w 1265"/>
              <a:gd name="T23" fmla="*/ 1585 h 1998"/>
              <a:gd name="T24" fmla="*/ 375 w 1265"/>
              <a:gd name="T25" fmla="*/ 1667 h 1998"/>
              <a:gd name="T26" fmla="*/ 405 w 1265"/>
              <a:gd name="T27" fmla="*/ 1739 h 1998"/>
              <a:gd name="T28" fmla="*/ 435 w 1265"/>
              <a:gd name="T29" fmla="*/ 1803 h 1998"/>
              <a:gd name="T30" fmla="*/ 465 w 1265"/>
              <a:gd name="T31" fmla="*/ 1858 h 1998"/>
              <a:gd name="T32" fmla="*/ 495 w 1265"/>
              <a:gd name="T33" fmla="*/ 1903 h 1998"/>
              <a:gd name="T34" fmla="*/ 525 w 1265"/>
              <a:gd name="T35" fmla="*/ 1940 h 1998"/>
              <a:gd name="T36" fmla="*/ 555 w 1265"/>
              <a:gd name="T37" fmla="*/ 1967 h 1998"/>
              <a:gd name="T38" fmla="*/ 585 w 1265"/>
              <a:gd name="T39" fmla="*/ 1986 h 1998"/>
              <a:gd name="T40" fmla="*/ 615 w 1265"/>
              <a:gd name="T41" fmla="*/ 1996 h 1998"/>
              <a:gd name="T42" fmla="*/ 645 w 1265"/>
              <a:gd name="T43" fmla="*/ 1996 h 1998"/>
              <a:gd name="T44" fmla="*/ 675 w 1265"/>
              <a:gd name="T45" fmla="*/ 1988 h 1998"/>
              <a:gd name="T46" fmla="*/ 705 w 1265"/>
              <a:gd name="T47" fmla="*/ 1970 h 1998"/>
              <a:gd name="T48" fmla="*/ 735 w 1265"/>
              <a:gd name="T49" fmla="*/ 1944 h 1998"/>
              <a:gd name="T50" fmla="*/ 765 w 1265"/>
              <a:gd name="T51" fmla="*/ 1909 h 1998"/>
              <a:gd name="T52" fmla="*/ 795 w 1265"/>
              <a:gd name="T53" fmla="*/ 1864 h 1998"/>
              <a:gd name="T54" fmla="*/ 825 w 1265"/>
              <a:gd name="T55" fmla="*/ 1811 h 1998"/>
              <a:gd name="T56" fmla="*/ 855 w 1265"/>
              <a:gd name="T57" fmla="*/ 1748 h 1998"/>
              <a:gd name="T58" fmla="*/ 885 w 1265"/>
              <a:gd name="T59" fmla="*/ 1677 h 1998"/>
              <a:gd name="T60" fmla="*/ 915 w 1265"/>
              <a:gd name="T61" fmla="*/ 1597 h 1998"/>
              <a:gd name="T62" fmla="*/ 945 w 1265"/>
              <a:gd name="T63" fmla="*/ 1507 h 1998"/>
              <a:gd name="T64" fmla="*/ 975 w 1265"/>
              <a:gd name="T65" fmla="*/ 1409 h 1998"/>
              <a:gd name="T66" fmla="*/ 1005 w 1265"/>
              <a:gd name="T67" fmla="*/ 1301 h 1998"/>
              <a:gd name="T68" fmla="*/ 1035 w 1265"/>
              <a:gd name="T69" fmla="*/ 1185 h 1998"/>
              <a:gd name="T70" fmla="*/ 1065 w 1265"/>
              <a:gd name="T71" fmla="*/ 1060 h 1998"/>
              <a:gd name="T72" fmla="*/ 1095 w 1265"/>
              <a:gd name="T73" fmla="*/ 925 h 1998"/>
              <a:gd name="T74" fmla="*/ 1125 w 1265"/>
              <a:gd name="T75" fmla="*/ 782 h 1998"/>
              <a:gd name="T76" fmla="*/ 1155 w 1265"/>
              <a:gd name="T77" fmla="*/ 629 h 1998"/>
              <a:gd name="T78" fmla="*/ 1185 w 1265"/>
              <a:gd name="T79" fmla="*/ 468 h 1998"/>
              <a:gd name="T80" fmla="*/ 1215 w 1265"/>
              <a:gd name="T81" fmla="*/ 298 h 1998"/>
              <a:gd name="T82" fmla="*/ 1245 w 1265"/>
              <a:gd name="T83" fmla="*/ 118 h 1998"/>
              <a:gd name="T84" fmla="*/ 1264 w 1265"/>
              <a:gd name="T85" fmla="*/ 0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noFill/>
          <a:ln w="1905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" name="平面几何--抛物线2"/>
          <p:cNvSpPr>
            <a:spLocks noChangeArrowheads="1"/>
          </p:cNvSpPr>
          <p:nvPr/>
        </p:nvSpPr>
        <p:spPr bwMode="auto">
          <a:xfrm>
            <a:off x="6438900" y="2749550"/>
            <a:ext cx="673100" cy="1863725"/>
          </a:xfrm>
          <a:custGeom>
            <a:avLst/>
            <a:gdLst>
              <a:gd name="T0" fmla="*/ 2147483647 w 1265"/>
              <a:gd name="T1" fmla="*/ 2147483647 h 1998"/>
              <a:gd name="T2" fmla="*/ 2147483647 w 1265"/>
              <a:gd name="T3" fmla="*/ 2147483647 h 1998"/>
              <a:gd name="T4" fmla="*/ 2147483647 w 1265"/>
              <a:gd name="T5" fmla="*/ 2147483647 h 1998"/>
              <a:gd name="T6" fmla="*/ 2147483647 w 1265"/>
              <a:gd name="T7" fmla="*/ 2147483647 h 1998"/>
              <a:gd name="T8" fmla="*/ 2147483647 w 1265"/>
              <a:gd name="T9" fmla="*/ 2147483647 h 1998"/>
              <a:gd name="T10" fmla="*/ 2147483647 w 1265"/>
              <a:gd name="T11" fmla="*/ 2147483647 h 1998"/>
              <a:gd name="T12" fmla="*/ 2147483647 w 1265"/>
              <a:gd name="T13" fmla="*/ 2147483647 h 1998"/>
              <a:gd name="T14" fmla="*/ 2147483647 w 1265"/>
              <a:gd name="T15" fmla="*/ 2147483647 h 1998"/>
              <a:gd name="T16" fmla="*/ 2147483647 w 1265"/>
              <a:gd name="T17" fmla="*/ 2147483647 h 1998"/>
              <a:gd name="T18" fmla="*/ 2147483647 w 1265"/>
              <a:gd name="T19" fmla="*/ 2147483647 h 1998"/>
              <a:gd name="T20" fmla="*/ 2147483647 w 1265"/>
              <a:gd name="T21" fmla="*/ 2147483647 h 1998"/>
              <a:gd name="T22" fmla="*/ 2147483647 w 1265"/>
              <a:gd name="T23" fmla="*/ 2147483647 h 1998"/>
              <a:gd name="T24" fmla="*/ 2147483647 w 1265"/>
              <a:gd name="T25" fmla="*/ 2147483647 h 1998"/>
              <a:gd name="T26" fmla="*/ 2147483647 w 1265"/>
              <a:gd name="T27" fmla="*/ 2147483647 h 1998"/>
              <a:gd name="T28" fmla="*/ 2147483647 w 1265"/>
              <a:gd name="T29" fmla="*/ 2147483647 h 1998"/>
              <a:gd name="T30" fmla="*/ 2147483647 w 1265"/>
              <a:gd name="T31" fmla="*/ 2147483647 h 1998"/>
              <a:gd name="T32" fmla="*/ 2147483647 w 1265"/>
              <a:gd name="T33" fmla="*/ 2147483647 h 1998"/>
              <a:gd name="T34" fmla="*/ 2147483647 w 1265"/>
              <a:gd name="T35" fmla="*/ 2147483647 h 1998"/>
              <a:gd name="T36" fmla="*/ 2147483647 w 1265"/>
              <a:gd name="T37" fmla="*/ 2147483647 h 1998"/>
              <a:gd name="T38" fmla="*/ 2147483647 w 1265"/>
              <a:gd name="T39" fmla="*/ 2147483647 h 1998"/>
              <a:gd name="T40" fmla="*/ 2147483647 w 1265"/>
              <a:gd name="T41" fmla="*/ 2147483647 h 1998"/>
              <a:gd name="T42" fmla="*/ 2147483647 w 1265"/>
              <a:gd name="T43" fmla="*/ 2147483647 h 1998"/>
              <a:gd name="T44" fmla="*/ 2147483647 w 1265"/>
              <a:gd name="T45" fmla="*/ 2147483647 h 1998"/>
              <a:gd name="T46" fmla="*/ 2147483647 w 1265"/>
              <a:gd name="T47" fmla="*/ 2147483647 h 1998"/>
              <a:gd name="T48" fmla="*/ 2147483647 w 1265"/>
              <a:gd name="T49" fmla="*/ 2147483647 h 1998"/>
              <a:gd name="T50" fmla="*/ 2147483647 w 1265"/>
              <a:gd name="T51" fmla="*/ 2147483647 h 1998"/>
              <a:gd name="T52" fmla="*/ 2147483647 w 1265"/>
              <a:gd name="T53" fmla="*/ 2147483647 h 1998"/>
              <a:gd name="T54" fmla="*/ 2147483647 w 1265"/>
              <a:gd name="T55" fmla="*/ 2147483647 h 1998"/>
              <a:gd name="T56" fmla="*/ 2147483647 w 1265"/>
              <a:gd name="T57" fmla="*/ 2147483647 h 1998"/>
              <a:gd name="T58" fmla="*/ 2147483647 w 1265"/>
              <a:gd name="T59" fmla="*/ 2147483647 h 1998"/>
              <a:gd name="T60" fmla="*/ 2147483647 w 1265"/>
              <a:gd name="T61" fmla="*/ 2147483647 h 1998"/>
              <a:gd name="T62" fmla="*/ 2147483647 w 1265"/>
              <a:gd name="T63" fmla="*/ 2147483647 h 1998"/>
              <a:gd name="T64" fmla="*/ 2147483647 w 1265"/>
              <a:gd name="T65" fmla="*/ 2147483647 h 1998"/>
              <a:gd name="T66" fmla="*/ 2147483647 w 1265"/>
              <a:gd name="T67" fmla="*/ 2147483647 h 1998"/>
              <a:gd name="T68" fmla="*/ 2147483647 w 1265"/>
              <a:gd name="T69" fmla="*/ 2147483647 h 1998"/>
              <a:gd name="T70" fmla="*/ 2147483647 w 1265"/>
              <a:gd name="T71" fmla="*/ 2147483647 h 1998"/>
              <a:gd name="T72" fmla="*/ 2147483647 w 1265"/>
              <a:gd name="T73" fmla="*/ 2147483647 h 1998"/>
              <a:gd name="T74" fmla="*/ 2147483647 w 1265"/>
              <a:gd name="T75" fmla="*/ 2147483647 h 1998"/>
              <a:gd name="T76" fmla="*/ 2147483647 w 1265"/>
              <a:gd name="T77" fmla="*/ 2147483647 h 1998"/>
              <a:gd name="T78" fmla="*/ 2147483647 w 1265"/>
              <a:gd name="T79" fmla="*/ 2147483647 h 1998"/>
              <a:gd name="T80" fmla="*/ 2147483647 w 1265"/>
              <a:gd name="T81" fmla="*/ 2147483647 h 1998"/>
              <a:gd name="T82" fmla="*/ 2147483647 w 1265"/>
              <a:gd name="T83" fmla="*/ 2147483647 h 1998"/>
              <a:gd name="T84" fmla="*/ 2147483647 w 1265"/>
              <a:gd name="T85" fmla="*/ 0 h 199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265"/>
              <a:gd name="T130" fmla="*/ 0 h 1998"/>
              <a:gd name="T131" fmla="*/ 1265 w 1265"/>
              <a:gd name="T132" fmla="*/ 1998 h 199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zh-CN">
                <a:ea typeface="黑体" panose="02010609060101010101" pitchFamily="49" charset="-122"/>
              </a:rPr>
              <a:t>  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36" name="矩形 35"/>
          <p:cNvSpPr>
            <a:spLocks noChangeArrowheads="1"/>
          </p:cNvSpPr>
          <p:nvPr/>
        </p:nvSpPr>
        <p:spPr bwMode="auto">
          <a:xfrm>
            <a:off x="5486400" y="2528888"/>
            <a:ext cx="11287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=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30000">
                <a:ea typeface="黑体" panose="02010609060101010101" pitchFamily="49" charset="-122"/>
              </a:rPr>
              <a:t>2 </a:t>
            </a:r>
            <a:endParaRPr lang="zh-CN" altLang="en-US" sz="2400" b="1" baseline="300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平面几何--抛物线2"/>
          <p:cNvSpPr>
            <a:spLocks noChangeArrowheads="1"/>
          </p:cNvSpPr>
          <p:nvPr/>
        </p:nvSpPr>
        <p:spPr bwMode="auto">
          <a:xfrm>
            <a:off x="6438900" y="2759075"/>
            <a:ext cx="673100" cy="1863725"/>
          </a:xfrm>
          <a:custGeom>
            <a:avLst/>
            <a:gdLst>
              <a:gd name="T0" fmla="*/ 2147483647 w 1265"/>
              <a:gd name="T1" fmla="*/ 2147483647 h 1998"/>
              <a:gd name="T2" fmla="*/ 2147483647 w 1265"/>
              <a:gd name="T3" fmla="*/ 2147483647 h 1998"/>
              <a:gd name="T4" fmla="*/ 2147483647 w 1265"/>
              <a:gd name="T5" fmla="*/ 2147483647 h 1998"/>
              <a:gd name="T6" fmla="*/ 2147483647 w 1265"/>
              <a:gd name="T7" fmla="*/ 2147483647 h 1998"/>
              <a:gd name="T8" fmla="*/ 2147483647 w 1265"/>
              <a:gd name="T9" fmla="*/ 2147483647 h 1998"/>
              <a:gd name="T10" fmla="*/ 2147483647 w 1265"/>
              <a:gd name="T11" fmla="*/ 2147483647 h 1998"/>
              <a:gd name="T12" fmla="*/ 2147483647 w 1265"/>
              <a:gd name="T13" fmla="*/ 2147483647 h 1998"/>
              <a:gd name="T14" fmla="*/ 2147483647 w 1265"/>
              <a:gd name="T15" fmla="*/ 2147483647 h 1998"/>
              <a:gd name="T16" fmla="*/ 2147483647 w 1265"/>
              <a:gd name="T17" fmla="*/ 2147483647 h 1998"/>
              <a:gd name="T18" fmla="*/ 2147483647 w 1265"/>
              <a:gd name="T19" fmla="*/ 2147483647 h 1998"/>
              <a:gd name="T20" fmla="*/ 2147483647 w 1265"/>
              <a:gd name="T21" fmla="*/ 2147483647 h 1998"/>
              <a:gd name="T22" fmla="*/ 2147483647 w 1265"/>
              <a:gd name="T23" fmla="*/ 2147483647 h 1998"/>
              <a:gd name="T24" fmla="*/ 2147483647 w 1265"/>
              <a:gd name="T25" fmla="*/ 2147483647 h 1998"/>
              <a:gd name="T26" fmla="*/ 2147483647 w 1265"/>
              <a:gd name="T27" fmla="*/ 2147483647 h 1998"/>
              <a:gd name="T28" fmla="*/ 2147483647 w 1265"/>
              <a:gd name="T29" fmla="*/ 2147483647 h 1998"/>
              <a:gd name="T30" fmla="*/ 2147483647 w 1265"/>
              <a:gd name="T31" fmla="*/ 2147483647 h 1998"/>
              <a:gd name="T32" fmla="*/ 2147483647 w 1265"/>
              <a:gd name="T33" fmla="*/ 2147483647 h 1998"/>
              <a:gd name="T34" fmla="*/ 2147483647 w 1265"/>
              <a:gd name="T35" fmla="*/ 2147483647 h 1998"/>
              <a:gd name="T36" fmla="*/ 2147483647 w 1265"/>
              <a:gd name="T37" fmla="*/ 2147483647 h 1998"/>
              <a:gd name="T38" fmla="*/ 2147483647 w 1265"/>
              <a:gd name="T39" fmla="*/ 2147483647 h 1998"/>
              <a:gd name="T40" fmla="*/ 2147483647 w 1265"/>
              <a:gd name="T41" fmla="*/ 2147483647 h 1998"/>
              <a:gd name="T42" fmla="*/ 2147483647 w 1265"/>
              <a:gd name="T43" fmla="*/ 2147483647 h 1998"/>
              <a:gd name="T44" fmla="*/ 2147483647 w 1265"/>
              <a:gd name="T45" fmla="*/ 2147483647 h 1998"/>
              <a:gd name="T46" fmla="*/ 2147483647 w 1265"/>
              <a:gd name="T47" fmla="*/ 2147483647 h 1998"/>
              <a:gd name="T48" fmla="*/ 2147483647 w 1265"/>
              <a:gd name="T49" fmla="*/ 2147483647 h 1998"/>
              <a:gd name="T50" fmla="*/ 2147483647 w 1265"/>
              <a:gd name="T51" fmla="*/ 2147483647 h 1998"/>
              <a:gd name="T52" fmla="*/ 2147483647 w 1265"/>
              <a:gd name="T53" fmla="*/ 2147483647 h 1998"/>
              <a:gd name="T54" fmla="*/ 2147483647 w 1265"/>
              <a:gd name="T55" fmla="*/ 2147483647 h 1998"/>
              <a:gd name="T56" fmla="*/ 2147483647 w 1265"/>
              <a:gd name="T57" fmla="*/ 2147483647 h 1998"/>
              <a:gd name="T58" fmla="*/ 2147483647 w 1265"/>
              <a:gd name="T59" fmla="*/ 2147483647 h 1998"/>
              <a:gd name="T60" fmla="*/ 2147483647 w 1265"/>
              <a:gd name="T61" fmla="*/ 2147483647 h 1998"/>
              <a:gd name="T62" fmla="*/ 2147483647 w 1265"/>
              <a:gd name="T63" fmla="*/ 2147483647 h 1998"/>
              <a:gd name="T64" fmla="*/ 2147483647 w 1265"/>
              <a:gd name="T65" fmla="*/ 2147483647 h 1998"/>
              <a:gd name="T66" fmla="*/ 2147483647 w 1265"/>
              <a:gd name="T67" fmla="*/ 2147483647 h 1998"/>
              <a:gd name="T68" fmla="*/ 2147483647 w 1265"/>
              <a:gd name="T69" fmla="*/ 2147483647 h 1998"/>
              <a:gd name="T70" fmla="*/ 2147483647 w 1265"/>
              <a:gd name="T71" fmla="*/ 2147483647 h 1998"/>
              <a:gd name="T72" fmla="*/ 2147483647 w 1265"/>
              <a:gd name="T73" fmla="*/ 2147483647 h 1998"/>
              <a:gd name="T74" fmla="*/ 2147483647 w 1265"/>
              <a:gd name="T75" fmla="*/ 2147483647 h 1998"/>
              <a:gd name="T76" fmla="*/ 2147483647 w 1265"/>
              <a:gd name="T77" fmla="*/ 2147483647 h 1998"/>
              <a:gd name="T78" fmla="*/ 2147483647 w 1265"/>
              <a:gd name="T79" fmla="*/ 2147483647 h 1998"/>
              <a:gd name="T80" fmla="*/ 2147483647 w 1265"/>
              <a:gd name="T81" fmla="*/ 2147483647 h 1998"/>
              <a:gd name="T82" fmla="*/ 2147483647 w 1265"/>
              <a:gd name="T83" fmla="*/ 2147483647 h 1998"/>
              <a:gd name="T84" fmla="*/ 2147483647 w 1265"/>
              <a:gd name="T85" fmla="*/ 0 h 199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265"/>
              <a:gd name="T130" fmla="*/ 0 h 1998"/>
              <a:gd name="T131" fmla="*/ 1265 w 1265"/>
              <a:gd name="T132" fmla="*/ 1998 h 199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zh-CN">
                <a:ea typeface="黑体" panose="02010609060101010101" pitchFamily="49" charset="-122"/>
              </a:rPr>
              <a:t>  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38" name="平面几何--抛物线2"/>
          <p:cNvSpPr>
            <a:spLocks noChangeArrowheads="1"/>
          </p:cNvSpPr>
          <p:nvPr/>
        </p:nvSpPr>
        <p:spPr bwMode="auto">
          <a:xfrm>
            <a:off x="6438900" y="2759075"/>
            <a:ext cx="673100" cy="1863725"/>
          </a:xfrm>
          <a:custGeom>
            <a:avLst/>
            <a:gdLst>
              <a:gd name="T0" fmla="*/ 2147483647 w 1265"/>
              <a:gd name="T1" fmla="*/ 2147483647 h 1998"/>
              <a:gd name="T2" fmla="*/ 2147483647 w 1265"/>
              <a:gd name="T3" fmla="*/ 2147483647 h 1998"/>
              <a:gd name="T4" fmla="*/ 2147483647 w 1265"/>
              <a:gd name="T5" fmla="*/ 2147483647 h 1998"/>
              <a:gd name="T6" fmla="*/ 2147483647 w 1265"/>
              <a:gd name="T7" fmla="*/ 2147483647 h 1998"/>
              <a:gd name="T8" fmla="*/ 2147483647 w 1265"/>
              <a:gd name="T9" fmla="*/ 2147483647 h 1998"/>
              <a:gd name="T10" fmla="*/ 2147483647 w 1265"/>
              <a:gd name="T11" fmla="*/ 2147483647 h 1998"/>
              <a:gd name="T12" fmla="*/ 2147483647 w 1265"/>
              <a:gd name="T13" fmla="*/ 2147483647 h 1998"/>
              <a:gd name="T14" fmla="*/ 2147483647 w 1265"/>
              <a:gd name="T15" fmla="*/ 2147483647 h 1998"/>
              <a:gd name="T16" fmla="*/ 2147483647 w 1265"/>
              <a:gd name="T17" fmla="*/ 2147483647 h 1998"/>
              <a:gd name="T18" fmla="*/ 2147483647 w 1265"/>
              <a:gd name="T19" fmla="*/ 2147483647 h 1998"/>
              <a:gd name="T20" fmla="*/ 2147483647 w 1265"/>
              <a:gd name="T21" fmla="*/ 2147483647 h 1998"/>
              <a:gd name="T22" fmla="*/ 2147483647 w 1265"/>
              <a:gd name="T23" fmla="*/ 2147483647 h 1998"/>
              <a:gd name="T24" fmla="*/ 2147483647 w 1265"/>
              <a:gd name="T25" fmla="*/ 2147483647 h 1998"/>
              <a:gd name="T26" fmla="*/ 2147483647 w 1265"/>
              <a:gd name="T27" fmla="*/ 2147483647 h 1998"/>
              <a:gd name="T28" fmla="*/ 2147483647 w 1265"/>
              <a:gd name="T29" fmla="*/ 2147483647 h 1998"/>
              <a:gd name="T30" fmla="*/ 2147483647 w 1265"/>
              <a:gd name="T31" fmla="*/ 2147483647 h 1998"/>
              <a:gd name="T32" fmla="*/ 2147483647 w 1265"/>
              <a:gd name="T33" fmla="*/ 2147483647 h 1998"/>
              <a:gd name="T34" fmla="*/ 2147483647 w 1265"/>
              <a:gd name="T35" fmla="*/ 2147483647 h 1998"/>
              <a:gd name="T36" fmla="*/ 2147483647 w 1265"/>
              <a:gd name="T37" fmla="*/ 2147483647 h 1998"/>
              <a:gd name="T38" fmla="*/ 2147483647 w 1265"/>
              <a:gd name="T39" fmla="*/ 2147483647 h 1998"/>
              <a:gd name="T40" fmla="*/ 2147483647 w 1265"/>
              <a:gd name="T41" fmla="*/ 2147483647 h 1998"/>
              <a:gd name="T42" fmla="*/ 2147483647 w 1265"/>
              <a:gd name="T43" fmla="*/ 2147483647 h 1998"/>
              <a:gd name="T44" fmla="*/ 2147483647 w 1265"/>
              <a:gd name="T45" fmla="*/ 2147483647 h 1998"/>
              <a:gd name="T46" fmla="*/ 2147483647 w 1265"/>
              <a:gd name="T47" fmla="*/ 2147483647 h 1998"/>
              <a:gd name="T48" fmla="*/ 2147483647 w 1265"/>
              <a:gd name="T49" fmla="*/ 2147483647 h 1998"/>
              <a:gd name="T50" fmla="*/ 2147483647 w 1265"/>
              <a:gd name="T51" fmla="*/ 2147483647 h 1998"/>
              <a:gd name="T52" fmla="*/ 2147483647 w 1265"/>
              <a:gd name="T53" fmla="*/ 2147483647 h 1998"/>
              <a:gd name="T54" fmla="*/ 2147483647 w 1265"/>
              <a:gd name="T55" fmla="*/ 2147483647 h 1998"/>
              <a:gd name="T56" fmla="*/ 2147483647 w 1265"/>
              <a:gd name="T57" fmla="*/ 2147483647 h 1998"/>
              <a:gd name="T58" fmla="*/ 2147483647 w 1265"/>
              <a:gd name="T59" fmla="*/ 2147483647 h 1998"/>
              <a:gd name="T60" fmla="*/ 2147483647 w 1265"/>
              <a:gd name="T61" fmla="*/ 2147483647 h 1998"/>
              <a:gd name="T62" fmla="*/ 2147483647 w 1265"/>
              <a:gd name="T63" fmla="*/ 2147483647 h 1998"/>
              <a:gd name="T64" fmla="*/ 2147483647 w 1265"/>
              <a:gd name="T65" fmla="*/ 2147483647 h 1998"/>
              <a:gd name="T66" fmla="*/ 2147483647 w 1265"/>
              <a:gd name="T67" fmla="*/ 2147483647 h 1998"/>
              <a:gd name="T68" fmla="*/ 2147483647 w 1265"/>
              <a:gd name="T69" fmla="*/ 2147483647 h 1998"/>
              <a:gd name="T70" fmla="*/ 2147483647 w 1265"/>
              <a:gd name="T71" fmla="*/ 2147483647 h 1998"/>
              <a:gd name="T72" fmla="*/ 2147483647 w 1265"/>
              <a:gd name="T73" fmla="*/ 2147483647 h 1998"/>
              <a:gd name="T74" fmla="*/ 2147483647 w 1265"/>
              <a:gd name="T75" fmla="*/ 2147483647 h 1998"/>
              <a:gd name="T76" fmla="*/ 2147483647 w 1265"/>
              <a:gd name="T77" fmla="*/ 2147483647 h 1998"/>
              <a:gd name="T78" fmla="*/ 2147483647 w 1265"/>
              <a:gd name="T79" fmla="*/ 2147483647 h 1998"/>
              <a:gd name="T80" fmla="*/ 2147483647 w 1265"/>
              <a:gd name="T81" fmla="*/ 2147483647 h 1998"/>
              <a:gd name="T82" fmla="*/ 2147483647 w 1265"/>
              <a:gd name="T83" fmla="*/ 2147483647 h 1998"/>
              <a:gd name="T84" fmla="*/ 2147483647 w 1265"/>
              <a:gd name="T85" fmla="*/ 0 h 199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265"/>
              <a:gd name="T130" fmla="*/ 0 h 1998"/>
              <a:gd name="T131" fmla="*/ 1265 w 1265"/>
              <a:gd name="T132" fmla="*/ 1998 h 199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zh-CN">
                <a:ea typeface="黑体" panose="02010609060101010101" pitchFamily="49" charset="-122"/>
              </a:rPr>
              <a:t>  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39" name="矩形 38"/>
          <p:cNvSpPr>
            <a:spLocks noChangeArrowheads="1"/>
          </p:cNvSpPr>
          <p:nvPr/>
        </p:nvSpPr>
        <p:spPr bwMode="auto">
          <a:xfrm>
            <a:off x="7004050" y="4548188"/>
            <a:ext cx="40640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 b="1">
                <a:solidFill>
                  <a:srgbClr val="0066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endParaRPr lang="zh-CN" altLang="en-US"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1.85185E-6 L 0.04583 -0.0018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5" grpId="0" bldLvl="0" animBg="1"/>
      <p:bldP spid="36" grpId="0"/>
      <p:bldP spid="37" grpId="0" bldLvl="0" animBg="1"/>
      <p:bldP spid="38" grpId="0" bldLvl="0" animBg="1"/>
      <p:bldP spid="38" grpId="1" bldLvl="0" animBg="1"/>
      <p:bldP spid="38" grpId="2" bldLvl="0" animBg="1"/>
      <p:bldP spid="3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9"/>
          <p:cNvSpPr>
            <a:spLocks noChangeArrowheads="1"/>
          </p:cNvSpPr>
          <p:nvPr/>
        </p:nvSpPr>
        <p:spPr bwMode="auto">
          <a:xfrm>
            <a:off x="228600" y="1295400"/>
            <a:ext cx="8534400" cy="20304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6.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已知一个二次函数图像的顶点为A(-1,3),且它是由二次函数y=5x</a:t>
            </a:r>
            <a:r>
              <a:rPr lang="zh-CN" altLang="en-US" sz="2800" baseline="3000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平移得到，请直接写出该二次函数的解析式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2286000" y="3657600"/>
            <a:ext cx="3962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0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y=a(x-h)</a:t>
            </a:r>
            <a:r>
              <a:rPr lang="zh-CN" altLang="en-US" sz="4000" b="1" baseline="300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40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+k</a:t>
            </a:r>
            <a:endParaRPr lang="zh-CN" altLang="en-US" sz="4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ldLvl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339" name="TextBox 13"/>
          <p:cNvSpPr txBox="1">
            <a:spLocks noChangeArrowheads="1"/>
          </p:cNvSpPr>
          <p:nvPr/>
        </p:nvSpPr>
        <p:spPr bwMode="auto">
          <a:xfrm>
            <a:off x="250825" y="2922588"/>
            <a:ext cx="2808288" cy="822325"/>
          </a:xfrm>
          <a:prstGeom prst="rect">
            <a:avLst/>
          </a:prstGeom>
          <a:noFill/>
          <a:ln w="25400">
            <a:solidFill>
              <a:srgbClr val="FFFF63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dist"/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二次函数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-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h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sz="24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的图像及性质</a:t>
            </a:r>
          </a:p>
        </p:txBody>
      </p:sp>
      <p:sp>
        <p:nvSpPr>
          <p:cNvPr id="14340" name="TextBox 14"/>
          <p:cNvSpPr txBox="1">
            <a:spLocks noChangeArrowheads="1"/>
          </p:cNvSpPr>
          <p:nvPr/>
        </p:nvSpPr>
        <p:spPr bwMode="auto">
          <a:xfrm>
            <a:off x="3492500" y="1482725"/>
            <a:ext cx="1511300" cy="457200"/>
          </a:xfrm>
          <a:prstGeom prst="rect">
            <a:avLst/>
          </a:prstGeom>
          <a:noFill/>
          <a:ln w="25400">
            <a:solidFill>
              <a:srgbClr val="FFFF63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dist"/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图像性质</a:t>
            </a:r>
          </a:p>
        </p:txBody>
      </p:sp>
      <p:sp>
        <p:nvSpPr>
          <p:cNvPr id="14341" name="TextBox 15"/>
          <p:cNvSpPr txBox="1">
            <a:spLocks noChangeArrowheads="1"/>
          </p:cNvSpPr>
          <p:nvPr/>
        </p:nvSpPr>
        <p:spPr bwMode="auto">
          <a:xfrm>
            <a:off x="5580063" y="1266825"/>
            <a:ext cx="3168650" cy="1189038"/>
          </a:xfrm>
          <a:prstGeom prst="rect">
            <a:avLst/>
          </a:prstGeom>
          <a:noFill/>
          <a:ln w="25400">
            <a:solidFill>
              <a:srgbClr val="00B0F0">
                <a:alpha val="29018"/>
              </a:srgb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dist"/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对称轴是直线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</a:p>
          <a:p>
            <a:pPr algn="dist"/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顶点坐标是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,0)</a:t>
            </a:r>
          </a:p>
          <a:p>
            <a:pPr algn="dist"/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的符号决定开口方向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4342" name="TextBox 16"/>
          <p:cNvSpPr txBox="1">
            <a:spLocks noChangeArrowheads="1"/>
          </p:cNvSpPr>
          <p:nvPr/>
        </p:nvSpPr>
        <p:spPr bwMode="auto">
          <a:xfrm>
            <a:off x="3419475" y="4476750"/>
            <a:ext cx="1512888" cy="461963"/>
          </a:xfrm>
          <a:prstGeom prst="rect">
            <a:avLst/>
          </a:prstGeom>
          <a:noFill/>
          <a:ln w="25400">
            <a:solidFill>
              <a:srgbClr val="FFFF63">
                <a:alpha val="81000"/>
              </a:srgb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dist"/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左右平移</a:t>
            </a:r>
          </a:p>
        </p:txBody>
      </p:sp>
      <p:sp>
        <p:nvSpPr>
          <p:cNvPr id="14343" name="TextBox 17"/>
          <p:cNvSpPr txBox="1">
            <a:spLocks noChangeArrowheads="1"/>
          </p:cNvSpPr>
          <p:nvPr/>
        </p:nvSpPr>
        <p:spPr bwMode="auto">
          <a:xfrm>
            <a:off x="5580063" y="3859213"/>
            <a:ext cx="3168650" cy="1736725"/>
          </a:xfrm>
          <a:prstGeom prst="rect">
            <a:avLst/>
          </a:prstGeom>
          <a:noFill/>
          <a:ln w="25400">
            <a:solidFill>
              <a:srgbClr val="00B0F0">
                <a:alpha val="27843"/>
              </a:srgb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平移规律：</a:t>
            </a:r>
            <a:endParaRPr lang="en-US" altLang="zh-CN" sz="240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括号内：左加右减；括号外不变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4344" name="左大括号 18"/>
          <p:cNvSpPr/>
          <p:nvPr/>
        </p:nvSpPr>
        <p:spPr bwMode="auto">
          <a:xfrm>
            <a:off x="3106738" y="1770063"/>
            <a:ext cx="287337" cy="2952750"/>
          </a:xfrm>
          <a:prstGeom prst="leftBrace">
            <a:avLst>
              <a:gd name="adj1" fmla="val 7897"/>
              <a:gd name="adj2" fmla="val 50000"/>
            </a:avLst>
          </a:prstGeom>
          <a:noFill/>
          <a:ln w="25400">
            <a:solidFill>
              <a:srgbClr val="00B0F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5" name="右箭头 19"/>
          <p:cNvSpPr>
            <a:spLocks noChangeArrowheads="1"/>
          </p:cNvSpPr>
          <p:nvPr/>
        </p:nvSpPr>
        <p:spPr bwMode="auto">
          <a:xfrm>
            <a:off x="5148263" y="1516063"/>
            <a:ext cx="287337" cy="3603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6" name="右箭头 20"/>
          <p:cNvSpPr>
            <a:spLocks noChangeArrowheads="1"/>
          </p:cNvSpPr>
          <p:nvPr/>
        </p:nvSpPr>
        <p:spPr bwMode="auto">
          <a:xfrm>
            <a:off x="5076825" y="4506913"/>
            <a:ext cx="287338" cy="3603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ldLvl="0" animBg="1"/>
      <p:bldP spid="14340" grpId="0" bldLvl="0" animBg="1"/>
      <p:bldP spid="14341" grpId="0" bldLvl="0" animBg="1"/>
      <p:bldP spid="14342" grpId="0" bldLvl="0" animBg="1"/>
      <p:bldP spid="14343" grpId="0" bldLvl="0" animBg="1"/>
      <p:bldP spid="14344" grpId="0" bldLvl="0" animBg="1"/>
      <p:bldP spid="14345" grpId="0" bldLvl="0" animBg="1"/>
      <p:bldP spid="14346" grpId="0" bldLvl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395288" y="5662613"/>
            <a:ext cx="835342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一般地，抛物线 </a:t>
            </a:r>
            <a:r>
              <a:rPr lang="en-US" altLang="zh-CN" sz="2400" b="1" i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b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= </a:t>
            </a:r>
            <a:r>
              <a:rPr lang="en-US" altLang="zh-CN" sz="2400" b="1" i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400" b="1" i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</a:t>
            </a:r>
            <a:r>
              <a:rPr lang="en-US" altLang="zh-CN" sz="2400" b="1" i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</a:t>
            </a:r>
            <a:r>
              <a:rPr lang="en-US" altLang="zh-CN" sz="2400" b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sz="2400" b="1" baseline="300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b="1" i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zh-CN" altLang="en-US" sz="2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400" b="1" i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b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= </a:t>
            </a:r>
            <a:r>
              <a:rPr lang="en-US" altLang="zh-CN" sz="2400" b="1" i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400" b="1" baseline="300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形状相同，位置不同</a:t>
            </a:r>
            <a:r>
              <a:rPr lang="en-US" altLang="zh-CN" sz="2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7412" name="TextBox 20"/>
          <p:cNvSpPr txBox="1">
            <a:spLocks noChangeArrowheads="1"/>
          </p:cNvSpPr>
          <p:nvPr/>
        </p:nvSpPr>
        <p:spPr bwMode="auto">
          <a:xfrm>
            <a:off x="323850" y="2492375"/>
            <a:ext cx="2952750" cy="1189038"/>
          </a:xfrm>
          <a:prstGeom prst="rect">
            <a:avLst/>
          </a:prstGeom>
          <a:noFill/>
          <a:ln w="25400">
            <a:solidFill>
              <a:srgbClr val="FFFF63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dist">
              <a:lnSpc>
                <a:spcPct val="15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二次函数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-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h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sz="24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的图像和性质</a:t>
            </a:r>
            <a:endParaRPr lang="zh-CN" altLang="en-US" sz="2400"/>
          </a:p>
        </p:txBody>
      </p:sp>
      <p:sp>
        <p:nvSpPr>
          <p:cNvPr id="17413" name="TextBox 22"/>
          <p:cNvSpPr txBox="1">
            <a:spLocks noChangeArrowheads="1"/>
          </p:cNvSpPr>
          <p:nvPr/>
        </p:nvSpPr>
        <p:spPr bwMode="auto">
          <a:xfrm>
            <a:off x="3779838" y="1382713"/>
            <a:ext cx="1439862" cy="457200"/>
          </a:xfrm>
          <a:prstGeom prst="rect">
            <a:avLst/>
          </a:prstGeom>
          <a:noFill/>
          <a:ln w="25400">
            <a:solidFill>
              <a:srgbClr val="FFFF63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dist"/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图像特点</a:t>
            </a:r>
          </a:p>
        </p:txBody>
      </p:sp>
      <p:sp>
        <p:nvSpPr>
          <p:cNvPr id="17414" name="TextBox 23"/>
          <p:cNvSpPr txBox="1">
            <a:spLocks noChangeArrowheads="1"/>
          </p:cNvSpPr>
          <p:nvPr/>
        </p:nvSpPr>
        <p:spPr bwMode="auto">
          <a:xfrm>
            <a:off x="5795963" y="836613"/>
            <a:ext cx="2879725" cy="1554162"/>
          </a:xfrm>
          <a:prstGeom prst="rect">
            <a:avLst/>
          </a:prstGeom>
          <a:noFill/>
          <a:ln w="25400">
            <a:solidFill>
              <a:srgbClr val="00B0F0">
                <a:alpha val="36862"/>
              </a:srgb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dist"/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&gt;0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开口向上；当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&lt;0,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开口向下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 algn="dist"/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对称轴是直线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 algn="dist"/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顶点坐标是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</a:p>
        </p:txBody>
      </p:sp>
      <p:sp>
        <p:nvSpPr>
          <p:cNvPr id="17415" name="TextBox 24"/>
          <p:cNvSpPr txBox="1">
            <a:spLocks noChangeArrowheads="1"/>
          </p:cNvSpPr>
          <p:nvPr/>
        </p:nvSpPr>
        <p:spPr bwMode="auto">
          <a:xfrm>
            <a:off x="3851275" y="4221163"/>
            <a:ext cx="1441450" cy="461962"/>
          </a:xfrm>
          <a:prstGeom prst="rect">
            <a:avLst/>
          </a:prstGeom>
          <a:noFill/>
          <a:ln w="25400">
            <a:solidFill>
              <a:srgbClr val="FFFF63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dist"/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平移规律</a:t>
            </a:r>
          </a:p>
        </p:txBody>
      </p:sp>
      <p:sp>
        <p:nvSpPr>
          <p:cNvPr id="17416" name="TextBox 25"/>
          <p:cNvSpPr txBox="1">
            <a:spLocks noChangeArrowheads="1"/>
          </p:cNvSpPr>
          <p:nvPr/>
        </p:nvSpPr>
        <p:spPr bwMode="auto">
          <a:xfrm>
            <a:off x="5867400" y="3644900"/>
            <a:ext cx="2881313" cy="1554163"/>
          </a:xfrm>
          <a:prstGeom prst="rect">
            <a:avLst/>
          </a:prstGeom>
          <a:noFill/>
          <a:ln w="25400">
            <a:solidFill>
              <a:srgbClr val="00B0F0">
                <a:alpha val="36078"/>
              </a:srgb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dist"/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左右平移：括号内左加右减；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dist"/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上下平移：括号外上加下减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7417" name="左大括号 26"/>
          <p:cNvSpPr/>
          <p:nvPr/>
        </p:nvSpPr>
        <p:spPr bwMode="auto">
          <a:xfrm>
            <a:off x="3492500" y="1557338"/>
            <a:ext cx="188913" cy="2879725"/>
          </a:xfrm>
          <a:prstGeom prst="leftBrace">
            <a:avLst>
              <a:gd name="adj1" fmla="val 7692"/>
              <a:gd name="adj2" fmla="val 50000"/>
            </a:avLst>
          </a:prstGeom>
          <a:solidFill>
            <a:schemeClr val="accent1"/>
          </a:solidFill>
          <a:ln w="25400">
            <a:solidFill>
              <a:srgbClr val="00B0F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18" name="右箭头 27"/>
          <p:cNvSpPr>
            <a:spLocks noChangeArrowheads="1"/>
          </p:cNvSpPr>
          <p:nvPr/>
        </p:nvSpPr>
        <p:spPr bwMode="auto">
          <a:xfrm>
            <a:off x="5292725" y="1412875"/>
            <a:ext cx="431800" cy="360363"/>
          </a:xfrm>
          <a:prstGeom prst="rightArrow">
            <a:avLst>
              <a:gd name="adj1" fmla="val 50000"/>
              <a:gd name="adj2" fmla="val 49871"/>
            </a:avLst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9" name="右箭头 28"/>
          <p:cNvSpPr>
            <a:spLocks noChangeArrowheads="1"/>
          </p:cNvSpPr>
          <p:nvPr/>
        </p:nvSpPr>
        <p:spPr bwMode="auto">
          <a:xfrm>
            <a:off x="5399088" y="4292600"/>
            <a:ext cx="431800" cy="360363"/>
          </a:xfrm>
          <a:prstGeom prst="rightArrow">
            <a:avLst>
              <a:gd name="adj1" fmla="val 50000"/>
              <a:gd name="adj2" fmla="val 49871"/>
            </a:avLst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op0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7412" grpId="0" bldLvl="0" animBg="1"/>
      <p:bldP spid="17413" grpId="0" bldLvl="0" animBg="1"/>
      <p:bldP spid="17414" grpId="0" bldLvl="0" animBg="1"/>
      <p:bldP spid="17415" grpId="0" animBg="1"/>
      <p:bldP spid="17416" grpId="0" bldLvl="0" animBg="1"/>
      <p:bldP spid="17417" grpId="0" animBg="1"/>
      <p:bldP spid="17418" grpId="0" animBg="1"/>
      <p:bldP spid="174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428625" y="1339850"/>
          <a:ext cx="8215312" cy="4857749"/>
        </p:xfrm>
        <a:graphic>
          <a:graphicData uri="http://schemas.openxmlformats.org/drawingml/2006/table">
            <a:tbl>
              <a:tblPr firstRow="1" bandRow="1"/>
              <a:tblGrid>
                <a:gridCol w="2087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3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3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07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0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0816">
                <a:tc>
                  <a:txBody>
                    <a:bodyPr/>
                    <a:lstStyle>
                      <a:lvl1pPr marL="0" algn="l" defTabSz="9137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457200" algn="l" defTabSz="9137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914400" algn="l" defTabSz="9137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371600" algn="l" defTabSz="9137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1828800" algn="l" defTabSz="9137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  <a:lvl6pPr marL="2286000" algn="l" defTabSz="9137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6pPr>
                      <a:lvl7pPr marL="2743200" algn="l" defTabSz="9137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7pPr>
                      <a:lvl8pPr marL="3200400" algn="l" defTabSz="9137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8pPr>
                      <a:lvl9pPr marL="3657600" algn="l" defTabSz="9137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altLang="zh-CN" sz="20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a</a:t>
                      </a:r>
                      <a:r>
                        <a:rPr lang="en-US" altLang="zh-CN" sz="2000" b="0" i="1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/>
                          <a:ea typeface="黑体" panose="02010609060101010101" pitchFamily="49" charset="-122"/>
                          <a:sym typeface="+mn-ea"/>
                        </a:rPr>
                        <a:t>,</a:t>
                      </a:r>
                      <a:r>
                        <a:rPr lang="en-US" altLang="zh-CN" sz="2000" b="0" i="1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黑体" panose="02010609060101010101" pitchFamily="49" charset="-122"/>
                          <a:sym typeface="+mn-ea"/>
                        </a:rPr>
                        <a:t>c</a:t>
                      </a:r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  <a:latin typeface="+mj-lt"/>
                          <a:ea typeface="黑体" panose="02010609060101010101" pitchFamily="49" charset="-122"/>
                        </a:rPr>
                        <a:t>的符号</a:t>
                      </a:r>
                    </a:p>
                  </a:txBody>
                  <a:tcPr marL="68580" marR="68580" marT="45728" marB="457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37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457200" algn="l" defTabSz="9137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914400" algn="l" defTabSz="9137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371600" algn="l" defTabSz="9137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1828800" algn="l" defTabSz="9137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  <a:lvl6pPr marL="2286000" algn="l" defTabSz="9137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6pPr>
                      <a:lvl7pPr marL="2743200" algn="l" defTabSz="9137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7pPr>
                      <a:lvl8pPr marL="3200400" algn="l" defTabSz="9137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8pPr>
                      <a:lvl9pPr marL="3657600" algn="l" defTabSz="9137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</a:pPr>
                      <a:r>
                        <a:rPr kumimoji="0" lang="en-US" altLang="zh-CN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/>
                          <a:ea typeface="黑体" panose="02010609060101010101" pitchFamily="49" charset="-122"/>
                          <a:cs typeface="+mn-cs"/>
                        </a:rPr>
                        <a:t>a&gt;0,</a:t>
                      </a:r>
                      <a:r>
                        <a:rPr lang="en-US" altLang="zh-CN" sz="2000" b="0" i="1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黑体" panose="02010609060101010101" pitchFamily="49" charset="-122"/>
                          <a:sym typeface="+mn-ea"/>
                        </a:rPr>
                        <a:t>c&gt;</a:t>
                      </a:r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黑体" panose="02010609060101010101" pitchFamily="49" charset="-122"/>
                          <a:sym typeface="+mn-ea"/>
                        </a:rPr>
                        <a:t>0</a:t>
                      </a:r>
                    </a:p>
                  </a:txBody>
                  <a:tcPr marL="68580" marR="68580" marT="45728" marB="457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buNone/>
                      </a:pPr>
                      <a:r>
                        <a:rPr lang="en-US" altLang="zh-CN" sz="2000" i="1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/>
                          <a:ea typeface="黑体" panose="02010609060101010101" pitchFamily="49" charset="-122"/>
                          <a:sym typeface="+mn-ea"/>
                        </a:rPr>
                        <a:t>a&gt;0,</a:t>
                      </a:r>
                      <a:r>
                        <a:rPr lang="en-US" altLang="zh-CN" sz="2000" i="1" dirty="0" smtClean="0">
                          <a:latin typeface="Times New Roman" panose="02020603050405020304"/>
                          <a:ea typeface="黑体" panose="02010609060101010101" pitchFamily="49" charset="-122"/>
                          <a:sym typeface="+mn-ea"/>
                        </a:rPr>
                        <a:t>c</a:t>
                      </a:r>
                      <a:r>
                        <a:rPr lang="en-US" altLang="zh-CN" sz="2000" i="1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/>
                          <a:ea typeface="黑体" panose="02010609060101010101" pitchFamily="49" charset="-122"/>
                          <a:sym typeface="+mn-ea"/>
                        </a:rPr>
                        <a:t>&lt;</a:t>
                      </a:r>
                      <a:r>
                        <a:rPr lang="en-US" altLang="zh-CN" sz="2000" dirty="0" smtClean="0">
                          <a:latin typeface="Times New Roman" panose="02020603050405020304"/>
                          <a:ea typeface="黑体" panose="02010609060101010101" pitchFamily="49" charset="-122"/>
                          <a:sym typeface="+mn-ea"/>
                        </a:rPr>
                        <a:t>0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+mj-lt"/>
                        <a:ea typeface="黑体" panose="02010609060101010101" pitchFamily="49" charset="-122"/>
                      </a:endParaRPr>
                    </a:p>
                  </a:txBody>
                  <a:tcPr marL="68580" marR="68580" marT="45728" marB="457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37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457200" algn="l" defTabSz="9137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914400" algn="l" defTabSz="9137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371600" algn="l" defTabSz="9137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1828800" algn="l" defTabSz="9137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  <a:lvl6pPr marL="2286000" algn="l" defTabSz="9137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6pPr>
                      <a:lvl7pPr marL="2743200" algn="l" defTabSz="9137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7pPr>
                      <a:lvl8pPr marL="3200400" algn="l" defTabSz="9137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8pPr>
                      <a:lvl9pPr marL="3657600" algn="l" defTabSz="9137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</a:pPr>
                      <a:r>
                        <a:rPr kumimoji="0" lang="en-US" altLang="zh-CN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/>
                          <a:ea typeface="黑体" panose="02010609060101010101" pitchFamily="49" charset="-122"/>
                          <a:cs typeface="+mn-cs"/>
                        </a:rPr>
                        <a:t>a&lt;0,</a:t>
                      </a:r>
                      <a:r>
                        <a:rPr lang="en-US" altLang="zh-CN" sz="2000" b="0" i="1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黑体" panose="02010609060101010101" pitchFamily="49" charset="-122"/>
                          <a:sym typeface="+mn-ea"/>
                        </a:rPr>
                        <a:t>c&gt;</a:t>
                      </a:r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黑体" panose="02010609060101010101" pitchFamily="49" charset="-122"/>
                          <a:sym typeface="+mn-ea"/>
                        </a:rPr>
                        <a:t>0</a:t>
                      </a:r>
                      <a:endParaRPr kumimoji="0" lang="en-US" altLang="zh-CN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68580" marR="68580" marT="45728" marB="457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buNone/>
                      </a:pPr>
                      <a:r>
                        <a:rPr lang="en-US" altLang="zh-CN" sz="2000" i="1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/>
                          <a:ea typeface="黑体" panose="02010609060101010101" pitchFamily="49" charset="-122"/>
                          <a:sym typeface="+mn-ea"/>
                        </a:rPr>
                        <a:t>a&lt;0,</a:t>
                      </a:r>
                      <a:r>
                        <a:rPr lang="en-US" altLang="zh-CN" sz="2000" i="1" dirty="0" smtClean="0">
                          <a:latin typeface="Times New Roman" panose="02020603050405020304"/>
                          <a:ea typeface="黑体" panose="02010609060101010101" pitchFamily="49" charset="-122"/>
                          <a:sym typeface="+mn-ea"/>
                        </a:rPr>
                        <a:t>c</a:t>
                      </a:r>
                      <a:r>
                        <a:rPr lang="en-US" altLang="zh-CN" sz="2000" i="1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/>
                          <a:ea typeface="黑体" panose="02010609060101010101" pitchFamily="49" charset="-122"/>
                          <a:sym typeface="+mn-ea"/>
                        </a:rPr>
                        <a:t>&lt;</a:t>
                      </a:r>
                      <a:r>
                        <a:rPr lang="en-US" altLang="zh-CN" sz="2000" dirty="0" smtClean="0">
                          <a:latin typeface="Times New Roman" panose="02020603050405020304"/>
                          <a:ea typeface="黑体" panose="02010609060101010101" pitchFamily="49" charset="-122"/>
                          <a:sym typeface="+mn-ea"/>
                        </a:rPr>
                        <a:t>0</a:t>
                      </a:r>
                      <a:endParaRPr kumimoji="0" lang="en-US" altLang="zh-CN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68580" marR="68580" marT="45728" marB="457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3431">
                <a:tc>
                  <a:txBody>
                    <a:bodyPr/>
                    <a:lstStyle>
                      <a:lvl1pPr marL="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4572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9144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3716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18288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  <a:lvl6pPr marL="22860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6pPr>
                      <a:lvl7pPr marL="27432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7pPr>
                      <a:lvl8pPr marL="32004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8pPr>
                      <a:lvl9pPr marL="36576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zh-CN" altLang="en-US" sz="2400" b="0" dirty="0" smtClean="0">
                          <a:latin typeface="+mj-lt"/>
                          <a:ea typeface="黑体" panose="02010609060101010101" pitchFamily="49" charset="-122"/>
                        </a:rPr>
                        <a:t>图像</a:t>
                      </a:r>
                      <a:endParaRPr lang="zh-CN" altLang="en-US" sz="2400" b="0" dirty="0">
                        <a:latin typeface="+mj-lt"/>
                        <a:ea typeface="黑体" panose="02010609060101010101" pitchFamily="49" charset="-122"/>
                      </a:endParaRPr>
                    </a:p>
                  </a:txBody>
                  <a:tcPr marL="68580" marR="68580" marT="45728" marB="457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4572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9144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3716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18288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  <a:lvl6pPr marL="22860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6pPr>
                      <a:lvl7pPr marL="27432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7pPr>
                      <a:lvl8pPr marL="32004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8pPr>
                      <a:lvl9pPr marL="36576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</a:pPr>
                      <a:endParaRPr lang="zh-CN" altLang="en-US" sz="1800" b="0" dirty="0">
                        <a:latin typeface="+mj-lt"/>
                        <a:ea typeface="黑体" panose="02010609060101010101" pitchFamily="49" charset="-122"/>
                      </a:endParaRPr>
                    </a:p>
                  </a:txBody>
                  <a:tcPr marL="68580" marR="68580" marT="45728" marB="457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buNone/>
                      </a:pPr>
                      <a:endParaRPr lang="zh-CN" altLang="en-US" sz="1800" b="0" dirty="0">
                        <a:latin typeface="+mj-lt"/>
                        <a:ea typeface="黑体" panose="02010609060101010101" pitchFamily="49" charset="-122"/>
                      </a:endParaRPr>
                    </a:p>
                  </a:txBody>
                  <a:tcPr marL="68580" marR="68580" marT="45728" marB="457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4572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9144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3716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18288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  <a:lvl6pPr marL="22860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6pPr>
                      <a:lvl7pPr marL="27432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7pPr>
                      <a:lvl8pPr marL="32004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8pPr>
                      <a:lvl9pPr marL="36576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</a:pPr>
                      <a:endParaRPr lang="zh-CN" altLang="en-US" sz="1800" b="0" dirty="0">
                        <a:latin typeface="+mj-lt"/>
                        <a:ea typeface="黑体" panose="02010609060101010101" pitchFamily="49" charset="-122"/>
                      </a:endParaRPr>
                    </a:p>
                  </a:txBody>
                  <a:tcPr marL="68580" marR="68580" marT="45728" marB="457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buNone/>
                      </a:pPr>
                      <a:endParaRPr lang="zh-CN" altLang="en-US" sz="1800" b="0" dirty="0">
                        <a:latin typeface="+mj-lt"/>
                        <a:ea typeface="黑体" panose="02010609060101010101" pitchFamily="49" charset="-122"/>
                      </a:endParaRPr>
                    </a:p>
                  </a:txBody>
                  <a:tcPr marL="68580" marR="68580" marT="45728" marB="457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874">
                <a:tc>
                  <a:txBody>
                    <a:bodyPr/>
                    <a:lstStyle>
                      <a:lvl1pPr marL="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4572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9144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3716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18288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  <a:lvl6pPr marL="22860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6pPr>
                      <a:lvl7pPr marL="27432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7pPr>
                      <a:lvl8pPr marL="32004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8pPr>
                      <a:lvl9pPr marL="36576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zh-CN" altLang="en-US" sz="2400" b="0" dirty="0" smtClean="0">
                          <a:latin typeface="+mj-lt"/>
                          <a:ea typeface="黑体" panose="02010609060101010101" pitchFamily="49" charset="-122"/>
                        </a:rPr>
                        <a:t>开口方向</a:t>
                      </a:r>
                      <a:endParaRPr lang="zh-CN" altLang="en-US" sz="2400" b="0" dirty="0">
                        <a:latin typeface="+mj-lt"/>
                        <a:ea typeface="黑体" panose="02010609060101010101" pitchFamily="49" charset="-122"/>
                      </a:endParaRPr>
                    </a:p>
                  </a:txBody>
                  <a:tcPr marL="68580" marR="68580" marT="45728" marB="457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4572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9144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3716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18288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  <a:lvl6pPr marL="22860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6pPr>
                      <a:lvl7pPr marL="27432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7pPr>
                      <a:lvl8pPr marL="32004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8pPr>
                      <a:lvl9pPr marL="36576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</a:pPr>
                      <a:endParaRPr lang="zh-CN" altLang="en-US" sz="1800" b="0" dirty="0">
                        <a:latin typeface="+mj-lt"/>
                        <a:ea typeface="黑体" panose="02010609060101010101" pitchFamily="49" charset="-122"/>
                      </a:endParaRPr>
                    </a:p>
                  </a:txBody>
                  <a:tcPr marL="68580" marR="68580" marT="45728" marB="457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1" marR="68581" marT="45728" marB="457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4572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9144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3716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18288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  <a:lvl6pPr marL="22860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6pPr>
                      <a:lvl7pPr marL="27432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7pPr>
                      <a:lvl8pPr marL="32004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8pPr>
                      <a:lvl9pPr marL="36576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</a:pPr>
                      <a:endParaRPr lang="zh-CN" altLang="en-US" sz="1800" b="0" dirty="0">
                        <a:latin typeface="+mj-lt"/>
                        <a:ea typeface="黑体" panose="02010609060101010101" pitchFamily="49" charset="-122"/>
                      </a:endParaRPr>
                    </a:p>
                  </a:txBody>
                  <a:tcPr marL="68580" marR="68580" marT="45728" marB="457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1" marR="68581" marT="45728" marB="457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604">
                <a:tc>
                  <a:txBody>
                    <a:bodyPr/>
                    <a:lstStyle>
                      <a:lvl1pPr marL="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4572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9144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3716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18288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  <a:lvl6pPr marL="22860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6pPr>
                      <a:lvl7pPr marL="27432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7pPr>
                      <a:lvl8pPr marL="32004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8pPr>
                      <a:lvl9pPr marL="36576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zh-CN" altLang="en-US" sz="2400" b="0" dirty="0" smtClean="0">
                          <a:latin typeface="+mj-lt"/>
                          <a:ea typeface="黑体" panose="02010609060101010101" pitchFamily="49" charset="-122"/>
                        </a:rPr>
                        <a:t>对称轴</a:t>
                      </a:r>
                      <a:endParaRPr lang="zh-CN" altLang="en-US" sz="2400" b="0" dirty="0">
                        <a:latin typeface="+mj-lt"/>
                        <a:ea typeface="黑体" panose="02010609060101010101" pitchFamily="49" charset="-122"/>
                      </a:endParaRPr>
                    </a:p>
                  </a:txBody>
                  <a:tcPr marL="68580" marR="68580" marT="45728" marB="457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4572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9144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3716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18288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  <a:lvl6pPr marL="22860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6pPr>
                      <a:lvl7pPr marL="27432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7pPr>
                      <a:lvl8pPr marL="32004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8pPr>
                      <a:lvl9pPr marL="36576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</a:pPr>
                      <a:endParaRPr lang="zh-CN" altLang="en-US" sz="1800" b="0" dirty="0">
                        <a:latin typeface="+mj-lt"/>
                        <a:ea typeface="黑体" panose="02010609060101010101" pitchFamily="49" charset="-122"/>
                      </a:endParaRPr>
                    </a:p>
                  </a:txBody>
                  <a:tcPr marL="68580" marR="68580" marT="45728" marB="457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1" marR="68581" marT="45728" marB="457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4572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9144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3716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18288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  <a:lvl6pPr marL="22860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6pPr>
                      <a:lvl7pPr marL="27432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7pPr>
                      <a:lvl8pPr marL="32004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8pPr>
                      <a:lvl9pPr marL="36576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</a:pPr>
                      <a:endParaRPr lang="zh-CN" altLang="en-US" sz="1800" b="0" dirty="0">
                        <a:latin typeface="+mj-lt"/>
                        <a:ea typeface="黑体" panose="02010609060101010101" pitchFamily="49" charset="-122"/>
                      </a:endParaRPr>
                    </a:p>
                  </a:txBody>
                  <a:tcPr marL="68580" marR="68580" marT="45728" marB="457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1" marR="68581" marT="45728" marB="457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143">
                <a:tc>
                  <a:txBody>
                    <a:bodyPr/>
                    <a:lstStyle>
                      <a:lvl1pPr marL="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4572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9144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3716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18288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  <a:lvl6pPr marL="22860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6pPr>
                      <a:lvl7pPr marL="27432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7pPr>
                      <a:lvl8pPr marL="32004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8pPr>
                      <a:lvl9pPr marL="36576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zh-CN" altLang="en-US" sz="2400" b="0" dirty="0" smtClean="0">
                          <a:latin typeface="+mj-lt"/>
                          <a:ea typeface="黑体" panose="02010609060101010101" pitchFamily="49" charset="-122"/>
                        </a:rPr>
                        <a:t>顶点坐标</a:t>
                      </a:r>
                      <a:endParaRPr lang="zh-CN" altLang="en-US" sz="2400" b="0" dirty="0">
                        <a:latin typeface="+mj-lt"/>
                        <a:ea typeface="黑体" panose="02010609060101010101" pitchFamily="49" charset="-122"/>
                      </a:endParaRPr>
                    </a:p>
                  </a:txBody>
                  <a:tcPr marL="68580" marR="68580" marT="45728" marB="457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4572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9144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3716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18288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  <a:lvl6pPr marL="22860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6pPr>
                      <a:lvl7pPr marL="27432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7pPr>
                      <a:lvl8pPr marL="32004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8pPr>
                      <a:lvl9pPr marL="36576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</a:pPr>
                      <a:endParaRPr lang="zh-CN" altLang="en-US" sz="1800" b="0" dirty="0">
                        <a:latin typeface="+mj-lt"/>
                        <a:ea typeface="黑体" panose="02010609060101010101" pitchFamily="49" charset="-122"/>
                      </a:endParaRPr>
                    </a:p>
                  </a:txBody>
                  <a:tcPr marL="68580" marR="68580" marT="45728" marB="457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1" marR="68581" marT="45728" marB="457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4572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9144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3716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18288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  <a:lvl6pPr marL="22860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6pPr>
                      <a:lvl7pPr marL="27432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7pPr>
                      <a:lvl8pPr marL="32004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8pPr>
                      <a:lvl9pPr marL="36576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</a:pPr>
                      <a:endParaRPr lang="zh-CN" altLang="en-US" sz="1800" b="0" dirty="0">
                        <a:latin typeface="+mj-lt"/>
                        <a:ea typeface="黑体" panose="02010609060101010101" pitchFamily="49" charset="-122"/>
                      </a:endParaRPr>
                    </a:p>
                  </a:txBody>
                  <a:tcPr marL="68580" marR="68580" marT="45728" marB="457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1" marR="68581" marT="45728" marB="457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1211">
                <a:tc>
                  <a:txBody>
                    <a:bodyPr/>
                    <a:lstStyle>
                      <a:lvl1pPr marL="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4572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9144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3716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18288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  <a:lvl6pPr marL="22860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6pPr>
                      <a:lvl7pPr marL="27432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7pPr>
                      <a:lvl8pPr marL="32004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8pPr>
                      <a:lvl9pPr marL="36576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zh-CN" altLang="en-US" sz="2400" b="0" dirty="0" smtClean="0">
                          <a:latin typeface="+mj-lt"/>
                          <a:ea typeface="黑体" panose="02010609060101010101" pitchFamily="49" charset="-122"/>
                        </a:rPr>
                        <a:t>函数的增减性</a:t>
                      </a:r>
                      <a:endParaRPr lang="zh-CN" altLang="en-US" sz="2400" b="0" dirty="0">
                        <a:latin typeface="+mj-lt"/>
                        <a:ea typeface="黑体" panose="02010609060101010101" pitchFamily="49" charset="-122"/>
                      </a:endParaRPr>
                    </a:p>
                  </a:txBody>
                  <a:tcPr marL="68580" marR="68580" marT="45728" marB="457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4572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9144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3716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18288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  <a:lvl6pPr marL="22860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6pPr>
                      <a:lvl7pPr marL="27432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7pPr>
                      <a:lvl8pPr marL="32004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8pPr>
                      <a:lvl9pPr marL="36576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</a:pPr>
                      <a:endParaRPr lang="zh-CN" altLang="en-US" sz="1800" b="0" dirty="0">
                        <a:latin typeface="+mj-lt"/>
                        <a:ea typeface="黑体" panose="02010609060101010101" pitchFamily="49" charset="-122"/>
                      </a:endParaRPr>
                    </a:p>
                  </a:txBody>
                  <a:tcPr marL="68580" marR="68580" marT="45728" marB="457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1" marR="68581" marT="45728" marB="457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4572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9144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3716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18288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  <a:lvl6pPr marL="22860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6pPr>
                      <a:lvl7pPr marL="27432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7pPr>
                      <a:lvl8pPr marL="32004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8pPr>
                      <a:lvl9pPr marL="36576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</a:pPr>
                      <a:endParaRPr lang="zh-CN" altLang="en-US" sz="1800" b="0" dirty="0">
                        <a:latin typeface="+mj-lt"/>
                        <a:ea typeface="黑体" panose="02010609060101010101" pitchFamily="49" charset="-122"/>
                      </a:endParaRPr>
                    </a:p>
                  </a:txBody>
                  <a:tcPr marL="68580" marR="68580" marT="45728" marB="457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1" marR="68581" marT="45728" marB="457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7670">
                <a:tc>
                  <a:txBody>
                    <a:bodyPr/>
                    <a:lstStyle>
                      <a:lvl1pPr marL="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4572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9144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3716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18288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  <a:lvl6pPr marL="22860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6pPr>
                      <a:lvl7pPr marL="27432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7pPr>
                      <a:lvl8pPr marL="32004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8pPr>
                      <a:lvl9pPr marL="36576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zh-CN" altLang="en-US" sz="2400" b="0" dirty="0" smtClean="0">
                          <a:latin typeface="+mj-lt"/>
                          <a:ea typeface="黑体" panose="02010609060101010101" pitchFamily="49" charset="-122"/>
                        </a:rPr>
                        <a:t>最值</a:t>
                      </a:r>
                      <a:endParaRPr lang="zh-CN" altLang="en-US" sz="2400" b="0" dirty="0">
                        <a:latin typeface="+mj-lt"/>
                        <a:ea typeface="黑体" panose="02010609060101010101" pitchFamily="49" charset="-122"/>
                      </a:endParaRPr>
                    </a:p>
                  </a:txBody>
                  <a:tcPr marL="68580" marR="68580" marT="45728" marB="457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4572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9144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3716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18288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  <a:lvl6pPr marL="22860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6pPr>
                      <a:lvl7pPr marL="27432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7pPr>
                      <a:lvl8pPr marL="32004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8pPr>
                      <a:lvl9pPr marL="36576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</a:pPr>
                      <a:endParaRPr lang="zh-CN" altLang="en-US" sz="1800" b="0" dirty="0">
                        <a:latin typeface="+mj-lt"/>
                        <a:ea typeface="黑体" panose="02010609060101010101" pitchFamily="49" charset="-122"/>
                      </a:endParaRPr>
                    </a:p>
                  </a:txBody>
                  <a:tcPr marL="68580" marR="68580" marT="45728" marB="457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1" marR="68581" marT="45728" marB="457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1pPr>
                      <a:lvl2pPr marL="4572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2pPr>
                      <a:lvl3pPr marL="9144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3pPr>
                      <a:lvl4pPr marL="13716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4pPr>
                      <a:lvl5pPr marL="18288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5pPr>
                      <a:lvl6pPr marL="22860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6pPr>
                      <a:lvl7pPr marL="27432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7pPr>
                      <a:lvl8pPr marL="32004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8pPr>
                      <a:lvl9pPr marL="3657600" algn="l" defTabSz="9137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</a:pPr>
                      <a:endParaRPr lang="zh-CN" altLang="en-US" sz="1800" b="0" dirty="0">
                        <a:latin typeface="+mj-lt"/>
                        <a:ea typeface="黑体" panose="02010609060101010101" pitchFamily="49" charset="-122"/>
                      </a:endParaRPr>
                    </a:p>
                  </a:txBody>
                  <a:tcPr marL="68580" marR="68580" marT="45728" marB="457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1" marR="68581" marT="45728" marB="457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8" name="Picture 13" descr="D:\2016秋上\人九数上\22.1 二次函数的图象和性质\B36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88" y="2025650"/>
            <a:ext cx="857250" cy="9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D:\2016秋上\人九数上\22.1 二次函数的图象和性质\B37.TIF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91175" y="1924050"/>
            <a:ext cx="950913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 descr="D:\2016秋上\人九数上\22.1 二次函数的图象和性质\B38.TIF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8913" y="1795463"/>
            <a:ext cx="1000125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 descr="D:\2016秋上\人九数上\22.1 二次函数的图象和性质\B39.TIF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51700" y="1876425"/>
            <a:ext cx="928688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246438" y="2982913"/>
            <a:ext cx="1428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向上</a:t>
            </a:r>
            <a:endParaRPr lang="zh-CN" altLang="en-US" sz="240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6581775" y="3114675"/>
            <a:ext cx="803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向下</a:t>
            </a:r>
            <a:endParaRPr lang="zh-CN" altLang="en-US" sz="240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2714625" y="3578225"/>
            <a:ext cx="2351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轴（直线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=0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5808663" y="3578225"/>
            <a:ext cx="2351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轴（直线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=0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2890838" y="4040188"/>
            <a:ext cx="19986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黑体" panose="02010609060101010101" pitchFamily="49" charset="-122"/>
              </a:rPr>
              <a:t>（</a:t>
            </a:r>
            <a:r>
              <a:rPr lang="en-US" altLang="zh-CN" sz="2400">
                <a:solidFill>
                  <a:srgbClr val="FF0000"/>
                </a:solidFill>
                <a:ea typeface="黑体" panose="02010609060101010101" pitchFamily="49" charset="-122"/>
              </a:rPr>
              <a:t>0,</a:t>
            </a:r>
            <a:r>
              <a:rPr lang="en-US" altLang="zh-CN" sz="2400" i="1">
                <a:solidFill>
                  <a:srgbClr val="FF0000"/>
                </a:solidFill>
                <a:ea typeface="黑体" panose="02010609060101010101" pitchFamily="49" charset="-122"/>
              </a:rPr>
              <a:t>c</a:t>
            </a:r>
            <a:r>
              <a:rPr lang="zh-CN" altLang="en-US" sz="2400">
                <a:solidFill>
                  <a:srgbClr val="FF0000"/>
                </a:solidFill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17" name="TextBox 13"/>
          <p:cNvSpPr txBox="1">
            <a:spLocks noChangeArrowheads="1"/>
          </p:cNvSpPr>
          <p:nvPr/>
        </p:nvSpPr>
        <p:spPr bwMode="auto">
          <a:xfrm>
            <a:off x="6070600" y="4040188"/>
            <a:ext cx="18240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黑体" panose="02010609060101010101" pitchFamily="49" charset="-122"/>
              </a:rPr>
              <a:t>（</a:t>
            </a:r>
            <a:r>
              <a:rPr lang="en-US" altLang="zh-CN" sz="2400">
                <a:solidFill>
                  <a:srgbClr val="FF0000"/>
                </a:solidFill>
                <a:ea typeface="黑体" panose="02010609060101010101" pitchFamily="49" charset="-122"/>
              </a:rPr>
              <a:t>0,</a:t>
            </a:r>
            <a:r>
              <a:rPr lang="en-US" altLang="zh-CN" sz="2400" i="1">
                <a:solidFill>
                  <a:srgbClr val="FF0000"/>
                </a:solidFill>
                <a:ea typeface="黑体" panose="02010609060101010101" pitchFamily="49" charset="-122"/>
              </a:rPr>
              <a:t>c</a:t>
            </a:r>
            <a:r>
              <a:rPr lang="zh-CN" altLang="en-US" sz="2400">
                <a:solidFill>
                  <a:srgbClr val="FF0000"/>
                </a:solidFill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2643188" y="4633913"/>
            <a:ext cx="24923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&lt;0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随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增大而减小；当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&gt;0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随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增大而增大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00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5808663" y="4633913"/>
            <a:ext cx="23939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&lt;0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随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增大而增大；当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&gt;0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随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增大而减小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00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0" name="TextBox 14"/>
          <p:cNvSpPr txBox="1">
            <a:spLocks noChangeArrowheads="1"/>
          </p:cNvSpPr>
          <p:nvPr/>
        </p:nvSpPr>
        <p:spPr bwMode="auto">
          <a:xfrm>
            <a:off x="2643188" y="5735638"/>
            <a:ext cx="27146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i="1">
                <a:solidFill>
                  <a:srgbClr val="FF0000"/>
                </a:solidFill>
                <a:ea typeface="黑体" panose="02010609060101010101" pitchFamily="49" charset="-122"/>
              </a:rPr>
              <a:t>x=</a:t>
            </a:r>
            <a:r>
              <a:rPr lang="en-US" altLang="zh-CN" sz="2400">
                <a:solidFill>
                  <a:srgbClr val="FF0000"/>
                </a:solidFill>
                <a:ea typeface="黑体" panose="02010609060101010101" pitchFamily="49" charset="-122"/>
              </a:rPr>
              <a:t>0</a:t>
            </a:r>
            <a:r>
              <a:rPr lang="zh-CN" altLang="en-US" sz="2400">
                <a:solidFill>
                  <a:srgbClr val="FF0000"/>
                </a:solidFill>
                <a:ea typeface="黑体" panose="02010609060101010101" pitchFamily="49" charset="-122"/>
              </a:rPr>
              <a:t>时，</a:t>
            </a:r>
            <a:r>
              <a:rPr lang="en-US" altLang="zh-CN" sz="2400" i="1">
                <a:solidFill>
                  <a:srgbClr val="FF0000"/>
                </a:solidFill>
                <a:ea typeface="黑体" panose="02010609060101010101" pitchFamily="49" charset="-122"/>
              </a:rPr>
              <a:t>y</a:t>
            </a:r>
            <a:r>
              <a:rPr lang="zh-CN" altLang="en-US" sz="2400" baseline="-25000">
                <a:solidFill>
                  <a:srgbClr val="FF0000"/>
                </a:solidFill>
                <a:ea typeface="黑体" panose="02010609060101010101" pitchFamily="49" charset="-122"/>
              </a:rPr>
              <a:t>最小值</a:t>
            </a:r>
            <a:r>
              <a:rPr lang="en-US" altLang="zh-CN" sz="2400" i="1">
                <a:solidFill>
                  <a:srgbClr val="FF0000"/>
                </a:solidFill>
                <a:ea typeface="黑体" panose="02010609060101010101" pitchFamily="49" charset="-122"/>
              </a:rPr>
              <a:t>=c</a:t>
            </a:r>
            <a:endParaRPr lang="en-US" altLang="zh-CN" sz="240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21" name="TextBox 15"/>
          <p:cNvSpPr txBox="1">
            <a:spLocks noChangeArrowheads="1"/>
          </p:cNvSpPr>
          <p:nvPr/>
        </p:nvSpPr>
        <p:spPr bwMode="auto">
          <a:xfrm>
            <a:off x="5516563" y="5735638"/>
            <a:ext cx="26431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i="1">
                <a:solidFill>
                  <a:srgbClr val="FF0000"/>
                </a:solidFill>
                <a:ea typeface="黑体" panose="02010609060101010101" pitchFamily="49" charset="-122"/>
              </a:rPr>
              <a:t>x=</a:t>
            </a:r>
            <a:r>
              <a:rPr lang="en-US" altLang="zh-CN" sz="2400">
                <a:solidFill>
                  <a:srgbClr val="FF0000"/>
                </a:solidFill>
                <a:ea typeface="黑体" panose="02010609060101010101" pitchFamily="49" charset="-122"/>
              </a:rPr>
              <a:t>0</a:t>
            </a:r>
            <a:r>
              <a:rPr lang="zh-CN" altLang="en-US" sz="2400">
                <a:solidFill>
                  <a:srgbClr val="FF0000"/>
                </a:solidFill>
                <a:ea typeface="黑体" panose="02010609060101010101" pitchFamily="49" charset="-122"/>
              </a:rPr>
              <a:t>时，</a:t>
            </a:r>
            <a:r>
              <a:rPr lang="en-US" altLang="zh-CN" sz="2400" i="1">
                <a:solidFill>
                  <a:srgbClr val="FF0000"/>
                </a:solidFill>
                <a:ea typeface="黑体" panose="02010609060101010101" pitchFamily="49" charset="-122"/>
              </a:rPr>
              <a:t>y</a:t>
            </a:r>
            <a:r>
              <a:rPr lang="zh-CN" altLang="en-US" sz="2400" baseline="-25000">
                <a:solidFill>
                  <a:srgbClr val="FF0000"/>
                </a:solidFill>
                <a:ea typeface="黑体" panose="02010609060101010101" pitchFamily="49" charset="-122"/>
              </a:rPr>
              <a:t>最大值</a:t>
            </a:r>
            <a:r>
              <a:rPr lang="en-US" altLang="zh-CN" sz="2400" i="1">
                <a:solidFill>
                  <a:srgbClr val="FF0000"/>
                </a:solidFill>
                <a:ea typeface="黑体" panose="02010609060101010101" pitchFamily="49" charset="-122"/>
              </a:rPr>
              <a:t>=c</a:t>
            </a:r>
            <a:endParaRPr lang="en-US" altLang="zh-CN" sz="240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24" name="文本框 21"/>
          <p:cNvSpPr txBox="1"/>
          <p:nvPr/>
        </p:nvSpPr>
        <p:spPr>
          <a:xfrm>
            <a:off x="428625" y="595313"/>
            <a:ext cx="7643813" cy="650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zh-CN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说说</a:t>
            </a:r>
            <a:r>
              <a:rPr lang="zh-CN" altLang="zh-CN" sz="2800" kern="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二次函数</a:t>
            </a:r>
            <a:r>
              <a:rPr lang="en-US" altLang="zh-CN" sz="2800" i="1" kern="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kern="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 i="1" kern="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800" kern="0" baseline="30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i="1" kern="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+c</a:t>
            </a:r>
            <a:r>
              <a:rPr lang="en-US" altLang="zh-CN" sz="2800" kern="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(a</a:t>
            </a:r>
            <a:r>
              <a:rPr lang="zh-CN" altLang="en-US" sz="2800" kern="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≠</a:t>
            </a:r>
            <a:r>
              <a:rPr lang="en-US" altLang="zh-CN" sz="2800" kern="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0)</a:t>
            </a:r>
            <a:r>
              <a:rPr lang="zh-CN" altLang="zh-CN" sz="2800" kern="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的图像的特征</a:t>
            </a:r>
            <a:r>
              <a:rPr lang="en-US" altLang="zh-CN" sz="2800" kern="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800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矩形 10"/>
          <p:cNvSpPr/>
          <p:nvPr/>
        </p:nvSpPr>
        <p:spPr>
          <a:xfrm>
            <a:off x="250825" y="549275"/>
            <a:ext cx="7993063" cy="1198563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问题</a:t>
            </a:r>
            <a:r>
              <a:rPr lang="en-US" altLang="zh-CN" sz="2400" b="1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400" noProof="1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二次函数 </a:t>
            </a:r>
            <a:r>
              <a:rPr lang="en-US" altLang="zh-CN" sz="24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y</a:t>
            </a:r>
            <a:r>
              <a:rPr lang="en-US" altLang="zh-CN" sz="24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=</a:t>
            </a:r>
            <a:r>
              <a:rPr lang="en-US" altLang="zh-CN" sz="24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ax</a:t>
            </a:r>
            <a:r>
              <a:rPr lang="en-US" altLang="zh-CN" sz="2400" b="1" baseline="30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r>
              <a:rPr lang="en-US" altLang="zh-CN" sz="24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+</a:t>
            </a:r>
            <a:r>
              <a:rPr lang="en-US" altLang="zh-CN" sz="24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c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（</a:t>
            </a:r>
            <a:r>
              <a:rPr lang="zh-CN" altLang="en-US" sz="24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≠0）与 </a:t>
            </a:r>
            <a:r>
              <a:rPr lang="en-US" altLang="zh-CN" sz="24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y</a:t>
            </a:r>
            <a:r>
              <a:rPr lang="en-US" altLang="zh-CN" sz="24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=</a:t>
            </a:r>
            <a:r>
              <a:rPr lang="en-US" altLang="zh-CN" sz="24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ax</a:t>
            </a:r>
            <a:r>
              <a:rPr lang="en-US" altLang="zh-CN" sz="2400" b="1" baseline="30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（</a:t>
            </a:r>
            <a:r>
              <a:rPr lang="zh-CN" altLang="en-US" sz="24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≠ 0）</a:t>
            </a:r>
            <a:r>
              <a:rPr lang="en-US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的图像有何关系？</a:t>
            </a: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62" name="TextBox 11"/>
          <p:cNvSpPr txBox="1">
            <a:spLocks noChangeArrowheads="1"/>
          </p:cNvSpPr>
          <p:nvPr/>
        </p:nvSpPr>
        <p:spPr bwMode="auto">
          <a:xfrm>
            <a:off x="438150" y="1773238"/>
            <a:ext cx="8197850" cy="230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答：二次函数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≠ 0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）的图像可以由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≠ 0）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的图像平移得到：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当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&gt; 0 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时，向上平移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个单位长度得到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当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&lt; 0 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时，向下平移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个单位长度得到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4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" name="组合 16"/>
          <p:cNvGrpSpPr/>
          <p:nvPr/>
        </p:nvGrpSpPr>
        <p:grpSpPr bwMode="auto">
          <a:xfrm>
            <a:off x="34925" y="4059238"/>
            <a:ext cx="8737600" cy="1217612"/>
            <a:chOff x="107504" y="4059080"/>
            <a:chExt cx="8737992" cy="1217036"/>
          </a:xfrm>
        </p:grpSpPr>
        <p:grpSp>
          <p:nvGrpSpPr>
            <p:cNvPr id="8196" name="组合 15"/>
            <p:cNvGrpSpPr/>
            <p:nvPr/>
          </p:nvGrpSpPr>
          <p:grpSpPr bwMode="auto">
            <a:xfrm>
              <a:off x="107504" y="4059080"/>
              <a:ext cx="8737992" cy="1217036"/>
              <a:chOff x="107504" y="4059080"/>
              <a:chExt cx="8737992" cy="1217036"/>
            </a:xfrm>
          </p:grpSpPr>
          <p:sp>
            <p:nvSpPr>
              <p:cNvPr id="2066" name="矩形 12"/>
              <p:cNvSpPr/>
              <p:nvPr/>
            </p:nvSpPr>
            <p:spPr>
              <a:xfrm>
                <a:off x="107504" y="4076534"/>
                <a:ext cx="8209331" cy="1199582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400" noProof="1">
                    <a:latin typeface="黑体" panose="02010609060101010101" pitchFamily="49" charset="-122"/>
                    <a:ea typeface="黑体" panose="02010609060101010101" pitchFamily="49" charset="-122"/>
                    <a:cs typeface="+mn-ea"/>
                  </a:rPr>
                  <a:t>  </a:t>
                </a:r>
                <a:r>
                  <a:rPr lang="zh-CN" altLang="en-US" sz="2400" noProof="1">
                    <a:solidFill>
                      <a:schemeClr val="accent6">
                        <a:lumMod val="75000"/>
                      </a:schemeClr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+mn-ea"/>
                  </a:rPr>
                  <a:t>问题</a:t>
                </a:r>
                <a:r>
                  <a:rPr lang="en-US" altLang="zh-CN" sz="2400" b="1" noProof="1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+mn-ea"/>
                  </a:rPr>
                  <a:t>3</a:t>
                </a:r>
                <a:r>
                  <a:rPr lang="zh-CN" altLang="en-US" sz="2400" noProof="1">
                    <a:solidFill>
                      <a:schemeClr val="accent6">
                        <a:lumMod val="75000"/>
                      </a:schemeClr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+mn-ea"/>
                  </a:rPr>
                  <a:t> </a:t>
                </a:r>
                <a:r>
                  <a:rPr lang="zh-CN" altLang="en-US" sz="2400" noProof="1">
                    <a:latin typeface="黑体" panose="02010609060101010101" pitchFamily="49" charset="-122"/>
                    <a:ea typeface="黑体" panose="02010609060101010101" pitchFamily="49" charset="-122"/>
                    <a:cs typeface="+mn-ea"/>
                  </a:rPr>
                  <a:t>函数             的图像，能否也可以由函数           平移得到？ </a:t>
                </a:r>
                <a:endParaRPr lang="zh-CN" altLang="en-US" sz="2400" noProof="1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graphicFrame>
            <p:nvGraphicFramePr>
              <p:cNvPr id="8198" name="Object 9"/>
              <p:cNvGraphicFramePr>
                <a:graphicFrameLocks noChangeAspect="1"/>
              </p:cNvGraphicFramePr>
              <p:nvPr/>
            </p:nvGraphicFramePr>
            <p:xfrm>
              <a:off x="7729880" y="4059080"/>
              <a:ext cx="1115616" cy="77518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10" r:id="rId3" imgW="13411200" imgH="9448800" progId="Equation.DSMT4">
                      <p:embed/>
                    </p:oleObj>
                  </mc:Choice>
                  <mc:Fallback>
                    <p:oleObj r:id="rId3" imgW="13411200" imgH="9448800" progId="Equation.DSMT4">
                      <p:embed/>
                      <p:pic>
                        <p:nvPicPr>
                          <p:cNvPr id="0" name="Object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729880" y="4059080"/>
                            <a:ext cx="1115616" cy="77518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8199" name="Object 7"/>
            <p:cNvGraphicFramePr>
              <a:graphicFrameLocks noChangeAspect="1"/>
            </p:cNvGraphicFramePr>
            <p:nvPr/>
          </p:nvGraphicFramePr>
          <p:xfrm>
            <a:off x="2195980" y="4076861"/>
            <a:ext cx="1554205" cy="792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1" r:id="rId5" imgW="21031200" imgH="9448800" progId="Equation.DSMT4">
                    <p:embed/>
                  </p:oleObj>
                </mc:Choice>
                <mc:Fallback>
                  <p:oleObj r:id="rId5" imgW="21031200" imgH="94488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5980" y="4076861"/>
                          <a:ext cx="1554205" cy="7920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64" name="矩形 17"/>
          <p:cNvSpPr>
            <a:spLocks noChangeArrowheads="1"/>
          </p:cNvSpPr>
          <p:nvPr/>
        </p:nvSpPr>
        <p:spPr bwMode="auto">
          <a:xfrm>
            <a:off x="684213" y="5300663"/>
            <a:ext cx="2163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答：应该可以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/>
      <p:bldP spid="2062" grpId="0"/>
      <p:bldP spid="20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矩形 80"/>
          <p:cNvSpPr>
            <a:spLocks noChangeArrowheads="1"/>
          </p:cNvSpPr>
          <p:nvPr/>
        </p:nvSpPr>
        <p:spPr bwMode="auto">
          <a:xfrm>
            <a:off x="71438" y="71438"/>
            <a:ext cx="1217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228B8B"/>
                </a:solidFill>
                <a:ea typeface="方正姚体" panose="02010601030101010101" pitchFamily="2" charset="-122"/>
              </a:rPr>
              <a:t>讲授新课</a:t>
            </a:r>
            <a:endParaRPr lang="zh-CN" altLang="en-US" sz="2000" dirty="0">
              <a:solidFill>
                <a:srgbClr val="228B8B"/>
              </a:solidFill>
            </a:endParaRPr>
          </a:p>
        </p:txBody>
      </p:sp>
      <p:grpSp>
        <p:nvGrpSpPr>
          <p:cNvPr id="9218" name="组合 6147"/>
          <p:cNvGrpSpPr/>
          <p:nvPr/>
        </p:nvGrpSpPr>
        <p:grpSpPr bwMode="auto">
          <a:xfrm>
            <a:off x="179388" y="260350"/>
            <a:ext cx="6154737" cy="806450"/>
            <a:chOff x="0" y="0"/>
            <a:chExt cx="9692" cy="1269"/>
          </a:xfrm>
        </p:grpSpPr>
        <p:sp>
          <p:nvSpPr>
            <p:cNvPr id="9219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0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1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9222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8815" cy="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二次函数</a:t>
              </a:r>
              <a:r>
                <a:rPr lang="en-US" altLang="zh-CN" sz="2800" b="1" i="1" dirty="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y</a:t>
              </a:r>
              <a:r>
                <a:rPr lang="en-US" altLang="zh-CN" sz="2800" b="1" dirty="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=</a:t>
              </a:r>
              <a:r>
                <a:rPr lang="en-US" altLang="zh-CN" sz="2800" b="1" i="1" dirty="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a</a:t>
              </a:r>
              <a:r>
                <a:rPr lang="zh-CN" altLang="en-US" sz="2800" b="1" dirty="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（</a:t>
              </a:r>
              <a:r>
                <a:rPr lang="en-US" altLang="zh-CN" sz="2800" b="1" i="1" dirty="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x</a:t>
              </a:r>
              <a:r>
                <a:rPr lang="en-US" altLang="zh-CN" sz="2800" b="1" dirty="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-</a:t>
              </a:r>
              <a:r>
                <a:rPr lang="en-US" altLang="zh-CN" sz="2800" b="1" i="1" dirty="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h</a:t>
              </a:r>
              <a:r>
                <a:rPr lang="zh-CN" altLang="en-US" sz="2800" b="1" dirty="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）</a:t>
              </a:r>
              <a:r>
                <a:rPr lang="en-US" altLang="zh-CN" sz="2800" b="1" baseline="30000" dirty="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2</a:t>
              </a:r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的图像和性质</a:t>
              </a:r>
            </a:p>
          </p:txBody>
        </p:sp>
        <p:sp>
          <p:nvSpPr>
            <p:cNvPr id="9223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3085" name="Text Box 3"/>
          <p:cNvSpPr txBox="1"/>
          <p:nvPr/>
        </p:nvSpPr>
        <p:spPr>
          <a:xfrm>
            <a:off x="249238" y="1066800"/>
            <a:ext cx="8455025" cy="1211263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例</a:t>
            </a:r>
            <a:r>
              <a:rPr lang="zh-CN" altLang="en-US" sz="2800" b="1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1</a:t>
            </a:r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 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画出二次函数                                                    的图像，并考虑它们的开口方向、对称轴和顶点．</a:t>
            </a:r>
            <a:endParaRPr lang="zh-CN" altLang="en-US" sz="28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9225" name="Object 18"/>
          <p:cNvGraphicFramePr>
            <a:graphicFrameLocks noChangeAspect="1"/>
          </p:cNvGraphicFramePr>
          <p:nvPr/>
        </p:nvGraphicFramePr>
        <p:xfrm>
          <a:off x="3451225" y="1022350"/>
          <a:ext cx="388620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0" r:id="rId3" imgW="1917065" imgH="393700" progId="Equation.DSMT4">
                  <p:embed/>
                </p:oleObj>
              </mc:Choice>
              <mc:Fallback>
                <p:oleObj r:id="rId3" imgW="1917065" imgH="3937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1225" y="1022350"/>
                        <a:ext cx="3886200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" name="平面几何--抛物线1"/>
          <p:cNvSpPr/>
          <p:nvPr/>
        </p:nvSpPr>
        <p:spPr bwMode="auto">
          <a:xfrm rot="10800000">
            <a:off x="1576388" y="4510088"/>
            <a:ext cx="2447925" cy="1755775"/>
          </a:xfrm>
          <a:custGeom>
            <a:avLst/>
            <a:gdLst/>
            <a:ahLst/>
            <a:cxnLst>
              <a:cxn ang="0">
                <a:pos x="15" y="94"/>
              </a:cxn>
              <a:cxn ang="0">
                <a:pos x="45" y="274"/>
              </a:cxn>
              <a:cxn ang="0">
                <a:pos x="75" y="446"/>
              </a:cxn>
              <a:cxn ang="0">
                <a:pos x="105" y="608"/>
              </a:cxn>
              <a:cxn ang="0">
                <a:pos x="135" y="762"/>
              </a:cxn>
              <a:cxn ang="0">
                <a:pos x="165" y="907"/>
              </a:cxn>
              <a:cxn ang="0">
                <a:pos x="195" y="1042"/>
              </a:cxn>
              <a:cxn ang="0">
                <a:pos x="225" y="1169"/>
              </a:cxn>
              <a:cxn ang="0">
                <a:pos x="255" y="1286"/>
              </a:cxn>
              <a:cxn ang="0">
                <a:pos x="285" y="1395"/>
              </a:cxn>
              <a:cxn ang="0">
                <a:pos x="315" y="1495"/>
              </a:cxn>
              <a:cxn ang="0">
                <a:pos x="345" y="1585"/>
              </a:cxn>
              <a:cxn ang="0">
                <a:pos x="375" y="1667"/>
              </a:cxn>
              <a:cxn ang="0">
                <a:pos x="405" y="1739"/>
              </a:cxn>
              <a:cxn ang="0">
                <a:pos x="435" y="1803"/>
              </a:cxn>
              <a:cxn ang="0">
                <a:pos x="465" y="1858"/>
              </a:cxn>
              <a:cxn ang="0">
                <a:pos x="495" y="1903"/>
              </a:cxn>
              <a:cxn ang="0">
                <a:pos x="525" y="1940"/>
              </a:cxn>
              <a:cxn ang="0">
                <a:pos x="555" y="1967"/>
              </a:cxn>
              <a:cxn ang="0">
                <a:pos x="585" y="1986"/>
              </a:cxn>
              <a:cxn ang="0">
                <a:pos x="615" y="1996"/>
              </a:cxn>
              <a:cxn ang="0">
                <a:pos x="645" y="1996"/>
              </a:cxn>
              <a:cxn ang="0">
                <a:pos x="675" y="1988"/>
              </a:cxn>
              <a:cxn ang="0">
                <a:pos x="705" y="1970"/>
              </a:cxn>
              <a:cxn ang="0">
                <a:pos x="735" y="1944"/>
              </a:cxn>
              <a:cxn ang="0">
                <a:pos x="765" y="1909"/>
              </a:cxn>
              <a:cxn ang="0">
                <a:pos x="795" y="1864"/>
              </a:cxn>
              <a:cxn ang="0">
                <a:pos x="825" y="1811"/>
              </a:cxn>
              <a:cxn ang="0">
                <a:pos x="855" y="1748"/>
              </a:cxn>
              <a:cxn ang="0">
                <a:pos x="885" y="1677"/>
              </a:cxn>
              <a:cxn ang="0">
                <a:pos x="915" y="1597"/>
              </a:cxn>
              <a:cxn ang="0">
                <a:pos x="945" y="1507"/>
              </a:cxn>
              <a:cxn ang="0">
                <a:pos x="975" y="1409"/>
              </a:cxn>
              <a:cxn ang="0">
                <a:pos x="1005" y="1301"/>
              </a:cxn>
              <a:cxn ang="0">
                <a:pos x="1035" y="1185"/>
              </a:cxn>
              <a:cxn ang="0">
                <a:pos x="1065" y="1060"/>
              </a:cxn>
              <a:cxn ang="0">
                <a:pos x="1095" y="925"/>
              </a:cxn>
              <a:cxn ang="0">
                <a:pos x="1125" y="782"/>
              </a:cxn>
              <a:cxn ang="0">
                <a:pos x="1155" y="629"/>
              </a:cxn>
              <a:cxn ang="0">
                <a:pos x="1185" y="468"/>
              </a:cxn>
              <a:cxn ang="0">
                <a:pos x="1215" y="298"/>
              </a:cxn>
              <a:cxn ang="0">
                <a:pos x="1245" y="118"/>
              </a:cxn>
              <a:cxn ang="0">
                <a:pos x="1264" y="0"/>
              </a:cxn>
            </a:cxnLst>
            <a:rect l="0" t="0" r="r" b="b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noFill/>
          <a:ln w="9525" cmpd="sng">
            <a:solidFill>
              <a:srgbClr val="FF0000"/>
            </a:solidFill>
            <a:rou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kern="0">
              <a:solidFill>
                <a:sysClr val="windowText" lastClr="000000"/>
              </a:solidFill>
            </a:endParaRPr>
          </a:p>
        </p:txBody>
      </p:sp>
      <p:graphicFrame>
        <p:nvGraphicFramePr>
          <p:cNvPr id="111" name="Group 4"/>
          <p:cNvGraphicFramePr>
            <a:graphicFrameLocks noGrp="1"/>
          </p:cNvGraphicFramePr>
          <p:nvPr/>
        </p:nvGraphicFramePr>
        <p:xfrm>
          <a:off x="179388" y="2314575"/>
          <a:ext cx="8524875" cy="1619250"/>
        </p:xfrm>
        <a:graphic>
          <a:graphicData uri="http://schemas.openxmlformats.org/drawingml/2006/table">
            <a:tbl>
              <a:tblPr/>
              <a:tblGrid>
                <a:gridCol w="1458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39750"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zh-CN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···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kumimoji="0" lang="zh-CN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kumimoji="0" lang="zh-CN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kumimoji="0" lang="zh-CN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···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750"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···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···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750"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···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···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4" name="Text Box 53"/>
          <p:cNvSpPr txBox="1">
            <a:spLocks noChangeArrowheads="1"/>
          </p:cNvSpPr>
          <p:nvPr/>
        </p:nvSpPr>
        <p:spPr bwMode="auto">
          <a:xfrm>
            <a:off x="2524125" y="2827338"/>
            <a:ext cx="935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16" name="Text Box 55"/>
          <p:cNvSpPr txBox="1">
            <a:spLocks noChangeArrowheads="1"/>
          </p:cNvSpPr>
          <p:nvPr/>
        </p:nvSpPr>
        <p:spPr bwMode="auto">
          <a:xfrm>
            <a:off x="3276600" y="3402013"/>
            <a:ext cx="935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4.5</a:t>
            </a:r>
          </a:p>
        </p:txBody>
      </p:sp>
      <p:sp>
        <p:nvSpPr>
          <p:cNvPr id="117" name="Text Box 56"/>
          <p:cNvSpPr txBox="1">
            <a:spLocks noChangeArrowheads="1"/>
          </p:cNvSpPr>
          <p:nvPr/>
        </p:nvSpPr>
        <p:spPr bwMode="auto">
          <a:xfrm>
            <a:off x="4165600" y="3402013"/>
            <a:ext cx="935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18" name="Text Box 57"/>
          <p:cNvSpPr txBox="1">
            <a:spLocks noChangeArrowheads="1"/>
          </p:cNvSpPr>
          <p:nvPr/>
        </p:nvSpPr>
        <p:spPr bwMode="auto">
          <a:xfrm>
            <a:off x="4281488" y="2846388"/>
            <a:ext cx="503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9" name="Text Box 58"/>
          <p:cNvSpPr txBox="1">
            <a:spLocks noChangeArrowheads="1"/>
          </p:cNvSpPr>
          <p:nvPr/>
        </p:nvSpPr>
        <p:spPr bwMode="auto">
          <a:xfrm>
            <a:off x="5861050" y="3402013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Text Box 59"/>
          <p:cNvSpPr txBox="1">
            <a:spLocks noChangeArrowheads="1"/>
          </p:cNvSpPr>
          <p:nvPr/>
        </p:nvSpPr>
        <p:spPr bwMode="auto">
          <a:xfrm>
            <a:off x="5688013" y="2846388"/>
            <a:ext cx="7858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23" name="Text Box 62"/>
          <p:cNvSpPr txBox="1">
            <a:spLocks noChangeArrowheads="1"/>
          </p:cNvSpPr>
          <p:nvPr/>
        </p:nvSpPr>
        <p:spPr bwMode="auto">
          <a:xfrm>
            <a:off x="7337425" y="3402013"/>
            <a:ext cx="935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graphicFrame>
        <p:nvGraphicFramePr>
          <p:cNvPr id="9280" name="Object 35"/>
          <p:cNvGraphicFramePr>
            <a:graphicFrameLocks noChangeAspect="1"/>
          </p:cNvGraphicFramePr>
          <p:nvPr/>
        </p:nvGraphicFramePr>
        <p:xfrm>
          <a:off x="5207000" y="3141663"/>
          <a:ext cx="41751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1" r:id="rId5" imgW="255270" imgH="395605" progId="Equation.DSMT4">
                  <p:embed/>
                </p:oleObj>
              </mc:Choice>
              <mc:Fallback>
                <p:oleObj r:id="rId5" imgW="255270" imgH="395605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000000"/>
                          </a:clrFrom>
                          <a:clrTo>
                            <a:srgbClr val="000000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0" y="3141663"/>
                        <a:ext cx="41751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81" name="Object 36"/>
          <p:cNvGraphicFramePr>
            <a:graphicFrameLocks noChangeAspect="1"/>
          </p:cNvGraphicFramePr>
          <p:nvPr/>
        </p:nvGraphicFramePr>
        <p:xfrm>
          <a:off x="6848475" y="3111500"/>
          <a:ext cx="41751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2" r:id="rId7" imgW="255270" imgH="395605" progId="Equation.DSMT4">
                  <p:embed/>
                </p:oleObj>
              </mc:Choice>
              <mc:Fallback>
                <p:oleObj r:id="rId7" imgW="255270" imgH="395605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000000"/>
                          </a:clrFrom>
                          <a:clrTo>
                            <a:srgbClr val="000000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8475" y="3111500"/>
                        <a:ext cx="41751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82" name="Group 67"/>
          <p:cNvGrpSpPr/>
          <p:nvPr/>
        </p:nvGrpSpPr>
        <p:grpSpPr bwMode="auto">
          <a:xfrm>
            <a:off x="1331913" y="3933825"/>
            <a:ext cx="4032250" cy="2708275"/>
            <a:chOff x="0" y="0"/>
            <a:chExt cx="2540" cy="1706"/>
          </a:xfrm>
        </p:grpSpPr>
        <p:sp>
          <p:nvSpPr>
            <p:cNvPr id="129" name="d82Line 2"/>
            <p:cNvSpPr>
              <a:spLocks noChangeShapeType="1"/>
            </p:cNvSpPr>
            <p:nvPr/>
          </p:nvSpPr>
          <p:spPr bwMode="auto">
            <a:xfrm rot="10800000">
              <a:off x="46" y="362"/>
              <a:ext cx="2177" cy="0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  <a:head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0" name="d82Line 3"/>
            <p:cNvSpPr>
              <a:spLocks noChangeShapeType="1"/>
            </p:cNvSpPr>
            <p:nvPr/>
          </p:nvSpPr>
          <p:spPr bwMode="auto">
            <a:xfrm rot="10800000" flipV="1">
              <a:off x="1170" y="0"/>
              <a:ext cx="0" cy="1706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  <a:head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1" name="d82Line 4"/>
            <p:cNvSpPr>
              <a:spLocks noChangeShapeType="1"/>
            </p:cNvSpPr>
            <p:nvPr/>
          </p:nvSpPr>
          <p:spPr bwMode="auto">
            <a:xfrm rot="10800000" flipV="1">
              <a:off x="940" y="309"/>
              <a:ext cx="0" cy="46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2" name="d82Line 5"/>
            <p:cNvSpPr>
              <a:spLocks noChangeShapeType="1"/>
            </p:cNvSpPr>
            <p:nvPr/>
          </p:nvSpPr>
          <p:spPr bwMode="auto">
            <a:xfrm rot="10800000" flipV="1">
              <a:off x="712" y="309"/>
              <a:ext cx="0" cy="46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3" name="d82Line 6"/>
            <p:cNvSpPr>
              <a:spLocks noChangeShapeType="1"/>
            </p:cNvSpPr>
            <p:nvPr/>
          </p:nvSpPr>
          <p:spPr bwMode="auto">
            <a:xfrm rot="10800000" flipV="1">
              <a:off x="482" y="309"/>
              <a:ext cx="0" cy="46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4" name="d82Line 7"/>
            <p:cNvSpPr>
              <a:spLocks noChangeShapeType="1"/>
            </p:cNvSpPr>
            <p:nvPr/>
          </p:nvSpPr>
          <p:spPr bwMode="auto">
            <a:xfrm rot="10800000" flipV="1">
              <a:off x="252" y="309"/>
              <a:ext cx="0" cy="46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5" name="d82Line 10"/>
            <p:cNvSpPr>
              <a:spLocks noChangeShapeType="1"/>
            </p:cNvSpPr>
            <p:nvPr/>
          </p:nvSpPr>
          <p:spPr bwMode="auto">
            <a:xfrm rot="10800000" flipV="1">
              <a:off x="1400" y="309"/>
              <a:ext cx="0" cy="46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6" name="d82Line 11"/>
            <p:cNvSpPr>
              <a:spLocks noChangeShapeType="1"/>
            </p:cNvSpPr>
            <p:nvPr/>
          </p:nvSpPr>
          <p:spPr bwMode="auto">
            <a:xfrm rot="10800000" flipV="1">
              <a:off x="1628" y="309"/>
              <a:ext cx="0" cy="46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7" name="d82Line 12"/>
            <p:cNvSpPr>
              <a:spLocks noChangeShapeType="1"/>
            </p:cNvSpPr>
            <p:nvPr/>
          </p:nvSpPr>
          <p:spPr bwMode="auto">
            <a:xfrm rot="10800000" flipV="1">
              <a:off x="1858" y="309"/>
              <a:ext cx="0" cy="46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8" name="d82Line 14"/>
            <p:cNvSpPr>
              <a:spLocks noChangeShapeType="1"/>
            </p:cNvSpPr>
            <p:nvPr/>
          </p:nvSpPr>
          <p:spPr bwMode="auto">
            <a:xfrm rot="10800000" flipV="1">
              <a:off x="2087" y="309"/>
              <a:ext cx="0" cy="46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9" name="d82Line 16"/>
            <p:cNvSpPr>
              <a:spLocks noChangeShapeType="1"/>
            </p:cNvSpPr>
            <p:nvPr/>
          </p:nvSpPr>
          <p:spPr bwMode="auto">
            <a:xfrm rot="10800000">
              <a:off x="1180" y="1121"/>
              <a:ext cx="57" cy="0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0" name="d82Line 17"/>
            <p:cNvSpPr>
              <a:spLocks noChangeShapeType="1"/>
            </p:cNvSpPr>
            <p:nvPr/>
          </p:nvSpPr>
          <p:spPr bwMode="auto">
            <a:xfrm rot="10800000">
              <a:off x="1180" y="1306"/>
              <a:ext cx="57" cy="0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1" name="d82Line 18"/>
            <p:cNvSpPr>
              <a:spLocks noChangeShapeType="1"/>
            </p:cNvSpPr>
            <p:nvPr/>
          </p:nvSpPr>
          <p:spPr bwMode="auto">
            <a:xfrm rot="10800000">
              <a:off x="1180" y="1490"/>
              <a:ext cx="57" cy="0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2" name="d82Line 21"/>
            <p:cNvSpPr>
              <a:spLocks noChangeShapeType="1"/>
            </p:cNvSpPr>
            <p:nvPr/>
          </p:nvSpPr>
          <p:spPr bwMode="auto">
            <a:xfrm rot="10800000">
              <a:off x="1180" y="752"/>
              <a:ext cx="57" cy="0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3" name="d82Line 22"/>
            <p:cNvSpPr>
              <a:spLocks noChangeShapeType="1"/>
            </p:cNvSpPr>
            <p:nvPr/>
          </p:nvSpPr>
          <p:spPr bwMode="auto">
            <a:xfrm rot="10800000">
              <a:off x="1180" y="567"/>
              <a:ext cx="57" cy="0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4" name="d82Line 25"/>
            <p:cNvSpPr>
              <a:spLocks noChangeShapeType="1"/>
            </p:cNvSpPr>
            <p:nvPr/>
          </p:nvSpPr>
          <p:spPr bwMode="auto">
            <a:xfrm rot="10800000">
              <a:off x="1180" y="936"/>
              <a:ext cx="57" cy="0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299" name="Text Box 87"/>
            <p:cNvSpPr txBox="1">
              <a:spLocks noChangeArrowheads="1"/>
            </p:cNvSpPr>
            <p:nvPr/>
          </p:nvSpPr>
          <p:spPr bwMode="auto">
            <a:xfrm>
              <a:off x="499" y="363"/>
              <a:ext cx="6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－</a:t>
              </a:r>
              <a:r>
                <a:rPr lang="zh-CN" altLang="zh-CN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9300" name="Text Box 88"/>
            <p:cNvSpPr txBox="1">
              <a:spLocks noChangeArrowheads="1"/>
            </p:cNvSpPr>
            <p:nvPr/>
          </p:nvSpPr>
          <p:spPr bwMode="auto">
            <a:xfrm>
              <a:off x="1543" y="363"/>
              <a:ext cx="2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zh-CN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301" name="Text Box 89"/>
            <p:cNvSpPr txBox="1">
              <a:spLocks noChangeArrowheads="1"/>
            </p:cNvSpPr>
            <p:nvPr/>
          </p:nvSpPr>
          <p:spPr bwMode="auto">
            <a:xfrm>
              <a:off x="817" y="635"/>
              <a:ext cx="5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－</a:t>
              </a:r>
              <a:r>
                <a:rPr lang="zh-CN" altLang="zh-CN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9302" name="Text Box 90"/>
            <p:cNvSpPr txBox="1">
              <a:spLocks noChangeArrowheads="1"/>
            </p:cNvSpPr>
            <p:nvPr/>
          </p:nvSpPr>
          <p:spPr bwMode="auto">
            <a:xfrm>
              <a:off x="817" y="953"/>
              <a:ext cx="5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－</a:t>
              </a:r>
              <a:r>
                <a:rPr lang="zh-CN" altLang="zh-CN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9303" name="Text Box 91"/>
            <p:cNvSpPr txBox="1">
              <a:spLocks noChangeArrowheads="1"/>
            </p:cNvSpPr>
            <p:nvPr/>
          </p:nvSpPr>
          <p:spPr bwMode="auto">
            <a:xfrm>
              <a:off x="771" y="1361"/>
              <a:ext cx="5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－</a:t>
              </a:r>
              <a:r>
                <a:rPr lang="zh-CN" altLang="zh-CN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9304" name="Text Box 92"/>
            <p:cNvSpPr txBox="1">
              <a:spLocks noChangeArrowheads="1"/>
            </p:cNvSpPr>
            <p:nvPr/>
          </p:nvSpPr>
          <p:spPr bwMode="auto">
            <a:xfrm>
              <a:off x="1991" y="363"/>
              <a:ext cx="5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lang="zh-CN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305" name="Text Box 93"/>
            <p:cNvSpPr txBox="1">
              <a:spLocks noChangeArrowheads="1"/>
            </p:cNvSpPr>
            <p:nvPr/>
          </p:nvSpPr>
          <p:spPr bwMode="auto">
            <a:xfrm>
              <a:off x="0" y="363"/>
              <a:ext cx="54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－</a:t>
              </a:r>
              <a:r>
                <a:rPr lang="zh-CN" altLang="zh-CN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</p:grpSp>
      <p:sp>
        <p:nvSpPr>
          <p:cNvPr id="155" name="平面几何--抛物线1"/>
          <p:cNvSpPr/>
          <p:nvPr/>
        </p:nvSpPr>
        <p:spPr bwMode="auto">
          <a:xfrm rot="10800000">
            <a:off x="2311400" y="4510088"/>
            <a:ext cx="2447925" cy="1755775"/>
          </a:xfrm>
          <a:custGeom>
            <a:avLst/>
            <a:gdLst/>
            <a:ahLst/>
            <a:cxnLst>
              <a:cxn ang="0">
                <a:pos x="15" y="94"/>
              </a:cxn>
              <a:cxn ang="0">
                <a:pos x="45" y="274"/>
              </a:cxn>
              <a:cxn ang="0">
                <a:pos x="75" y="446"/>
              </a:cxn>
              <a:cxn ang="0">
                <a:pos x="105" y="608"/>
              </a:cxn>
              <a:cxn ang="0">
                <a:pos x="135" y="762"/>
              </a:cxn>
              <a:cxn ang="0">
                <a:pos x="165" y="907"/>
              </a:cxn>
              <a:cxn ang="0">
                <a:pos x="195" y="1042"/>
              </a:cxn>
              <a:cxn ang="0">
                <a:pos x="225" y="1169"/>
              </a:cxn>
              <a:cxn ang="0">
                <a:pos x="255" y="1286"/>
              </a:cxn>
              <a:cxn ang="0">
                <a:pos x="285" y="1395"/>
              </a:cxn>
              <a:cxn ang="0">
                <a:pos x="315" y="1495"/>
              </a:cxn>
              <a:cxn ang="0">
                <a:pos x="345" y="1585"/>
              </a:cxn>
              <a:cxn ang="0">
                <a:pos x="375" y="1667"/>
              </a:cxn>
              <a:cxn ang="0">
                <a:pos x="405" y="1739"/>
              </a:cxn>
              <a:cxn ang="0">
                <a:pos x="435" y="1803"/>
              </a:cxn>
              <a:cxn ang="0">
                <a:pos x="465" y="1858"/>
              </a:cxn>
              <a:cxn ang="0">
                <a:pos x="495" y="1903"/>
              </a:cxn>
              <a:cxn ang="0">
                <a:pos x="525" y="1940"/>
              </a:cxn>
              <a:cxn ang="0">
                <a:pos x="555" y="1967"/>
              </a:cxn>
              <a:cxn ang="0">
                <a:pos x="585" y="1986"/>
              </a:cxn>
              <a:cxn ang="0">
                <a:pos x="615" y="1996"/>
              </a:cxn>
              <a:cxn ang="0">
                <a:pos x="645" y="1996"/>
              </a:cxn>
              <a:cxn ang="0">
                <a:pos x="675" y="1988"/>
              </a:cxn>
              <a:cxn ang="0">
                <a:pos x="705" y="1970"/>
              </a:cxn>
              <a:cxn ang="0">
                <a:pos x="735" y="1944"/>
              </a:cxn>
              <a:cxn ang="0">
                <a:pos x="765" y="1909"/>
              </a:cxn>
              <a:cxn ang="0">
                <a:pos x="795" y="1864"/>
              </a:cxn>
              <a:cxn ang="0">
                <a:pos x="825" y="1811"/>
              </a:cxn>
              <a:cxn ang="0">
                <a:pos x="855" y="1748"/>
              </a:cxn>
              <a:cxn ang="0">
                <a:pos x="885" y="1677"/>
              </a:cxn>
              <a:cxn ang="0">
                <a:pos x="915" y="1597"/>
              </a:cxn>
              <a:cxn ang="0">
                <a:pos x="945" y="1507"/>
              </a:cxn>
              <a:cxn ang="0">
                <a:pos x="975" y="1409"/>
              </a:cxn>
              <a:cxn ang="0">
                <a:pos x="1005" y="1301"/>
              </a:cxn>
              <a:cxn ang="0">
                <a:pos x="1035" y="1185"/>
              </a:cxn>
              <a:cxn ang="0">
                <a:pos x="1065" y="1060"/>
              </a:cxn>
              <a:cxn ang="0">
                <a:pos x="1095" y="925"/>
              </a:cxn>
              <a:cxn ang="0">
                <a:pos x="1125" y="782"/>
              </a:cxn>
              <a:cxn ang="0">
                <a:pos x="1155" y="629"/>
              </a:cxn>
              <a:cxn ang="0">
                <a:pos x="1185" y="468"/>
              </a:cxn>
              <a:cxn ang="0">
                <a:pos x="1215" y="298"/>
              </a:cxn>
              <a:cxn ang="0">
                <a:pos x="1245" y="118"/>
              </a:cxn>
              <a:cxn ang="0">
                <a:pos x="1264" y="0"/>
              </a:cxn>
            </a:cxnLst>
            <a:rect l="0" t="0" r="r" b="b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noFill/>
          <a:ln w="9525" cmpd="sng">
            <a:solidFill>
              <a:srgbClr val="0000FF"/>
            </a:solidFill>
            <a:rou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156" name="Oval 95"/>
          <p:cNvSpPr>
            <a:spLocks noChangeArrowheads="1"/>
          </p:cNvSpPr>
          <p:nvPr/>
        </p:nvSpPr>
        <p:spPr bwMode="auto">
          <a:xfrm rot="10800000">
            <a:off x="3146425" y="4624388"/>
            <a:ext cx="73025" cy="73025"/>
          </a:xfrm>
          <a:prstGeom prst="ellipse">
            <a:avLst/>
          </a:prstGeom>
          <a:solidFill>
            <a:srgbClr val="FF0000"/>
          </a:solidFill>
          <a:ln w="9525" cmpd="sng">
            <a:solidFill>
              <a:srgbClr val="FF0000"/>
            </a:solidFill>
            <a:rou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157" name="Oval 96"/>
          <p:cNvSpPr>
            <a:spLocks noChangeArrowheads="1"/>
          </p:cNvSpPr>
          <p:nvPr/>
        </p:nvSpPr>
        <p:spPr bwMode="auto">
          <a:xfrm rot="10800000">
            <a:off x="3838575" y="5821363"/>
            <a:ext cx="73025" cy="73025"/>
          </a:xfrm>
          <a:prstGeom prst="ellipse">
            <a:avLst/>
          </a:prstGeom>
          <a:solidFill>
            <a:srgbClr val="FF0000"/>
          </a:solidFill>
          <a:ln w="9525" cmpd="sng">
            <a:solidFill>
              <a:srgbClr val="FF0000"/>
            </a:solidFill>
            <a:rou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158" name="Oval 97"/>
          <p:cNvSpPr>
            <a:spLocks noChangeArrowheads="1"/>
          </p:cNvSpPr>
          <p:nvPr/>
        </p:nvSpPr>
        <p:spPr bwMode="auto">
          <a:xfrm rot="10800000">
            <a:off x="2787650" y="4467225"/>
            <a:ext cx="73025" cy="73025"/>
          </a:xfrm>
          <a:prstGeom prst="ellipse">
            <a:avLst/>
          </a:prstGeom>
          <a:solidFill>
            <a:srgbClr val="FF0000"/>
          </a:solidFill>
          <a:ln w="9525" cmpd="sng">
            <a:solidFill>
              <a:srgbClr val="FF0000"/>
            </a:solidFill>
            <a:rou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159" name="Oval 98"/>
          <p:cNvSpPr>
            <a:spLocks noChangeArrowheads="1"/>
          </p:cNvSpPr>
          <p:nvPr/>
        </p:nvSpPr>
        <p:spPr bwMode="auto">
          <a:xfrm rot="10800000">
            <a:off x="2427288" y="4610100"/>
            <a:ext cx="73025" cy="73025"/>
          </a:xfrm>
          <a:prstGeom prst="ellipse">
            <a:avLst/>
          </a:prstGeom>
          <a:solidFill>
            <a:srgbClr val="FF0000"/>
          </a:solidFill>
          <a:ln w="9525" cmpd="sng">
            <a:solidFill>
              <a:srgbClr val="FF0000"/>
            </a:solidFill>
            <a:rou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160" name="Oval 99"/>
          <p:cNvSpPr>
            <a:spLocks noChangeArrowheads="1"/>
          </p:cNvSpPr>
          <p:nvPr/>
        </p:nvSpPr>
        <p:spPr bwMode="auto">
          <a:xfrm rot="10800000">
            <a:off x="4213225" y="5072063"/>
            <a:ext cx="73025" cy="73025"/>
          </a:xfrm>
          <a:prstGeom prst="ellipse">
            <a:avLst/>
          </a:prstGeom>
          <a:solidFill>
            <a:srgbClr val="0000FF"/>
          </a:solidFill>
          <a:ln w="9525" cmpd="sng">
            <a:solidFill>
              <a:srgbClr val="0000FF"/>
            </a:solidFill>
            <a:rou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161" name="Oval 100"/>
          <p:cNvSpPr>
            <a:spLocks noChangeArrowheads="1"/>
          </p:cNvSpPr>
          <p:nvPr/>
        </p:nvSpPr>
        <p:spPr bwMode="auto">
          <a:xfrm rot="10800000">
            <a:off x="2038350" y="5072063"/>
            <a:ext cx="73025" cy="73025"/>
          </a:xfrm>
          <a:prstGeom prst="ellipse">
            <a:avLst/>
          </a:prstGeom>
          <a:solidFill>
            <a:srgbClr val="FF0000"/>
          </a:solidFill>
          <a:ln w="9525" cmpd="sng">
            <a:solidFill>
              <a:srgbClr val="FF0000"/>
            </a:solidFill>
            <a:rou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162" name="Oval 101"/>
          <p:cNvSpPr>
            <a:spLocks noChangeArrowheads="1"/>
          </p:cNvSpPr>
          <p:nvPr/>
        </p:nvSpPr>
        <p:spPr bwMode="auto">
          <a:xfrm rot="10800000">
            <a:off x="3506788" y="4465638"/>
            <a:ext cx="73025" cy="73025"/>
          </a:xfrm>
          <a:prstGeom prst="ellipse">
            <a:avLst/>
          </a:prstGeom>
          <a:solidFill>
            <a:srgbClr val="0000FF"/>
          </a:solidFill>
          <a:ln w="9525" cmpd="sng">
            <a:solidFill>
              <a:srgbClr val="0000FF"/>
            </a:solidFill>
            <a:rou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163" name="Oval 102"/>
          <p:cNvSpPr>
            <a:spLocks noChangeArrowheads="1"/>
          </p:cNvSpPr>
          <p:nvPr/>
        </p:nvSpPr>
        <p:spPr bwMode="auto">
          <a:xfrm rot="10800000">
            <a:off x="2773363" y="5086350"/>
            <a:ext cx="73025" cy="73025"/>
          </a:xfrm>
          <a:prstGeom prst="ellipse">
            <a:avLst/>
          </a:prstGeom>
          <a:solidFill>
            <a:srgbClr val="0000FF"/>
          </a:solidFill>
          <a:ln w="9525" cmpd="sng">
            <a:solidFill>
              <a:srgbClr val="0000FF"/>
            </a:solidFill>
            <a:rou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164" name="Oval 103"/>
          <p:cNvSpPr>
            <a:spLocks noChangeArrowheads="1"/>
          </p:cNvSpPr>
          <p:nvPr/>
        </p:nvSpPr>
        <p:spPr bwMode="auto">
          <a:xfrm rot="10800000">
            <a:off x="2413000" y="5848350"/>
            <a:ext cx="73025" cy="73025"/>
          </a:xfrm>
          <a:prstGeom prst="ellipse">
            <a:avLst/>
          </a:prstGeom>
          <a:solidFill>
            <a:srgbClr val="0000FF"/>
          </a:solidFill>
          <a:ln w="9525" cmpd="sng">
            <a:solidFill>
              <a:srgbClr val="0000FF"/>
            </a:solidFill>
            <a:rou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165" name="Oval 104"/>
          <p:cNvSpPr>
            <a:spLocks noChangeArrowheads="1"/>
          </p:cNvSpPr>
          <p:nvPr/>
        </p:nvSpPr>
        <p:spPr bwMode="auto">
          <a:xfrm rot="10800000">
            <a:off x="3478213" y="5072063"/>
            <a:ext cx="73025" cy="73025"/>
          </a:xfrm>
          <a:prstGeom prst="ellipse">
            <a:avLst/>
          </a:prstGeom>
          <a:solidFill>
            <a:srgbClr val="FF0000"/>
          </a:solidFill>
          <a:ln w="9525" cmpd="sng">
            <a:solidFill>
              <a:srgbClr val="FF0000"/>
            </a:solidFill>
            <a:rou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166" name="Oval 105"/>
          <p:cNvSpPr>
            <a:spLocks noChangeArrowheads="1"/>
          </p:cNvSpPr>
          <p:nvPr/>
        </p:nvSpPr>
        <p:spPr bwMode="auto">
          <a:xfrm rot="10800000">
            <a:off x="3867150" y="4610100"/>
            <a:ext cx="73025" cy="73025"/>
          </a:xfrm>
          <a:prstGeom prst="ellipse">
            <a:avLst/>
          </a:prstGeom>
          <a:solidFill>
            <a:srgbClr val="0000FF"/>
          </a:solidFill>
          <a:ln w="9525" cmpd="sng">
            <a:solidFill>
              <a:srgbClr val="0000FF"/>
            </a:solidFill>
            <a:rou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167" name="平面几何--抛物线1"/>
          <p:cNvSpPr/>
          <p:nvPr/>
        </p:nvSpPr>
        <p:spPr bwMode="auto">
          <a:xfrm rot="10800000">
            <a:off x="1952625" y="4510088"/>
            <a:ext cx="2447925" cy="1755775"/>
          </a:xfrm>
          <a:custGeom>
            <a:avLst/>
            <a:gdLst/>
            <a:ahLst/>
            <a:cxnLst>
              <a:cxn ang="0">
                <a:pos x="15" y="94"/>
              </a:cxn>
              <a:cxn ang="0">
                <a:pos x="45" y="274"/>
              </a:cxn>
              <a:cxn ang="0">
                <a:pos x="75" y="446"/>
              </a:cxn>
              <a:cxn ang="0">
                <a:pos x="105" y="608"/>
              </a:cxn>
              <a:cxn ang="0">
                <a:pos x="135" y="762"/>
              </a:cxn>
              <a:cxn ang="0">
                <a:pos x="165" y="907"/>
              </a:cxn>
              <a:cxn ang="0">
                <a:pos x="195" y="1042"/>
              </a:cxn>
              <a:cxn ang="0">
                <a:pos x="225" y="1169"/>
              </a:cxn>
              <a:cxn ang="0">
                <a:pos x="255" y="1286"/>
              </a:cxn>
              <a:cxn ang="0">
                <a:pos x="285" y="1395"/>
              </a:cxn>
              <a:cxn ang="0">
                <a:pos x="315" y="1495"/>
              </a:cxn>
              <a:cxn ang="0">
                <a:pos x="345" y="1585"/>
              </a:cxn>
              <a:cxn ang="0">
                <a:pos x="375" y="1667"/>
              </a:cxn>
              <a:cxn ang="0">
                <a:pos x="405" y="1739"/>
              </a:cxn>
              <a:cxn ang="0">
                <a:pos x="435" y="1803"/>
              </a:cxn>
              <a:cxn ang="0">
                <a:pos x="465" y="1858"/>
              </a:cxn>
              <a:cxn ang="0">
                <a:pos x="495" y="1903"/>
              </a:cxn>
              <a:cxn ang="0">
                <a:pos x="525" y="1940"/>
              </a:cxn>
              <a:cxn ang="0">
                <a:pos x="555" y="1967"/>
              </a:cxn>
              <a:cxn ang="0">
                <a:pos x="585" y="1986"/>
              </a:cxn>
              <a:cxn ang="0">
                <a:pos x="615" y="1996"/>
              </a:cxn>
              <a:cxn ang="0">
                <a:pos x="645" y="1996"/>
              </a:cxn>
              <a:cxn ang="0">
                <a:pos x="675" y="1988"/>
              </a:cxn>
              <a:cxn ang="0">
                <a:pos x="705" y="1970"/>
              </a:cxn>
              <a:cxn ang="0">
                <a:pos x="735" y="1944"/>
              </a:cxn>
              <a:cxn ang="0">
                <a:pos x="765" y="1909"/>
              </a:cxn>
              <a:cxn ang="0">
                <a:pos x="795" y="1864"/>
              </a:cxn>
              <a:cxn ang="0">
                <a:pos x="825" y="1811"/>
              </a:cxn>
              <a:cxn ang="0">
                <a:pos x="855" y="1748"/>
              </a:cxn>
              <a:cxn ang="0">
                <a:pos x="885" y="1677"/>
              </a:cxn>
              <a:cxn ang="0">
                <a:pos x="915" y="1597"/>
              </a:cxn>
              <a:cxn ang="0">
                <a:pos x="945" y="1507"/>
              </a:cxn>
              <a:cxn ang="0">
                <a:pos x="975" y="1409"/>
              </a:cxn>
              <a:cxn ang="0">
                <a:pos x="1005" y="1301"/>
              </a:cxn>
              <a:cxn ang="0">
                <a:pos x="1035" y="1185"/>
              </a:cxn>
              <a:cxn ang="0">
                <a:pos x="1065" y="1060"/>
              </a:cxn>
              <a:cxn ang="0">
                <a:pos x="1095" y="925"/>
              </a:cxn>
              <a:cxn ang="0">
                <a:pos x="1125" y="782"/>
              </a:cxn>
              <a:cxn ang="0">
                <a:pos x="1155" y="629"/>
              </a:cxn>
              <a:cxn ang="0">
                <a:pos x="1185" y="468"/>
              </a:cxn>
              <a:cxn ang="0">
                <a:pos x="1215" y="298"/>
              </a:cxn>
              <a:cxn ang="0">
                <a:pos x="1245" y="118"/>
              </a:cxn>
              <a:cxn ang="0">
                <a:pos x="1264" y="0"/>
              </a:cxn>
            </a:cxnLst>
            <a:rect l="0" t="0" r="r" b="b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dash"/>
            <a:rou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kern="0">
              <a:solidFill>
                <a:sysClr val="windowText" lastClr="000000"/>
              </a:solidFill>
            </a:endParaRPr>
          </a:p>
        </p:txBody>
      </p:sp>
      <p:graphicFrame>
        <p:nvGraphicFramePr>
          <p:cNvPr id="9319" name="Object 115"/>
          <p:cNvGraphicFramePr>
            <a:graphicFrameLocks noChangeAspect="1"/>
          </p:cNvGraphicFramePr>
          <p:nvPr/>
        </p:nvGraphicFramePr>
        <p:xfrm>
          <a:off x="179388" y="2806700"/>
          <a:ext cx="151130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3" r:id="rId8" imgW="941705" imgH="394335" progId="Equation.DSMT4">
                  <p:embed/>
                </p:oleObj>
              </mc:Choice>
              <mc:Fallback>
                <p:oleObj r:id="rId8" imgW="941705" imgH="394335" progId="Equation.DSMT4">
                  <p:embed/>
                  <p:pic>
                    <p:nvPicPr>
                      <p:cNvPr id="0" name="Object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806700"/>
                        <a:ext cx="1511300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0" name="Object 116"/>
          <p:cNvGraphicFramePr>
            <a:graphicFrameLocks noChangeAspect="1"/>
          </p:cNvGraphicFramePr>
          <p:nvPr/>
        </p:nvGraphicFramePr>
        <p:xfrm>
          <a:off x="179388" y="3284538"/>
          <a:ext cx="1655762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4" r:id="rId10" imgW="941705" imgH="394335" progId="Equation.DSMT4">
                  <p:embed/>
                </p:oleObj>
              </mc:Choice>
              <mc:Fallback>
                <p:oleObj r:id="rId10" imgW="941705" imgH="394335" progId="Equation.DSMT4">
                  <p:embed/>
                  <p:pic>
                    <p:nvPicPr>
                      <p:cNvPr id="0" name="Object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3284538"/>
                        <a:ext cx="1655762" cy="69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117"/>
          <p:cNvGraphicFramePr/>
          <p:nvPr/>
        </p:nvGraphicFramePr>
        <p:xfrm>
          <a:off x="3506788" y="2746375"/>
          <a:ext cx="423862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5" r:id="rId12" imgW="254000" imgH="393700" progId="Equation.DSMT4">
                  <p:embed/>
                </p:oleObj>
              </mc:Choice>
              <mc:Fallback>
                <p:oleObj r:id="rId12" imgW="254000" imgH="393700" progId="Equation.DSMT4">
                  <p:embed/>
                  <p:pic>
                    <p:nvPicPr>
                      <p:cNvPr id="0" name="Object 117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6788" y="2746375"/>
                        <a:ext cx="423862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90" name="Object 118"/>
          <p:cNvGraphicFramePr/>
          <p:nvPr/>
        </p:nvGraphicFramePr>
        <p:xfrm>
          <a:off x="5100638" y="2684463"/>
          <a:ext cx="423862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6" r:id="rId14" imgW="254000" imgH="393700" progId="Equation.DSMT4">
                  <p:embed/>
                </p:oleObj>
              </mc:Choice>
              <mc:Fallback>
                <p:oleObj r:id="rId14" imgW="254000" imgH="393700" progId="Equation.DSMT4">
                  <p:embed/>
                  <p:pic>
                    <p:nvPicPr>
                      <p:cNvPr id="0" name="Object 118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0638" y="2684463"/>
                        <a:ext cx="423862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91" name="Object 119"/>
          <p:cNvGraphicFramePr/>
          <p:nvPr/>
        </p:nvGraphicFramePr>
        <p:xfrm>
          <a:off x="5100638" y="3302000"/>
          <a:ext cx="423862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7" r:id="rId16" imgW="254000" imgH="393700" progId="Equation.DSMT4">
                  <p:embed/>
                </p:oleObj>
              </mc:Choice>
              <mc:Fallback>
                <p:oleObj r:id="rId16" imgW="254000" imgH="393700" progId="Equation.DSMT4">
                  <p:embed/>
                  <p:pic>
                    <p:nvPicPr>
                      <p:cNvPr id="0" name="Object 119"/>
                      <p:cNvPicPr>
                        <a:picLocks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0638" y="3302000"/>
                        <a:ext cx="423862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92" name="Object 120"/>
          <p:cNvGraphicFramePr/>
          <p:nvPr/>
        </p:nvGraphicFramePr>
        <p:xfrm>
          <a:off x="6667500" y="3276600"/>
          <a:ext cx="423863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8" r:id="rId18" imgW="254000" imgH="393700" progId="Equation.DSMT4">
                  <p:embed/>
                </p:oleObj>
              </mc:Choice>
              <mc:Fallback>
                <p:oleObj r:id="rId18" imgW="254000" imgH="393700" progId="Equation.DSMT4">
                  <p:embed/>
                  <p:pic>
                    <p:nvPicPr>
                      <p:cNvPr id="0" name="Object 120"/>
                      <p:cNvPicPr>
                        <a:picLocks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0" y="3276600"/>
                        <a:ext cx="423863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" name="Text Box 55"/>
          <p:cNvSpPr txBox="1">
            <a:spLocks noChangeArrowheads="1"/>
          </p:cNvSpPr>
          <p:nvPr/>
        </p:nvSpPr>
        <p:spPr bwMode="auto">
          <a:xfrm>
            <a:off x="6473825" y="2827338"/>
            <a:ext cx="935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4.5</a:t>
            </a:r>
          </a:p>
        </p:txBody>
      </p:sp>
      <p:sp>
        <p:nvSpPr>
          <p:cNvPr id="9326" name="Text Box 93"/>
          <p:cNvSpPr txBox="1">
            <a:spLocks noChangeArrowheads="1"/>
          </p:cNvSpPr>
          <p:nvPr/>
        </p:nvSpPr>
        <p:spPr bwMode="auto">
          <a:xfrm>
            <a:off x="2693988" y="4437063"/>
            <a:ext cx="869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endParaRPr lang="zh-CN" altLang="zh-CN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327" name="TextBox 72"/>
          <p:cNvSpPr txBox="1">
            <a:spLocks noChangeArrowheads="1"/>
          </p:cNvSpPr>
          <p:nvPr/>
        </p:nvSpPr>
        <p:spPr bwMode="auto">
          <a:xfrm>
            <a:off x="4787900" y="45085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anose="02020603050405020304" pitchFamily="18" charset="0"/>
              </a:rPr>
              <a:t>x</a:t>
            </a:r>
            <a:endParaRPr lang="zh-CN" altLang="en-US" sz="20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28" name="TextBox 73"/>
          <p:cNvSpPr txBox="1">
            <a:spLocks noChangeArrowheads="1"/>
          </p:cNvSpPr>
          <p:nvPr/>
        </p:nvSpPr>
        <p:spPr bwMode="auto">
          <a:xfrm>
            <a:off x="2890838" y="3789363"/>
            <a:ext cx="298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anose="02020603050405020304" pitchFamily="18" charset="0"/>
              </a:rPr>
              <a:t>y</a:t>
            </a:r>
            <a:endParaRPr lang="zh-CN" altLang="en-US" sz="20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55"/>
          <p:cNvSpPr txBox="1">
            <a:spLocks noChangeArrowheads="1"/>
          </p:cNvSpPr>
          <p:nvPr/>
        </p:nvSpPr>
        <p:spPr bwMode="auto">
          <a:xfrm>
            <a:off x="7337425" y="2844800"/>
            <a:ext cx="935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770" decel="100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770" decel="100000"/>
                                        <p:tgtEl>
                                          <p:spTgt spid="1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6" dur="77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  <p:bldP spid="116" grpId="0"/>
      <p:bldP spid="117" grpId="0"/>
      <p:bldP spid="118" grpId="0"/>
      <p:bldP spid="119" grpId="0"/>
      <p:bldP spid="120" grpId="0"/>
      <p:bldP spid="123" grpId="0"/>
      <p:bldP spid="156" grpId="0" bldLvl="0" animBg="1"/>
      <p:bldP spid="156" grpId="1" bldLvl="0" animBg="1"/>
      <p:bldP spid="156" grpId="2" bldLvl="0" animBg="1"/>
      <p:bldP spid="157" grpId="0" bldLvl="0" animBg="1"/>
      <p:bldP spid="158" grpId="0" bldLvl="0" animBg="1"/>
      <p:bldP spid="159" grpId="0" bldLvl="0" animBg="1"/>
      <p:bldP spid="160" grpId="0" bldLvl="0" animBg="1"/>
      <p:bldP spid="161" grpId="0" bldLvl="0" animBg="1"/>
      <p:bldP spid="162" grpId="0" bldLvl="0" animBg="1"/>
      <p:bldP spid="163" grpId="0" bldLvl="0" animBg="1"/>
      <p:bldP spid="164" grpId="0" bldLvl="0" animBg="1"/>
      <p:bldP spid="165" grpId="0" bldLvl="0" animBg="1"/>
      <p:bldP spid="166" grpId="0" bldLvl="0" animBg="1"/>
      <p:bldP spid="77" grpId="0" bldLvl="0" animBg="1"/>
      <p:bldP spid="4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平面几何--抛物线1"/>
          <p:cNvSpPr>
            <a:spLocks noChangeArrowheads="1"/>
          </p:cNvSpPr>
          <p:nvPr/>
        </p:nvSpPr>
        <p:spPr bwMode="auto">
          <a:xfrm rot="10800000">
            <a:off x="2728913" y="909638"/>
            <a:ext cx="2447925" cy="1755775"/>
          </a:xfrm>
          <a:custGeom>
            <a:avLst/>
            <a:gdLst>
              <a:gd name="T0" fmla="*/ 15 w 1265"/>
              <a:gd name="T1" fmla="*/ 94 h 1998"/>
              <a:gd name="T2" fmla="*/ 45 w 1265"/>
              <a:gd name="T3" fmla="*/ 274 h 1998"/>
              <a:gd name="T4" fmla="*/ 75 w 1265"/>
              <a:gd name="T5" fmla="*/ 446 h 1998"/>
              <a:gd name="T6" fmla="*/ 105 w 1265"/>
              <a:gd name="T7" fmla="*/ 608 h 1998"/>
              <a:gd name="T8" fmla="*/ 135 w 1265"/>
              <a:gd name="T9" fmla="*/ 762 h 1998"/>
              <a:gd name="T10" fmla="*/ 165 w 1265"/>
              <a:gd name="T11" fmla="*/ 907 h 1998"/>
              <a:gd name="T12" fmla="*/ 195 w 1265"/>
              <a:gd name="T13" fmla="*/ 1042 h 1998"/>
              <a:gd name="T14" fmla="*/ 225 w 1265"/>
              <a:gd name="T15" fmla="*/ 1169 h 1998"/>
              <a:gd name="T16" fmla="*/ 255 w 1265"/>
              <a:gd name="T17" fmla="*/ 1286 h 1998"/>
              <a:gd name="T18" fmla="*/ 285 w 1265"/>
              <a:gd name="T19" fmla="*/ 1395 h 1998"/>
              <a:gd name="T20" fmla="*/ 315 w 1265"/>
              <a:gd name="T21" fmla="*/ 1495 h 1998"/>
              <a:gd name="T22" fmla="*/ 345 w 1265"/>
              <a:gd name="T23" fmla="*/ 1585 h 1998"/>
              <a:gd name="T24" fmla="*/ 375 w 1265"/>
              <a:gd name="T25" fmla="*/ 1667 h 1998"/>
              <a:gd name="T26" fmla="*/ 405 w 1265"/>
              <a:gd name="T27" fmla="*/ 1739 h 1998"/>
              <a:gd name="T28" fmla="*/ 435 w 1265"/>
              <a:gd name="T29" fmla="*/ 1803 h 1998"/>
              <a:gd name="T30" fmla="*/ 465 w 1265"/>
              <a:gd name="T31" fmla="*/ 1858 h 1998"/>
              <a:gd name="T32" fmla="*/ 495 w 1265"/>
              <a:gd name="T33" fmla="*/ 1903 h 1998"/>
              <a:gd name="T34" fmla="*/ 525 w 1265"/>
              <a:gd name="T35" fmla="*/ 1940 h 1998"/>
              <a:gd name="T36" fmla="*/ 555 w 1265"/>
              <a:gd name="T37" fmla="*/ 1967 h 1998"/>
              <a:gd name="T38" fmla="*/ 585 w 1265"/>
              <a:gd name="T39" fmla="*/ 1986 h 1998"/>
              <a:gd name="T40" fmla="*/ 615 w 1265"/>
              <a:gd name="T41" fmla="*/ 1996 h 1998"/>
              <a:gd name="T42" fmla="*/ 645 w 1265"/>
              <a:gd name="T43" fmla="*/ 1996 h 1998"/>
              <a:gd name="T44" fmla="*/ 675 w 1265"/>
              <a:gd name="T45" fmla="*/ 1988 h 1998"/>
              <a:gd name="T46" fmla="*/ 705 w 1265"/>
              <a:gd name="T47" fmla="*/ 1970 h 1998"/>
              <a:gd name="T48" fmla="*/ 735 w 1265"/>
              <a:gd name="T49" fmla="*/ 1944 h 1998"/>
              <a:gd name="T50" fmla="*/ 765 w 1265"/>
              <a:gd name="T51" fmla="*/ 1909 h 1998"/>
              <a:gd name="T52" fmla="*/ 795 w 1265"/>
              <a:gd name="T53" fmla="*/ 1864 h 1998"/>
              <a:gd name="T54" fmla="*/ 825 w 1265"/>
              <a:gd name="T55" fmla="*/ 1811 h 1998"/>
              <a:gd name="T56" fmla="*/ 855 w 1265"/>
              <a:gd name="T57" fmla="*/ 1748 h 1998"/>
              <a:gd name="T58" fmla="*/ 885 w 1265"/>
              <a:gd name="T59" fmla="*/ 1677 h 1998"/>
              <a:gd name="T60" fmla="*/ 915 w 1265"/>
              <a:gd name="T61" fmla="*/ 1597 h 1998"/>
              <a:gd name="T62" fmla="*/ 945 w 1265"/>
              <a:gd name="T63" fmla="*/ 1507 h 1998"/>
              <a:gd name="T64" fmla="*/ 975 w 1265"/>
              <a:gd name="T65" fmla="*/ 1409 h 1998"/>
              <a:gd name="T66" fmla="*/ 1005 w 1265"/>
              <a:gd name="T67" fmla="*/ 1301 h 1998"/>
              <a:gd name="T68" fmla="*/ 1035 w 1265"/>
              <a:gd name="T69" fmla="*/ 1185 h 1998"/>
              <a:gd name="T70" fmla="*/ 1065 w 1265"/>
              <a:gd name="T71" fmla="*/ 1060 h 1998"/>
              <a:gd name="T72" fmla="*/ 1095 w 1265"/>
              <a:gd name="T73" fmla="*/ 925 h 1998"/>
              <a:gd name="T74" fmla="*/ 1125 w 1265"/>
              <a:gd name="T75" fmla="*/ 782 h 1998"/>
              <a:gd name="T76" fmla="*/ 1155 w 1265"/>
              <a:gd name="T77" fmla="*/ 629 h 1998"/>
              <a:gd name="T78" fmla="*/ 1185 w 1265"/>
              <a:gd name="T79" fmla="*/ 468 h 1998"/>
              <a:gd name="T80" fmla="*/ 1215 w 1265"/>
              <a:gd name="T81" fmla="*/ 298 h 1998"/>
              <a:gd name="T82" fmla="*/ 1245 w 1265"/>
              <a:gd name="T83" fmla="*/ 118 h 1998"/>
              <a:gd name="T84" fmla="*/ 1264 w 1265"/>
              <a:gd name="T85" fmla="*/ 0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0242" name="Group 9"/>
          <p:cNvGrpSpPr/>
          <p:nvPr/>
        </p:nvGrpSpPr>
        <p:grpSpPr bwMode="auto">
          <a:xfrm>
            <a:off x="2484438" y="333375"/>
            <a:ext cx="4032250" cy="2708275"/>
            <a:chOff x="0" y="0"/>
            <a:chExt cx="2540" cy="1706"/>
          </a:xfrm>
        </p:grpSpPr>
        <p:sp>
          <p:nvSpPr>
            <p:cNvPr id="10243" name="d82Line 2"/>
            <p:cNvSpPr>
              <a:spLocks noChangeShapeType="1"/>
            </p:cNvSpPr>
            <p:nvPr/>
          </p:nvSpPr>
          <p:spPr bwMode="auto">
            <a:xfrm rot="10800000">
              <a:off x="46" y="362"/>
              <a:ext cx="21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4" name="d82Line 3"/>
            <p:cNvSpPr>
              <a:spLocks noChangeShapeType="1"/>
            </p:cNvSpPr>
            <p:nvPr/>
          </p:nvSpPr>
          <p:spPr bwMode="auto">
            <a:xfrm rot="10800000" flipV="1">
              <a:off x="1170" y="0"/>
              <a:ext cx="0" cy="17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5" name="d82Line 4"/>
            <p:cNvSpPr>
              <a:spLocks noChangeShapeType="1"/>
            </p:cNvSpPr>
            <p:nvPr/>
          </p:nvSpPr>
          <p:spPr bwMode="auto">
            <a:xfrm rot="10800000" flipV="1">
              <a:off x="940" y="309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6" name="d82Line 5"/>
            <p:cNvSpPr>
              <a:spLocks noChangeShapeType="1"/>
            </p:cNvSpPr>
            <p:nvPr/>
          </p:nvSpPr>
          <p:spPr bwMode="auto">
            <a:xfrm rot="10800000" flipV="1">
              <a:off x="712" y="309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7" name="d82Line 6"/>
            <p:cNvSpPr>
              <a:spLocks noChangeShapeType="1"/>
            </p:cNvSpPr>
            <p:nvPr/>
          </p:nvSpPr>
          <p:spPr bwMode="auto">
            <a:xfrm rot="10800000" flipV="1">
              <a:off x="482" y="309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8" name="d82Line 7"/>
            <p:cNvSpPr>
              <a:spLocks noChangeShapeType="1"/>
            </p:cNvSpPr>
            <p:nvPr/>
          </p:nvSpPr>
          <p:spPr bwMode="auto">
            <a:xfrm rot="10800000" flipV="1">
              <a:off x="252" y="309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9" name="d82Line 10"/>
            <p:cNvSpPr>
              <a:spLocks noChangeShapeType="1"/>
            </p:cNvSpPr>
            <p:nvPr/>
          </p:nvSpPr>
          <p:spPr bwMode="auto">
            <a:xfrm rot="10800000" flipV="1">
              <a:off x="1400" y="309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0" name="d82Line 11"/>
            <p:cNvSpPr>
              <a:spLocks noChangeShapeType="1"/>
            </p:cNvSpPr>
            <p:nvPr/>
          </p:nvSpPr>
          <p:spPr bwMode="auto">
            <a:xfrm rot="10800000" flipV="1">
              <a:off x="1628" y="309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1" name="d82Line 12"/>
            <p:cNvSpPr>
              <a:spLocks noChangeShapeType="1"/>
            </p:cNvSpPr>
            <p:nvPr/>
          </p:nvSpPr>
          <p:spPr bwMode="auto">
            <a:xfrm rot="10800000" flipV="1">
              <a:off x="1858" y="309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2" name="d82Line 14"/>
            <p:cNvSpPr>
              <a:spLocks noChangeShapeType="1"/>
            </p:cNvSpPr>
            <p:nvPr/>
          </p:nvSpPr>
          <p:spPr bwMode="auto">
            <a:xfrm rot="10800000" flipV="1">
              <a:off x="2087" y="309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3" name="d82Line 16"/>
            <p:cNvSpPr>
              <a:spLocks noChangeShapeType="1"/>
            </p:cNvSpPr>
            <p:nvPr/>
          </p:nvSpPr>
          <p:spPr bwMode="auto">
            <a:xfrm rot="10800000">
              <a:off x="1180" y="1121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4" name="d82Line 17"/>
            <p:cNvSpPr>
              <a:spLocks noChangeShapeType="1"/>
            </p:cNvSpPr>
            <p:nvPr/>
          </p:nvSpPr>
          <p:spPr bwMode="auto">
            <a:xfrm rot="10800000">
              <a:off x="1180" y="1306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5" name="d82Line 18"/>
            <p:cNvSpPr>
              <a:spLocks noChangeShapeType="1"/>
            </p:cNvSpPr>
            <p:nvPr/>
          </p:nvSpPr>
          <p:spPr bwMode="auto">
            <a:xfrm rot="10800000">
              <a:off x="1180" y="1490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6" name="d82Line 21"/>
            <p:cNvSpPr>
              <a:spLocks noChangeShapeType="1"/>
            </p:cNvSpPr>
            <p:nvPr/>
          </p:nvSpPr>
          <p:spPr bwMode="auto">
            <a:xfrm rot="10800000">
              <a:off x="1180" y="752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7" name="d82Line 22"/>
            <p:cNvSpPr>
              <a:spLocks noChangeShapeType="1"/>
            </p:cNvSpPr>
            <p:nvPr/>
          </p:nvSpPr>
          <p:spPr bwMode="auto">
            <a:xfrm rot="10800000">
              <a:off x="1180" y="567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8" name="d82Line 25"/>
            <p:cNvSpPr>
              <a:spLocks noChangeShapeType="1"/>
            </p:cNvSpPr>
            <p:nvPr/>
          </p:nvSpPr>
          <p:spPr bwMode="auto">
            <a:xfrm rot="10800000">
              <a:off x="1180" y="936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9" name="d82WordArt 28"/>
            <p:cNvSpPr>
              <a:spLocks noChangeArrowheads="1" noChangeShapeType="1" noTextEdit="1"/>
            </p:cNvSpPr>
            <p:nvPr/>
          </p:nvSpPr>
          <p:spPr bwMode="auto">
            <a:xfrm rot="10800000">
              <a:off x="2268" y="454"/>
              <a:ext cx="103" cy="10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i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Times New Roman" panose="02020603050405020304"/>
                  <a:cs typeface="Times New Roman" panose="02020603050405020304"/>
                </a:rPr>
                <a:t>x</a:t>
              </a:r>
              <a:endParaRPr lang="zh-CN" altLang="en-US" sz="3600" i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endParaRPr>
            </a:p>
          </p:txBody>
        </p:sp>
        <p:sp>
          <p:nvSpPr>
            <p:cNvPr id="10260" name="d82WordArt 29"/>
            <p:cNvSpPr>
              <a:spLocks noChangeArrowheads="1" noChangeShapeType="1" noTextEdit="1"/>
            </p:cNvSpPr>
            <p:nvPr/>
          </p:nvSpPr>
          <p:spPr bwMode="auto">
            <a:xfrm>
              <a:off x="998" y="45"/>
              <a:ext cx="103" cy="10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i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y</a:t>
              </a:r>
              <a:endParaRPr lang="zh-CN" altLang="en-US" sz="3600" i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0261" name="d82WordArt 120"/>
            <p:cNvSpPr>
              <a:spLocks noChangeArrowheads="1" noChangeShapeType="1" noTextEdit="1"/>
            </p:cNvSpPr>
            <p:nvPr/>
          </p:nvSpPr>
          <p:spPr bwMode="auto">
            <a:xfrm rot="10800000">
              <a:off x="1225" y="251"/>
              <a:ext cx="110" cy="8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i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Times New Roman" panose="02020603050405020304"/>
                  <a:cs typeface="Times New Roman" panose="02020603050405020304"/>
                </a:rPr>
                <a:t>O</a:t>
              </a:r>
              <a:endParaRPr lang="zh-CN" altLang="en-US" i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endParaRPr>
            </a:p>
          </p:txBody>
        </p:sp>
        <p:sp>
          <p:nvSpPr>
            <p:cNvPr id="10262" name="Text Box 29"/>
            <p:cNvSpPr txBox="1">
              <a:spLocks noChangeArrowheads="1"/>
            </p:cNvSpPr>
            <p:nvPr/>
          </p:nvSpPr>
          <p:spPr bwMode="auto">
            <a:xfrm>
              <a:off x="499" y="363"/>
              <a:ext cx="6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>
                  <a:solidFill>
                    <a:srgbClr val="000000"/>
                  </a:solidFill>
                </a:rPr>
                <a:t>－</a:t>
              </a:r>
              <a:r>
                <a:rPr lang="zh-CN" altLang="zh-CN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0263" name="Text Box 30"/>
            <p:cNvSpPr txBox="1">
              <a:spLocks noChangeArrowheads="1"/>
            </p:cNvSpPr>
            <p:nvPr/>
          </p:nvSpPr>
          <p:spPr bwMode="auto">
            <a:xfrm>
              <a:off x="1543" y="363"/>
              <a:ext cx="2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0264" name="Text Box 31"/>
            <p:cNvSpPr txBox="1">
              <a:spLocks noChangeArrowheads="1"/>
            </p:cNvSpPr>
            <p:nvPr/>
          </p:nvSpPr>
          <p:spPr bwMode="auto">
            <a:xfrm>
              <a:off x="817" y="635"/>
              <a:ext cx="5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>
                  <a:solidFill>
                    <a:srgbClr val="000000"/>
                  </a:solidFill>
                </a:rPr>
                <a:t>－</a:t>
              </a:r>
              <a:r>
                <a:rPr lang="zh-CN" altLang="zh-CN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0265" name="Text Box 32"/>
            <p:cNvSpPr txBox="1">
              <a:spLocks noChangeArrowheads="1"/>
            </p:cNvSpPr>
            <p:nvPr/>
          </p:nvSpPr>
          <p:spPr bwMode="auto">
            <a:xfrm>
              <a:off x="817" y="953"/>
              <a:ext cx="5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>
                  <a:solidFill>
                    <a:srgbClr val="000000"/>
                  </a:solidFill>
                </a:rPr>
                <a:t>－</a:t>
              </a:r>
              <a:r>
                <a:rPr lang="zh-CN" altLang="zh-CN" sz="20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0266" name="Text Box 33"/>
            <p:cNvSpPr txBox="1">
              <a:spLocks noChangeArrowheads="1"/>
            </p:cNvSpPr>
            <p:nvPr/>
          </p:nvSpPr>
          <p:spPr bwMode="auto">
            <a:xfrm>
              <a:off x="771" y="1361"/>
              <a:ext cx="5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>
                  <a:solidFill>
                    <a:srgbClr val="000000"/>
                  </a:solidFill>
                </a:rPr>
                <a:t>－</a:t>
              </a:r>
              <a:r>
                <a:rPr lang="zh-CN" altLang="zh-CN" sz="20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0267" name="Text Box 34"/>
            <p:cNvSpPr txBox="1">
              <a:spLocks noChangeArrowheads="1"/>
            </p:cNvSpPr>
            <p:nvPr/>
          </p:nvSpPr>
          <p:spPr bwMode="auto">
            <a:xfrm>
              <a:off x="1991" y="363"/>
              <a:ext cx="5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0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0268" name="Text Box 35"/>
            <p:cNvSpPr txBox="1">
              <a:spLocks noChangeArrowheads="1"/>
            </p:cNvSpPr>
            <p:nvPr/>
          </p:nvSpPr>
          <p:spPr bwMode="auto">
            <a:xfrm>
              <a:off x="0" y="363"/>
              <a:ext cx="54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>
                  <a:solidFill>
                    <a:srgbClr val="000000"/>
                  </a:solidFill>
                </a:rPr>
                <a:t>－</a:t>
              </a:r>
              <a:r>
                <a:rPr lang="zh-CN" altLang="zh-CN" sz="2000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10269" name="平面几何--抛物线1"/>
          <p:cNvSpPr>
            <a:spLocks noChangeArrowheads="1"/>
          </p:cNvSpPr>
          <p:nvPr/>
        </p:nvSpPr>
        <p:spPr bwMode="auto">
          <a:xfrm rot="10800000">
            <a:off x="3463925" y="909638"/>
            <a:ext cx="2447925" cy="1755775"/>
          </a:xfrm>
          <a:custGeom>
            <a:avLst/>
            <a:gdLst>
              <a:gd name="T0" fmla="*/ 15 w 1265"/>
              <a:gd name="T1" fmla="*/ 94 h 1998"/>
              <a:gd name="T2" fmla="*/ 45 w 1265"/>
              <a:gd name="T3" fmla="*/ 274 h 1998"/>
              <a:gd name="T4" fmla="*/ 75 w 1265"/>
              <a:gd name="T5" fmla="*/ 446 h 1998"/>
              <a:gd name="T6" fmla="*/ 105 w 1265"/>
              <a:gd name="T7" fmla="*/ 608 h 1998"/>
              <a:gd name="T8" fmla="*/ 135 w 1265"/>
              <a:gd name="T9" fmla="*/ 762 h 1998"/>
              <a:gd name="T10" fmla="*/ 165 w 1265"/>
              <a:gd name="T11" fmla="*/ 907 h 1998"/>
              <a:gd name="T12" fmla="*/ 195 w 1265"/>
              <a:gd name="T13" fmla="*/ 1042 h 1998"/>
              <a:gd name="T14" fmla="*/ 225 w 1265"/>
              <a:gd name="T15" fmla="*/ 1169 h 1998"/>
              <a:gd name="T16" fmla="*/ 255 w 1265"/>
              <a:gd name="T17" fmla="*/ 1286 h 1998"/>
              <a:gd name="T18" fmla="*/ 285 w 1265"/>
              <a:gd name="T19" fmla="*/ 1395 h 1998"/>
              <a:gd name="T20" fmla="*/ 315 w 1265"/>
              <a:gd name="T21" fmla="*/ 1495 h 1998"/>
              <a:gd name="T22" fmla="*/ 345 w 1265"/>
              <a:gd name="T23" fmla="*/ 1585 h 1998"/>
              <a:gd name="T24" fmla="*/ 375 w 1265"/>
              <a:gd name="T25" fmla="*/ 1667 h 1998"/>
              <a:gd name="T26" fmla="*/ 405 w 1265"/>
              <a:gd name="T27" fmla="*/ 1739 h 1998"/>
              <a:gd name="T28" fmla="*/ 435 w 1265"/>
              <a:gd name="T29" fmla="*/ 1803 h 1998"/>
              <a:gd name="T30" fmla="*/ 465 w 1265"/>
              <a:gd name="T31" fmla="*/ 1858 h 1998"/>
              <a:gd name="T32" fmla="*/ 495 w 1265"/>
              <a:gd name="T33" fmla="*/ 1903 h 1998"/>
              <a:gd name="T34" fmla="*/ 525 w 1265"/>
              <a:gd name="T35" fmla="*/ 1940 h 1998"/>
              <a:gd name="T36" fmla="*/ 555 w 1265"/>
              <a:gd name="T37" fmla="*/ 1967 h 1998"/>
              <a:gd name="T38" fmla="*/ 585 w 1265"/>
              <a:gd name="T39" fmla="*/ 1986 h 1998"/>
              <a:gd name="T40" fmla="*/ 615 w 1265"/>
              <a:gd name="T41" fmla="*/ 1996 h 1998"/>
              <a:gd name="T42" fmla="*/ 645 w 1265"/>
              <a:gd name="T43" fmla="*/ 1996 h 1998"/>
              <a:gd name="T44" fmla="*/ 675 w 1265"/>
              <a:gd name="T45" fmla="*/ 1988 h 1998"/>
              <a:gd name="T46" fmla="*/ 705 w 1265"/>
              <a:gd name="T47" fmla="*/ 1970 h 1998"/>
              <a:gd name="T48" fmla="*/ 735 w 1265"/>
              <a:gd name="T49" fmla="*/ 1944 h 1998"/>
              <a:gd name="T50" fmla="*/ 765 w 1265"/>
              <a:gd name="T51" fmla="*/ 1909 h 1998"/>
              <a:gd name="T52" fmla="*/ 795 w 1265"/>
              <a:gd name="T53" fmla="*/ 1864 h 1998"/>
              <a:gd name="T54" fmla="*/ 825 w 1265"/>
              <a:gd name="T55" fmla="*/ 1811 h 1998"/>
              <a:gd name="T56" fmla="*/ 855 w 1265"/>
              <a:gd name="T57" fmla="*/ 1748 h 1998"/>
              <a:gd name="T58" fmla="*/ 885 w 1265"/>
              <a:gd name="T59" fmla="*/ 1677 h 1998"/>
              <a:gd name="T60" fmla="*/ 915 w 1265"/>
              <a:gd name="T61" fmla="*/ 1597 h 1998"/>
              <a:gd name="T62" fmla="*/ 945 w 1265"/>
              <a:gd name="T63" fmla="*/ 1507 h 1998"/>
              <a:gd name="T64" fmla="*/ 975 w 1265"/>
              <a:gd name="T65" fmla="*/ 1409 h 1998"/>
              <a:gd name="T66" fmla="*/ 1005 w 1265"/>
              <a:gd name="T67" fmla="*/ 1301 h 1998"/>
              <a:gd name="T68" fmla="*/ 1035 w 1265"/>
              <a:gd name="T69" fmla="*/ 1185 h 1998"/>
              <a:gd name="T70" fmla="*/ 1065 w 1265"/>
              <a:gd name="T71" fmla="*/ 1060 h 1998"/>
              <a:gd name="T72" fmla="*/ 1095 w 1265"/>
              <a:gd name="T73" fmla="*/ 925 h 1998"/>
              <a:gd name="T74" fmla="*/ 1125 w 1265"/>
              <a:gd name="T75" fmla="*/ 782 h 1998"/>
              <a:gd name="T76" fmla="*/ 1155 w 1265"/>
              <a:gd name="T77" fmla="*/ 629 h 1998"/>
              <a:gd name="T78" fmla="*/ 1185 w 1265"/>
              <a:gd name="T79" fmla="*/ 468 h 1998"/>
              <a:gd name="T80" fmla="*/ 1215 w 1265"/>
              <a:gd name="T81" fmla="*/ 298 h 1998"/>
              <a:gd name="T82" fmla="*/ 1245 w 1265"/>
              <a:gd name="T83" fmla="*/ 118 h 1998"/>
              <a:gd name="T84" fmla="*/ 1264 w 1265"/>
              <a:gd name="T85" fmla="*/ 0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70" name="Oval 37"/>
          <p:cNvSpPr>
            <a:spLocks noChangeArrowheads="1"/>
          </p:cNvSpPr>
          <p:nvPr/>
        </p:nvSpPr>
        <p:spPr bwMode="auto">
          <a:xfrm rot="10800000">
            <a:off x="4298950" y="102393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71" name="Oval 38"/>
          <p:cNvSpPr>
            <a:spLocks noChangeArrowheads="1"/>
          </p:cNvSpPr>
          <p:nvPr/>
        </p:nvSpPr>
        <p:spPr bwMode="auto">
          <a:xfrm rot="10800000">
            <a:off x="4991100" y="2220913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72" name="Oval 39"/>
          <p:cNvSpPr>
            <a:spLocks noChangeArrowheads="1"/>
          </p:cNvSpPr>
          <p:nvPr/>
        </p:nvSpPr>
        <p:spPr bwMode="auto">
          <a:xfrm rot="10800000">
            <a:off x="3940175" y="86677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73" name="Oval 40"/>
          <p:cNvSpPr>
            <a:spLocks noChangeArrowheads="1"/>
          </p:cNvSpPr>
          <p:nvPr/>
        </p:nvSpPr>
        <p:spPr bwMode="auto">
          <a:xfrm rot="10800000">
            <a:off x="3579813" y="100965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74" name="Oval 41"/>
          <p:cNvSpPr>
            <a:spLocks noChangeArrowheads="1"/>
          </p:cNvSpPr>
          <p:nvPr/>
        </p:nvSpPr>
        <p:spPr bwMode="auto">
          <a:xfrm rot="10800000">
            <a:off x="5365750" y="1471613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75" name="Oval 42"/>
          <p:cNvSpPr>
            <a:spLocks noChangeArrowheads="1"/>
          </p:cNvSpPr>
          <p:nvPr/>
        </p:nvSpPr>
        <p:spPr bwMode="auto">
          <a:xfrm rot="10800000">
            <a:off x="3190875" y="1471613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76" name="Oval 43"/>
          <p:cNvSpPr>
            <a:spLocks noChangeArrowheads="1"/>
          </p:cNvSpPr>
          <p:nvPr/>
        </p:nvSpPr>
        <p:spPr bwMode="auto">
          <a:xfrm rot="10800000">
            <a:off x="4659313" y="865188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77" name="Oval 44"/>
          <p:cNvSpPr>
            <a:spLocks noChangeArrowheads="1"/>
          </p:cNvSpPr>
          <p:nvPr/>
        </p:nvSpPr>
        <p:spPr bwMode="auto">
          <a:xfrm rot="10800000">
            <a:off x="3925888" y="1485900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78" name="Oval 45"/>
          <p:cNvSpPr>
            <a:spLocks noChangeArrowheads="1"/>
          </p:cNvSpPr>
          <p:nvPr/>
        </p:nvSpPr>
        <p:spPr bwMode="auto">
          <a:xfrm rot="10800000">
            <a:off x="3565525" y="2247900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</p:spPr>
        <p:txBody>
          <a:bodyPr wrap="none" anchor="ctr"/>
          <a:lstStyle/>
          <a:p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279" name="Oval 46"/>
          <p:cNvSpPr>
            <a:spLocks noChangeArrowheads="1"/>
          </p:cNvSpPr>
          <p:nvPr/>
        </p:nvSpPr>
        <p:spPr bwMode="auto">
          <a:xfrm rot="10800000">
            <a:off x="4630738" y="1471613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80" name="Oval 47"/>
          <p:cNvSpPr>
            <a:spLocks noChangeArrowheads="1"/>
          </p:cNvSpPr>
          <p:nvPr/>
        </p:nvSpPr>
        <p:spPr bwMode="auto">
          <a:xfrm rot="10800000">
            <a:off x="5019675" y="1009650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81" name="平面几何--抛物线1"/>
          <p:cNvSpPr>
            <a:spLocks noChangeArrowheads="1"/>
          </p:cNvSpPr>
          <p:nvPr/>
        </p:nvSpPr>
        <p:spPr bwMode="auto">
          <a:xfrm rot="10800000">
            <a:off x="3105150" y="909638"/>
            <a:ext cx="2447925" cy="1755775"/>
          </a:xfrm>
          <a:custGeom>
            <a:avLst/>
            <a:gdLst>
              <a:gd name="T0" fmla="*/ 15 w 1265"/>
              <a:gd name="T1" fmla="*/ 94 h 1998"/>
              <a:gd name="T2" fmla="*/ 45 w 1265"/>
              <a:gd name="T3" fmla="*/ 274 h 1998"/>
              <a:gd name="T4" fmla="*/ 75 w 1265"/>
              <a:gd name="T5" fmla="*/ 446 h 1998"/>
              <a:gd name="T6" fmla="*/ 105 w 1265"/>
              <a:gd name="T7" fmla="*/ 608 h 1998"/>
              <a:gd name="T8" fmla="*/ 135 w 1265"/>
              <a:gd name="T9" fmla="*/ 762 h 1998"/>
              <a:gd name="T10" fmla="*/ 165 w 1265"/>
              <a:gd name="T11" fmla="*/ 907 h 1998"/>
              <a:gd name="T12" fmla="*/ 195 w 1265"/>
              <a:gd name="T13" fmla="*/ 1042 h 1998"/>
              <a:gd name="T14" fmla="*/ 225 w 1265"/>
              <a:gd name="T15" fmla="*/ 1169 h 1998"/>
              <a:gd name="T16" fmla="*/ 255 w 1265"/>
              <a:gd name="T17" fmla="*/ 1286 h 1998"/>
              <a:gd name="T18" fmla="*/ 285 w 1265"/>
              <a:gd name="T19" fmla="*/ 1395 h 1998"/>
              <a:gd name="T20" fmla="*/ 315 w 1265"/>
              <a:gd name="T21" fmla="*/ 1495 h 1998"/>
              <a:gd name="T22" fmla="*/ 345 w 1265"/>
              <a:gd name="T23" fmla="*/ 1585 h 1998"/>
              <a:gd name="T24" fmla="*/ 375 w 1265"/>
              <a:gd name="T25" fmla="*/ 1667 h 1998"/>
              <a:gd name="T26" fmla="*/ 405 w 1265"/>
              <a:gd name="T27" fmla="*/ 1739 h 1998"/>
              <a:gd name="T28" fmla="*/ 435 w 1265"/>
              <a:gd name="T29" fmla="*/ 1803 h 1998"/>
              <a:gd name="T30" fmla="*/ 465 w 1265"/>
              <a:gd name="T31" fmla="*/ 1858 h 1998"/>
              <a:gd name="T32" fmla="*/ 495 w 1265"/>
              <a:gd name="T33" fmla="*/ 1903 h 1998"/>
              <a:gd name="T34" fmla="*/ 525 w 1265"/>
              <a:gd name="T35" fmla="*/ 1940 h 1998"/>
              <a:gd name="T36" fmla="*/ 555 w 1265"/>
              <a:gd name="T37" fmla="*/ 1967 h 1998"/>
              <a:gd name="T38" fmla="*/ 585 w 1265"/>
              <a:gd name="T39" fmla="*/ 1986 h 1998"/>
              <a:gd name="T40" fmla="*/ 615 w 1265"/>
              <a:gd name="T41" fmla="*/ 1996 h 1998"/>
              <a:gd name="T42" fmla="*/ 645 w 1265"/>
              <a:gd name="T43" fmla="*/ 1996 h 1998"/>
              <a:gd name="T44" fmla="*/ 675 w 1265"/>
              <a:gd name="T45" fmla="*/ 1988 h 1998"/>
              <a:gd name="T46" fmla="*/ 705 w 1265"/>
              <a:gd name="T47" fmla="*/ 1970 h 1998"/>
              <a:gd name="T48" fmla="*/ 735 w 1265"/>
              <a:gd name="T49" fmla="*/ 1944 h 1998"/>
              <a:gd name="T50" fmla="*/ 765 w 1265"/>
              <a:gd name="T51" fmla="*/ 1909 h 1998"/>
              <a:gd name="T52" fmla="*/ 795 w 1265"/>
              <a:gd name="T53" fmla="*/ 1864 h 1998"/>
              <a:gd name="T54" fmla="*/ 825 w 1265"/>
              <a:gd name="T55" fmla="*/ 1811 h 1998"/>
              <a:gd name="T56" fmla="*/ 855 w 1265"/>
              <a:gd name="T57" fmla="*/ 1748 h 1998"/>
              <a:gd name="T58" fmla="*/ 885 w 1265"/>
              <a:gd name="T59" fmla="*/ 1677 h 1998"/>
              <a:gd name="T60" fmla="*/ 915 w 1265"/>
              <a:gd name="T61" fmla="*/ 1597 h 1998"/>
              <a:gd name="T62" fmla="*/ 945 w 1265"/>
              <a:gd name="T63" fmla="*/ 1507 h 1998"/>
              <a:gd name="T64" fmla="*/ 975 w 1265"/>
              <a:gd name="T65" fmla="*/ 1409 h 1998"/>
              <a:gd name="T66" fmla="*/ 1005 w 1265"/>
              <a:gd name="T67" fmla="*/ 1301 h 1998"/>
              <a:gd name="T68" fmla="*/ 1035 w 1265"/>
              <a:gd name="T69" fmla="*/ 1185 h 1998"/>
              <a:gd name="T70" fmla="*/ 1065 w 1265"/>
              <a:gd name="T71" fmla="*/ 1060 h 1998"/>
              <a:gd name="T72" fmla="*/ 1095 w 1265"/>
              <a:gd name="T73" fmla="*/ 925 h 1998"/>
              <a:gd name="T74" fmla="*/ 1125 w 1265"/>
              <a:gd name="T75" fmla="*/ 782 h 1998"/>
              <a:gd name="T76" fmla="*/ 1155 w 1265"/>
              <a:gd name="T77" fmla="*/ 629 h 1998"/>
              <a:gd name="T78" fmla="*/ 1185 w 1265"/>
              <a:gd name="T79" fmla="*/ 468 h 1998"/>
              <a:gd name="T80" fmla="*/ 1215 w 1265"/>
              <a:gd name="T81" fmla="*/ 298 h 1998"/>
              <a:gd name="T82" fmla="*/ 1245 w 1265"/>
              <a:gd name="T83" fmla="*/ 118 h 1998"/>
              <a:gd name="T84" fmla="*/ 1264 w 1265"/>
              <a:gd name="T85" fmla="*/ 0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noFill/>
          <a:ln w="9525">
            <a:solidFill>
              <a:srgbClr val="00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82" name="Line 49"/>
          <p:cNvSpPr>
            <a:spLocks noChangeShapeType="1"/>
          </p:cNvSpPr>
          <p:nvPr/>
        </p:nvSpPr>
        <p:spPr bwMode="auto">
          <a:xfrm>
            <a:off x="3976688" y="433388"/>
            <a:ext cx="0" cy="270827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83" name="Line 50"/>
          <p:cNvSpPr>
            <a:spLocks noChangeShapeType="1"/>
          </p:cNvSpPr>
          <p:nvPr/>
        </p:nvSpPr>
        <p:spPr bwMode="auto">
          <a:xfrm>
            <a:off x="4716463" y="379413"/>
            <a:ext cx="0" cy="270827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63" name="Group 10"/>
          <p:cNvGraphicFramePr>
            <a:graphicFrameLocks noGrp="1"/>
          </p:cNvGraphicFramePr>
          <p:nvPr/>
        </p:nvGraphicFramePr>
        <p:xfrm>
          <a:off x="323850" y="3111500"/>
          <a:ext cx="8208962" cy="3241674"/>
        </p:xfrm>
        <a:graphic>
          <a:graphicData uri="http://schemas.openxmlformats.org/drawingml/2006/table">
            <a:tbl>
              <a:tblPr/>
              <a:tblGrid>
                <a:gridCol w="2112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8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5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52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抛物线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开口方向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对称轴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顶点坐标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1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4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98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4" name="Text Box 37"/>
          <p:cNvSpPr txBox="1">
            <a:spLocks noChangeArrowheads="1"/>
          </p:cNvSpPr>
          <p:nvPr/>
        </p:nvSpPr>
        <p:spPr bwMode="auto">
          <a:xfrm>
            <a:off x="2916238" y="4076700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向下</a:t>
            </a:r>
          </a:p>
        </p:txBody>
      </p:sp>
      <p:sp>
        <p:nvSpPr>
          <p:cNvPr id="65" name="Text Box 38"/>
          <p:cNvSpPr txBox="1">
            <a:spLocks noChangeArrowheads="1"/>
          </p:cNvSpPr>
          <p:nvPr/>
        </p:nvSpPr>
        <p:spPr bwMode="auto">
          <a:xfrm>
            <a:off x="4572000" y="4119563"/>
            <a:ext cx="1655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直线</a:t>
            </a:r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=-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 Box 39"/>
          <p:cNvSpPr txBox="1">
            <a:spLocks noChangeArrowheads="1"/>
          </p:cNvSpPr>
          <p:nvPr/>
        </p:nvSpPr>
        <p:spPr bwMode="auto">
          <a:xfrm>
            <a:off x="6659563" y="4048125"/>
            <a:ext cx="1584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( -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, 0 )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14" name="Text Box 40"/>
          <p:cNvSpPr txBox="1">
            <a:spLocks noChangeArrowheads="1"/>
          </p:cNvSpPr>
          <p:nvPr/>
        </p:nvSpPr>
        <p:spPr bwMode="auto">
          <a:xfrm>
            <a:off x="5811838" y="51895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400"/>
          </a:p>
        </p:txBody>
      </p:sp>
      <p:sp>
        <p:nvSpPr>
          <p:cNvPr id="68" name="Text Box 41"/>
          <p:cNvSpPr txBox="1">
            <a:spLocks noChangeArrowheads="1"/>
          </p:cNvSpPr>
          <p:nvPr/>
        </p:nvSpPr>
        <p:spPr bwMode="auto">
          <a:xfrm>
            <a:off x="4572000" y="5013325"/>
            <a:ext cx="1655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直线</a:t>
            </a:r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 Box 42"/>
          <p:cNvSpPr txBox="1">
            <a:spLocks noChangeArrowheads="1"/>
          </p:cNvSpPr>
          <p:nvPr/>
        </p:nvSpPr>
        <p:spPr bwMode="auto">
          <a:xfrm>
            <a:off x="4643438" y="5805488"/>
            <a:ext cx="1511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直线</a:t>
            </a:r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 Box 43"/>
          <p:cNvSpPr txBox="1">
            <a:spLocks noChangeArrowheads="1"/>
          </p:cNvSpPr>
          <p:nvPr/>
        </p:nvSpPr>
        <p:spPr bwMode="auto">
          <a:xfrm>
            <a:off x="2916238" y="573405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向下</a:t>
            </a:r>
          </a:p>
        </p:txBody>
      </p:sp>
      <p:sp>
        <p:nvSpPr>
          <p:cNvPr id="71" name="Text Box 44"/>
          <p:cNvSpPr txBox="1">
            <a:spLocks noChangeArrowheads="1"/>
          </p:cNvSpPr>
          <p:nvPr/>
        </p:nvSpPr>
        <p:spPr bwMode="auto">
          <a:xfrm>
            <a:off x="2916238" y="5013325"/>
            <a:ext cx="1008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向下</a:t>
            </a:r>
          </a:p>
        </p:txBody>
      </p:sp>
      <p:sp>
        <p:nvSpPr>
          <p:cNvPr id="72" name="Text Box 45"/>
          <p:cNvSpPr txBox="1">
            <a:spLocks noChangeArrowheads="1"/>
          </p:cNvSpPr>
          <p:nvPr/>
        </p:nvSpPr>
        <p:spPr bwMode="auto">
          <a:xfrm>
            <a:off x="6732588" y="4983163"/>
            <a:ext cx="1368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(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, 0 )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 Box 46"/>
          <p:cNvSpPr txBox="1">
            <a:spLocks noChangeArrowheads="1"/>
          </p:cNvSpPr>
          <p:nvPr/>
        </p:nvSpPr>
        <p:spPr bwMode="auto">
          <a:xfrm>
            <a:off x="6804025" y="5775325"/>
            <a:ext cx="1223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(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, 0)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321" name="Object 13"/>
          <p:cNvGraphicFramePr>
            <a:graphicFrameLocks noChangeAspect="1"/>
          </p:cNvGraphicFramePr>
          <p:nvPr/>
        </p:nvGraphicFramePr>
        <p:xfrm>
          <a:off x="395288" y="3933825"/>
          <a:ext cx="1944687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6" r:id="rId5" imgW="943610" imgH="395605" progId="Equation.DSMT4">
                  <p:embed/>
                </p:oleObj>
              </mc:Choice>
              <mc:Fallback>
                <p:oleObj r:id="rId5" imgW="943610" imgH="395605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933825"/>
                        <a:ext cx="1944687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2" name="Object 14"/>
          <p:cNvGraphicFramePr>
            <a:graphicFrameLocks noChangeAspect="1"/>
          </p:cNvGraphicFramePr>
          <p:nvPr/>
        </p:nvGraphicFramePr>
        <p:xfrm>
          <a:off x="395288" y="5516563"/>
          <a:ext cx="2005012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7" r:id="rId7" imgW="943610" imgH="395605" progId="Equation.DSMT4">
                  <p:embed/>
                </p:oleObj>
              </mc:Choice>
              <mc:Fallback>
                <p:oleObj r:id="rId7" imgW="943610" imgH="395605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5516563"/>
                        <a:ext cx="2005012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3" name="Object 15"/>
          <p:cNvGraphicFramePr>
            <a:graphicFrameLocks noChangeAspect="1"/>
          </p:cNvGraphicFramePr>
          <p:nvPr/>
        </p:nvGraphicFramePr>
        <p:xfrm>
          <a:off x="684213" y="4797425"/>
          <a:ext cx="1312862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8" r:id="rId9" imgW="636270" imgH="394335" progId="Equation.DSMT4">
                  <p:embed/>
                </p:oleObj>
              </mc:Choice>
              <mc:Fallback>
                <p:oleObj r:id="rId9" imgW="636270" imgH="394335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797425"/>
                        <a:ext cx="1312862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op0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op0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op0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6" grpId="0"/>
      <p:bldP spid="68" grpId="0"/>
      <p:bldP spid="69" grpId="0"/>
      <p:bldP spid="70" grpId="0"/>
      <p:bldP spid="71" grpId="0"/>
      <p:bldP spid="72" grpId="0"/>
      <p:bldP spid="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3"/>
          <p:cNvSpPr txBox="1"/>
          <p:nvPr/>
        </p:nvSpPr>
        <p:spPr>
          <a:xfrm>
            <a:off x="684213" y="2184400"/>
            <a:ext cx="7389812" cy="3536950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marL="457200" indent="-457200" algn="r"/>
            <a:endParaRPr lang="zh-CN" altLang="zh-CN" sz="2800" noProof="1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57200" indent="-457200" algn="r"/>
            <a:r>
              <a:rPr lang="zh-CN" altLang="zh-CN" sz="2800" b="1" i="1" noProof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 b="1" noProof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  <a:r>
              <a:rPr lang="zh-CN" altLang="zh-CN" sz="2800" b="1" noProof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8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时，开口</a:t>
            </a:r>
            <a:r>
              <a:rPr lang="en-US" altLang="zh-CN" sz="28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 u="sng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zh-CN" sz="28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 </a:t>
            </a:r>
            <a:r>
              <a:rPr lang="zh-CN" altLang="en-US" sz="28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最 </a:t>
            </a:r>
            <a:r>
              <a:rPr lang="zh-CN" altLang="zh-CN" sz="28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____ </a:t>
            </a:r>
            <a:r>
              <a:rPr lang="zh-CN" altLang="en-US" sz="28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点是顶点</a:t>
            </a:r>
            <a:r>
              <a:rPr lang="zh-CN" altLang="zh-CN" sz="28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; </a:t>
            </a:r>
          </a:p>
          <a:p>
            <a:pPr marL="457200" indent="-457200" algn="r"/>
            <a:endParaRPr lang="zh-CN" altLang="zh-CN" sz="2800" noProof="1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57200" indent="-457200" algn="r"/>
            <a:r>
              <a:rPr lang="zh-CN" altLang="zh-CN" sz="2800" b="1" i="1" noProof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 b="1" noProof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＜</a:t>
            </a:r>
            <a:r>
              <a:rPr lang="zh-CN" altLang="zh-CN" sz="2800" b="1" noProof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8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时，开口</a:t>
            </a:r>
            <a:r>
              <a:rPr lang="en-US" altLang="zh-CN" sz="2800" u="sng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</a:t>
            </a:r>
            <a:r>
              <a:rPr lang="zh-CN" altLang="zh-CN" sz="28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 </a:t>
            </a:r>
            <a:r>
              <a:rPr lang="zh-CN" altLang="en-US" sz="28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最 </a:t>
            </a:r>
            <a:r>
              <a:rPr lang="zh-CN" altLang="zh-CN" sz="28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____ </a:t>
            </a:r>
            <a:r>
              <a:rPr lang="zh-CN" altLang="en-US" sz="28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点是顶点</a:t>
            </a:r>
            <a:r>
              <a:rPr lang="zh-CN" altLang="zh-CN" sz="28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; </a:t>
            </a:r>
          </a:p>
          <a:p>
            <a:pPr marL="457200" indent="-457200"/>
            <a:endParaRPr lang="zh-CN" altLang="zh-CN" sz="2800" noProof="1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57200" indent="-457200"/>
            <a:r>
              <a:rPr lang="zh-CN" altLang="zh-CN" sz="28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8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对称轴是</a:t>
            </a:r>
            <a:r>
              <a:rPr lang="zh-CN" altLang="en-US" sz="2800" u="sng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 u="sng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</a:t>
            </a:r>
            <a:r>
              <a:rPr lang="zh-CN" altLang="en-US" sz="28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 marL="457200" indent="-457200"/>
            <a:r>
              <a:rPr lang="zh-CN" altLang="en-US" sz="28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</a:p>
          <a:p>
            <a:pPr marL="457200" indent="-457200"/>
            <a:r>
              <a:rPr lang="zh-CN" altLang="en-US" sz="28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顶点坐标是</a:t>
            </a:r>
            <a:r>
              <a:rPr lang="en-US" altLang="zh-CN" sz="2800" u="sng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</a:t>
            </a:r>
            <a:r>
              <a:rPr lang="en-US" altLang="zh-CN" sz="28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.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427413" y="2546350"/>
            <a:ext cx="121602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向上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473700" y="2495550"/>
            <a:ext cx="6953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低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427413" y="3373438"/>
            <a:ext cx="11223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向下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473700" y="3373438"/>
            <a:ext cx="6762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高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932113" y="4273550"/>
            <a:ext cx="220662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直线 </a:t>
            </a:r>
            <a:r>
              <a:rPr lang="zh-CN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= </a:t>
            </a:r>
            <a:r>
              <a:rPr lang="zh-CN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348038" y="5067300"/>
            <a:ext cx="128111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 </a:t>
            </a:r>
            <a:r>
              <a:rPr lang="zh-CN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,0 )</a:t>
            </a:r>
          </a:p>
        </p:txBody>
      </p:sp>
      <p:sp>
        <p:nvSpPr>
          <p:cNvPr id="11272" name="圆角矩形 31"/>
          <p:cNvSpPr>
            <a:spLocks noChangeArrowheads="1"/>
          </p:cNvSpPr>
          <p:nvPr/>
        </p:nvSpPr>
        <p:spPr bwMode="auto">
          <a:xfrm>
            <a:off x="755650" y="815975"/>
            <a:ext cx="1476375" cy="525463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知识要点</a:t>
            </a:r>
          </a:p>
        </p:txBody>
      </p:sp>
      <p:sp>
        <p:nvSpPr>
          <p:cNvPr id="11273" name="矩形 112"/>
          <p:cNvSpPr>
            <a:spLocks noChangeArrowheads="1"/>
          </p:cNvSpPr>
          <p:nvPr/>
        </p:nvSpPr>
        <p:spPr bwMode="auto">
          <a:xfrm>
            <a:off x="755650" y="1628775"/>
            <a:ext cx="3887788" cy="43180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二次函数</a:t>
            </a:r>
            <a:r>
              <a:rPr lang="en-US" altLang="zh-CN" sz="2400" b="1" i="1" dirty="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y</a:t>
            </a:r>
            <a:r>
              <a:rPr lang="en-US" altLang="zh-CN" sz="2400" b="1" dirty="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=</a:t>
            </a:r>
            <a:r>
              <a:rPr lang="en-US" altLang="zh-CN" sz="2400" b="1" i="1" dirty="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</a:t>
            </a:r>
            <a:r>
              <a:rPr lang="zh-CN" alt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（</a:t>
            </a:r>
            <a:r>
              <a:rPr lang="en-US" altLang="zh-CN" sz="2400" b="1" i="1" dirty="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x</a:t>
            </a:r>
            <a:r>
              <a:rPr lang="en-US" altLang="zh-CN" sz="2400" b="1" dirty="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-</a:t>
            </a:r>
            <a:r>
              <a:rPr lang="en-US" altLang="zh-CN" sz="2400" b="1" i="1" dirty="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</a:t>
            </a:r>
            <a:r>
              <a:rPr lang="en-US" altLang="zh-CN" sz="2400" b="1" dirty="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)</a:t>
            </a:r>
            <a:r>
              <a:rPr lang="en-US" altLang="zh-CN" sz="2400" b="1" baseline="30000" dirty="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en-US" altLang="zh-CN" sz="2400" b="1" baseline="300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的特点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79700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op0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79700">
                                      <p:cBhvr>
                                        <p:cTn id="3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op0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op0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5" grpId="0"/>
      <p:bldP spid="5" grpId="1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89" name="组合 20"/>
          <p:cNvGrpSpPr/>
          <p:nvPr/>
        </p:nvGrpSpPr>
        <p:grpSpPr bwMode="auto">
          <a:xfrm>
            <a:off x="257175" y="1330325"/>
            <a:ext cx="8629650" cy="1770063"/>
            <a:chOff x="455" y="906"/>
            <a:chExt cx="13590" cy="2788"/>
          </a:xfrm>
        </p:grpSpPr>
        <p:sp>
          <p:nvSpPr>
            <p:cNvPr id="12290" name="文本框 99"/>
            <p:cNvSpPr txBox="1">
              <a:spLocks noChangeArrowheads="1"/>
            </p:cNvSpPr>
            <p:nvPr/>
          </p:nvSpPr>
          <p:spPr bwMode="auto">
            <a:xfrm>
              <a:off x="455" y="906"/>
              <a:ext cx="13590" cy="2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2667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若抛物线</a:t>
              </a: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＝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3(</a:t>
              </a: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＋   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)</a:t>
              </a:r>
              <a:r>
                <a:rPr lang="en-US" altLang="zh-CN" sz="2800" baseline="3000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的图像上的三个点，</a:t>
              </a: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(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－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3     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en-US" altLang="zh-CN" sz="2800" baseline="-25000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)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(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－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en-US" altLang="zh-CN" sz="2800" baseline="-2500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)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(0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en-US" altLang="zh-CN" sz="2800" baseline="-25000"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)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，则</a:t>
              </a: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en-US" altLang="zh-CN" sz="2800" baseline="-25000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en-US" altLang="zh-CN" sz="2800" baseline="-2500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en-US" altLang="zh-CN" sz="2800" baseline="-25000"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的大小关系为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________________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．</a:t>
              </a:r>
            </a:p>
          </p:txBody>
        </p:sp>
        <p:graphicFrame>
          <p:nvGraphicFramePr>
            <p:cNvPr id="12291" name="对象 9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5126" y="1189"/>
            <a:ext cx="707" cy="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34" r:id="rId3" imgW="241300" imgH="215900" progId="Equation.KSEE3">
                    <p:embed/>
                  </p:oleObj>
                </mc:Choice>
                <mc:Fallback>
                  <p:oleObj r:id="rId3" imgW="241300" imgH="215900" progId="Equation.KSEE3">
                    <p:embed/>
                    <p:pic>
                      <p:nvPicPr>
                        <p:cNvPr id="0" name="对象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6" y="1189"/>
                          <a:ext cx="707" cy="6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2" name="对象 1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2518" y="1189"/>
            <a:ext cx="707" cy="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35" r:id="rId5" imgW="241300" imgH="215900" progId="Equation.KSEE3">
                    <p:embed/>
                  </p:oleObj>
                </mc:Choice>
                <mc:Fallback>
                  <p:oleObj r:id="rId5" imgW="241300" imgH="215900" progId="Equation.KSEE3">
                    <p:embed/>
                    <p:pic>
                      <p:nvPicPr>
                        <p:cNvPr id="0" name="对象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18" y="1189"/>
                          <a:ext cx="707" cy="6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269" name="组合 19"/>
          <p:cNvGrpSpPr/>
          <p:nvPr/>
        </p:nvGrpSpPr>
        <p:grpSpPr bwMode="auto">
          <a:xfrm>
            <a:off x="257175" y="3100388"/>
            <a:ext cx="8629650" cy="2889250"/>
            <a:chOff x="455" y="3694"/>
            <a:chExt cx="13590" cy="4550"/>
          </a:xfrm>
        </p:grpSpPr>
        <p:sp>
          <p:nvSpPr>
            <p:cNvPr id="12294" name="文本框 3"/>
            <p:cNvSpPr txBox="1">
              <a:spLocks noChangeArrowheads="1"/>
            </p:cNvSpPr>
            <p:nvPr/>
          </p:nvSpPr>
          <p:spPr bwMode="auto">
            <a:xfrm>
              <a:off x="455" y="3694"/>
              <a:ext cx="13590" cy="4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解析：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∵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抛物线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＝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3(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＋    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)</a:t>
              </a:r>
              <a:r>
                <a:rPr lang="en-US" altLang="zh-CN" sz="2800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的对称轴为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＝－    ，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＝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＞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0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∴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＜－    时，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随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的增大而减小；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＞－     时，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随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的增大而增大．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∵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点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的坐标为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(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－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3    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en-US" altLang="zh-CN" sz="2800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)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∴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点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在抛物线上的对称点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′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的坐标为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(    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en-US" altLang="zh-CN" sz="2800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)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．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∵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－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＜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0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＜    ，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∴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en-US" altLang="zh-CN" sz="2800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＜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en-US" altLang="zh-CN" sz="2800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＜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en-US" altLang="zh-CN" sz="2800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.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故答案为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en-US" altLang="zh-CN" sz="2800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＜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en-US" altLang="zh-CN" sz="2800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＜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en-US" altLang="zh-CN" sz="2800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.</a:t>
              </a:r>
            </a:p>
          </p:txBody>
        </p:sp>
        <p:graphicFrame>
          <p:nvGraphicFramePr>
            <p:cNvPr id="12295" name="对象 4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1643" y="3953"/>
            <a:ext cx="707" cy="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36" r:id="rId6" imgW="241300" imgH="215900" progId="Equation.KSEE3">
                    <p:embed/>
                  </p:oleObj>
                </mc:Choice>
                <mc:Fallback>
                  <p:oleObj r:id="rId6" imgW="241300" imgH="215900" progId="Equation.KSEE3">
                    <p:embed/>
                    <p:pic>
                      <p:nvPicPr>
                        <p:cNvPr id="0" name="对象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43" y="3953"/>
                          <a:ext cx="707" cy="6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6" name="对象 6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6500" y="3953"/>
            <a:ext cx="707" cy="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37" r:id="rId7" imgW="241300" imgH="215900" progId="Equation.KSEE3">
                    <p:embed/>
                  </p:oleObj>
                </mc:Choice>
                <mc:Fallback>
                  <p:oleObj r:id="rId7" imgW="241300" imgH="215900" progId="Equation.KSEE3">
                    <p:embed/>
                    <p:pic>
                      <p:nvPicPr>
                        <p:cNvPr id="0" name="对象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00" y="3953"/>
                          <a:ext cx="707" cy="6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7" name="对象 8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4152" y="4845"/>
            <a:ext cx="707" cy="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38" r:id="rId8" imgW="241300" imgH="215900" progId="Equation.KSEE3">
                    <p:embed/>
                  </p:oleObj>
                </mc:Choice>
                <mc:Fallback>
                  <p:oleObj r:id="rId8" imgW="241300" imgH="215900" progId="Equation.KSEE3">
                    <p:embed/>
                    <p:pic>
                      <p:nvPicPr>
                        <p:cNvPr id="0" name="对象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2" y="4845"/>
                          <a:ext cx="707" cy="6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8" name="对象 11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2141" y="4845"/>
            <a:ext cx="707" cy="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39" r:id="rId9" imgW="241300" imgH="215900" progId="Equation.KSEE3">
                    <p:embed/>
                  </p:oleObj>
                </mc:Choice>
                <mc:Fallback>
                  <p:oleObj r:id="rId9" imgW="241300" imgH="215900" progId="Equation.KSEE3">
                    <p:embed/>
                    <p:pic>
                      <p:nvPicPr>
                        <p:cNvPr id="0" name="对象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41" y="4845"/>
                          <a:ext cx="707" cy="6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9" name="对象 13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0254" y="5653"/>
            <a:ext cx="707" cy="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0" r:id="rId10" imgW="241300" imgH="215900" progId="Equation.KSEE3">
                    <p:embed/>
                  </p:oleObj>
                </mc:Choice>
                <mc:Fallback>
                  <p:oleObj r:id="rId10" imgW="241300" imgH="215900" progId="Equation.KSEE3">
                    <p:embed/>
                    <p:pic>
                      <p:nvPicPr>
                        <p:cNvPr id="0" name="对象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54" y="5653"/>
                          <a:ext cx="707" cy="6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00" name="对象 15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8848" y="6648"/>
            <a:ext cx="707" cy="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1" r:id="rId11" imgW="241300" imgH="215900" progId="Equation.KSEE3">
                    <p:embed/>
                  </p:oleObj>
                </mc:Choice>
                <mc:Fallback>
                  <p:oleObj r:id="rId11" imgW="241300" imgH="215900" progId="Equation.KSEE3">
                    <p:embed/>
                    <p:pic>
                      <p:nvPicPr>
                        <p:cNvPr id="0" name="对象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48" y="6648"/>
                          <a:ext cx="707" cy="6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01" name="对象 17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075" y="7475"/>
            <a:ext cx="707" cy="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2" r:id="rId12" imgW="241300" imgH="215900" progId="Equation.KSEE3">
                    <p:embed/>
                  </p:oleObj>
                </mc:Choice>
                <mc:Fallback>
                  <p:oleObj r:id="rId12" imgW="241300" imgH="215900" progId="Equation.KSEE3">
                    <p:embed/>
                    <p:pic>
                      <p:nvPicPr>
                        <p:cNvPr id="0" name="对象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5" y="7475"/>
                          <a:ext cx="707" cy="6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302" name="圆角矩形 31"/>
          <p:cNvSpPr>
            <a:spLocks noChangeArrowheads="1"/>
          </p:cNvSpPr>
          <p:nvPr/>
        </p:nvSpPr>
        <p:spPr bwMode="auto">
          <a:xfrm>
            <a:off x="419100" y="711200"/>
            <a:ext cx="1476375" cy="525463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  <a:endParaRPr lang="en-US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825500" y="2478088"/>
            <a:ext cx="17160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＜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＜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2437</Words>
  <Application>Microsoft Office PowerPoint</Application>
  <PresentationFormat>全屏显示(4:3)</PresentationFormat>
  <Paragraphs>429</Paragraphs>
  <Slides>33</Slides>
  <Notes>7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33</vt:i4>
      </vt:variant>
    </vt:vector>
  </HeadingPairs>
  <TitlesOfParts>
    <vt:vector size="46" baseType="lpstr">
      <vt:lpstr>方正姚体</vt:lpstr>
      <vt:lpstr>黑体</vt:lpstr>
      <vt:lpstr>华文新魏</vt:lpstr>
      <vt:lpstr>楷体</vt:lpstr>
      <vt:lpstr>宋体</vt:lpstr>
      <vt:lpstr>微软雅黑</vt:lpstr>
      <vt:lpstr>Arial</vt:lpstr>
      <vt:lpstr>Times New Roman</vt:lpstr>
      <vt:lpstr>Wingdings</vt:lpstr>
      <vt:lpstr>WWW.2PPT.COM
</vt:lpstr>
      <vt:lpstr>Equation.DSMT4</vt:lpstr>
      <vt:lpstr>Equation.KSEE3</vt:lpstr>
      <vt:lpstr>Equations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2015-07-09T08:14:00Z</dcterms:created>
  <dcterms:modified xsi:type="dcterms:W3CDTF">2023-01-16T17:14:33Z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0B81FB514818483580647BC0AAF606DA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