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307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7FDF56D8-4E90-4C56-8B99-7F0C52A07DD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A1270E5-8B13-4D4D-BCF8-9A31C29F94B3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204FB2-713F-4251-92C5-49E720F0808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F528F-CCCB-4E5C-A5E2-EBD148749B2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F528F-CCCB-4E5C-A5E2-EBD148749B27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90F06-3DF4-42CE-B008-EE22CD6BC453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FF4C0-94A4-4603-9EB5-B0D47F4D7F8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DDE5F-BA64-414C-A681-477C9F3CC83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8CA2E-796C-4A5D-80FE-E0E19E7EA9F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50698-C8AB-4A2E-8313-CE259852476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2F2CD0-4F75-43AA-A2F5-A8668560CF8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7C94F-42FA-4EA1-91FA-3B7AF59301B3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0A950-34A4-4BC0-9651-C866E936BAF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F6288-87DD-4CAC-9800-56F73BD0548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6EADA-9BB6-43F2-A996-04FC1F8CE9D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1FDD8-7C25-436C-B239-89F609C62DC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B5135-8A7E-4850-A599-429369CA842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0A739-3AC7-4627-A2DE-AC181F9879B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FAE9C-3E19-4E17-B1B7-F343CAD9CF7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6C066-BDCF-43B5-B4EB-608142DF4C8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5A93E-32B4-4B93-8C85-9109CD4EBEE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2532E-95A5-437E-AE63-CDC4FED2023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BD699-46C0-4080-8C4E-6C01C15AC11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48E02-1A71-4385-B8F1-8A7176570BB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1E887-7A5C-4EDB-B538-703E66A43D8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D3764-2563-4F96-8C09-5557126F7F8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053A5-B4D8-4B98-8A0A-01CB2F5A650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6754C2F-111F-4D99-AAF9-C5454492602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BD99347-683C-4EB8-B40E-5611D723AB3B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-17140" y="1484784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5400" b="1" kern="10" dirty="0" smtClean="0">
                <a:ln w="12700">
                  <a:noFill/>
                  <a:rou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9999FF">
                      <a:alpha val="73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Unit 3 Teenage problems</a:t>
            </a:r>
            <a:endParaRPr lang="zh-CN" altLang="en-US" sz="5400" b="1" kern="10" dirty="0">
              <a:ln w="12700">
                <a:noFill/>
                <a:round/>
              </a:ln>
              <a:solidFill>
                <a:schemeClr val="tx2"/>
              </a:solidFill>
              <a:effectLst>
                <a:outerShdw dist="45791" dir="2021404" algn="ctr" rotWithShape="0">
                  <a:srgbClr val="9999FF">
                    <a:alpha val="73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342900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000" b="1" dirty="0" smtClean="0">
                <a:ln w="9525">
                  <a:noFill/>
                  <a:round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Grammar (1)</a:t>
            </a:r>
            <a:endParaRPr lang="zh-CN" altLang="en-US" sz="4000" b="1" dirty="0">
              <a:ln w="9525">
                <a:noFill/>
                <a:round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907614" y="5589240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1043608" y="2204864"/>
            <a:ext cx="7560840" cy="2808287"/>
          </a:xfrm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/>
          <a:lstStyle/>
          <a:p>
            <a:pPr marL="273050" indent="-273050"/>
            <a:r>
              <a:rPr lang="en-US" sz="4000" b="1" dirty="0" smtClean="0">
                <a:latin typeface="Comic Sans MS" panose="030F0702030302020204" pitchFamily="66" charset="0"/>
                <a:ea typeface="宋体" panose="02010600030101010101" pitchFamily="2" charset="-122"/>
              </a:rPr>
              <a:t>Remember how to use object clauses introduced by question words.</a:t>
            </a:r>
          </a:p>
          <a:p>
            <a:pPr marL="273050" indent="-273050"/>
            <a:endParaRPr lang="en-US" sz="4000" b="1" dirty="0" smtClean="0">
              <a:latin typeface="Comic Sans MS" panose="030F0702030302020204" pitchFamily="66" charset="0"/>
              <a:ea typeface="宋体" panose="02010600030101010101" pitchFamily="2" charset="-122"/>
            </a:endParaRPr>
          </a:p>
          <a:p>
            <a:pPr marL="273050" indent="-273050"/>
            <a:r>
              <a:rPr lang="en-US" sz="4000" b="1" dirty="0" smtClean="0">
                <a:latin typeface="Comic Sans MS" panose="030F0702030302020204" pitchFamily="66" charset="0"/>
                <a:ea typeface="宋体" panose="02010600030101010101" pitchFamily="2" charset="-122"/>
              </a:rPr>
              <a:t>Finish the relevant exercises. </a:t>
            </a:r>
          </a:p>
        </p:txBody>
      </p:sp>
      <p:sp>
        <p:nvSpPr>
          <p:cNvPr id="24579" name="WordArt 4"/>
          <p:cNvSpPr>
            <a:spLocks noChangeArrowheads="1" noChangeShapeType="1" noTextEdit="1"/>
          </p:cNvSpPr>
          <p:nvPr/>
        </p:nvSpPr>
        <p:spPr bwMode="auto">
          <a:xfrm>
            <a:off x="2627784" y="836712"/>
            <a:ext cx="3313112" cy="790575"/>
          </a:xfrm>
          <a:prstGeom prst="rect">
            <a:avLst/>
          </a:prstGeom>
        </p:spPr>
        <p:txBody>
          <a:bodyPr wrap="none" fromWordArt="1">
            <a:prstTxWarp prst="textInflateBottom">
              <a:avLst>
                <a:gd name="adj" fmla="val 10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2700">
                  <a:solidFill>
                    <a:schemeClr val="tx1"/>
                  </a:solidFill>
                  <a:round/>
                </a:ln>
                <a:gradFill rotWithShape="1">
                  <a:gsLst>
                    <a:gs pos="0">
                      <a:srgbClr val="76E7F6">
                        <a:alpha val="50000"/>
                      </a:srgbClr>
                    </a:gs>
                    <a:gs pos="100000">
                      <a:srgbClr val="0066FF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9999FF">
                      <a:alpha val="73999"/>
                    </a:srgbClr>
                  </a:outerShdw>
                </a:effectLst>
                <a:latin typeface="Comic Sans MS" panose="030F0702030302020204"/>
              </a:rPr>
              <a:t>Homework</a:t>
            </a:r>
            <a:endParaRPr lang="zh-CN" altLang="en-US" sz="3600" b="1" kern="10" dirty="0">
              <a:ln w="12700">
                <a:solidFill>
                  <a:schemeClr val="tx1"/>
                </a:solidFill>
                <a:round/>
              </a:ln>
              <a:gradFill rotWithShape="1">
                <a:gsLst>
                  <a:gs pos="0">
                    <a:srgbClr val="76E7F6">
                      <a:alpha val="50000"/>
                    </a:srgbClr>
                  </a:gs>
                  <a:gs pos="100000">
                    <a:srgbClr val="0066FF"/>
                  </a:gs>
                </a:gsLst>
                <a:lin ang="5400000" scaled="1"/>
              </a:gradFill>
              <a:effectLst>
                <a:outerShdw dist="45791" dir="2021404" algn="ctr" rotWithShape="0">
                  <a:srgbClr val="9999FF">
                    <a:alpha val="73999"/>
                  </a:srgbClr>
                </a:outerShdw>
              </a:effectLst>
              <a:latin typeface="Comic Sans MS" panose="030F0702030302020204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WordArt 8"/>
          <p:cNvPicPr>
            <a:picLocks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03848" y="1556792"/>
            <a:ext cx="4438650" cy="234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684213" y="476250"/>
            <a:ext cx="7416800" cy="457200"/>
          </a:xfrm>
          <a:prstGeom prst="rect">
            <a:avLst/>
          </a:prstGeom>
          <a:noFill/>
          <a:ln>
            <a:noFill/>
          </a:ln>
          <a:effectLst>
            <a:prstShdw prst="shdw12">
              <a:schemeClr val="bg2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16387" name="Text Box 5"/>
          <p:cNvSpPr txBox="1">
            <a:spLocks noChangeArrowheads="1"/>
          </p:cNvSpPr>
          <p:nvPr/>
        </p:nvSpPr>
        <p:spPr bwMode="auto">
          <a:xfrm>
            <a:off x="323850" y="188913"/>
            <a:ext cx="8280400" cy="5799137"/>
          </a:xfrm>
          <a:prstGeom prst="rect">
            <a:avLst/>
          </a:prstGeom>
          <a:noFill/>
          <a:ln>
            <a:noFill/>
          </a:ln>
          <a:effectLst>
            <a:prstShdw prst="shdw12">
              <a:schemeClr val="bg2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dirty="0">
                <a:latin typeface="Times New Roman" panose="02020603050405020304" pitchFamily="18" charset="0"/>
              </a:rPr>
              <a:t>找出下列复合句中的宾语从句，并分析其构成：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AutoNum type="arabicPeriod"/>
            </a:pPr>
            <a:r>
              <a:rPr lang="en-US" sz="2800" b="1" i="1" dirty="0">
                <a:latin typeface="Times New Roman" panose="02020603050405020304" pitchFamily="18" charset="0"/>
              </a:rPr>
              <a:t>Millie knows that it’s important to finish homework on time.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AutoNum type="arabicPeriod"/>
            </a:pPr>
            <a:r>
              <a:rPr lang="en-US" sz="2800" b="1" i="1" dirty="0">
                <a:latin typeface="Times New Roman" panose="02020603050405020304" pitchFamily="18" charset="0"/>
              </a:rPr>
              <a:t>Millie often doubts whether/if it is worth spending so much time on homework.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2800" b="1" i="1" dirty="0">
                <a:latin typeface="Times New Roman" panose="02020603050405020304" pitchFamily="18" charset="0"/>
              </a:rPr>
              <a:t>3. Millie doesn’t know 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how she should deal with her problem.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2800" b="1" i="1" dirty="0">
                <a:latin typeface="Times New Roman" panose="02020603050405020304" pitchFamily="18" charset="0"/>
              </a:rPr>
              <a:t>4. Simon doesn’t understand 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why his parents are so strict with him.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2800" b="1" i="1" dirty="0">
                <a:latin typeface="Times New Roman" panose="02020603050405020304" pitchFamily="18" charset="0"/>
              </a:rPr>
              <a:t>5. I wonder 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how I can achieve a balance between my schoolwork and my hobbies</a:t>
            </a:r>
            <a:r>
              <a:rPr lang="en-US" sz="2800" b="1" i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6388" name="Line 9"/>
          <p:cNvSpPr>
            <a:spLocks noChangeShapeType="1"/>
          </p:cNvSpPr>
          <p:nvPr/>
        </p:nvSpPr>
        <p:spPr bwMode="auto">
          <a:xfrm flipV="1">
            <a:off x="900113" y="2781300"/>
            <a:ext cx="360045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>
            <a:outerShdw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89" name="Line 10"/>
          <p:cNvSpPr>
            <a:spLocks noChangeShapeType="1"/>
          </p:cNvSpPr>
          <p:nvPr/>
        </p:nvSpPr>
        <p:spPr bwMode="auto">
          <a:xfrm>
            <a:off x="3779838" y="2349500"/>
            <a:ext cx="446405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>
            <a:outerShdw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90" name="Line 11"/>
          <p:cNvSpPr>
            <a:spLocks noChangeShapeType="1"/>
          </p:cNvSpPr>
          <p:nvPr/>
        </p:nvSpPr>
        <p:spPr bwMode="auto">
          <a:xfrm>
            <a:off x="827088" y="3860800"/>
            <a:ext cx="1296987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</a:ln>
          <a:effectLst>
            <a:outerShdw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91" name="Line 12"/>
          <p:cNvSpPr>
            <a:spLocks noChangeShapeType="1"/>
          </p:cNvSpPr>
          <p:nvPr/>
        </p:nvSpPr>
        <p:spPr bwMode="auto">
          <a:xfrm>
            <a:off x="2916238" y="1268413"/>
            <a:ext cx="547211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>
            <a:outerShdw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92" name="Line 13"/>
          <p:cNvSpPr>
            <a:spLocks noChangeShapeType="1"/>
          </p:cNvSpPr>
          <p:nvPr/>
        </p:nvSpPr>
        <p:spPr bwMode="auto">
          <a:xfrm flipV="1">
            <a:off x="827088" y="1700213"/>
            <a:ext cx="136683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>
            <a:outerShdw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93" name="Line 14"/>
          <p:cNvSpPr>
            <a:spLocks noChangeShapeType="1"/>
          </p:cNvSpPr>
          <p:nvPr/>
        </p:nvSpPr>
        <p:spPr bwMode="auto">
          <a:xfrm>
            <a:off x="3779838" y="3429000"/>
            <a:ext cx="4321175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</a:ln>
          <a:effectLst>
            <a:outerShdw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94" name="Line 15"/>
          <p:cNvSpPr>
            <a:spLocks noChangeShapeType="1"/>
          </p:cNvSpPr>
          <p:nvPr/>
        </p:nvSpPr>
        <p:spPr bwMode="auto">
          <a:xfrm>
            <a:off x="2268538" y="5516563"/>
            <a:ext cx="5903912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</a:ln>
          <a:effectLst>
            <a:outerShdw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95" name="Line 16"/>
          <p:cNvSpPr>
            <a:spLocks noChangeShapeType="1"/>
          </p:cNvSpPr>
          <p:nvPr/>
        </p:nvSpPr>
        <p:spPr bwMode="auto">
          <a:xfrm>
            <a:off x="4787900" y="4508500"/>
            <a:ext cx="3313113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</a:ln>
          <a:effectLst>
            <a:outerShdw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96" name="Line 17"/>
          <p:cNvSpPr>
            <a:spLocks noChangeShapeType="1"/>
          </p:cNvSpPr>
          <p:nvPr/>
        </p:nvSpPr>
        <p:spPr bwMode="auto">
          <a:xfrm>
            <a:off x="900113" y="4941888"/>
            <a:ext cx="2232025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</a:ln>
          <a:effectLst>
            <a:outerShdw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97" name="Line 18"/>
          <p:cNvSpPr>
            <a:spLocks noChangeShapeType="1"/>
          </p:cNvSpPr>
          <p:nvPr/>
        </p:nvSpPr>
        <p:spPr bwMode="auto">
          <a:xfrm>
            <a:off x="971550" y="5949950"/>
            <a:ext cx="4103688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</a:ln>
          <a:effectLst>
            <a:outerShdw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nimBg="1"/>
      <p:bldP spid="16389" grpId="0" animBg="1"/>
      <p:bldP spid="16390" grpId="0" animBg="1"/>
      <p:bldP spid="16391" grpId="0" animBg="1"/>
      <p:bldP spid="16392" grpId="0" animBg="1"/>
      <p:bldP spid="16393" grpId="0" animBg="1"/>
      <p:bldP spid="16394" grpId="0" animBg="1"/>
      <p:bldP spid="16395" grpId="0" animBg="1"/>
      <p:bldP spid="16396" grpId="0" animBg="1"/>
      <p:bldP spid="1639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组 3"/>
          <p:cNvGrpSpPr>
            <a:grpSpLocks noChangeAspect="1"/>
          </p:cNvGrpSpPr>
          <p:nvPr/>
        </p:nvGrpSpPr>
        <p:grpSpPr bwMode="auto">
          <a:xfrm>
            <a:off x="0" y="620713"/>
            <a:ext cx="9144000" cy="6216650"/>
            <a:chOff x="0" y="0"/>
            <a:chExt cx="9144000" cy="6215916"/>
          </a:xfrm>
        </p:grpSpPr>
        <p:pic>
          <p:nvPicPr>
            <p:cNvPr id="17411" name="图片 1" descr="图片3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9144000" cy="6215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412" name="图片 2" descr="无标题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6864526" y="3456383"/>
              <a:ext cx="1523898" cy="4084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7413" name="Rectangle 7"/>
          <p:cNvSpPr>
            <a:spLocks noChangeArrowheads="1"/>
          </p:cNvSpPr>
          <p:nvPr/>
        </p:nvSpPr>
        <p:spPr bwMode="auto">
          <a:xfrm>
            <a:off x="179388" y="0"/>
            <a:ext cx="87852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0000FF"/>
                </a:solidFill>
                <a:latin typeface="Comic Sans MS" panose="030F0702030302020204" pitchFamily="66" charset="0"/>
              </a:rPr>
              <a:t>What’s…</a:t>
            </a:r>
            <a:r>
              <a:rPr lang="en-US" altLang="zh-CN" sz="3200" b="1">
                <a:solidFill>
                  <a:srgbClr val="0000FF"/>
                </a:solidFill>
                <a:latin typeface="Comic Sans MS" panose="030F0702030302020204" pitchFamily="66" charset="0"/>
              </a:rPr>
              <a:t> </a:t>
            </a:r>
            <a:r>
              <a:rPr lang="en-US" sz="3200" b="1">
                <a:solidFill>
                  <a:srgbClr val="0000FF"/>
                </a:solidFill>
                <a:latin typeface="Comic Sans MS" panose="030F0702030302020204" pitchFamily="66" charset="0"/>
              </a:rPr>
              <a:t>problem?  </a:t>
            </a:r>
            <a:r>
              <a:rPr lang="en-US" sz="3200" b="1">
                <a:solidFill>
                  <a:srgbClr val="FF0000"/>
                </a:solidFill>
                <a:latin typeface="Comic Sans MS" panose="030F0702030302020204" pitchFamily="66" charset="0"/>
              </a:rPr>
              <a:t>A1 P.40 </a:t>
            </a:r>
            <a:r>
              <a:rPr lang="zh-CN" altLang="en-US" sz="3200" b="1">
                <a:solidFill>
                  <a:srgbClr val="FF0000"/>
                </a:solidFill>
                <a:latin typeface="Comic Sans MS" panose="030F0702030302020204" pitchFamily="66" charset="0"/>
              </a:rPr>
              <a:t>疑问词填空</a:t>
            </a:r>
          </a:p>
        </p:txBody>
      </p:sp>
      <p:sp>
        <p:nvSpPr>
          <p:cNvPr id="17414" name="Rectangle 7"/>
          <p:cNvSpPr>
            <a:spLocks noChangeArrowheads="1"/>
          </p:cNvSpPr>
          <p:nvPr/>
        </p:nvSpPr>
        <p:spPr bwMode="auto">
          <a:xfrm>
            <a:off x="1547813" y="1403350"/>
            <a:ext cx="15113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0000FF"/>
                </a:solidFill>
                <a:latin typeface="Comic Sans MS" panose="030F0702030302020204" pitchFamily="66" charset="0"/>
              </a:rPr>
              <a:t>where</a:t>
            </a: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6516688" y="1341438"/>
            <a:ext cx="93503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0000FF"/>
                </a:solidFill>
                <a:latin typeface="Comic Sans MS" panose="030F0702030302020204" pitchFamily="66" charset="0"/>
              </a:rPr>
              <a:t>who</a:t>
            </a:r>
          </a:p>
        </p:txBody>
      </p:sp>
      <p:sp>
        <p:nvSpPr>
          <p:cNvPr id="17416" name="Rectangle 7"/>
          <p:cNvSpPr>
            <a:spLocks noChangeArrowheads="1"/>
          </p:cNvSpPr>
          <p:nvPr/>
        </p:nvSpPr>
        <p:spPr bwMode="auto">
          <a:xfrm>
            <a:off x="1763713" y="3644900"/>
            <a:ext cx="15128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0000FF"/>
                </a:solidFill>
                <a:latin typeface="Comic Sans MS" panose="030F0702030302020204" pitchFamily="66" charset="0"/>
              </a:rPr>
              <a:t>why</a:t>
            </a:r>
          </a:p>
        </p:txBody>
      </p:sp>
      <p:sp>
        <p:nvSpPr>
          <p:cNvPr id="17417" name="Rectangle 7"/>
          <p:cNvSpPr>
            <a:spLocks noChangeArrowheads="1"/>
          </p:cNvSpPr>
          <p:nvPr/>
        </p:nvSpPr>
        <p:spPr bwMode="auto">
          <a:xfrm>
            <a:off x="7524750" y="3625850"/>
            <a:ext cx="15113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0000FF"/>
                </a:solidFill>
                <a:latin typeface="Comic Sans MS" panose="030F0702030302020204" pitchFamily="66" charset="0"/>
              </a:rPr>
              <a:t>when</a:t>
            </a:r>
          </a:p>
        </p:txBody>
      </p:sp>
      <p:sp>
        <p:nvSpPr>
          <p:cNvPr id="17418" name="Rectangle 7"/>
          <p:cNvSpPr>
            <a:spLocks noChangeArrowheads="1"/>
          </p:cNvSpPr>
          <p:nvPr/>
        </p:nvSpPr>
        <p:spPr bwMode="auto">
          <a:xfrm>
            <a:off x="2555875" y="5516563"/>
            <a:ext cx="15113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0000FF"/>
                </a:solidFill>
                <a:latin typeface="Comic Sans MS" panose="030F0702030302020204" pitchFamily="66" charset="0"/>
              </a:rPr>
              <a:t>how</a:t>
            </a:r>
          </a:p>
        </p:txBody>
      </p:sp>
      <p:sp>
        <p:nvSpPr>
          <p:cNvPr id="17419" name="Rectangle 7"/>
          <p:cNvSpPr>
            <a:spLocks noChangeArrowheads="1"/>
          </p:cNvSpPr>
          <p:nvPr/>
        </p:nvSpPr>
        <p:spPr bwMode="auto">
          <a:xfrm>
            <a:off x="7451725" y="5805488"/>
            <a:ext cx="11525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0000FF"/>
                </a:solidFill>
                <a:latin typeface="Comic Sans MS" panose="030F0702030302020204" pitchFamily="66" charset="0"/>
              </a:rPr>
              <a:t>what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autoUpdateAnimBg="0"/>
      <p:bldP spid="17414" grpId="0" autoUpdateAnimBg="0"/>
      <p:bldP spid="17415" grpId="0" autoUpdateAnimBg="0"/>
      <p:bldP spid="17416" grpId="0" autoUpdateAnimBg="0"/>
      <p:bldP spid="17417" grpId="0" autoUpdateAnimBg="0"/>
      <p:bldP spid="17418" grpId="0" autoUpdateAnimBg="0"/>
      <p:bldP spid="17419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107950" y="995363"/>
            <a:ext cx="87122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   </a:t>
            </a:r>
            <a:r>
              <a:rPr lang="zh-CN" altLang="en-US" sz="3200" b="1" dirty="0">
                <a:latin typeface="Comic Sans MS" panose="030F0702030302020204" pitchFamily="66" charset="0"/>
              </a:rPr>
              <a:t>  </a:t>
            </a:r>
            <a:r>
              <a:rPr lang="en-US" sz="3200" b="1" dirty="0">
                <a:latin typeface="Comic Sans MS" panose="030F0702030302020204" pitchFamily="66" charset="0"/>
              </a:rPr>
              <a:t>Daniel</a:t>
            </a:r>
            <a:r>
              <a:rPr lang="en-US" altLang="zh-CN" sz="3200" b="1" dirty="0">
                <a:latin typeface="Comic Sans MS" panose="030F0702030302020204" pitchFamily="66" charset="0"/>
              </a:rPr>
              <a:t> </a:t>
            </a:r>
            <a:r>
              <a:rPr lang="en-US" sz="3200" b="1" dirty="0">
                <a:latin typeface="Comic Sans MS" panose="030F0702030302020204" pitchFamily="66" charset="0"/>
              </a:rPr>
              <a:t>has</a:t>
            </a:r>
            <a:r>
              <a:rPr lang="en-US" altLang="zh-CN" sz="3200" b="1" dirty="0">
                <a:latin typeface="Comic Sans MS" panose="030F0702030302020204" pitchFamily="66" charset="0"/>
              </a:rPr>
              <a:t> </a:t>
            </a:r>
            <a:r>
              <a:rPr lang="en-US" sz="3200" b="1" dirty="0">
                <a:latin typeface="Comic Sans MS" panose="030F0702030302020204" pitchFamily="66" charset="0"/>
              </a:rPr>
              <a:t>some</a:t>
            </a:r>
            <a:r>
              <a:rPr lang="en-US" altLang="zh-CN" sz="3200" b="1" dirty="0">
                <a:latin typeface="Comic Sans MS" panose="030F0702030302020204" pitchFamily="66" charset="0"/>
              </a:rPr>
              <a:t> </a:t>
            </a:r>
            <a:r>
              <a:rPr lang="en-US" sz="3200" b="1" dirty="0">
                <a:latin typeface="Comic Sans MS" panose="030F0702030302020204" pitchFamily="66" charset="0"/>
              </a:rPr>
              <a:t>questions.</a:t>
            </a:r>
            <a:r>
              <a:rPr lang="en-US" altLang="zh-CN" sz="3200" b="1" dirty="0">
                <a:latin typeface="Comic Sans MS" panose="030F0702030302020204" pitchFamily="66" charset="0"/>
              </a:rPr>
              <a:t> </a:t>
            </a:r>
            <a:r>
              <a:rPr lang="en-US" sz="3200" b="1" dirty="0">
                <a:latin typeface="Comic Sans MS" panose="030F0702030302020204" pitchFamily="66" charset="0"/>
              </a:rPr>
              <a:t>Rewrite</a:t>
            </a:r>
            <a:r>
              <a:rPr lang="en-US" altLang="zh-CN" sz="3200" b="1" dirty="0">
                <a:latin typeface="Comic Sans MS" panose="030F0702030302020204" pitchFamily="66" charset="0"/>
              </a:rPr>
              <a:t> </a:t>
            </a:r>
            <a:r>
              <a:rPr lang="en-US" sz="3200" b="1" dirty="0">
                <a:latin typeface="Comic Sans MS" panose="030F0702030302020204" pitchFamily="66" charset="0"/>
              </a:rPr>
              <a:t>his</a:t>
            </a:r>
            <a:r>
              <a:rPr lang="en-US" altLang="zh-CN" sz="3200" b="1" dirty="0">
                <a:latin typeface="Comic Sans MS" panose="030F0702030302020204" pitchFamily="66" charset="0"/>
              </a:rPr>
              <a:t> </a:t>
            </a:r>
            <a:r>
              <a:rPr lang="en-US" sz="3200" b="1" dirty="0">
                <a:latin typeface="Comic Sans MS" panose="030F0702030302020204" pitchFamily="66" charset="0"/>
              </a:rPr>
              <a:t>questions</a:t>
            </a:r>
            <a:r>
              <a:rPr lang="en-US" altLang="zh-CN" sz="3200" b="1" dirty="0">
                <a:latin typeface="Comic Sans MS" panose="030F0702030302020204" pitchFamily="66" charset="0"/>
              </a:rPr>
              <a:t> </a:t>
            </a:r>
            <a:r>
              <a:rPr lang="en-US" sz="3200" b="1" dirty="0">
                <a:latin typeface="Comic Sans MS" panose="030F0702030302020204" pitchFamily="66" charset="0"/>
              </a:rPr>
              <a:t>by</a:t>
            </a:r>
            <a:r>
              <a:rPr lang="en-US" altLang="zh-CN" sz="3200" b="1" dirty="0">
                <a:latin typeface="Comic Sans MS" panose="030F0702030302020204" pitchFamily="66" charset="0"/>
              </a:rPr>
              <a:t> </a:t>
            </a:r>
            <a:r>
              <a:rPr lang="en-US" sz="3200" b="1" dirty="0">
                <a:latin typeface="Comic Sans MS" panose="030F0702030302020204" pitchFamily="66" charset="0"/>
              </a:rPr>
              <a:t>using</a:t>
            </a:r>
            <a:r>
              <a:rPr lang="en-US" altLang="zh-CN" sz="3200" b="1" dirty="0">
                <a:latin typeface="Comic Sans MS" panose="030F0702030302020204" pitchFamily="66" charset="0"/>
              </a:rPr>
              <a:t> </a:t>
            </a:r>
            <a:r>
              <a:rPr lang="en-US" sz="3200" b="1" dirty="0">
                <a:latin typeface="Comic Sans MS" panose="030F0702030302020204" pitchFamily="66" charset="0"/>
              </a:rPr>
              <a:t>object clauses</a:t>
            </a:r>
            <a:r>
              <a:rPr lang="en-US" altLang="zh-CN" sz="3200" b="1" dirty="0">
                <a:latin typeface="Comic Sans MS" panose="030F0702030302020204" pitchFamily="66" charset="0"/>
              </a:rPr>
              <a:t> </a:t>
            </a:r>
            <a:r>
              <a:rPr lang="en-US" sz="3200" b="1" dirty="0">
                <a:latin typeface="Comic Sans MS" panose="030F0702030302020204" pitchFamily="66" charset="0"/>
              </a:rPr>
              <a:t>introduced</a:t>
            </a:r>
            <a:r>
              <a:rPr lang="en-US" altLang="zh-CN" sz="3200" b="1" dirty="0">
                <a:latin typeface="Comic Sans MS" panose="030F0702030302020204" pitchFamily="66" charset="0"/>
              </a:rPr>
              <a:t> </a:t>
            </a:r>
            <a:r>
              <a:rPr lang="en-US" sz="3200" b="1" dirty="0">
                <a:latin typeface="Comic Sans MS" panose="030F0702030302020204" pitchFamily="66" charset="0"/>
              </a:rPr>
              <a:t>by</a:t>
            </a:r>
            <a:r>
              <a:rPr lang="en-US" altLang="zh-CN" sz="3200" b="1" dirty="0">
                <a:latin typeface="Comic Sans MS" panose="030F0702030302020204" pitchFamily="66" charset="0"/>
              </a:rPr>
              <a:t> </a:t>
            </a:r>
            <a:r>
              <a:rPr lang="en-US" sz="3200" b="1" dirty="0">
                <a:latin typeface="Comic Sans MS" panose="030F0702030302020204" pitchFamily="66" charset="0"/>
              </a:rPr>
              <a:t>question</a:t>
            </a:r>
            <a:r>
              <a:rPr lang="en-US" altLang="zh-CN" sz="3200" b="1" dirty="0">
                <a:latin typeface="Comic Sans MS" panose="030F0702030302020204" pitchFamily="66" charset="0"/>
              </a:rPr>
              <a:t> </a:t>
            </a:r>
            <a:r>
              <a:rPr lang="en-US" sz="3200" b="1" dirty="0">
                <a:latin typeface="Comic Sans MS" panose="030F0702030302020204" pitchFamily="66" charset="0"/>
              </a:rPr>
              <a:t>words.</a:t>
            </a:r>
            <a:endParaRPr lang="en-US" altLang="zh-CN" sz="3200" b="1" dirty="0">
              <a:latin typeface="Comic Sans MS" panose="030F0702030302020204" pitchFamily="66" charset="0"/>
            </a:endParaRPr>
          </a:p>
        </p:txBody>
      </p:sp>
      <p:sp>
        <p:nvSpPr>
          <p:cNvPr id="18435" name="WordArt 4"/>
          <p:cNvSpPr>
            <a:spLocks noChangeArrowheads="1" noChangeShapeType="1" noTextEdit="1"/>
          </p:cNvSpPr>
          <p:nvPr/>
        </p:nvSpPr>
        <p:spPr bwMode="auto">
          <a:xfrm>
            <a:off x="755650" y="188913"/>
            <a:ext cx="3095625" cy="647700"/>
          </a:xfrm>
          <a:prstGeom prst="rect">
            <a:avLst/>
          </a:prstGeom>
        </p:spPr>
        <p:txBody>
          <a:bodyPr wrap="none" fromWordArt="1">
            <a:prstTxWarp prst="textInflateBottom">
              <a:avLst>
                <a:gd name="adj" fmla="val 10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2700">
                  <a:solidFill>
                    <a:schemeClr val="tx1"/>
                  </a:solidFill>
                  <a:round/>
                </a:ln>
                <a:gradFill rotWithShape="1">
                  <a:gsLst>
                    <a:gs pos="0">
                      <a:srgbClr val="76E7F6">
                        <a:alpha val="50000"/>
                      </a:srgbClr>
                    </a:gs>
                    <a:gs pos="100000">
                      <a:srgbClr val="0066FF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9999FF">
                      <a:alpha val="73999"/>
                    </a:srgbClr>
                  </a:outerShdw>
                </a:effectLst>
                <a:latin typeface="Comic Sans MS" panose="030F0702030302020204"/>
              </a:rPr>
              <a:t>Practice</a:t>
            </a:r>
            <a:endParaRPr lang="zh-CN" altLang="en-US" sz="3600" b="1" kern="10" dirty="0">
              <a:ln w="12700">
                <a:solidFill>
                  <a:schemeClr val="tx1"/>
                </a:solidFill>
                <a:round/>
              </a:ln>
              <a:gradFill rotWithShape="1">
                <a:gsLst>
                  <a:gs pos="0">
                    <a:srgbClr val="76E7F6">
                      <a:alpha val="50000"/>
                    </a:srgbClr>
                  </a:gs>
                  <a:gs pos="100000">
                    <a:srgbClr val="0066FF"/>
                  </a:gs>
                </a:gsLst>
                <a:lin ang="5400000" scaled="1"/>
              </a:gradFill>
              <a:effectLst>
                <a:outerShdw dist="45791" dir="2021404" algn="ctr" rotWithShape="0">
                  <a:srgbClr val="9999FF">
                    <a:alpha val="73999"/>
                  </a:srgbClr>
                </a:outerShdw>
              </a:effectLst>
              <a:latin typeface="Comic Sans MS" panose="030F0702030302020204"/>
            </a:endParaRPr>
          </a:p>
        </p:txBody>
      </p:sp>
      <p:pic>
        <p:nvPicPr>
          <p:cNvPr id="18436" name="图片 1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172450" y="5618163"/>
            <a:ext cx="97155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Text Box 2"/>
          <p:cNvSpPr txBox="1">
            <a:spLocks noChangeArrowheads="1"/>
          </p:cNvSpPr>
          <p:nvPr/>
        </p:nvSpPr>
        <p:spPr bwMode="auto">
          <a:xfrm>
            <a:off x="107950" y="2986088"/>
            <a:ext cx="8820150" cy="332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2.</a:t>
            </a:r>
            <a:r>
              <a:rPr lang="en-US" altLang="zh-CN" sz="3000" b="1" dirty="0">
                <a:latin typeface="Comic Sans MS" panose="030F0702030302020204" pitchFamily="66" charset="0"/>
              </a:rPr>
              <a:t> </a:t>
            </a:r>
            <a:r>
              <a:rPr lang="en-US" sz="3000" b="1" dirty="0">
                <a:latin typeface="Comic Sans MS" panose="030F0702030302020204" pitchFamily="66" charset="0"/>
              </a:rPr>
              <a:t>I</a:t>
            </a:r>
            <a:r>
              <a:rPr lang="en-US" altLang="zh-CN" sz="3000" b="1" dirty="0">
                <a:latin typeface="Comic Sans MS" panose="030F0702030302020204" pitchFamily="66" charset="0"/>
              </a:rPr>
              <a:t> </a:t>
            </a:r>
            <a:r>
              <a:rPr lang="en-US" sz="3000" b="1" dirty="0">
                <a:latin typeface="Comic Sans MS" panose="030F0702030302020204" pitchFamily="66" charset="0"/>
              </a:rPr>
              <a:t>wonder</a:t>
            </a:r>
            <a:r>
              <a:rPr lang="en-US" altLang="zh-CN" sz="3000" b="1" dirty="0">
                <a:latin typeface="Comic Sans MS" panose="030F0702030302020204" pitchFamily="66" charset="0"/>
              </a:rPr>
              <a:t> </a:t>
            </a:r>
            <a:r>
              <a:rPr lang="en-US" sz="3000" b="1" dirty="0">
                <a:latin typeface="Comic Sans MS" panose="030F0702030302020204" pitchFamily="66" charset="0"/>
              </a:rPr>
              <a:t>_________________________.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3. I am not sure _____________________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    ________________________________.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4. Can you tell me ____________________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    _________________________?</a:t>
            </a: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2339975" y="2803525"/>
            <a:ext cx="7348538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000" b="1">
                <a:solidFill>
                  <a:srgbClr val="0000FF"/>
                </a:solidFill>
                <a:latin typeface="Comic Sans MS" panose="030F0702030302020204" pitchFamily="66" charset="0"/>
              </a:rPr>
              <a:t>how much sleep we need every day</a:t>
            </a:r>
          </a:p>
        </p:txBody>
      </p:sp>
      <p:sp>
        <p:nvSpPr>
          <p:cNvPr id="18439" name="Text Box 4"/>
          <p:cNvSpPr txBox="1">
            <a:spLocks noChangeArrowheads="1"/>
          </p:cNvSpPr>
          <p:nvPr/>
        </p:nvSpPr>
        <p:spPr bwMode="auto">
          <a:xfrm>
            <a:off x="1403350" y="3573463"/>
            <a:ext cx="6985000" cy="123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45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000" b="1">
                <a:solidFill>
                  <a:srgbClr val="0000FF"/>
                </a:solidFill>
                <a:latin typeface="Comic Sans MS" panose="030F0702030302020204" pitchFamily="66" charset="0"/>
              </a:rPr>
              <a:t>             which </a:t>
            </a:r>
            <a:r>
              <a:rPr lang="en-US" sz="3000" b="1">
                <a:solidFill>
                  <a:srgbClr val="FF0000"/>
                </a:solidFill>
                <a:latin typeface="Comic Sans MS" panose="030F0702030302020204" pitchFamily="66" charset="0"/>
              </a:rPr>
              <a:t>method</a:t>
            </a:r>
            <a:r>
              <a:rPr lang="en-US" sz="3000" b="1">
                <a:solidFill>
                  <a:srgbClr val="0000FF"/>
                </a:solidFill>
                <a:latin typeface="Comic Sans MS" panose="030F0702030302020204" pitchFamily="66" charset="0"/>
              </a:rPr>
              <a:t> I should use to solve the problem</a:t>
            </a:r>
          </a:p>
        </p:txBody>
      </p:sp>
      <p:sp>
        <p:nvSpPr>
          <p:cNvPr id="18440" name="Text Box 4"/>
          <p:cNvSpPr txBox="1">
            <a:spLocks noChangeArrowheads="1"/>
          </p:cNvSpPr>
          <p:nvPr/>
        </p:nvSpPr>
        <p:spPr bwMode="auto">
          <a:xfrm>
            <a:off x="1619250" y="4868863"/>
            <a:ext cx="6048375" cy="129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47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000" b="1">
                <a:solidFill>
                  <a:srgbClr val="0000FF"/>
                </a:solidFill>
                <a:latin typeface="Comic Sans MS" panose="030F0702030302020204" pitchFamily="66" charset="0"/>
              </a:rPr>
              <a:t>             where we can buy a good dictionary</a:t>
            </a:r>
          </a:p>
        </p:txBody>
      </p:sp>
      <p:sp>
        <p:nvSpPr>
          <p:cNvPr id="18441" name="Text Box 10"/>
          <p:cNvSpPr txBox="1">
            <a:spLocks noChangeArrowheads="1"/>
          </p:cNvSpPr>
          <p:nvPr/>
        </p:nvSpPr>
        <p:spPr bwMode="auto">
          <a:xfrm>
            <a:off x="4572000" y="188913"/>
            <a:ext cx="3241675" cy="579437"/>
          </a:xfrm>
          <a:prstGeom prst="rect">
            <a:avLst/>
          </a:prstGeom>
          <a:noFill/>
          <a:ln>
            <a:noFill/>
          </a:ln>
          <a:effectLst>
            <a:prstShdw prst="shdw12">
              <a:schemeClr val="bg2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A2   P.41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utoUpdateAnimBg="0"/>
      <p:bldP spid="18437" grpId="0" autoUpdateAnimBg="0"/>
      <p:bldP spid="18438" grpId="0" autoUpdateAnimBg="0"/>
      <p:bldP spid="18439" grpId="0" autoUpdateAnimBg="0"/>
      <p:bldP spid="18440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图片 1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956550" y="5318125"/>
            <a:ext cx="1203325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147638" y="836613"/>
            <a:ext cx="8745537" cy="457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424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>
                <a:latin typeface="Comic Sans MS" panose="030F0702030302020204" pitchFamily="66" charset="0"/>
              </a:rPr>
              <a:t>5.</a:t>
            </a:r>
            <a:r>
              <a:rPr lang="en-US" altLang="zh-CN" sz="3200" b="1">
                <a:latin typeface="Comic Sans MS" panose="030F0702030302020204" pitchFamily="66" charset="0"/>
              </a:rPr>
              <a:t> </a:t>
            </a:r>
            <a:r>
              <a:rPr lang="en-US" sz="3200" b="1">
                <a:latin typeface="Comic Sans MS" panose="030F0702030302020204" pitchFamily="66" charset="0"/>
              </a:rPr>
              <a:t>I</a:t>
            </a:r>
            <a:r>
              <a:rPr lang="en-US" altLang="zh-CN" sz="3200" b="1">
                <a:latin typeface="Comic Sans MS" panose="030F0702030302020204" pitchFamily="66" charset="0"/>
              </a:rPr>
              <a:t> </a:t>
            </a:r>
            <a:r>
              <a:rPr lang="en-US" sz="3200" b="1">
                <a:latin typeface="Comic Sans MS" panose="030F0702030302020204" pitchFamily="66" charset="0"/>
              </a:rPr>
              <a:t>want to know</a:t>
            </a:r>
            <a:r>
              <a:rPr lang="en-US" altLang="zh-CN" sz="3200" b="1">
                <a:latin typeface="Comic Sans MS" panose="030F0702030302020204" pitchFamily="66" charset="0"/>
              </a:rPr>
              <a:t> </a:t>
            </a:r>
            <a:r>
              <a:rPr lang="en-US" sz="3200" b="1">
                <a:latin typeface="Comic Sans MS" panose="030F0702030302020204" pitchFamily="66" charset="0"/>
              </a:rPr>
              <a:t>__________________</a:t>
            </a:r>
          </a:p>
          <a:p>
            <a:pPr>
              <a:lnSpc>
                <a:spcPts val="424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>
                <a:latin typeface="Comic Sans MS" panose="030F0702030302020204" pitchFamily="66" charset="0"/>
              </a:rPr>
              <a:t>   ______________________________.</a:t>
            </a:r>
          </a:p>
          <a:p>
            <a:pPr>
              <a:lnSpc>
                <a:spcPts val="424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>
                <a:latin typeface="Comic Sans MS" panose="030F0702030302020204" pitchFamily="66" charset="0"/>
              </a:rPr>
              <a:t>6. I do not know ___________________</a:t>
            </a:r>
          </a:p>
          <a:p>
            <a:pPr>
              <a:lnSpc>
                <a:spcPts val="424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>
                <a:latin typeface="Comic Sans MS" panose="030F0702030302020204" pitchFamily="66" charset="0"/>
              </a:rPr>
              <a:t>   ______________________________.</a:t>
            </a:r>
          </a:p>
          <a:p>
            <a:pPr>
              <a:lnSpc>
                <a:spcPts val="424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>
                <a:latin typeface="Comic Sans MS" panose="030F0702030302020204" pitchFamily="66" charset="0"/>
              </a:rPr>
              <a:t>7. I cannot imagine ________________</a:t>
            </a:r>
          </a:p>
          <a:p>
            <a:pPr>
              <a:lnSpc>
                <a:spcPts val="424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>
                <a:latin typeface="Comic Sans MS" panose="030F0702030302020204" pitchFamily="66" charset="0"/>
              </a:rPr>
              <a:t>    _____________________________.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331913" y="765175"/>
            <a:ext cx="7348537" cy="128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474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0000FF"/>
                </a:solidFill>
                <a:latin typeface="Comic Sans MS" panose="030F0702030302020204" pitchFamily="66" charset="0"/>
              </a:rPr>
              <a:t>               how I can improve my English quickly</a:t>
            </a:r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1619250" y="2349500"/>
            <a:ext cx="6985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48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000" b="1">
                <a:solidFill>
                  <a:srgbClr val="0000FF"/>
                </a:solidFill>
                <a:latin typeface="Comic Sans MS" panose="030F0702030302020204" pitchFamily="66" charset="0"/>
              </a:rPr>
              <a:t>             </a:t>
            </a:r>
            <a:r>
              <a:rPr lang="en-US" sz="3200" b="1">
                <a:solidFill>
                  <a:srgbClr val="FF0000"/>
                </a:solidFill>
                <a:latin typeface="Comic Sans MS" panose="030F0702030302020204" pitchFamily="66" charset="0"/>
              </a:rPr>
              <a:t>whom</a:t>
            </a:r>
            <a:r>
              <a:rPr lang="en-US" sz="3200" b="1">
                <a:solidFill>
                  <a:srgbClr val="0000FF"/>
                </a:solidFill>
                <a:latin typeface="Comic Sans MS" panose="030F0702030302020204" pitchFamily="66" charset="0"/>
              </a:rPr>
              <a:t> we should ask for help</a:t>
            </a:r>
          </a:p>
        </p:txBody>
      </p:sp>
      <p:sp>
        <p:nvSpPr>
          <p:cNvPr id="19462" name="Text Box 4"/>
          <p:cNvSpPr txBox="1">
            <a:spLocks noChangeArrowheads="1"/>
          </p:cNvSpPr>
          <p:nvPr/>
        </p:nvSpPr>
        <p:spPr bwMode="auto">
          <a:xfrm>
            <a:off x="1403350" y="3860800"/>
            <a:ext cx="6840538" cy="132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49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0000FF"/>
                </a:solidFill>
                <a:latin typeface="Comic Sans MS" panose="030F0702030302020204" pitchFamily="66" charset="0"/>
              </a:rPr>
              <a:t>                 what life would be like without hobbies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  <p:bldP spid="19460" grpId="0" autoUpdateAnimBg="0"/>
      <p:bldP spid="19461" grpId="0" autoUpdateAnimBg="0"/>
      <p:bldP spid="1946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图片 3" descr="图片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836613"/>
            <a:ext cx="8820150" cy="602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3" name="Picture 2"/>
          <p:cNvPicPr>
            <a:picLocks noChangeAspect="1" noChangeArrowheads="1"/>
          </p:cNvPicPr>
          <p:nvPr/>
        </p:nvPicPr>
        <p:blipFill>
          <a:blip r:embed="rId3" cstate="email">
            <a:lum bright="-18000" contrast="42000"/>
          </a:blip>
          <a:srcRect/>
          <a:stretch>
            <a:fillRect/>
          </a:stretch>
        </p:blipFill>
        <p:spPr bwMode="auto">
          <a:xfrm>
            <a:off x="34925" y="0"/>
            <a:ext cx="1011238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Text Box 2"/>
          <p:cNvSpPr txBox="1">
            <a:spLocks noChangeArrowheads="1"/>
          </p:cNvSpPr>
          <p:nvPr/>
        </p:nvSpPr>
        <p:spPr bwMode="auto">
          <a:xfrm>
            <a:off x="827088" y="0"/>
            <a:ext cx="87122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314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>
                <a:latin typeface="Comic Sans MS" panose="030F0702030302020204" pitchFamily="66" charset="0"/>
              </a:rPr>
              <a:t>  Help Millie complete her email with the correct</a:t>
            </a:r>
            <a:r>
              <a:rPr lang="en-US" altLang="zh-CN" sz="3200" b="1">
                <a:latin typeface="Comic Sans MS" panose="030F0702030302020204" pitchFamily="66" charset="0"/>
              </a:rPr>
              <a:t> </a:t>
            </a:r>
            <a:r>
              <a:rPr lang="en-US" sz="3200" b="1">
                <a:latin typeface="Comic Sans MS" panose="030F0702030302020204" pitchFamily="66" charset="0"/>
              </a:rPr>
              <a:t>question</a:t>
            </a:r>
            <a:r>
              <a:rPr lang="en-US" altLang="zh-CN" sz="3200" b="1">
                <a:latin typeface="Comic Sans MS" panose="030F0702030302020204" pitchFamily="66" charset="0"/>
              </a:rPr>
              <a:t> </a:t>
            </a:r>
            <a:r>
              <a:rPr lang="en-US" sz="3200" b="1">
                <a:latin typeface="Comic Sans MS" panose="030F0702030302020204" pitchFamily="66" charset="0"/>
              </a:rPr>
              <a:t>words.</a:t>
            </a:r>
            <a:endParaRPr lang="en-US" altLang="zh-CN" sz="3200" b="1">
              <a:latin typeface="Comic Sans MS" panose="030F0702030302020204" pitchFamily="66" charset="0"/>
            </a:endParaRPr>
          </a:p>
        </p:txBody>
      </p:sp>
      <p:sp>
        <p:nvSpPr>
          <p:cNvPr id="20485" name="Rectangle 7"/>
          <p:cNvSpPr>
            <a:spLocks noChangeArrowheads="1"/>
          </p:cNvSpPr>
          <p:nvPr/>
        </p:nvSpPr>
        <p:spPr bwMode="auto">
          <a:xfrm>
            <a:off x="5724525" y="1268413"/>
            <a:ext cx="25908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0000FF"/>
                </a:solidFill>
                <a:latin typeface="Comic Sans MS" panose="030F0702030302020204" pitchFamily="66" charset="0"/>
              </a:rPr>
              <a:t>whom/who</a:t>
            </a:r>
          </a:p>
        </p:txBody>
      </p:sp>
      <p:sp>
        <p:nvSpPr>
          <p:cNvPr id="20486" name="Rectangle 7"/>
          <p:cNvSpPr>
            <a:spLocks noChangeArrowheads="1"/>
          </p:cNvSpPr>
          <p:nvPr/>
        </p:nvSpPr>
        <p:spPr bwMode="auto">
          <a:xfrm>
            <a:off x="2195513" y="2420938"/>
            <a:ext cx="27352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0000FF"/>
                </a:solidFill>
                <a:latin typeface="Comic Sans MS" panose="030F0702030302020204" pitchFamily="66" charset="0"/>
              </a:rPr>
              <a:t>what/who</a:t>
            </a: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684213" y="3060700"/>
            <a:ext cx="172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0000FF"/>
                </a:solidFill>
                <a:latin typeface="Comic Sans MS" panose="030F0702030302020204" pitchFamily="66" charset="0"/>
              </a:rPr>
              <a:t>what</a:t>
            </a:r>
          </a:p>
        </p:txBody>
      </p:sp>
      <p:sp>
        <p:nvSpPr>
          <p:cNvPr id="20488" name="Rectangle 7"/>
          <p:cNvSpPr>
            <a:spLocks noChangeArrowheads="1"/>
          </p:cNvSpPr>
          <p:nvPr/>
        </p:nvSpPr>
        <p:spPr bwMode="auto">
          <a:xfrm>
            <a:off x="3924300" y="3995738"/>
            <a:ext cx="17272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0000FF"/>
                </a:solidFill>
                <a:latin typeface="Comic Sans MS" panose="030F0702030302020204" pitchFamily="66" charset="0"/>
              </a:rPr>
              <a:t>how</a:t>
            </a:r>
          </a:p>
        </p:txBody>
      </p:sp>
      <p:sp>
        <p:nvSpPr>
          <p:cNvPr id="20489" name="Rectangle 7"/>
          <p:cNvSpPr>
            <a:spLocks noChangeArrowheads="1"/>
          </p:cNvSpPr>
          <p:nvPr/>
        </p:nvSpPr>
        <p:spPr bwMode="auto">
          <a:xfrm>
            <a:off x="5076825" y="4437063"/>
            <a:ext cx="172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0000FF"/>
                </a:solidFill>
                <a:latin typeface="Comic Sans MS" panose="030F0702030302020204" pitchFamily="66" charset="0"/>
              </a:rPr>
              <a:t>what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 autoUpdateAnimBg="0"/>
      <p:bldP spid="20486" grpId="0" autoUpdateAnimBg="0"/>
      <p:bldP spid="20487" grpId="0" autoUpdateAnimBg="0"/>
      <p:bldP spid="20488" grpId="0" autoUpdateAnimBg="0"/>
      <p:bldP spid="20489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0" y="692150"/>
            <a:ext cx="9361488" cy="524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2665"/>
              </a:lnSpc>
              <a:spcBef>
                <a:spcPct val="50000"/>
              </a:spcBef>
              <a:buFont typeface="Arial" panose="020B0604020202020204" pitchFamily="34" charset="0"/>
              <a:buAutoNum type="arabicPeriod"/>
            </a:pPr>
            <a:r>
              <a:rPr lang="en-US" sz="2800" b="1" dirty="0">
                <a:latin typeface="Comic Sans MS" panose="030F0702030302020204" pitchFamily="66" charset="0"/>
              </a:rPr>
              <a:t>I’d like to know … Where is your school?</a:t>
            </a:r>
          </a:p>
          <a:p>
            <a:pPr>
              <a:lnSpc>
                <a:spcPts val="2665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endParaRPr lang="en-US" sz="2800" b="1" dirty="0">
              <a:latin typeface="Comic Sans MS" panose="030F0702030302020204" pitchFamily="66" charset="0"/>
            </a:endParaRPr>
          </a:p>
          <a:p>
            <a:pPr>
              <a:lnSpc>
                <a:spcPts val="2665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2. I wonder … How far is the park from here?</a:t>
            </a:r>
          </a:p>
          <a:p>
            <a:pPr>
              <a:lnSpc>
                <a:spcPts val="2665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endParaRPr lang="en-US" sz="2800" b="1" dirty="0">
              <a:latin typeface="Comic Sans MS" panose="030F0702030302020204" pitchFamily="66" charset="0"/>
            </a:endParaRPr>
          </a:p>
          <a:p>
            <a:pPr>
              <a:lnSpc>
                <a:spcPts val="2665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3. I can’t imagine … How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did</a:t>
            </a:r>
            <a:r>
              <a:rPr lang="en-US" sz="2800" b="1" dirty="0">
                <a:latin typeface="Comic Sans MS" panose="030F0702030302020204" pitchFamily="66" charset="0"/>
              </a:rPr>
              <a:t> he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find</a:t>
            </a:r>
            <a:r>
              <a:rPr lang="en-US" sz="2800" b="1" dirty="0">
                <a:latin typeface="Comic Sans MS" panose="030F0702030302020204" pitchFamily="66" charset="0"/>
              </a:rPr>
              <a:t> his lost dog?</a:t>
            </a:r>
          </a:p>
          <a:p>
            <a:pPr>
              <a:lnSpc>
                <a:spcPts val="2665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endParaRPr lang="en-US" sz="2800" b="1" dirty="0">
              <a:latin typeface="Comic Sans MS" panose="030F0702030302020204" pitchFamily="66" charset="0"/>
            </a:endParaRPr>
          </a:p>
          <a:p>
            <a:pPr>
              <a:lnSpc>
                <a:spcPts val="2665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4. Can you explain … Why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does</a:t>
            </a:r>
            <a:r>
              <a:rPr lang="en-US" sz="2800" b="1" dirty="0">
                <a:latin typeface="Comic Sans MS" panose="030F0702030302020204" pitchFamily="66" charset="0"/>
              </a:rPr>
              <a:t> the sun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rise</a:t>
            </a:r>
            <a:r>
              <a:rPr lang="en-US" sz="2800" b="1" dirty="0">
                <a:latin typeface="Comic Sans MS" panose="030F0702030302020204" pitchFamily="66" charset="0"/>
              </a:rPr>
              <a:t> in the east?</a:t>
            </a:r>
          </a:p>
          <a:p>
            <a:pPr>
              <a:lnSpc>
                <a:spcPts val="2665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endParaRPr lang="en-US" sz="2800" b="1" dirty="0">
              <a:latin typeface="Comic Sans MS" panose="030F0702030302020204" pitchFamily="66" charset="0"/>
            </a:endParaRPr>
          </a:p>
          <a:p>
            <a:pPr>
              <a:lnSpc>
                <a:spcPts val="2665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5. We haven’t found out … What’s wrong with Ann?</a:t>
            </a:r>
            <a:endParaRPr lang="en-US" altLang="zh-CN" sz="2800" b="1" dirty="0">
              <a:latin typeface="Comic Sans MS" panose="030F0702030302020204" pitchFamily="66" charset="0"/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430213" y="1196975"/>
            <a:ext cx="8713787" cy="515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85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2800" b="1" dirty="0">
                <a:solidFill>
                  <a:srgbClr val="0000FF"/>
                </a:solidFill>
                <a:latin typeface="Comic Sans MS" panose="030F0702030302020204" pitchFamily="66" charset="0"/>
              </a:rPr>
              <a:t>I’d like to know </a:t>
            </a:r>
            <a:r>
              <a:rPr lang="en-US" sz="2800" b="1" u="sng" dirty="0">
                <a:solidFill>
                  <a:srgbClr val="0000FF"/>
                </a:solidFill>
                <a:latin typeface="Comic Sans MS" panose="030F0702030302020204" pitchFamily="66" charset="0"/>
              </a:rPr>
              <a:t>where your school is</a:t>
            </a:r>
            <a:r>
              <a:rPr lang="en-US" sz="2800" b="1" dirty="0">
                <a:solidFill>
                  <a:srgbClr val="0000FF"/>
                </a:solidFill>
                <a:latin typeface="Comic Sans MS" panose="030F0702030302020204" pitchFamily="66" charset="0"/>
              </a:rPr>
              <a:t>.</a:t>
            </a:r>
          </a:p>
          <a:p>
            <a:pPr>
              <a:lnSpc>
                <a:spcPct val="85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endParaRPr lang="en-US" sz="2800" b="1" dirty="0">
              <a:solidFill>
                <a:srgbClr val="0000FF"/>
              </a:solidFill>
              <a:latin typeface="Comic Sans MS" panose="030F0702030302020204" pitchFamily="66" charset="0"/>
            </a:endParaRPr>
          </a:p>
          <a:p>
            <a:pPr>
              <a:lnSpc>
                <a:spcPct val="85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2800" b="1" dirty="0">
                <a:solidFill>
                  <a:srgbClr val="0000FF"/>
                </a:solidFill>
                <a:latin typeface="Comic Sans MS" panose="030F0702030302020204" pitchFamily="66" charset="0"/>
              </a:rPr>
              <a:t>I wonder </a:t>
            </a:r>
            <a:r>
              <a:rPr lang="en-US" sz="2800" b="1" u="sng" dirty="0">
                <a:solidFill>
                  <a:srgbClr val="0000FF"/>
                </a:solidFill>
                <a:latin typeface="Comic Sans MS" panose="030F0702030302020204" pitchFamily="66" charset="0"/>
              </a:rPr>
              <a:t>how far the park is from here</a:t>
            </a:r>
            <a:r>
              <a:rPr lang="en-US" sz="2800" b="1" dirty="0">
                <a:solidFill>
                  <a:srgbClr val="0000FF"/>
                </a:solidFill>
                <a:latin typeface="Comic Sans MS" panose="030F0702030302020204" pitchFamily="66" charset="0"/>
              </a:rPr>
              <a:t> .</a:t>
            </a:r>
          </a:p>
          <a:p>
            <a:pPr>
              <a:lnSpc>
                <a:spcPct val="85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endParaRPr lang="en-US" sz="2800" b="1" dirty="0">
              <a:solidFill>
                <a:srgbClr val="0000FF"/>
              </a:solidFill>
              <a:latin typeface="Comic Sans MS" panose="030F0702030302020204" pitchFamily="66" charset="0"/>
            </a:endParaRPr>
          </a:p>
          <a:p>
            <a:pPr>
              <a:lnSpc>
                <a:spcPct val="85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2800" b="1" dirty="0">
                <a:solidFill>
                  <a:srgbClr val="0000FF"/>
                </a:solidFill>
                <a:latin typeface="Comic Sans MS" panose="030F0702030302020204" pitchFamily="66" charset="0"/>
              </a:rPr>
              <a:t>I can’t imagine </a:t>
            </a:r>
            <a:r>
              <a:rPr lang="en-US" sz="2800" b="1" u="sng" dirty="0">
                <a:solidFill>
                  <a:srgbClr val="0000FF"/>
                </a:solidFill>
                <a:latin typeface="Comic Sans MS" panose="030F0702030302020204" pitchFamily="66" charset="0"/>
              </a:rPr>
              <a:t>how he </a:t>
            </a:r>
            <a:r>
              <a:rPr lang="en-US" sz="2800" b="1" u="sng" dirty="0">
                <a:solidFill>
                  <a:srgbClr val="FF0000"/>
                </a:solidFill>
                <a:latin typeface="Comic Sans MS" panose="030F0702030302020204" pitchFamily="66" charset="0"/>
              </a:rPr>
              <a:t>found</a:t>
            </a:r>
            <a:r>
              <a:rPr lang="en-US" sz="2800" b="1" u="sng" dirty="0">
                <a:solidFill>
                  <a:srgbClr val="0000FF"/>
                </a:solidFill>
                <a:latin typeface="Comic Sans MS" panose="030F0702030302020204" pitchFamily="66" charset="0"/>
              </a:rPr>
              <a:t> his lost dog</a:t>
            </a:r>
            <a:r>
              <a:rPr lang="en-US" sz="2800" b="1" dirty="0">
                <a:solidFill>
                  <a:srgbClr val="0000FF"/>
                </a:solidFill>
                <a:latin typeface="Comic Sans MS" panose="030F0702030302020204" pitchFamily="66" charset="0"/>
              </a:rPr>
              <a:t>.</a:t>
            </a:r>
          </a:p>
          <a:p>
            <a:pPr>
              <a:lnSpc>
                <a:spcPct val="85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endParaRPr lang="en-US" sz="2800" b="1" dirty="0">
              <a:solidFill>
                <a:srgbClr val="0000FF"/>
              </a:solidFill>
              <a:latin typeface="Comic Sans MS" panose="030F0702030302020204" pitchFamily="66" charset="0"/>
            </a:endParaRPr>
          </a:p>
          <a:p>
            <a:pPr>
              <a:lnSpc>
                <a:spcPct val="85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2800" b="1" dirty="0">
                <a:solidFill>
                  <a:srgbClr val="0000FF"/>
                </a:solidFill>
                <a:latin typeface="Comic Sans MS" panose="030F0702030302020204" pitchFamily="66" charset="0"/>
              </a:rPr>
              <a:t>Can you explain </a:t>
            </a:r>
            <a:r>
              <a:rPr lang="en-US" sz="2800" b="1" u="sng" dirty="0">
                <a:solidFill>
                  <a:srgbClr val="0000FF"/>
                </a:solidFill>
                <a:latin typeface="Comic Sans MS" panose="030F0702030302020204" pitchFamily="66" charset="0"/>
              </a:rPr>
              <a:t>why the sun </a:t>
            </a:r>
            <a:r>
              <a:rPr lang="en-US" sz="2800" b="1" u="sng" dirty="0">
                <a:solidFill>
                  <a:srgbClr val="FF0000"/>
                </a:solidFill>
                <a:latin typeface="Comic Sans MS" panose="030F0702030302020204" pitchFamily="66" charset="0"/>
              </a:rPr>
              <a:t>rises</a:t>
            </a:r>
            <a:r>
              <a:rPr lang="en-US" sz="2800" b="1" u="sng" dirty="0">
                <a:solidFill>
                  <a:srgbClr val="0000FF"/>
                </a:solidFill>
                <a:latin typeface="Comic Sans MS" panose="030F0702030302020204" pitchFamily="66" charset="0"/>
              </a:rPr>
              <a:t> in the east</a:t>
            </a:r>
            <a:r>
              <a:rPr lang="en-US" sz="2800" b="1" dirty="0">
                <a:solidFill>
                  <a:srgbClr val="0000FF"/>
                </a:solidFill>
                <a:latin typeface="Comic Sans MS" panose="030F0702030302020204" pitchFamily="66" charset="0"/>
              </a:rPr>
              <a:t>. </a:t>
            </a:r>
          </a:p>
          <a:p>
            <a:pPr>
              <a:lnSpc>
                <a:spcPct val="85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endParaRPr lang="en-US" sz="2800" b="1" dirty="0">
              <a:solidFill>
                <a:srgbClr val="0000FF"/>
              </a:solidFill>
              <a:latin typeface="Comic Sans MS" panose="030F0702030302020204" pitchFamily="66" charset="0"/>
            </a:endParaRPr>
          </a:p>
          <a:p>
            <a:pPr>
              <a:lnSpc>
                <a:spcPct val="85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2800" b="1" dirty="0">
                <a:solidFill>
                  <a:srgbClr val="0000FF"/>
                </a:solidFill>
                <a:latin typeface="Comic Sans MS" panose="030F0702030302020204" pitchFamily="66" charset="0"/>
              </a:rPr>
              <a:t>We haven’t found out </a:t>
            </a:r>
            <a:r>
              <a:rPr lang="en-US" sz="2800" b="1" u="sng" dirty="0">
                <a:solidFill>
                  <a:srgbClr val="0000FF"/>
                </a:solidFill>
                <a:latin typeface="Comic Sans MS" panose="030F0702030302020204" pitchFamily="66" charset="0"/>
              </a:rPr>
              <a:t>what is wrong with Ann</a:t>
            </a:r>
            <a:r>
              <a:rPr lang="en-US" sz="2800" b="1" dirty="0">
                <a:solidFill>
                  <a:srgbClr val="0000FF"/>
                </a:solidFill>
                <a:latin typeface="Comic Sans MS" panose="030F0702030302020204" pitchFamily="66" charset="0"/>
              </a:rPr>
              <a:t>.</a:t>
            </a:r>
            <a:r>
              <a:rPr lang="en-US" sz="3200" b="1" dirty="0">
                <a:latin typeface="Comic Sans MS" panose="030F0702030302020204" pitchFamily="66" charset="0"/>
              </a:rPr>
              <a:t> </a:t>
            </a:r>
            <a:endParaRPr lang="en-US" altLang="zh-CN" sz="3200" b="1" dirty="0">
              <a:latin typeface="Comic Sans MS" panose="030F0702030302020204" pitchFamily="66" charset="0"/>
            </a:endParaRPr>
          </a:p>
        </p:txBody>
      </p:sp>
      <p:sp>
        <p:nvSpPr>
          <p:cNvPr id="21508" name="Text Box 15"/>
          <p:cNvSpPr txBox="1">
            <a:spLocks noChangeArrowheads="1"/>
          </p:cNvSpPr>
          <p:nvPr/>
        </p:nvSpPr>
        <p:spPr bwMode="auto">
          <a:xfrm>
            <a:off x="1331913" y="46038"/>
            <a:ext cx="6119812" cy="646112"/>
          </a:xfrm>
          <a:prstGeom prst="rect">
            <a:avLst/>
          </a:prstGeom>
          <a:noFill/>
          <a:ln>
            <a:noFill/>
          </a:ln>
          <a:effectLst>
            <a:prstShdw prst="shdw12">
              <a:schemeClr val="bg2">
                <a:alpha val="73999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600" b="1" dirty="0">
                <a:solidFill>
                  <a:srgbClr val="0000FF"/>
                </a:solidFill>
                <a:latin typeface="Comic Sans MS" panose="030F0702030302020204" pitchFamily="66" charset="0"/>
              </a:rPr>
              <a:t>Rewrite the sentences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utoUpdateAnimBg="0"/>
      <p:bldP spid="2150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3"/>
          <p:cNvSpPr txBox="1">
            <a:spLocks noChangeArrowheads="1"/>
          </p:cNvSpPr>
          <p:nvPr/>
        </p:nvSpPr>
        <p:spPr bwMode="auto">
          <a:xfrm>
            <a:off x="22225" y="1125538"/>
            <a:ext cx="9144000" cy="650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4565"/>
              </a:lnSpc>
              <a:buFont typeface="Arial" panose="020B0604020202020204" pitchFamily="34" charset="0"/>
              <a:buAutoNum type="arabicPeriod"/>
            </a:pPr>
            <a:r>
              <a:rPr lang="en-US" sz="3200" b="1" dirty="0">
                <a:latin typeface="Comic Sans MS" panose="030F0702030302020204" pitchFamily="66" charset="0"/>
              </a:rPr>
              <a:t>We don’t know ___ we will go there tomorrow.   </a:t>
            </a:r>
          </a:p>
          <a:p>
            <a:pPr>
              <a:lnSpc>
                <a:spcPts val="4565"/>
              </a:lnSpc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   A. where            B. why   </a:t>
            </a:r>
          </a:p>
          <a:p>
            <a:pPr>
              <a:lnSpc>
                <a:spcPts val="4565"/>
              </a:lnSpc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   C. when             D. whether</a:t>
            </a:r>
          </a:p>
          <a:p>
            <a:pPr>
              <a:lnSpc>
                <a:spcPts val="4565"/>
              </a:lnSpc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2. Do you know ____?   </a:t>
            </a:r>
          </a:p>
          <a:p>
            <a:pPr>
              <a:lnSpc>
                <a:spcPts val="4565"/>
              </a:lnSpc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   A. what time will the plane take off</a:t>
            </a:r>
          </a:p>
          <a:p>
            <a:pPr>
              <a:lnSpc>
                <a:spcPts val="4565"/>
              </a:lnSpc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   B. what time would the plane take off</a:t>
            </a:r>
          </a:p>
          <a:p>
            <a:pPr>
              <a:lnSpc>
                <a:spcPts val="4565"/>
              </a:lnSpc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   C. what time the plane will take off</a:t>
            </a:r>
          </a:p>
          <a:p>
            <a:pPr>
              <a:lnSpc>
                <a:spcPts val="4565"/>
              </a:lnSpc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   D. the plane will take off at what time</a:t>
            </a:r>
          </a:p>
          <a:p>
            <a:pPr>
              <a:lnSpc>
                <a:spcPts val="4565"/>
              </a:lnSpc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  <a:p>
            <a:pPr>
              <a:lnSpc>
                <a:spcPts val="4565"/>
              </a:lnSpc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22531" name="WordArt 4"/>
          <p:cNvSpPr>
            <a:spLocks noChangeArrowheads="1" noChangeShapeType="1" noTextEdit="1"/>
          </p:cNvSpPr>
          <p:nvPr/>
        </p:nvSpPr>
        <p:spPr bwMode="auto">
          <a:xfrm>
            <a:off x="2916238" y="115888"/>
            <a:ext cx="2808287" cy="549275"/>
          </a:xfrm>
          <a:prstGeom prst="rect">
            <a:avLst/>
          </a:prstGeom>
        </p:spPr>
        <p:txBody>
          <a:bodyPr wrap="none" fromWordArt="1">
            <a:prstTxWarp prst="textInflateBottom">
              <a:avLst>
                <a:gd name="adj" fmla="val 10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2700">
                  <a:solidFill>
                    <a:schemeClr val="tx1"/>
                  </a:solidFill>
                  <a:round/>
                </a:ln>
                <a:gradFill rotWithShape="1">
                  <a:gsLst>
                    <a:gs pos="0">
                      <a:srgbClr val="76E7F6">
                        <a:alpha val="50000"/>
                      </a:srgbClr>
                    </a:gs>
                    <a:gs pos="100000">
                      <a:srgbClr val="0066FF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9999FF">
                      <a:alpha val="73999"/>
                    </a:srgbClr>
                  </a:outerShdw>
                </a:effectLst>
                <a:latin typeface="Comic Sans MS" panose="030F0702030302020204"/>
              </a:rPr>
              <a:t>Exercises</a:t>
            </a:r>
            <a:endParaRPr lang="zh-CN" altLang="en-US" sz="3600" b="1" kern="10" dirty="0">
              <a:ln w="12700">
                <a:solidFill>
                  <a:schemeClr val="tx1"/>
                </a:solidFill>
                <a:round/>
              </a:ln>
              <a:gradFill rotWithShape="1">
                <a:gsLst>
                  <a:gs pos="0">
                    <a:srgbClr val="76E7F6">
                      <a:alpha val="50000"/>
                    </a:srgbClr>
                  </a:gs>
                  <a:gs pos="100000">
                    <a:srgbClr val="0066FF"/>
                  </a:gs>
                </a:gsLst>
                <a:lin ang="5400000" scaled="1"/>
              </a:gradFill>
              <a:effectLst>
                <a:outerShdw dist="45791" dir="2021404" algn="ctr" rotWithShape="0">
                  <a:srgbClr val="9999FF">
                    <a:alpha val="73999"/>
                  </a:srgbClr>
                </a:outerShdw>
              </a:effectLst>
              <a:latin typeface="Comic Sans MS" panose="030F0702030302020204"/>
            </a:endParaRPr>
          </a:p>
        </p:txBody>
      </p:sp>
      <p:sp>
        <p:nvSpPr>
          <p:cNvPr id="22532" name="Text Box 3"/>
          <p:cNvSpPr txBox="1">
            <a:spLocks noChangeArrowheads="1"/>
          </p:cNvSpPr>
          <p:nvPr/>
        </p:nvSpPr>
        <p:spPr bwMode="auto">
          <a:xfrm>
            <a:off x="4284663" y="2852738"/>
            <a:ext cx="8382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6000">
                <a:solidFill>
                  <a:srgbClr val="FF0000"/>
                </a:solidFill>
                <a:latin typeface="Times New Roman" panose="02020603050405020304" pitchFamily="18" charset="0"/>
              </a:rPr>
              <a:t>√</a:t>
            </a:r>
          </a:p>
        </p:txBody>
      </p:sp>
      <p:sp>
        <p:nvSpPr>
          <p:cNvPr id="22533" name="Text Box 3"/>
          <p:cNvSpPr txBox="1">
            <a:spLocks noChangeArrowheads="1"/>
          </p:cNvSpPr>
          <p:nvPr/>
        </p:nvSpPr>
        <p:spPr bwMode="auto">
          <a:xfrm>
            <a:off x="468313" y="5157788"/>
            <a:ext cx="8382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6000">
                <a:solidFill>
                  <a:srgbClr val="FF0000"/>
                </a:solidFill>
                <a:latin typeface="Times New Roman" panose="02020603050405020304" pitchFamily="18" charset="0"/>
              </a:rPr>
              <a:t>√</a:t>
            </a:r>
          </a:p>
        </p:txBody>
      </p:sp>
      <p:sp>
        <p:nvSpPr>
          <p:cNvPr id="22534" name="文本框 1"/>
          <p:cNvSpPr txBox="1">
            <a:spLocks noChangeArrowheads="1"/>
          </p:cNvSpPr>
          <p:nvPr/>
        </p:nvSpPr>
        <p:spPr bwMode="auto">
          <a:xfrm>
            <a:off x="611188" y="692150"/>
            <a:ext cx="76327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3600" b="1" dirty="0">
                <a:solidFill>
                  <a:srgbClr val="0000FF"/>
                </a:solidFill>
                <a:latin typeface="Comic Sans MS" panose="030F0702030302020204" pitchFamily="66" charset="0"/>
              </a:rPr>
              <a:t>Choose</a:t>
            </a:r>
            <a:r>
              <a:rPr lang="en-US" altLang="zh-CN" sz="3600" b="1" dirty="0">
                <a:solidFill>
                  <a:srgbClr val="0000FF"/>
                </a:solidFill>
                <a:latin typeface="Comic Sans MS" panose="030F0702030302020204" pitchFamily="66" charset="0"/>
              </a:rPr>
              <a:t> </a:t>
            </a:r>
            <a:r>
              <a:rPr lang="en-US" sz="3600" b="1" dirty="0">
                <a:solidFill>
                  <a:srgbClr val="0000FF"/>
                </a:solidFill>
                <a:latin typeface="Comic Sans MS" panose="030F0702030302020204" pitchFamily="66" charset="0"/>
              </a:rPr>
              <a:t>the</a:t>
            </a:r>
            <a:r>
              <a:rPr lang="en-US" altLang="zh-CN" sz="3600" b="1" dirty="0">
                <a:solidFill>
                  <a:srgbClr val="0000FF"/>
                </a:solidFill>
                <a:latin typeface="Comic Sans MS" panose="030F0702030302020204" pitchFamily="66" charset="0"/>
              </a:rPr>
              <a:t> </a:t>
            </a:r>
            <a:r>
              <a:rPr lang="en-US" sz="3600" b="1" dirty="0">
                <a:solidFill>
                  <a:srgbClr val="0000FF"/>
                </a:solidFill>
                <a:latin typeface="Comic Sans MS" panose="030F0702030302020204" pitchFamily="66" charset="0"/>
              </a:rPr>
              <a:t>right</a:t>
            </a:r>
            <a:r>
              <a:rPr lang="en-US" altLang="zh-CN" sz="3600" b="1" dirty="0">
                <a:solidFill>
                  <a:srgbClr val="0000FF"/>
                </a:solidFill>
                <a:latin typeface="Comic Sans MS" panose="030F0702030302020204" pitchFamily="66" charset="0"/>
              </a:rPr>
              <a:t> </a:t>
            </a:r>
            <a:r>
              <a:rPr lang="en-US" sz="3600" b="1" dirty="0">
                <a:solidFill>
                  <a:srgbClr val="0000FF"/>
                </a:solidFill>
                <a:latin typeface="Comic Sans MS" panose="030F0702030302020204" pitchFamily="66" charset="0"/>
              </a:rPr>
              <a:t>answers.</a:t>
            </a:r>
            <a:endParaRPr lang="en-US" altLang="zh-CN" sz="3600" b="1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autoUpdateAnimBg="0"/>
      <p:bldP spid="22533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3"/>
          <p:cNvSpPr txBox="1">
            <a:spLocks noChangeArrowheads="1"/>
          </p:cNvSpPr>
          <p:nvPr/>
        </p:nvSpPr>
        <p:spPr bwMode="auto">
          <a:xfrm>
            <a:off x="395288" y="404813"/>
            <a:ext cx="9144000" cy="601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4240"/>
              </a:lnSpc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3. The manager came up to see ____.</a:t>
            </a:r>
          </a:p>
          <a:p>
            <a:pPr>
              <a:lnSpc>
                <a:spcPts val="4240"/>
              </a:lnSpc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   A. who did the job   </a:t>
            </a:r>
          </a:p>
          <a:p>
            <a:pPr>
              <a:lnSpc>
                <a:spcPts val="4240"/>
              </a:lnSpc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   B. who did the job do</a:t>
            </a:r>
          </a:p>
          <a:p>
            <a:pPr>
              <a:lnSpc>
                <a:spcPts val="4240"/>
              </a:lnSpc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   C. who does the job  </a:t>
            </a:r>
          </a:p>
          <a:p>
            <a:pPr>
              <a:lnSpc>
                <a:spcPts val="4240"/>
              </a:lnSpc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   D. who does the job do</a:t>
            </a:r>
          </a:p>
          <a:p>
            <a:pPr>
              <a:lnSpc>
                <a:spcPts val="4240"/>
              </a:lnSpc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4. Can you tell me how soon ____ back?</a:t>
            </a:r>
          </a:p>
          <a:p>
            <a:pPr>
              <a:lnSpc>
                <a:spcPts val="4240"/>
              </a:lnSpc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  A. will he be           B. does he come </a:t>
            </a:r>
          </a:p>
          <a:p>
            <a:pPr>
              <a:lnSpc>
                <a:spcPts val="4240"/>
              </a:lnSpc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  C. he will be           D. did he come</a:t>
            </a:r>
          </a:p>
          <a:p>
            <a:pPr>
              <a:lnSpc>
                <a:spcPts val="4240"/>
              </a:lnSpc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5. Nobody knows ____.</a:t>
            </a:r>
          </a:p>
          <a:p>
            <a:pPr>
              <a:lnSpc>
                <a:spcPts val="4240"/>
              </a:lnSpc>
              <a:buFont typeface="Arial" panose="020B0604020202020204" pitchFamily="34" charset="0"/>
              <a:buNone/>
            </a:pPr>
            <a:r>
              <a:rPr lang="en-US" sz="3200" b="1" dirty="0" smtClean="0">
                <a:latin typeface="Comic Sans MS" panose="030F0702030302020204" pitchFamily="66" charset="0"/>
              </a:rPr>
              <a:t>  A</a:t>
            </a:r>
            <a:r>
              <a:rPr lang="en-US" sz="3200" b="1" dirty="0">
                <a:latin typeface="Comic Sans MS" panose="030F0702030302020204" pitchFamily="66" charset="0"/>
              </a:rPr>
              <a:t>. who is he      B. who he is </a:t>
            </a:r>
          </a:p>
          <a:p>
            <a:pPr>
              <a:lnSpc>
                <a:spcPts val="4240"/>
              </a:lnSpc>
              <a:buFont typeface="Arial" panose="020B0604020202020204" pitchFamily="34" charset="0"/>
              <a:buNone/>
            </a:pPr>
            <a:r>
              <a:rPr lang="en-US" sz="3200" b="1" dirty="0" smtClean="0">
                <a:latin typeface="Comic Sans MS" panose="030F0702030302020204" pitchFamily="66" charset="0"/>
              </a:rPr>
              <a:t>  C</a:t>
            </a:r>
            <a:r>
              <a:rPr lang="en-US" sz="3200" b="1" dirty="0">
                <a:latin typeface="Comic Sans MS" panose="030F0702030302020204" pitchFamily="66" charset="0"/>
              </a:rPr>
              <a:t>. what is he     D. what does he </a:t>
            </a:r>
            <a:r>
              <a:rPr lang="en-US" sz="3200" b="1" dirty="0" smtClean="0">
                <a:latin typeface="Comic Sans MS" panose="030F0702030302020204" pitchFamily="66" charset="0"/>
              </a:rPr>
              <a:t>do</a:t>
            </a: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900113" y="692150"/>
            <a:ext cx="6223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6000">
                <a:solidFill>
                  <a:srgbClr val="FF0000"/>
                </a:solidFill>
                <a:latin typeface="Times New Roman" panose="02020603050405020304" pitchFamily="18" charset="0"/>
              </a:rPr>
              <a:t>√</a:t>
            </a:r>
          </a:p>
        </p:txBody>
      </p:sp>
      <p:sp>
        <p:nvSpPr>
          <p:cNvPr id="23556" name="Text Box 3"/>
          <p:cNvSpPr txBox="1">
            <a:spLocks noChangeArrowheads="1"/>
          </p:cNvSpPr>
          <p:nvPr/>
        </p:nvSpPr>
        <p:spPr bwMode="auto">
          <a:xfrm>
            <a:off x="611188" y="4005263"/>
            <a:ext cx="8382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6000">
                <a:solidFill>
                  <a:srgbClr val="FF0000"/>
                </a:solidFill>
                <a:latin typeface="Times New Roman" panose="02020603050405020304" pitchFamily="18" charset="0"/>
              </a:rPr>
              <a:t>√</a:t>
            </a:r>
          </a:p>
        </p:txBody>
      </p:sp>
      <p:sp>
        <p:nvSpPr>
          <p:cNvPr id="23557" name="Text Box 3"/>
          <p:cNvSpPr txBox="1">
            <a:spLocks noChangeArrowheads="1"/>
          </p:cNvSpPr>
          <p:nvPr/>
        </p:nvSpPr>
        <p:spPr bwMode="auto">
          <a:xfrm>
            <a:off x="4932363" y="4941888"/>
            <a:ext cx="8382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6000">
                <a:solidFill>
                  <a:srgbClr val="FF0000"/>
                </a:solidFill>
                <a:latin typeface="Times New Roman" panose="02020603050405020304" pitchFamily="18" charset="0"/>
              </a:rPr>
              <a:t>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autoUpdateAnimBg="0"/>
      <p:bldP spid="23556" grpId="0" autoUpdateAnimBg="0"/>
      <p:bldP spid="23557" grpId="0" autoUpdateAnimBg="0"/>
    </p:bldLst>
  </p:timing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557</Words>
  <Application>Microsoft Office PowerPoint</Application>
  <PresentationFormat>全屏显示(4:3)</PresentationFormat>
  <Paragraphs>92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9" baseType="lpstr">
      <vt:lpstr>宋体</vt:lpstr>
      <vt:lpstr>微软雅黑</vt:lpstr>
      <vt:lpstr>Arial</vt:lpstr>
      <vt:lpstr>Britannic Bold</vt:lpstr>
      <vt:lpstr>Calibri</vt:lpstr>
      <vt:lpstr>Comic Sans MS</vt:lpstr>
      <vt:lpstr>Times New Roman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2017-01-21T06:23:00Z</dcterms:created>
  <dcterms:modified xsi:type="dcterms:W3CDTF">2023-01-16T17:14:38Z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AED5BB127C9E4E179F056E6055235241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