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4" r:id="rId2"/>
    <p:sldId id="338" r:id="rId3"/>
    <p:sldId id="330" r:id="rId4"/>
    <p:sldId id="257" r:id="rId5"/>
    <p:sldId id="333" r:id="rId6"/>
    <p:sldId id="315" r:id="rId7"/>
    <p:sldId id="334" r:id="rId8"/>
    <p:sldId id="341" r:id="rId9"/>
    <p:sldId id="327" r:id="rId10"/>
    <p:sldId id="343" r:id="rId11"/>
    <p:sldId id="298" r:id="rId12"/>
    <p:sldId id="340" r:id="rId13"/>
    <p:sldId id="336" r:id="rId14"/>
    <p:sldId id="301" r:id="rId15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4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4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4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4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CC"/>
    <a:srgbClr val="0066CC"/>
    <a:srgbClr val="CCFFFF"/>
    <a:srgbClr val="FFCCCC"/>
    <a:srgbClr val="CCFF99"/>
    <a:srgbClr val="FF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9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1374" y="-84"/>
      </p:cViewPr>
      <p:guideLst>
        <p:guide orient="horz" pos="2160"/>
        <p:guide pos="288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image" Target="../media/image4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5.emf"/><Relationship Id="rId7" Type="http://schemas.openxmlformats.org/officeDocument/2006/relationships/image" Target="../media/image19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image" Target="../media/image28.emf"/><Relationship Id="rId4" Type="http://schemas.openxmlformats.org/officeDocument/2006/relationships/image" Target="../media/image3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image" Target="../media/image36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image" Target="../media/image41.emf"/><Relationship Id="rId4" Type="http://schemas.openxmlformats.org/officeDocument/2006/relationships/image" Target="../media/image4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D36A835D-E481-4799-9A3C-169503A7891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/>
            </a:lvl1pPr>
          </a:lstStyle>
          <a:p>
            <a:endParaRPr lang="en-US" altLang="zh-CN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/>
            </a:lvl1pPr>
          </a:lstStyle>
          <a:p>
            <a:endParaRPr lang="en-US" altLang="zh-CN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FDB9E01C-9BDF-48F3-BD95-6F4D77DAF0D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7C807-15E7-4A9E-8926-F1094365C86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83698-6DC2-4BA8-B0F8-539A52CE2D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2E81B-CFCB-402E-9397-97DD41B8A44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970F5-0A87-49BF-A724-BE86DF7495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3589E-1446-4085-A21D-C18CC61FEE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4E3F9-3E4C-4942-A3F4-68445CD45D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3A681-9FA2-48A3-B3B3-7473CD02E9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52FBA-A154-455E-BD0B-AC58AE933F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890B6-FD21-4502-BEF4-EA69B50075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32FF2-1CE8-4F0B-AA9E-36D26693B36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endParaRPr lang="en-US" altLang="zh-CN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endParaRPr lang="en-US" altLang="zh-CN"/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fld id="{8D7D428C-5669-4066-B7F9-7A05C966DC61}" type="slidenum">
              <a:rPr lang="en-US" altLang="zh-CN"/>
              <a:t>‹#›</a:t>
            </a:fld>
            <a:endParaRPr lang="en-US" altLang="zh-CN"/>
          </a:p>
        </p:txBody>
      </p:sp>
      <p:pic>
        <p:nvPicPr>
          <p:cNvPr id="230409" name="Picture 9" descr="副本3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7559675" y="4673600"/>
            <a:ext cx="1276350" cy="1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0411" name="Picture 11" descr="未标题-1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 rot="29075063">
            <a:off x="7725569" y="3483769"/>
            <a:ext cx="1449387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412" name="Picture 12" descr="未标题-1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8340725" y="2632075"/>
            <a:ext cx="550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413" name="Picture 13" descr="未标题-1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 rot="-722109">
            <a:off x="7861300" y="3954463"/>
            <a:ext cx="550863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415" name="Picture 15" descr="未标题-1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 rot="617908" flipH="1">
            <a:off x="8043863" y="4673600"/>
            <a:ext cx="608012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422" name="Picture 22" descr="数学副本3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>
            <a:off x="7696200" y="5638800"/>
            <a:ext cx="10287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304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230409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2304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2304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2304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2304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 tmFilter="0, 0; .2, .5; .8, .5; 1, 0"/>
                                        <p:tgtEl>
                                          <p:spTgt spid="2304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500" autoRev="1" fill="hold"/>
                                        <p:tgtEl>
                                          <p:spTgt spid="2304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 tmFilter="0, 0; .2, .5; .8, .5; 1, 0"/>
                                        <p:tgtEl>
                                          <p:spTgt spid="2304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500" autoRev="1" fill="hold"/>
                                        <p:tgtEl>
                                          <p:spTgt spid="2304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40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emf"/><Relationship Id="rId11" Type="http://schemas.openxmlformats.org/officeDocument/2006/relationships/image" Target="../media/image45.png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4.emf"/><Relationship Id="rId4" Type="http://schemas.openxmlformats.org/officeDocument/2006/relationships/image" Target="../media/image41.emf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7.e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9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11" Type="http://schemas.openxmlformats.org/officeDocument/2006/relationships/image" Target="../media/image12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20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7.e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.e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e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6.emf"/><Relationship Id="rId19" Type="http://schemas.openxmlformats.org/officeDocument/2006/relationships/image" Target="../media/image21.png"/><Relationship Id="rId4" Type="http://schemas.openxmlformats.org/officeDocument/2006/relationships/image" Target="../media/image13.e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e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5.emf"/><Relationship Id="rId4" Type="http://schemas.openxmlformats.org/officeDocument/2006/relationships/image" Target="../media/image22.e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32.png"/><Relationship Id="rId7" Type="http://schemas.openxmlformats.org/officeDocument/2006/relationships/image" Target="../media/image2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31.emf"/><Relationship Id="rId5" Type="http://schemas.openxmlformats.org/officeDocument/2006/relationships/image" Target="../media/image28.e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3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32.png"/><Relationship Id="rId7" Type="http://schemas.openxmlformats.org/officeDocument/2006/relationships/image" Target="../media/image3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3A86B-45C8-4ABF-A707-A89513E6FC48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231428" name="Text Box 2"/>
          <p:cNvSpPr txBox="1">
            <a:spLocks noChangeArrowheads="1"/>
          </p:cNvSpPr>
          <p:nvPr/>
        </p:nvSpPr>
        <p:spPr bwMode="auto">
          <a:xfrm>
            <a:off x="0" y="193770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CN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4.3  </a:t>
            </a:r>
            <a:r>
              <a:rPr kumimoji="0"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用公式法解一元二次方程  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5538807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B468-6AE9-4926-9691-8E5A3AEE0789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73748" name="Rectangle 20"/>
          <p:cNvSpPr>
            <a:spLocks noChangeArrowheads="1"/>
          </p:cNvSpPr>
          <p:nvPr/>
        </p:nvSpPr>
        <p:spPr bwMode="auto">
          <a:xfrm>
            <a:off x="684213" y="2276475"/>
            <a:ext cx="784860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lgDashDot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0" hangingPunct="0">
              <a:lnSpc>
                <a:spcPct val="150000"/>
              </a:lnSpc>
              <a:buClr>
                <a:schemeClr val="tx2"/>
              </a:buClr>
              <a:buSzPts val="2800"/>
            </a:pPr>
            <a:endParaRPr kumimoji="0" lang="zh-CN" altLang="zh-CN" sz="2400">
              <a:solidFill>
                <a:srgbClr val="0000CC"/>
              </a:solidFill>
              <a:latin typeface="宋体" panose="02010600030101010101" pitchFamily="2" charset="-122"/>
            </a:endParaRP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690563" y="1344613"/>
            <a:ext cx="78486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lgDashDot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Clr>
                <a:schemeClr val="tx2"/>
              </a:buClr>
              <a:buSzPts val="2800"/>
            </a:pPr>
            <a:r>
              <a:rPr kumimoji="0" lang="en-US" altLang="zh-CN" dirty="0">
                <a:latin typeface="宋体" panose="02010600030101010101" pitchFamily="2" charset="-122"/>
              </a:rPr>
              <a:t>2</a:t>
            </a:r>
            <a:r>
              <a:rPr kumimoji="0" lang="zh-CN" altLang="en-US" dirty="0">
                <a:latin typeface="宋体" panose="02010600030101010101" pitchFamily="2" charset="-122"/>
              </a:rPr>
              <a:t>、解方程：（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dirty="0">
                <a:latin typeface="宋体" panose="02010600030101010101" pitchFamily="2" charset="-122"/>
              </a:rPr>
              <a:t>-2)(1-3</a:t>
            </a:r>
            <a:r>
              <a:rPr kumimoji="0"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dirty="0">
                <a:latin typeface="宋体" panose="02010600030101010101" pitchFamily="2" charset="-122"/>
              </a:rPr>
              <a:t>)=6</a:t>
            </a:r>
            <a:r>
              <a:rPr kumimoji="0" lang="zh-CN" altLang="en-US" dirty="0">
                <a:latin typeface="宋体" panose="02010600030101010101" pitchFamily="2" charset="-122"/>
              </a:rPr>
              <a:t>．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1619250" y="3860800"/>
            <a:ext cx="5113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这里 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=3, 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=-7, 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=8.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539875" y="4581525"/>
            <a:ext cx="5411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∵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-4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ac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=(-7)</a:t>
            </a:r>
            <a:r>
              <a:rPr kumimoji="0" lang="en-US" altLang="zh-CN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-4×3×8=49-96=-47&lt;0,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519238" y="5157788"/>
            <a:ext cx="309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∴</a:t>
            </a:r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原方程没有实数根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900113" y="1993900"/>
            <a:ext cx="5472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>
                <a:solidFill>
                  <a:srgbClr val="CC00FF"/>
                </a:solidFill>
                <a:latin typeface="Arial" panose="020B0604020202020204" pitchFamily="34" charset="0"/>
                <a:ea typeface="楷体_GB2312" pitchFamily="49" charset="-122"/>
              </a:rPr>
              <a:t>【</a:t>
            </a:r>
            <a:r>
              <a:rPr kumimoji="0" lang="zh-CN" altLang="en-US">
                <a:solidFill>
                  <a:srgbClr val="CC00FF"/>
                </a:solidFill>
                <a:latin typeface="Arial" panose="020B0604020202020204" pitchFamily="34" charset="0"/>
                <a:ea typeface="楷体_GB2312" pitchFamily="49" charset="-122"/>
              </a:rPr>
              <a:t>解析</a:t>
            </a:r>
            <a:r>
              <a:rPr kumimoji="0" lang="en-US" altLang="zh-CN">
                <a:solidFill>
                  <a:srgbClr val="CC00FF"/>
                </a:solidFill>
                <a:latin typeface="Arial" panose="020B0604020202020204" pitchFamily="34" charset="0"/>
                <a:ea typeface="楷体_GB2312" pitchFamily="49" charset="-122"/>
              </a:rPr>
              <a:t>】</a:t>
            </a:r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去括号：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-2-3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+6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=6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609725" y="2611438"/>
            <a:ext cx="421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化简为一般形式：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-3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+7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-8=0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924300" y="3213100"/>
            <a:ext cx="163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-7</a:t>
            </a:r>
            <a:r>
              <a:rPr kumimoji="0"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+8=0</a:t>
            </a:r>
          </a:p>
        </p:txBody>
      </p:sp>
      <p:grpSp>
        <p:nvGrpSpPr>
          <p:cNvPr id="222219" name="Group 11"/>
          <p:cNvGrpSpPr/>
          <p:nvPr/>
        </p:nvGrpSpPr>
        <p:grpSpPr bwMode="auto">
          <a:xfrm>
            <a:off x="769938" y="555625"/>
            <a:ext cx="2238375" cy="788988"/>
            <a:chOff x="395" y="244"/>
            <a:chExt cx="1410" cy="497"/>
          </a:xfrm>
        </p:grpSpPr>
        <p:grpSp>
          <p:nvGrpSpPr>
            <p:cNvPr id="222220" name="Group 4"/>
            <p:cNvGrpSpPr/>
            <p:nvPr/>
          </p:nvGrpSpPr>
          <p:grpSpPr bwMode="auto">
            <a:xfrm>
              <a:off x="395" y="363"/>
              <a:ext cx="1410" cy="378"/>
              <a:chOff x="616" y="1267"/>
              <a:chExt cx="1762" cy="446"/>
            </a:xfrm>
          </p:grpSpPr>
          <p:pic>
            <p:nvPicPr>
              <p:cNvPr id="222221" name="Picture 5" descr="1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616" y="1267"/>
                <a:ext cx="176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2222" name="Rectangle 6"/>
              <p:cNvSpPr>
                <a:spLocks noChangeArrowheads="1"/>
              </p:cNvSpPr>
              <p:nvPr/>
            </p:nvSpPr>
            <p:spPr bwMode="auto">
              <a:xfrm>
                <a:off x="1057" y="1304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 sz="2400"/>
              </a:p>
            </p:txBody>
          </p:sp>
        </p:grpSp>
        <p:sp>
          <p:nvSpPr>
            <p:cNvPr id="222223" name="Text Box 7"/>
            <p:cNvSpPr txBox="1">
              <a:spLocks noChangeArrowheads="1"/>
            </p:cNvSpPr>
            <p:nvPr/>
          </p:nvSpPr>
          <p:spPr bwMode="auto">
            <a:xfrm>
              <a:off x="711" y="244"/>
              <a:ext cx="1012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kumimoji="0" lang="zh-CN" altLang="en-US" sz="2800" b="0">
                  <a:latin typeface="隶书" panose="02010509060101010101" pitchFamily="49" charset="-122"/>
                  <a:ea typeface="隶书" panose="02010509060101010101" pitchFamily="49" charset="-122"/>
                </a:rPr>
                <a:t>跟踪训练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48" grpId="0" animBg="1"/>
      <p:bldP spid="73732" grpId="0" autoUpdateAnimBg="0"/>
      <p:bldP spid="73733" grpId="0" autoUpdateAnimBg="0"/>
      <p:bldP spid="73734" grpId="0" autoUpdateAnimBg="0"/>
      <p:bldP spid="73735" grpId="0" autoUpdateAnimBg="0"/>
      <p:bldP spid="73736" grpId="0" autoUpdateAnimBg="0"/>
      <p:bldP spid="7373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EF4A9-4F74-4AF0-A7BE-545F604FAE9B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65580" name="Rectangle 44"/>
          <p:cNvSpPr>
            <a:spLocks noChangeArrowheads="1"/>
          </p:cNvSpPr>
          <p:nvPr/>
        </p:nvSpPr>
        <p:spPr bwMode="auto">
          <a:xfrm>
            <a:off x="1227138" y="1454150"/>
            <a:ext cx="6018212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kumimoji="0" lang="zh-CN" altLang="en-US" sz="2400" dirty="0">
                <a:latin typeface="宋体" panose="02010600030101010101" pitchFamily="2" charset="-122"/>
              </a:rPr>
              <a:t>用公式法解一元二次方程的一般步骤：</a:t>
            </a:r>
            <a:endParaRPr kumimoji="0" lang="zh-CN" altLang="en-US" sz="2400" b="0" dirty="0">
              <a:latin typeface="宋体" panose="02010600030101010101" pitchFamily="2" charset="-122"/>
            </a:endParaRPr>
          </a:p>
        </p:txBody>
      </p:sp>
      <p:sp>
        <p:nvSpPr>
          <p:cNvPr id="65581" name="Rectangle 45"/>
          <p:cNvSpPr>
            <a:spLocks noChangeArrowheads="1"/>
          </p:cNvSpPr>
          <p:nvPr/>
        </p:nvSpPr>
        <p:spPr bwMode="auto">
          <a:xfrm>
            <a:off x="1042988" y="1990725"/>
            <a:ext cx="7270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altLang="zh-CN" sz="2400" dirty="0">
                <a:latin typeface="宋体" panose="02010600030101010101" pitchFamily="2" charset="-122"/>
              </a:rPr>
              <a:t>1</a:t>
            </a:r>
            <a:r>
              <a:rPr kumimoji="0" lang="zh-CN" altLang="en-US" sz="2400" dirty="0">
                <a:latin typeface="宋体" panose="02010600030101010101" pitchFamily="2" charset="-122"/>
              </a:rPr>
              <a:t>、把方程化成一般形式，并写出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a</a:t>
            </a:r>
            <a:r>
              <a:rPr kumimoji="0" lang="zh-CN" altLang="en-US" sz="2400" dirty="0">
                <a:latin typeface="EU-BX" pitchFamily="65" charset="-122"/>
                <a:ea typeface="EU-BX" pitchFamily="65" charset="-122"/>
              </a:rPr>
              <a:t>，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b</a:t>
            </a:r>
            <a:r>
              <a:rPr kumimoji="0" lang="zh-CN" altLang="en-US" sz="2400" dirty="0">
                <a:latin typeface="EU-BX" pitchFamily="65" charset="-122"/>
                <a:ea typeface="EU-BX" pitchFamily="65" charset="-122"/>
              </a:rPr>
              <a:t>，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c</a:t>
            </a:r>
            <a:r>
              <a:rPr kumimoji="0" lang="zh-CN" altLang="en-US" sz="2400" dirty="0">
                <a:latin typeface="宋体" panose="02010600030101010101" pitchFamily="2" charset="-122"/>
              </a:rPr>
              <a:t>的值</a:t>
            </a:r>
            <a:r>
              <a:rPr kumimoji="0" lang="en-US" altLang="zh-CN" sz="2400" dirty="0">
                <a:latin typeface="宋体" panose="02010600030101010101" pitchFamily="2" charset="-122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altLang="zh-CN" sz="2400" dirty="0">
                <a:latin typeface="宋体" panose="02010600030101010101" pitchFamily="2" charset="-122"/>
              </a:rPr>
              <a:t>2</a:t>
            </a:r>
            <a:r>
              <a:rPr kumimoji="0" lang="zh-CN" altLang="en-US" sz="2400" dirty="0">
                <a:latin typeface="宋体" panose="02010600030101010101" pitchFamily="2" charset="-122"/>
              </a:rPr>
              <a:t>、求出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 sz="2400" baseline="30000" dirty="0">
                <a:latin typeface="宋体" panose="02010600030101010101" pitchFamily="2" charset="-122"/>
              </a:rPr>
              <a:t>2</a:t>
            </a:r>
            <a:r>
              <a:rPr kumimoji="0" lang="en-US" altLang="zh-CN" sz="2400" dirty="0">
                <a:latin typeface="宋体" panose="02010600030101010101" pitchFamily="2" charset="-122"/>
              </a:rPr>
              <a:t>-4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ac</a:t>
            </a:r>
            <a:r>
              <a:rPr kumimoji="0" lang="zh-CN" altLang="en-US" sz="2400" dirty="0">
                <a:latin typeface="宋体" panose="02010600030101010101" pitchFamily="2" charset="-122"/>
              </a:rPr>
              <a:t>的值</a:t>
            </a:r>
            <a:r>
              <a:rPr kumimoji="0" lang="en-US" altLang="zh-CN" sz="2400" dirty="0">
                <a:latin typeface="宋体" panose="02010600030101010101" pitchFamily="2" charset="-122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altLang="zh-CN" sz="2400" dirty="0">
                <a:latin typeface="宋体" panose="02010600030101010101" pitchFamily="2" charset="-122"/>
              </a:rPr>
              <a:t>3</a:t>
            </a:r>
            <a:r>
              <a:rPr kumimoji="0" lang="zh-CN" altLang="en-US" sz="2400" dirty="0">
                <a:latin typeface="宋体" panose="02010600030101010101" pitchFamily="2" charset="-122"/>
              </a:rPr>
              <a:t>、若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 sz="2400" baseline="30000" dirty="0">
                <a:latin typeface="宋体" panose="02010600030101010101" pitchFamily="2" charset="-122"/>
              </a:rPr>
              <a:t>2</a:t>
            </a:r>
            <a:r>
              <a:rPr kumimoji="0" lang="en-US" altLang="zh-CN" sz="2400" dirty="0">
                <a:latin typeface="宋体" panose="02010600030101010101" pitchFamily="2" charset="-122"/>
              </a:rPr>
              <a:t>-4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ac</a:t>
            </a:r>
            <a:r>
              <a:rPr kumimoji="0" lang="en-US" altLang="zh-CN" sz="2400" dirty="0">
                <a:latin typeface="宋体" panose="02010600030101010101" pitchFamily="2" charset="-122"/>
              </a:rPr>
              <a:t>≥0</a:t>
            </a:r>
            <a:r>
              <a:rPr kumimoji="0" lang="zh-CN" altLang="en-US" sz="2400" dirty="0">
                <a:latin typeface="宋体" panose="02010600030101010101" pitchFamily="2" charset="-122"/>
              </a:rPr>
              <a:t>，则代入</a:t>
            </a:r>
            <a:r>
              <a:rPr lang="zh-CN" altLang="en-US" sz="2400" dirty="0">
                <a:latin typeface="宋体" panose="02010600030101010101" pitchFamily="2" charset="-122"/>
              </a:rPr>
              <a:t>求根公式</a:t>
            </a:r>
            <a:r>
              <a:rPr lang="en-US" altLang="zh-CN" sz="2400" dirty="0">
                <a:latin typeface="宋体" panose="02010600030101010101" pitchFamily="2" charset="-122"/>
              </a:rPr>
              <a:t>:</a:t>
            </a:r>
            <a:r>
              <a:rPr kumimoji="0" lang="en-US" altLang="zh-CN" sz="2400" dirty="0">
                <a:latin typeface="宋体" panose="02010600030101010101" pitchFamily="2" charset="-122"/>
              </a:rPr>
              <a:t> 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endParaRPr kumimoji="0" lang="en-US" altLang="zh-CN" sz="2400" dirty="0">
              <a:latin typeface="宋体" panose="02010600030101010101" pitchFamily="2" charset="-122"/>
            </a:endParaRP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altLang="zh-CN" sz="2400" dirty="0">
                <a:latin typeface="宋体" panose="02010600030101010101" pitchFamily="2" charset="-122"/>
              </a:rPr>
              <a:t>                        (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 sz="2400" dirty="0">
                <a:latin typeface="宋体" panose="02010600030101010101" pitchFamily="2" charset="-122"/>
              </a:rPr>
              <a:t>≠0, 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 sz="2400" baseline="30000" dirty="0">
                <a:latin typeface="宋体" panose="02010600030101010101" pitchFamily="2" charset="-122"/>
              </a:rPr>
              <a:t>2</a:t>
            </a:r>
            <a:r>
              <a:rPr kumimoji="0" lang="en-US" altLang="zh-CN" sz="2400" dirty="0">
                <a:latin typeface="宋体" panose="02010600030101010101" pitchFamily="2" charset="-122"/>
              </a:rPr>
              <a:t>-4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ac</a:t>
            </a:r>
            <a:r>
              <a:rPr kumimoji="0" lang="en-US" altLang="zh-CN" sz="2400" dirty="0">
                <a:latin typeface="宋体" panose="02010600030101010101" pitchFamily="2" charset="-122"/>
              </a:rPr>
              <a:t>≥0)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kumimoji="0" lang="zh-CN" altLang="en-US" sz="2400" dirty="0">
                <a:latin typeface="宋体" panose="02010600030101010101" pitchFamily="2" charset="-122"/>
              </a:rPr>
              <a:t>否则原方程无解</a:t>
            </a:r>
            <a:r>
              <a:rPr kumimoji="0" lang="en-US" altLang="zh-CN" sz="2400" dirty="0">
                <a:latin typeface="宋体" panose="02010600030101010101" pitchFamily="2" charset="-122"/>
              </a:rPr>
              <a:t>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</a:pPr>
            <a:endParaRPr kumimoji="0" lang="en-US" altLang="zh-CN" sz="2400" b="0" dirty="0">
              <a:latin typeface="宋体" panose="02010600030101010101" pitchFamily="2" charset="-122"/>
            </a:endParaRPr>
          </a:p>
        </p:txBody>
      </p:sp>
      <p:sp>
        <p:nvSpPr>
          <p:cNvPr id="65584" name="Rectangle 48"/>
          <p:cNvSpPr>
            <a:spLocks noChangeArrowheads="1"/>
          </p:cNvSpPr>
          <p:nvPr/>
        </p:nvSpPr>
        <p:spPr bwMode="auto">
          <a:xfrm>
            <a:off x="579438" y="5607050"/>
            <a:ext cx="676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71500" indent="-571500"/>
            <a:r>
              <a:rPr lang="en-US" altLang="zh-CN" sz="2400" dirty="0">
                <a:latin typeface="宋体" panose="02010600030101010101" pitchFamily="2" charset="-122"/>
              </a:rPr>
              <a:t>   4</a:t>
            </a:r>
            <a:r>
              <a:rPr lang="zh-CN" altLang="en-US" sz="2400" dirty="0">
                <a:latin typeface="宋体" panose="02010600030101010101" pitchFamily="2" charset="-122"/>
              </a:rPr>
              <a:t>、写出方程的解： 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-25000" dirty="0">
                <a:latin typeface="宋体" panose="02010600030101010101" pitchFamily="2" charset="-122"/>
              </a:rPr>
              <a:t>1</a:t>
            </a:r>
            <a:r>
              <a:rPr lang="en-US" altLang="zh-CN" sz="2400" dirty="0">
                <a:latin typeface="宋体" panose="02010600030101010101" pitchFamily="2" charset="-122"/>
              </a:rPr>
              <a:t>=?,   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-25000" dirty="0">
                <a:latin typeface="宋体" panose="02010600030101010101" pitchFamily="2" charset="-122"/>
              </a:rPr>
              <a:t>2</a:t>
            </a:r>
            <a:r>
              <a:rPr lang="en-US" altLang="zh-CN" sz="2400" dirty="0">
                <a:latin typeface="宋体" panose="02010600030101010101" pitchFamily="2" charset="-122"/>
              </a:rPr>
              <a:t>=?</a:t>
            </a:r>
          </a:p>
        </p:txBody>
      </p:sp>
      <p:grpSp>
        <p:nvGrpSpPr>
          <p:cNvPr id="65586" name="Group 50"/>
          <p:cNvGrpSpPr/>
          <p:nvPr/>
        </p:nvGrpSpPr>
        <p:grpSpPr bwMode="auto">
          <a:xfrm>
            <a:off x="1074738" y="836613"/>
            <a:ext cx="1014412" cy="481012"/>
            <a:chOff x="2628" y="1573"/>
            <a:chExt cx="790" cy="303"/>
          </a:xfrm>
        </p:grpSpPr>
        <p:sp>
          <p:nvSpPr>
            <p:cNvPr id="65587" name="AutoShape 51"/>
            <p:cNvSpPr>
              <a:spLocks noChangeArrowheads="1"/>
            </p:cNvSpPr>
            <p:nvPr/>
          </p:nvSpPr>
          <p:spPr bwMode="gray">
            <a:xfrm>
              <a:off x="2628" y="1585"/>
              <a:ext cx="697" cy="29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bg1"/>
                </a:gs>
                <a:gs pos="100000">
                  <a:srgbClr val="FF3399"/>
                </a:gs>
              </a:gsLst>
              <a:lin ang="5400000" scaled="1"/>
            </a:gradFill>
            <a:ln w="19050">
              <a:solidFill>
                <a:srgbClr val="FF0582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5588" name="Text Box 52"/>
            <p:cNvSpPr txBox="1">
              <a:spLocks noChangeArrowheads="1"/>
            </p:cNvSpPr>
            <p:nvPr/>
          </p:nvSpPr>
          <p:spPr bwMode="auto">
            <a:xfrm>
              <a:off x="2674" y="1573"/>
              <a:ext cx="7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t">
                <a:spcBef>
                  <a:spcPct val="50000"/>
                </a:spcBef>
              </a:pPr>
              <a:r>
                <a:rPr kumimoji="0" lang="zh-CN" altLang="en-US" sz="2400" dirty="0">
                  <a:solidFill>
                    <a:srgbClr val="0000FF"/>
                  </a:solidFill>
                  <a:latin typeface="Arial" panose="020B0604020202020204" pitchFamily="34" charset="0"/>
                  <a:ea typeface="楷体_GB2312" pitchFamily="49" charset="-122"/>
                </a:rPr>
                <a:t>归纳</a:t>
              </a:r>
            </a:p>
          </p:txBody>
        </p:sp>
      </p:grpSp>
      <p:graphicFrame>
        <p:nvGraphicFramePr>
          <p:cNvPr id="65589" name="Object 53"/>
          <p:cNvGraphicFramePr>
            <a:graphicFrameLocks noChangeAspect="1"/>
          </p:cNvGraphicFramePr>
          <p:nvPr/>
        </p:nvGraphicFramePr>
        <p:xfrm>
          <a:off x="1208088" y="4119563"/>
          <a:ext cx="316361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5" name="公式" r:id="rId3" imgW="1663700" imgH="596900" progId="Equation.3">
                  <p:embed/>
                </p:oleObj>
              </mc:Choice>
              <mc:Fallback>
                <p:oleObj name="公式" r:id="rId3" imgW="1663700" imgH="5969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4119563"/>
                        <a:ext cx="3163615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8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ED696-FC53-439C-844D-EC734EAF4961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252934" name="Rectangle 6"/>
          <p:cNvSpPr>
            <a:spLocks noChangeArrowheads="1"/>
          </p:cNvSpPr>
          <p:nvPr/>
        </p:nvSpPr>
        <p:spPr bwMode="auto">
          <a:xfrm>
            <a:off x="612775" y="1338263"/>
            <a:ext cx="822325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>
                <a:latin typeface="宋体" panose="02010600030101010101" pitchFamily="2" charset="-122"/>
              </a:rPr>
              <a:t>1. </a:t>
            </a:r>
            <a:r>
              <a:rPr lang="zh-CN" altLang="zh-CN" sz="2400">
                <a:latin typeface="宋体" panose="02010600030101010101" pitchFamily="2" charset="-122"/>
              </a:rPr>
              <a:t>方程</a:t>
            </a:r>
            <a:r>
              <a:rPr lang="en-US" altLang="zh-CN" sz="240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30000">
                <a:latin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</a:rPr>
              <a:t>-2</a:t>
            </a:r>
            <a:r>
              <a:rPr lang="en-US" altLang="zh-CN" sz="240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>
                <a:latin typeface="宋体" panose="02010600030101010101" pitchFamily="2" charset="-122"/>
              </a:rPr>
              <a:t>-1=0</a:t>
            </a:r>
            <a:r>
              <a:rPr lang="zh-CN" altLang="en-US" sz="2400">
                <a:latin typeface="宋体" panose="02010600030101010101" pitchFamily="2" charset="-122"/>
              </a:rPr>
              <a:t>的两个实数根分别为</a:t>
            </a:r>
            <a:r>
              <a:rPr lang="en-US" altLang="zh-CN" sz="240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-25000">
                <a:latin typeface="宋体" panose="02010600030101010101" pitchFamily="2" charset="-122"/>
              </a:rPr>
              <a:t>1</a:t>
            </a:r>
            <a:r>
              <a:rPr lang="zh-CN" altLang="en-US" sz="2400">
                <a:latin typeface="宋体" panose="02010600030101010101" pitchFamily="2" charset="-122"/>
              </a:rPr>
              <a:t>，</a:t>
            </a:r>
            <a:r>
              <a:rPr lang="en-US" altLang="zh-CN" sz="240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-25000">
                <a:latin typeface="宋体" panose="02010600030101010101" pitchFamily="2" charset="-122"/>
              </a:rPr>
              <a:t>2</a:t>
            </a:r>
            <a:r>
              <a:rPr lang="zh-CN" altLang="en-US" sz="2400">
                <a:latin typeface="宋体" panose="02010600030101010101" pitchFamily="2" charset="-122"/>
              </a:rPr>
              <a:t>，则 </a:t>
            </a:r>
            <a:r>
              <a:rPr lang="en-US" altLang="zh-CN" sz="2400">
                <a:latin typeface="宋体" panose="02010600030101010101" pitchFamily="2" charset="-122"/>
              </a:rPr>
              <a:t>(</a:t>
            </a:r>
            <a:r>
              <a:rPr lang="en-US" altLang="zh-CN" sz="240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-25000">
                <a:latin typeface="宋体" panose="02010600030101010101" pitchFamily="2" charset="-122"/>
              </a:rPr>
              <a:t>1</a:t>
            </a:r>
            <a:r>
              <a:rPr lang="en-US" altLang="zh-CN" sz="2400">
                <a:latin typeface="宋体" panose="02010600030101010101" pitchFamily="2" charset="-122"/>
              </a:rPr>
              <a:t>-1)(</a:t>
            </a:r>
            <a:r>
              <a:rPr lang="en-US" altLang="zh-CN" sz="240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-25000">
                <a:latin typeface="宋体" panose="02010600030101010101" pitchFamily="2" charset="-122"/>
              </a:rPr>
              <a:t>2</a:t>
            </a:r>
            <a:r>
              <a:rPr lang="en-US" altLang="zh-CN" sz="2400">
                <a:latin typeface="宋体" panose="02010600030101010101" pitchFamily="2" charset="-122"/>
              </a:rPr>
              <a:t>-1)=______. </a:t>
            </a:r>
          </a:p>
          <a:p>
            <a:pPr>
              <a:lnSpc>
                <a:spcPct val="200000"/>
              </a:lnSpc>
            </a:pPr>
            <a:r>
              <a:rPr lang="en-US" altLang="zh-CN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  <a:r>
              <a:rPr lang="zh-CN" altLang="en-US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由求根公式可得方程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-2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-1=0</a:t>
            </a:r>
            <a:r>
              <a:rPr lang="zh-CN" altLang="en-US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的两个实数根为       ，      ，所以</a:t>
            </a:r>
          </a:p>
          <a:p>
            <a:pPr>
              <a:lnSpc>
                <a:spcPct val="200000"/>
              </a:lnSpc>
            </a:pPr>
            <a:r>
              <a:rPr lang="zh-CN" altLang="en-US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-2500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-1</a:t>
            </a:r>
            <a:r>
              <a:rPr lang="zh-CN" altLang="en-US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）（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-25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-1</a:t>
            </a:r>
            <a:r>
              <a:rPr lang="zh-CN" altLang="en-US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zh-CN" altLang="en-US" sz="2400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答案：</a:t>
            </a: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-2.</a:t>
            </a:r>
          </a:p>
        </p:txBody>
      </p:sp>
      <p:sp>
        <p:nvSpPr>
          <p:cNvPr id="204812" name="Rectangle 12"/>
          <p:cNvSpPr>
            <a:spLocks noChangeArrowheads="1"/>
          </p:cNvSpPr>
          <p:nvPr/>
        </p:nvSpPr>
        <p:spPr bwMode="auto">
          <a:xfrm>
            <a:off x="0" y="-44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4811" name="Object 11"/>
          <p:cNvGraphicFramePr>
            <a:graphicFrameLocks noChangeAspect="1"/>
          </p:cNvGraphicFramePr>
          <p:nvPr/>
        </p:nvGraphicFramePr>
        <p:xfrm>
          <a:off x="1062038" y="3835400"/>
          <a:ext cx="992187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5" name="公式" r:id="rId3" imgW="965200" imgH="317500" progId="Equation.3">
                  <p:embed/>
                </p:oleObj>
              </mc:Choice>
              <mc:Fallback>
                <p:oleObj name="公式" r:id="rId3" imgW="965200" imgH="317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3835400"/>
                        <a:ext cx="992187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14" name="Rectangle 14"/>
          <p:cNvSpPr>
            <a:spLocks noChangeArrowheads="1"/>
          </p:cNvSpPr>
          <p:nvPr/>
        </p:nvSpPr>
        <p:spPr bwMode="auto">
          <a:xfrm>
            <a:off x="0" y="-44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4813" name="Object 13"/>
          <p:cNvGraphicFramePr>
            <a:graphicFrameLocks noChangeAspect="1"/>
          </p:cNvGraphicFramePr>
          <p:nvPr/>
        </p:nvGraphicFramePr>
        <p:xfrm>
          <a:off x="2317750" y="3832225"/>
          <a:ext cx="8874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6" name="公式" r:id="rId5" imgW="977900" imgH="317500" progId="Equation.3">
                  <p:embed/>
                </p:oleObj>
              </mc:Choice>
              <mc:Fallback>
                <p:oleObj name="公式" r:id="rId5" imgW="977900" imgH="3175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3832225"/>
                        <a:ext cx="887413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16" name="Rectangle 16"/>
          <p:cNvSpPr>
            <a:spLocks noChangeArrowheads="1"/>
          </p:cNvSpPr>
          <p:nvPr/>
        </p:nvSpPr>
        <p:spPr bwMode="auto">
          <a:xfrm>
            <a:off x="0" y="-44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4815" name="Object 15"/>
          <p:cNvGraphicFramePr>
            <a:graphicFrameLocks noChangeAspect="1"/>
          </p:cNvGraphicFramePr>
          <p:nvPr/>
        </p:nvGraphicFramePr>
        <p:xfrm>
          <a:off x="3060700" y="4510088"/>
          <a:ext cx="20796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7" name="公式" r:id="rId7" imgW="1981200" imgH="317500" progId="Equation.3">
                  <p:embed/>
                </p:oleObj>
              </mc:Choice>
              <mc:Fallback>
                <p:oleObj name="公式" r:id="rId7" imgW="1981200" imgH="317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4510088"/>
                        <a:ext cx="2079625" cy="47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18" name="Rectangle 18"/>
          <p:cNvSpPr>
            <a:spLocks noChangeArrowheads="1"/>
          </p:cNvSpPr>
          <p:nvPr/>
        </p:nvSpPr>
        <p:spPr bwMode="auto">
          <a:xfrm>
            <a:off x="0" y="-444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04817" name="Object 17"/>
          <p:cNvGraphicFramePr>
            <a:graphicFrameLocks noChangeAspect="1"/>
          </p:cNvGraphicFramePr>
          <p:nvPr/>
        </p:nvGraphicFramePr>
        <p:xfrm>
          <a:off x="5197475" y="4427538"/>
          <a:ext cx="17811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8" name="公式" r:id="rId9" imgW="1422400" imgH="292100" progId="Equation.3">
                  <p:embed/>
                </p:oleObj>
              </mc:Choice>
              <mc:Fallback>
                <p:oleObj name="公式" r:id="rId9" imgW="1422400" imgH="2921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4427538"/>
                        <a:ext cx="178117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20" name="Picture 20" descr="图片2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787650" y="665163"/>
            <a:ext cx="3400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14B9-4598-4374-9B3E-967B679B33C9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714375" y="630238"/>
            <a:ext cx="8210550" cy="516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76250" indent="-4762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52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  <a:spcBef>
                <a:spcPct val="50000"/>
              </a:spcBef>
            </a:pPr>
            <a:endParaRPr lang="en-US" altLang="zh-CN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>
                <a:latin typeface="宋体" panose="02010600030101010101" pitchFamily="2" charset="-122"/>
              </a:rPr>
              <a:t>2.</a:t>
            </a:r>
            <a:r>
              <a:rPr lang="zh-CN" altLang="en-US">
                <a:latin typeface="宋体" panose="02010600030101010101" pitchFamily="2" charset="-122"/>
              </a:rPr>
              <a:t>关于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x</a:t>
            </a:r>
            <a:r>
              <a:rPr lang="zh-CN" altLang="en-US">
                <a:latin typeface="宋体" panose="02010600030101010101" pitchFamily="2" charset="-122"/>
              </a:rPr>
              <a:t>的一元二次方程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ax</a:t>
            </a:r>
            <a:r>
              <a:rPr lang="en-US" altLang="zh-CN" baseline="30000">
                <a:latin typeface="宋体" panose="02010600030101010101" pitchFamily="2" charset="-122"/>
              </a:rPr>
              <a:t>2</a:t>
            </a:r>
            <a:r>
              <a:rPr lang="en-US" altLang="zh-CN">
                <a:latin typeface="宋体" panose="02010600030101010101" pitchFamily="2" charset="-122"/>
              </a:rPr>
              <a:t>+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bx</a:t>
            </a:r>
            <a:r>
              <a:rPr lang="en-US" altLang="zh-CN">
                <a:latin typeface="宋体" panose="02010600030101010101" pitchFamily="2" charset="-122"/>
              </a:rPr>
              <a:t>+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c</a:t>
            </a:r>
            <a:r>
              <a:rPr lang="en-US" altLang="zh-CN">
                <a:latin typeface="宋体" panose="02010600030101010101" pitchFamily="2" charset="-122"/>
              </a:rPr>
              <a:t>=0 (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>
                <a:latin typeface="宋体" panose="02010600030101010101" pitchFamily="2" charset="-122"/>
              </a:rPr>
              <a:t>≠0).</a:t>
            </a:r>
            <a:r>
              <a:rPr lang="zh-CN" altLang="en-US">
                <a:latin typeface="宋体" panose="02010600030101010101" pitchFamily="2" charset="-122"/>
              </a:rPr>
              <a:t>当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>
                <a:latin typeface="EU-BX" pitchFamily="65" charset="-122"/>
                <a:ea typeface="EU-BX" pitchFamily="65" charset="-122"/>
              </a:rPr>
              <a:t>，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>
                <a:latin typeface="EU-BX" pitchFamily="65" charset="-122"/>
                <a:ea typeface="EU-BX" pitchFamily="65" charset="-122"/>
              </a:rPr>
              <a:t>，</a:t>
            </a:r>
            <a:r>
              <a:rPr lang="en-US" altLang="zh-CN">
                <a:latin typeface="EU-BX" pitchFamily="65" charset="-122"/>
                <a:ea typeface="EU-BX" pitchFamily="65" charset="-122"/>
              </a:rPr>
              <a:t>c</a:t>
            </a:r>
            <a:r>
              <a:rPr lang="en-US" altLang="zh-CN">
                <a:latin typeface="宋体" panose="02010600030101010101" pitchFamily="2" charset="-122"/>
              </a:rPr>
              <a:t> 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>
                <a:latin typeface="宋体" panose="02010600030101010101" pitchFamily="2" charset="-122"/>
              </a:rPr>
              <a:t>满足什么条件时，方程的两根为互为相反数？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>
                <a:solidFill>
                  <a:srgbClr val="CC00FF"/>
                </a:solidFill>
                <a:ea typeface="楷体_GB2312" pitchFamily="49" charset="-122"/>
              </a:rPr>
              <a:t>【</a:t>
            </a:r>
            <a:r>
              <a:rPr lang="zh-CN" altLang="en-US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lang="en-US" altLang="zh-CN">
                <a:solidFill>
                  <a:srgbClr val="CC00FF"/>
                </a:solidFill>
                <a:ea typeface="楷体_GB2312" pitchFamily="49" charset="-122"/>
              </a:rPr>
              <a:t>】</a:t>
            </a:r>
            <a:r>
              <a:rPr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设方程的两个根为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，依题意，得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+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              +                 </a:t>
            </a:r>
            <a:endParaRPr lang="en-US" altLang="zh-CN" baseline="-25000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endParaRPr kumimoji="0" lang="en-US" altLang="zh-CN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因为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≠</a:t>
            </a:r>
            <a:r>
              <a:rPr kumimoji="0" lang="en-US" altLang="zh-CN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 </a:t>
            </a:r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kumimoji="0" lang="en-US" altLang="zh-CN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所以当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≠</a:t>
            </a:r>
            <a:r>
              <a:rPr kumimoji="0" lang="en-US" altLang="zh-CN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, 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kumimoji="0" lang="en-US" altLang="zh-CN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， 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ac</a:t>
            </a:r>
            <a:r>
              <a:rPr kumimoji="0"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≤</a:t>
            </a:r>
            <a:r>
              <a:rPr kumimoji="0" lang="en-US" altLang="zh-CN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  <a:r>
              <a:rPr kumimoji="0"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时，</a:t>
            </a:r>
            <a:r>
              <a:rPr lang="zh-CN" altLang="en-US">
                <a:solidFill>
                  <a:srgbClr val="0000FF"/>
                </a:solidFill>
                <a:ea typeface="楷体_GB2312" pitchFamily="49" charset="-122"/>
              </a:rPr>
              <a:t>方程的两根为互为相反数</a:t>
            </a:r>
            <a:r>
              <a:rPr lang="en-US" altLang="zh-CN">
                <a:solidFill>
                  <a:srgbClr val="0000FF"/>
                </a:solidFill>
                <a:ea typeface="楷体_GB2312" pitchFamily="49" charset="-122"/>
              </a:rPr>
              <a:t>.</a:t>
            </a:r>
            <a:endParaRPr lang="en-US" altLang="zh-CN">
              <a:solidFill>
                <a:srgbClr val="0000FF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190472" name="Object 8"/>
          <p:cNvGraphicFramePr>
            <a:graphicFrameLocks noChangeAspect="1"/>
          </p:cNvGraphicFramePr>
          <p:nvPr/>
        </p:nvGraphicFramePr>
        <p:xfrm>
          <a:off x="1785938" y="3224213"/>
          <a:ext cx="2889250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87" name="公式" r:id="rId3" imgW="1511300" imgH="596900" progId="Equation.3">
                  <p:embed/>
                </p:oleObj>
              </mc:Choice>
              <mc:Fallback>
                <p:oleObj name="公式" r:id="rId3" imgW="1511300" imgH="596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3224213"/>
                        <a:ext cx="2889250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3" name="Object 9"/>
          <p:cNvGraphicFramePr>
            <a:graphicFrameLocks noChangeAspect="1"/>
          </p:cNvGraphicFramePr>
          <p:nvPr/>
        </p:nvGraphicFramePr>
        <p:xfrm>
          <a:off x="4976813" y="3194050"/>
          <a:ext cx="2563812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88" name="公式" r:id="rId5" imgW="1333500" imgH="596900" progId="Equation.3">
                  <p:embed/>
                </p:oleObj>
              </mc:Choice>
              <mc:Fallback>
                <p:oleObj name="公式" r:id="rId5" imgW="1333500" imgH="596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813" y="3194050"/>
                        <a:ext cx="2563812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4" name="Object 10"/>
          <p:cNvGraphicFramePr>
            <a:graphicFrameLocks noChangeAspect="1"/>
          </p:cNvGraphicFramePr>
          <p:nvPr/>
        </p:nvGraphicFramePr>
        <p:xfrm>
          <a:off x="1808163" y="3862388"/>
          <a:ext cx="153352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89" name="公式" r:id="rId7" imgW="812800" imgH="520700" progId="Equation.3">
                  <p:embed/>
                </p:oleObj>
              </mc:Choice>
              <mc:Fallback>
                <p:oleObj name="公式" r:id="rId7" imgW="812800" imgH="520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3862388"/>
                        <a:ext cx="1533525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FC2D4-6692-4810-B61B-B85A3B857729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733425" y="2787650"/>
            <a:ext cx="7843838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52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用公式法解一般形式的一元二次方程 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ax</a:t>
            </a:r>
            <a:r>
              <a:rPr lang="en-US" altLang="zh-CN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</a:rPr>
              <a:t>+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bx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</a:rPr>
              <a:t>+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</a:rPr>
              <a:t>=0 </a:t>
            </a: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</a:rPr>
              <a:t>≠0)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，若 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</a:rPr>
              <a:t>-4</a:t>
            </a:r>
            <a:r>
              <a:rPr lang="en-US" altLang="zh-CN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ac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</a:rPr>
              <a:t>≥0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</a:rPr>
              <a:t>，得求根公式：</a:t>
            </a:r>
            <a:endParaRPr lang="zh-CN" altLang="en-US" b="0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68623" name="Object 15"/>
          <p:cNvGraphicFramePr>
            <a:graphicFrameLocks noChangeAspect="1"/>
          </p:cNvGraphicFramePr>
          <p:nvPr/>
        </p:nvGraphicFramePr>
        <p:xfrm>
          <a:off x="1312863" y="4064000"/>
          <a:ext cx="3194843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9" name="公式" r:id="rId3" imgW="1663700" imgH="596900" progId="Equation.3">
                  <p:embed/>
                </p:oleObj>
              </mc:Choice>
              <mc:Fallback>
                <p:oleObj name="公式" r:id="rId3" imgW="1663700" imgH="5969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4064000"/>
                        <a:ext cx="3194843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1135063" y="1939925"/>
            <a:ext cx="5086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kumimoji="0" lang="zh-CN" altLang="en-US" sz="2400">
                <a:solidFill>
                  <a:srgbClr val="0000FF"/>
                </a:solidFill>
              </a:rPr>
              <a:t>通过本课时的学习，需要我们掌握：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814388" y="5064125"/>
            <a:ext cx="738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会熟练应用公式法解一元二次方程．</a:t>
            </a:r>
            <a:r>
              <a:rPr lang="zh-CN" altLang="en-US" sz="2400">
                <a:latin typeface="宋体" panose="02010600030101010101" pitchFamily="2" charset="-122"/>
              </a:rPr>
              <a:t> </a:t>
            </a:r>
          </a:p>
        </p:txBody>
      </p:sp>
      <p:grpSp>
        <p:nvGrpSpPr>
          <p:cNvPr id="68630" name="Group 22"/>
          <p:cNvGrpSpPr/>
          <p:nvPr/>
        </p:nvGrpSpPr>
        <p:grpSpPr bwMode="auto">
          <a:xfrm>
            <a:off x="3132138" y="962025"/>
            <a:ext cx="2952750" cy="666750"/>
            <a:chOff x="1973" y="606"/>
            <a:chExt cx="1860" cy="420"/>
          </a:xfrm>
        </p:grpSpPr>
        <p:sp>
          <p:nvSpPr>
            <p:cNvPr id="68631" name="Text Box 4"/>
            <p:cNvSpPr txBox="1">
              <a:spLocks noChangeArrowheads="1"/>
            </p:cNvSpPr>
            <p:nvPr/>
          </p:nvSpPr>
          <p:spPr bwMode="auto">
            <a:xfrm>
              <a:off x="2394" y="606"/>
              <a:ext cx="112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0" lang="zh-CN" altLang="en-US" sz="3600" dirty="0">
                  <a:solidFill>
                    <a:srgbClr val="FFFF00"/>
                  </a:solidFill>
                  <a:latin typeface="宋体" panose="02010600030101010101" pitchFamily="2" charset="-122"/>
                </a:rPr>
                <a:t>小  结</a:t>
              </a:r>
            </a:p>
          </p:txBody>
        </p:sp>
        <p:sp>
          <p:nvSpPr>
            <p:cNvPr id="68632" name="Line 5"/>
            <p:cNvSpPr>
              <a:spLocks noChangeShapeType="1"/>
            </p:cNvSpPr>
            <p:nvPr/>
          </p:nvSpPr>
          <p:spPr bwMode="auto">
            <a:xfrm>
              <a:off x="1973" y="1026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68633" name="Line 6"/>
            <p:cNvSpPr>
              <a:spLocks noChangeShapeType="1"/>
            </p:cNvSpPr>
            <p:nvPr/>
          </p:nvSpPr>
          <p:spPr bwMode="auto">
            <a:xfrm>
              <a:off x="1973" y="630"/>
              <a:ext cx="1860" cy="0"/>
            </a:xfrm>
            <a:prstGeom prst="line">
              <a:avLst/>
            </a:prstGeom>
            <a:noFill/>
            <a:ln w="28575" cap="rnd">
              <a:solidFill>
                <a:srgbClr val="990099"/>
              </a:solidFill>
              <a:prstDash val="sysDot"/>
              <a:round/>
              <a:headEnd type="diamond" w="med" len="med"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61FA5-10C1-491D-8295-516AC7A4BD9F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261122" name="Rectangle 2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1358537" y="2381931"/>
            <a:ext cx="6267450" cy="1330325"/>
          </a:xfrm>
        </p:spPr>
        <p:txBody>
          <a:bodyPr/>
          <a:lstStyle/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latin typeface="宋体" panose="02010600030101010101" pitchFamily="2" charset="-122"/>
              </a:rPr>
              <a:t>1.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理解一元二次方程求根公式的推导过程；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latin typeface="宋体" panose="02010600030101010101" pitchFamily="2" charset="-122"/>
              </a:rPr>
              <a:t>2.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了解公式法的概念；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kumimoji="1" lang="en-US" altLang="zh-CN" sz="2400" b="1" dirty="0">
                <a:latin typeface="宋体" panose="02010600030101010101" pitchFamily="2" charset="-122"/>
              </a:rPr>
              <a:t>3.</a:t>
            </a:r>
            <a:r>
              <a:rPr kumimoji="1" lang="zh-CN" altLang="en-US" sz="2400" b="1" dirty="0">
                <a:latin typeface="宋体" panose="02010600030101010101" pitchFamily="2" charset="-122"/>
              </a:rPr>
              <a:t>会熟练应用公式法解一元二次方程．</a:t>
            </a:r>
            <a:r>
              <a:rPr kumimoji="1" lang="zh-CN" altLang="en-US" sz="2400" dirty="0">
                <a:latin typeface="宋体" panose="02010600030101010101" pitchFamily="2" charset="-122"/>
              </a:rPr>
              <a:t> </a:t>
            </a:r>
          </a:p>
        </p:txBody>
      </p:sp>
      <p:pic>
        <p:nvPicPr>
          <p:cNvPr id="200715" name="Picture 4" descr="童趣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817563"/>
            <a:ext cx="3887787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5" name="Rectangle 35"/>
          <p:cNvSpPr>
            <a:spLocks noGrp="1" noRot="1" noChangeArrowheads="1"/>
          </p:cNvSpPr>
          <p:nvPr>
            <p:ph idx="1"/>
          </p:nvPr>
        </p:nvSpPr>
        <p:spPr>
          <a:xfrm>
            <a:off x="590550" y="2479675"/>
            <a:ext cx="8080375" cy="2540000"/>
          </a:xfrm>
          <a:noFill/>
        </p:spPr>
        <p:txBody>
          <a:bodyPr>
            <a:spAutoFit/>
          </a:bodyPr>
          <a:lstStyle/>
          <a:p>
            <a:pPr marL="0" indent="0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、用配方法解一元二次方程的步骤：</a:t>
            </a:r>
          </a:p>
          <a:p>
            <a:pPr marL="0" indent="0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）把原方程化成 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px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q</a:t>
            </a:r>
            <a:r>
              <a:rPr lang="en-US" altLang="zh-CN" sz="2400" b="1" dirty="0">
                <a:latin typeface="宋体" panose="02010600030101010101" pitchFamily="2" charset="-122"/>
              </a:rPr>
              <a:t>=0</a:t>
            </a:r>
            <a:r>
              <a:rPr lang="zh-CN" altLang="en-US" sz="2400" b="1" dirty="0">
                <a:latin typeface="宋体" panose="02010600030101010101" pitchFamily="2" charset="-122"/>
              </a:rPr>
              <a:t>的形式；</a:t>
            </a:r>
          </a:p>
          <a:p>
            <a:pPr marL="0" indent="0">
              <a:lnSpc>
                <a:spcPct val="110000"/>
              </a:lnSpc>
              <a:spcBef>
                <a:spcPct val="4500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）移项整理 得 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px</a:t>
            </a:r>
            <a:r>
              <a:rPr lang="en-US" altLang="zh-CN" sz="2400" b="1" dirty="0">
                <a:latin typeface="宋体" panose="02010600030101010101" pitchFamily="2" charset="-122"/>
              </a:rPr>
              <a:t>=-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q</a:t>
            </a:r>
            <a:r>
              <a:rPr lang="zh-CN" altLang="en-US" sz="2400" b="1" dirty="0">
                <a:latin typeface="宋体" panose="02010600030101010101" pitchFamily="2" charset="-122"/>
              </a:rPr>
              <a:t>； </a:t>
            </a:r>
          </a:p>
          <a:p>
            <a:pPr marL="0" indent="0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latin typeface="宋体" panose="02010600030101010101" pitchFamily="2" charset="-122"/>
              </a:rPr>
              <a:t>）在方程 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b="1" dirty="0">
                <a:latin typeface="宋体" panose="02010600030101010101" pitchFamily="2" charset="-122"/>
              </a:rPr>
              <a:t>+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px</a:t>
            </a:r>
            <a:r>
              <a:rPr lang="en-US" altLang="zh-CN" sz="2400" b="1" dirty="0">
                <a:latin typeface="宋体" panose="02010600030101010101" pitchFamily="2" charset="-122"/>
              </a:rPr>
              <a:t>=-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q</a:t>
            </a:r>
            <a:r>
              <a:rPr lang="en-US" altLang="zh-CN" sz="2400" b="1" dirty="0"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宋体" panose="02010600030101010101" pitchFamily="2" charset="-122"/>
              </a:rPr>
              <a:t>的两边同加上一次项系数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</a:rPr>
              <a:t>p</a:t>
            </a:r>
            <a:r>
              <a:rPr lang="zh-CN" altLang="en-US" sz="2400" b="1" dirty="0">
                <a:latin typeface="宋体" panose="02010600030101010101" pitchFamily="2" charset="-122"/>
              </a:rPr>
              <a:t>的一半的平方；   </a:t>
            </a:r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DF87-60A1-49B3-827A-5A7D23199F17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163873" name="Rectangle 33"/>
          <p:cNvSpPr>
            <a:spLocks noChangeArrowheads="1"/>
          </p:cNvSpPr>
          <p:nvPr/>
        </p:nvSpPr>
        <p:spPr bwMode="auto">
          <a:xfrm>
            <a:off x="168275" y="5175250"/>
            <a:ext cx="7416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</a:rPr>
              <a:t>    </a:t>
            </a:r>
            <a:r>
              <a:rPr lang="zh-CN" altLang="en-US" sz="2400" dirty="0">
                <a:latin typeface="宋体" panose="02010600030101010101" pitchFamily="2" charset="-122"/>
              </a:rPr>
              <a:t>（</a:t>
            </a:r>
            <a:r>
              <a:rPr lang="en-US" altLang="zh-CN" sz="2400" dirty="0">
                <a:latin typeface="宋体" panose="02010600030101010101" pitchFamily="2" charset="-122"/>
              </a:rPr>
              <a:t>4</a:t>
            </a:r>
            <a:r>
              <a:rPr lang="zh-CN" altLang="en-US" sz="2400" dirty="0">
                <a:latin typeface="宋体" panose="02010600030101010101" pitchFamily="2" charset="-122"/>
              </a:rPr>
              <a:t>）配方、用直接开平方法解方程</a:t>
            </a:r>
            <a:r>
              <a:rPr lang="en-US" altLang="zh-CN" sz="2400" dirty="0">
                <a:latin typeface="宋体" panose="02010600030101010101" pitchFamily="2" charset="-122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zh-CN" sz="2400" dirty="0">
                <a:latin typeface="宋体" panose="02010600030101010101" pitchFamily="2" charset="-122"/>
              </a:rPr>
              <a:t> (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dirty="0">
                <a:latin typeface="宋体" panose="02010600030101010101" pitchFamily="2" charset="-122"/>
              </a:rPr>
              <a:t>+  )</a:t>
            </a:r>
            <a:r>
              <a:rPr lang="en-US" altLang="zh-CN" sz="2400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dirty="0">
                <a:latin typeface="宋体" panose="02010600030101010101" pitchFamily="2" charset="-122"/>
              </a:rPr>
              <a:t>=   -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q</a:t>
            </a:r>
            <a:r>
              <a:rPr lang="en-US" altLang="zh-CN" sz="2400" dirty="0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163874" name="Rectangle 34"/>
          <p:cNvSpPr>
            <a:spLocks noChangeArrowheads="1"/>
          </p:cNvSpPr>
          <p:nvPr/>
        </p:nvSpPr>
        <p:spPr bwMode="auto">
          <a:xfrm>
            <a:off x="266700" y="4597400"/>
            <a:ext cx="84582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dirty="0">
                <a:latin typeface="宋体" panose="02010600030101010101" pitchFamily="2" charset="-122"/>
              </a:rPr>
              <a:t>+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px</a:t>
            </a:r>
            <a:r>
              <a:rPr lang="en-US" altLang="zh-CN" sz="2400" dirty="0">
                <a:latin typeface="宋体" panose="02010600030101010101" pitchFamily="2" charset="-122"/>
              </a:rPr>
              <a:t>+(   )</a:t>
            </a:r>
            <a:r>
              <a:rPr lang="en-US" altLang="zh-CN" sz="2400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dirty="0">
                <a:latin typeface="宋体" panose="02010600030101010101" pitchFamily="2" charset="-122"/>
              </a:rPr>
              <a:t>= -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q</a:t>
            </a:r>
            <a:r>
              <a:rPr lang="en-US" altLang="zh-CN" sz="2400" dirty="0">
                <a:latin typeface="宋体" panose="02010600030101010101" pitchFamily="2" charset="-122"/>
              </a:rPr>
              <a:t>+(   )</a:t>
            </a:r>
            <a:r>
              <a:rPr lang="en-US" altLang="zh-CN" sz="2400" baseline="30000" dirty="0">
                <a:latin typeface="宋体" panose="02010600030101010101" pitchFamily="2" charset="-122"/>
              </a:rPr>
              <a:t>2</a:t>
            </a:r>
          </a:p>
        </p:txBody>
      </p:sp>
      <p:sp>
        <p:nvSpPr>
          <p:cNvPr id="163876" name="Rectangle 36"/>
          <p:cNvSpPr>
            <a:spLocks noChangeArrowheads="1"/>
          </p:cNvSpPr>
          <p:nvPr/>
        </p:nvSpPr>
        <p:spPr bwMode="auto">
          <a:xfrm>
            <a:off x="735013" y="1660525"/>
            <a:ext cx="70834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1</a:t>
            </a:r>
            <a:r>
              <a:rPr lang="zh-CN" altLang="en-US" sz="2400" dirty="0">
                <a:latin typeface="宋体" panose="02010600030101010101" pitchFamily="2" charset="-122"/>
              </a:rPr>
              <a:t>、请用配方法解一元二次方程</a:t>
            </a:r>
            <a:r>
              <a:rPr lang="en-US" altLang="zh-CN" sz="2400" dirty="0">
                <a:latin typeface="宋体" panose="02010600030101010101" pitchFamily="2" charset="-122"/>
              </a:rPr>
              <a:t>2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dirty="0">
                <a:latin typeface="宋体" panose="02010600030101010101" pitchFamily="2" charset="-122"/>
              </a:rPr>
              <a:t>+4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dirty="0">
                <a:latin typeface="宋体" panose="02010600030101010101" pitchFamily="2" charset="-122"/>
              </a:rPr>
              <a:t>+1=0</a:t>
            </a:r>
          </a:p>
        </p:txBody>
      </p:sp>
      <p:graphicFrame>
        <p:nvGraphicFramePr>
          <p:cNvPr id="163877" name="Object 37"/>
          <p:cNvGraphicFramePr>
            <a:graphicFrameLocks noChangeAspect="1"/>
          </p:cNvGraphicFramePr>
          <p:nvPr/>
        </p:nvGraphicFramePr>
        <p:xfrm>
          <a:off x="3938588" y="4452938"/>
          <a:ext cx="3175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9" name="Equation" r:id="rId3" imgW="203200" imgH="520700" progId="Equation.DSMT4">
                  <p:embed/>
                </p:oleObj>
              </mc:Choice>
              <mc:Fallback>
                <p:oleObj name="Equation" r:id="rId3" imgW="203200" imgH="52070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8" y="4452938"/>
                        <a:ext cx="3175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8" name="Object 38"/>
          <p:cNvGraphicFramePr>
            <a:graphicFrameLocks noChangeAspect="1"/>
          </p:cNvGraphicFramePr>
          <p:nvPr/>
        </p:nvGraphicFramePr>
        <p:xfrm>
          <a:off x="5556250" y="4441825"/>
          <a:ext cx="3175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0" name="Equation" r:id="rId5" imgW="203200" imgH="520700" progId="Equation.DSMT4">
                  <p:embed/>
                </p:oleObj>
              </mc:Choice>
              <mc:Fallback>
                <p:oleObj name="Equation" r:id="rId5" imgW="203200" imgH="5207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0" y="4441825"/>
                        <a:ext cx="3175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9" name="Object 39"/>
          <p:cNvGraphicFramePr>
            <a:graphicFrameLocks noChangeAspect="1"/>
          </p:cNvGraphicFramePr>
          <p:nvPr/>
        </p:nvGraphicFramePr>
        <p:xfrm>
          <a:off x="3454400" y="5708650"/>
          <a:ext cx="3175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1" name="Equation" r:id="rId7" imgW="203200" imgH="520700" progId="Equation.DSMT4">
                  <p:embed/>
                </p:oleObj>
              </mc:Choice>
              <mc:Fallback>
                <p:oleObj name="Equation" r:id="rId7" imgW="203200" imgH="5207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5708650"/>
                        <a:ext cx="3175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0" name="Object 40"/>
          <p:cNvGraphicFramePr>
            <a:graphicFrameLocks noChangeAspect="1"/>
          </p:cNvGraphicFramePr>
          <p:nvPr/>
        </p:nvGraphicFramePr>
        <p:xfrm>
          <a:off x="4229100" y="5751513"/>
          <a:ext cx="369888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2" name="Equation" r:id="rId9" imgW="292100" imgH="558800" progId="Equation.DSMT4">
                  <p:embed/>
                </p:oleObj>
              </mc:Choice>
              <mc:Fallback>
                <p:oleObj name="Equation" r:id="rId9" imgW="292100" imgH="5588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5751513"/>
                        <a:ext cx="369888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84" name="Picture 44" descr="图片2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949325" y="719138"/>
            <a:ext cx="3108325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5" grpId="0" build="p"/>
      <p:bldP spid="163873" grpId="0"/>
      <p:bldP spid="1638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1295-7E20-405D-A8F8-302C48525836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3168" name="Rectangle 96"/>
          <p:cNvSpPr>
            <a:spLocks noChangeArrowheads="1"/>
          </p:cNvSpPr>
          <p:nvPr/>
        </p:nvSpPr>
        <p:spPr bwMode="auto">
          <a:xfrm>
            <a:off x="536575" y="1830388"/>
            <a:ext cx="78168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40000"/>
              </a:lnSpc>
            </a:pPr>
            <a:r>
              <a:rPr kumimoji="0" lang="zh-CN" altLang="en-US" sz="2400" dirty="0">
                <a:latin typeface="宋体" panose="02010600030101010101" pitchFamily="2" charset="-122"/>
              </a:rPr>
              <a:t>用配方法解一般形式的一元二次方程</a:t>
            </a:r>
            <a:br>
              <a:rPr kumimoji="0" lang="zh-CN" altLang="en-US" sz="2400" dirty="0">
                <a:latin typeface="宋体" panose="02010600030101010101" pitchFamily="2" charset="-122"/>
              </a:rPr>
            </a:br>
            <a:r>
              <a:rPr kumimoji="0" lang="zh-CN" altLang="en-US" sz="2400" dirty="0">
                <a:latin typeface="宋体" panose="02010600030101010101" pitchFamily="2" charset="-122"/>
              </a:rPr>
              <a:t> 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ax</a:t>
            </a:r>
            <a:r>
              <a:rPr kumimoji="0" lang="en-US" altLang="zh-CN" sz="2400" baseline="30000" dirty="0">
                <a:latin typeface="宋体" panose="02010600030101010101" pitchFamily="2" charset="-122"/>
              </a:rPr>
              <a:t>2</a:t>
            </a:r>
            <a:r>
              <a:rPr kumimoji="0" lang="en-US" altLang="zh-CN" sz="2400" dirty="0">
                <a:latin typeface="宋体" panose="02010600030101010101" pitchFamily="2" charset="-122"/>
              </a:rPr>
              <a:t>+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bx</a:t>
            </a:r>
            <a:r>
              <a:rPr kumimoji="0" lang="en-US" altLang="zh-CN" sz="2400" dirty="0">
                <a:latin typeface="宋体" panose="02010600030101010101" pitchFamily="2" charset="-122"/>
              </a:rPr>
              <a:t>+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c</a:t>
            </a:r>
            <a:r>
              <a:rPr kumimoji="0" lang="en-US" altLang="zh-CN" sz="2400" dirty="0">
                <a:latin typeface="宋体" panose="02010600030101010101" pitchFamily="2" charset="-122"/>
              </a:rPr>
              <a:t>=0  (</a:t>
            </a:r>
            <a:r>
              <a:rPr kumimoji="0" lang="en-US" altLang="zh-CN" sz="2400" dirty="0"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 sz="2400" dirty="0">
                <a:latin typeface="宋体" panose="02010600030101010101" pitchFamily="2" charset="-122"/>
              </a:rPr>
              <a:t>≠0)</a:t>
            </a:r>
          </a:p>
        </p:txBody>
      </p:sp>
      <p:sp>
        <p:nvSpPr>
          <p:cNvPr id="3169" name="Rectangle 97"/>
          <p:cNvSpPr>
            <a:spLocks noChangeArrowheads="1"/>
          </p:cNvSpPr>
          <p:nvPr/>
        </p:nvSpPr>
        <p:spPr bwMode="auto">
          <a:xfrm>
            <a:off x="57150" y="2982913"/>
            <a:ext cx="64008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altLang="zh-CN" sz="2400">
                <a:latin typeface="宋体" panose="02010600030101010101" pitchFamily="2" charset="-122"/>
              </a:rPr>
              <a:t>   </a:t>
            </a:r>
            <a:r>
              <a:rPr kumimoji="0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kumimoji="0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kumimoji="0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把方程两边都除以</a:t>
            </a:r>
            <a:r>
              <a:rPr kumimoji="0"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</a:p>
        </p:txBody>
      </p:sp>
      <p:sp>
        <p:nvSpPr>
          <p:cNvPr id="3172" name="Rectangle 100"/>
          <p:cNvSpPr>
            <a:spLocks noChangeArrowheads="1"/>
          </p:cNvSpPr>
          <p:nvPr/>
        </p:nvSpPr>
        <p:spPr bwMode="auto">
          <a:xfrm>
            <a:off x="236538" y="5445125"/>
            <a:ext cx="442436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         </a:t>
            </a:r>
            <a:r>
              <a:rPr kumimoji="0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即  </a:t>
            </a:r>
            <a:r>
              <a:rPr kumimoji="0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( </a:t>
            </a:r>
            <a:r>
              <a:rPr kumimoji="0"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 +     )</a:t>
            </a:r>
            <a:r>
              <a:rPr kumimoji="0" lang="en-US" altLang="zh-CN" sz="2400" baseline="30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0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 = </a:t>
            </a:r>
          </a:p>
        </p:txBody>
      </p:sp>
      <p:sp>
        <p:nvSpPr>
          <p:cNvPr id="3175" name="Rectangle 103"/>
          <p:cNvSpPr>
            <a:spLocks noChangeArrowheads="1"/>
          </p:cNvSpPr>
          <p:nvPr/>
        </p:nvSpPr>
        <p:spPr bwMode="auto">
          <a:xfrm>
            <a:off x="539750" y="3552825"/>
            <a:ext cx="63642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0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       </a:t>
            </a:r>
            <a:r>
              <a:rPr kumimoji="0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移项，得   </a:t>
            </a:r>
            <a:r>
              <a:rPr kumimoji="0"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sz="2400" baseline="30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0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 +   </a:t>
            </a:r>
            <a:r>
              <a:rPr kumimoji="0"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= -</a:t>
            </a:r>
          </a:p>
        </p:txBody>
      </p:sp>
      <p:sp>
        <p:nvSpPr>
          <p:cNvPr id="3176" name="Rectangle 104"/>
          <p:cNvSpPr>
            <a:spLocks noChangeArrowheads="1"/>
          </p:cNvSpPr>
          <p:nvPr/>
        </p:nvSpPr>
        <p:spPr bwMode="auto">
          <a:xfrm>
            <a:off x="395288" y="4468813"/>
            <a:ext cx="67183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0"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配方，得 </a:t>
            </a:r>
            <a:r>
              <a:rPr kumimoji="0"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sz="2400" baseline="300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2</a:t>
            </a:r>
            <a:r>
              <a:rPr kumimoji="0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 +   </a:t>
            </a:r>
            <a:r>
              <a:rPr kumimoji="0"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kumimoji="0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+(    )</a:t>
            </a:r>
            <a:r>
              <a:rPr kumimoji="0" lang="en-US" altLang="zh-CN" sz="2400" baseline="30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0"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=-    +(    )</a:t>
            </a:r>
            <a:r>
              <a:rPr kumimoji="0" lang="en-US" altLang="zh-CN" sz="2400" baseline="30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</a:p>
        </p:txBody>
      </p:sp>
      <p:graphicFrame>
        <p:nvGraphicFramePr>
          <p:cNvPr id="3185" name="Object 113"/>
          <p:cNvGraphicFramePr>
            <a:graphicFrameLocks noChangeAspect="1"/>
          </p:cNvGraphicFramePr>
          <p:nvPr/>
        </p:nvGraphicFramePr>
        <p:xfrm>
          <a:off x="5126038" y="3416300"/>
          <a:ext cx="4762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1" name="公式" r:id="rId3" imgW="203200" imgH="520700" progId="Equation.3">
                  <p:embed/>
                </p:oleObj>
              </mc:Choice>
              <mc:Fallback>
                <p:oleObj name="公式" r:id="rId3" imgW="203200" imgH="520700" progId="Equation.3">
                  <p:embed/>
                  <p:pic>
                    <p:nvPicPr>
                      <p:cNvPr id="0" name="Object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3416300"/>
                        <a:ext cx="47625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6" name="Object 114"/>
          <p:cNvGraphicFramePr>
            <a:graphicFrameLocks noChangeAspect="1"/>
          </p:cNvGraphicFramePr>
          <p:nvPr/>
        </p:nvGraphicFramePr>
        <p:xfrm>
          <a:off x="3997325" y="3422650"/>
          <a:ext cx="4762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2" name="公式" r:id="rId5" imgW="203200" imgH="520700" progId="Equation.3">
                  <p:embed/>
                </p:oleObj>
              </mc:Choice>
              <mc:Fallback>
                <p:oleObj name="公式" r:id="rId5" imgW="203200" imgH="520700" progId="Equation.3">
                  <p:embed/>
                  <p:pic>
                    <p:nvPicPr>
                      <p:cNvPr id="0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325" y="3422650"/>
                        <a:ext cx="47625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7" name="Object 115"/>
          <p:cNvGraphicFramePr>
            <a:graphicFrameLocks noChangeAspect="1"/>
          </p:cNvGraphicFramePr>
          <p:nvPr/>
        </p:nvGraphicFramePr>
        <p:xfrm>
          <a:off x="2614613" y="4325938"/>
          <a:ext cx="47625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3" name="公式" r:id="rId7" imgW="203200" imgH="520700" progId="Equation.3">
                  <p:embed/>
                </p:oleObj>
              </mc:Choice>
              <mc:Fallback>
                <p:oleObj name="公式" r:id="rId7" imgW="203200" imgH="520700" progId="Equation.3">
                  <p:embed/>
                  <p:pic>
                    <p:nvPicPr>
                      <p:cNvPr id="0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4325938"/>
                        <a:ext cx="476250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8" name="Object 116"/>
          <p:cNvGraphicFramePr>
            <a:graphicFrameLocks noChangeAspect="1"/>
          </p:cNvGraphicFramePr>
          <p:nvPr/>
        </p:nvGraphicFramePr>
        <p:xfrm>
          <a:off x="3463925" y="4306888"/>
          <a:ext cx="7143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公式" r:id="rId9" imgW="304800" imgH="520700" progId="Equation.3">
                  <p:embed/>
                </p:oleObj>
              </mc:Choice>
              <mc:Fallback>
                <p:oleObj name="公式" r:id="rId9" imgW="304800" imgH="520700" progId="Equation.3">
                  <p:embed/>
                  <p:pic>
                    <p:nvPicPr>
                      <p:cNvPr id="0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3925" y="4306888"/>
                        <a:ext cx="714375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89" name="Object 117"/>
          <p:cNvGraphicFramePr>
            <a:graphicFrameLocks noChangeAspect="1"/>
          </p:cNvGraphicFramePr>
          <p:nvPr/>
        </p:nvGraphicFramePr>
        <p:xfrm>
          <a:off x="5589588" y="4325938"/>
          <a:ext cx="7143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公式" r:id="rId11" imgW="304800" imgH="520700" progId="Equation.3">
                  <p:embed/>
                </p:oleObj>
              </mc:Choice>
              <mc:Fallback>
                <p:oleObj name="公式" r:id="rId11" imgW="304800" imgH="520700" progId="Equation.3">
                  <p:embed/>
                  <p:pic>
                    <p:nvPicPr>
                      <p:cNvPr id="0" name="Object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588" y="4325938"/>
                        <a:ext cx="714375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0" name="Object 118"/>
          <p:cNvGraphicFramePr>
            <a:graphicFrameLocks noChangeAspect="1"/>
          </p:cNvGraphicFramePr>
          <p:nvPr/>
        </p:nvGraphicFramePr>
        <p:xfrm>
          <a:off x="4743450" y="4337050"/>
          <a:ext cx="4762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6" name="公式" r:id="rId13" imgW="203200" imgH="520700" progId="Equation.3">
                  <p:embed/>
                </p:oleObj>
              </mc:Choice>
              <mc:Fallback>
                <p:oleObj name="公式" r:id="rId13" imgW="203200" imgH="52070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0" y="4337050"/>
                        <a:ext cx="47625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1" name="Object 119"/>
          <p:cNvGraphicFramePr>
            <a:graphicFrameLocks noChangeAspect="1"/>
          </p:cNvGraphicFramePr>
          <p:nvPr/>
        </p:nvGraphicFramePr>
        <p:xfrm>
          <a:off x="3160713" y="5287963"/>
          <a:ext cx="7143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7" name="公式" r:id="rId15" imgW="304800" imgH="520700" progId="Equation.3">
                  <p:embed/>
                </p:oleObj>
              </mc:Choice>
              <mc:Fallback>
                <p:oleObj name="公式" r:id="rId15" imgW="304800" imgH="5207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5287963"/>
                        <a:ext cx="714375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2" name="Object 120"/>
          <p:cNvGraphicFramePr>
            <a:graphicFrameLocks noChangeAspect="1"/>
          </p:cNvGraphicFramePr>
          <p:nvPr/>
        </p:nvGraphicFramePr>
        <p:xfrm>
          <a:off x="4557713" y="5211763"/>
          <a:ext cx="1785937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" name="公式" r:id="rId17" imgW="762000" imgH="558800" progId="Equation.3">
                  <p:embed/>
                </p:oleObj>
              </mc:Choice>
              <mc:Fallback>
                <p:oleObj name="公式" r:id="rId17" imgW="762000" imgH="558800" progId="Equation.3">
                  <p:embed/>
                  <p:pic>
                    <p:nvPicPr>
                      <p:cNvPr id="0" name="Object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5211763"/>
                        <a:ext cx="1785937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94" name="Picture 122" descr="图片3"/>
          <p:cNvPicPr>
            <a:picLocks noChangeAspect="1" noChangeArrowheads="1"/>
          </p:cNvPicPr>
          <p:nvPr/>
        </p:nvPicPr>
        <p:blipFill>
          <a:blip r:embed="rId19" cstate="email"/>
          <a:srcRect/>
          <a:stretch>
            <a:fillRect/>
          </a:stretch>
        </p:blipFill>
        <p:spPr bwMode="auto">
          <a:xfrm>
            <a:off x="892175" y="727075"/>
            <a:ext cx="3378200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9" grpId="0"/>
      <p:bldP spid="3172" grpId="0"/>
      <p:bldP spid="3175" grpId="0"/>
      <p:bldP spid="3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E3ED-2C84-496B-8DBF-0C3B65C8F21F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171035" name="Rectangle 27"/>
          <p:cNvSpPr>
            <a:spLocks noChangeArrowheads="1"/>
          </p:cNvSpPr>
          <p:nvPr/>
        </p:nvSpPr>
        <p:spPr bwMode="auto">
          <a:xfrm>
            <a:off x="863600" y="2405063"/>
            <a:ext cx="23177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解得    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=    </a:t>
            </a:r>
          </a:p>
        </p:txBody>
      </p:sp>
      <p:sp>
        <p:nvSpPr>
          <p:cNvPr id="171038" name="Rectangle 30"/>
          <p:cNvSpPr>
            <a:spLocks noChangeArrowheads="1"/>
          </p:cNvSpPr>
          <p:nvPr/>
        </p:nvSpPr>
        <p:spPr bwMode="auto">
          <a:xfrm>
            <a:off x="869950" y="1492250"/>
            <a:ext cx="472598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∴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当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en-US" altLang="zh-CN" sz="2400" baseline="30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-4ac≥0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时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 +     =±</a:t>
            </a: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71039" name="Rectangle 31"/>
          <p:cNvSpPr>
            <a:spLocks noChangeArrowheads="1"/>
          </p:cNvSpPr>
          <p:nvPr/>
        </p:nvSpPr>
        <p:spPr bwMode="auto">
          <a:xfrm>
            <a:off x="869950" y="803275"/>
            <a:ext cx="2079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∵4a</a:t>
            </a:r>
            <a:r>
              <a:rPr lang="en-US" altLang="zh-CN" sz="2400" baseline="30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＞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0</a:t>
            </a:r>
          </a:p>
        </p:txBody>
      </p:sp>
      <p:sp>
        <p:nvSpPr>
          <p:cNvPr id="171040" name="Rectangle 32"/>
          <p:cNvSpPr>
            <a:spLocks noChangeArrowheads="1"/>
          </p:cNvSpPr>
          <p:nvPr/>
        </p:nvSpPr>
        <p:spPr bwMode="auto">
          <a:xfrm>
            <a:off x="931863" y="5410200"/>
            <a:ext cx="691197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用求根公式解一元二次方程的方法叫做公式法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. </a:t>
            </a:r>
          </a:p>
        </p:txBody>
      </p:sp>
      <p:sp>
        <p:nvSpPr>
          <p:cNvPr id="171041" name="Rectangle 33"/>
          <p:cNvSpPr>
            <a:spLocks noChangeArrowheads="1"/>
          </p:cNvSpPr>
          <p:nvPr/>
        </p:nvSpPr>
        <p:spPr bwMode="auto">
          <a:xfrm>
            <a:off x="858838" y="3338513"/>
            <a:ext cx="28194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即   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=</a:t>
            </a:r>
          </a:p>
        </p:txBody>
      </p:sp>
      <p:sp>
        <p:nvSpPr>
          <p:cNvPr id="171043" name="Rectangle 35"/>
          <p:cNvSpPr>
            <a:spLocks noChangeArrowheads="1"/>
          </p:cNvSpPr>
          <p:nvPr/>
        </p:nvSpPr>
        <p:spPr bwMode="auto">
          <a:xfrm>
            <a:off x="4943475" y="998538"/>
            <a:ext cx="228600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endParaRPr lang="zh-CN" altLang="zh-CN" sz="2400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171044" name="Object 36"/>
          <p:cNvGraphicFramePr>
            <a:graphicFrameLocks noChangeAspect="1"/>
          </p:cNvGraphicFramePr>
          <p:nvPr/>
        </p:nvGraphicFramePr>
        <p:xfrm>
          <a:off x="4162425" y="1354138"/>
          <a:ext cx="71437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1" name="公式" r:id="rId3" imgW="304800" imgH="520700" progId="Equation.3">
                  <p:embed/>
                </p:oleObj>
              </mc:Choice>
              <mc:Fallback>
                <p:oleObj name="公式" r:id="rId3" imgW="304800" imgH="5207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1354138"/>
                        <a:ext cx="714375" cy="78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45" name="Object 37"/>
          <p:cNvGraphicFramePr>
            <a:graphicFrameLocks noChangeAspect="1"/>
          </p:cNvGraphicFramePr>
          <p:nvPr/>
        </p:nvGraphicFramePr>
        <p:xfrm>
          <a:off x="3255963" y="2222500"/>
          <a:ext cx="250031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2" name="公式" r:id="rId5" imgW="1066800" imgH="596900" progId="Equation.3">
                  <p:embed/>
                </p:oleObj>
              </mc:Choice>
              <mc:Fallback>
                <p:oleObj name="公式" r:id="rId5" imgW="1066800" imgH="5969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2222500"/>
                        <a:ext cx="2500312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46" name="Object 38"/>
          <p:cNvGraphicFramePr>
            <a:graphicFrameLocks noChangeAspect="1"/>
          </p:cNvGraphicFramePr>
          <p:nvPr/>
        </p:nvGraphicFramePr>
        <p:xfrm>
          <a:off x="5418138" y="1287463"/>
          <a:ext cx="21431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3" name="公式" r:id="rId7" imgW="914400" imgH="596900" progId="Equation.3">
                  <p:embed/>
                </p:oleObj>
              </mc:Choice>
              <mc:Fallback>
                <p:oleObj name="公式" r:id="rId7" imgW="914400" imgH="5969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8138" y="1287463"/>
                        <a:ext cx="21431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47" name="Object 39"/>
          <p:cNvGraphicFramePr>
            <a:graphicFrameLocks noChangeAspect="1"/>
          </p:cNvGraphicFramePr>
          <p:nvPr/>
        </p:nvGraphicFramePr>
        <p:xfrm>
          <a:off x="2490788" y="2254250"/>
          <a:ext cx="79375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4" name="公式" r:id="rId9" imgW="342900" imgH="520700" progId="Equation.3">
                  <p:embed/>
                </p:oleObj>
              </mc:Choice>
              <mc:Fallback>
                <p:oleObj name="公式" r:id="rId9" imgW="342900" imgH="5207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8" y="2254250"/>
                        <a:ext cx="79375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1048" name="Object 40"/>
          <p:cNvGraphicFramePr>
            <a:graphicFrameLocks noChangeAspect="1"/>
          </p:cNvGraphicFramePr>
          <p:nvPr/>
        </p:nvGraphicFramePr>
        <p:xfrm>
          <a:off x="2103438" y="3144838"/>
          <a:ext cx="3135312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5" name="公式" r:id="rId11" imgW="1333500" imgH="596900" progId="Equation.3">
                  <p:embed/>
                </p:oleObj>
              </mc:Choice>
              <mc:Fallback>
                <p:oleObj name="公式" r:id="rId11" imgW="1333500" imgH="5969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3144838"/>
                        <a:ext cx="3135312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49" name="Rectangle 41"/>
          <p:cNvSpPr>
            <a:spLocks noChangeArrowheads="1"/>
          </p:cNvSpPr>
          <p:nvPr/>
        </p:nvSpPr>
        <p:spPr bwMode="auto">
          <a:xfrm>
            <a:off x="1843088" y="4602163"/>
            <a:ext cx="67849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>
                <a:solidFill>
                  <a:srgbClr val="0000FF"/>
                </a:solidFill>
                <a:latin typeface="宋体" panose="02010600030101010101" pitchFamily="2" charset="-122"/>
              </a:rPr>
              <a:t>=                     </a:t>
            </a:r>
            <a:r>
              <a:rPr lang="zh-CN" altLang="en-US" sz="2400">
                <a:solidFill>
                  <a:srgbClr val="0000FF"/>
                </a:solidFill>
                <a:latin typeface="宋体" panose="02010600030101010101" pitchFamily="2" charset="-122"/>
              </a:rPr>
              <a:t>叫做求根公式</a:t>
            </a:r>
          </a:p>
          <a:p>
            <a:pPr>
              <a:lnSpc>
                <a:spcPct val="110000"/>
              </a:lnSpc>
            </a:pPr>
            <a:endParaRPr lang="en-US" altLang="zh-CN" sz="240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graphicFrame>
        <p:nvGraphicFramePr>
          <p:cNvPr id="171050" name="Object 42"/>
          <p:cNvGraphicFramePr>
            <a:graphicFrameLocks noChangeAspect="1"/>
          </p:cNvGraphicFramePr>
          <p:nvPr/>
        </p:nvGraphicFramePr>
        <p:xfrm>
          <a:off x="2333625" y="4414838"/>
          <a:ext cx="3055938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76" name="Equation" r:id="rId13" imgW="1308100" imgH="596900" progId="Equation.DSMT4">
                  <p:embed/>
                </p:oleObj>
              </mc:Choice>
              <mc:Fallback>
                <p:oleObj name="Equation" r:id="rId13" imgW="1308100" imgH="5969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4414838"/>
                        <a:ext cx="3055938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40" grpId="0"/>
      <p:bldP spid="1710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58E9-CAB2-4D00-98C9-495EA26139C5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100382" name="Rectangle 30"/>
          <p:cNvSpPr>
            <a:spLocks noChangeArrowheads="1"/>
          </p:cNvSpPr>
          <p:nvPr/>
        </p:nvSpPr>
        <p:spPr bwMode="auto">
          <a:xfrm>
            <a:off x="668338" y="2166938"/>
            <a:ext cx="7091362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altLang="zh-CN" sz="2400">
                <a:solidFill>
                  <a:srgbClr val="CC00FF"/>
                </a:solidFill>
                <a:latin typeface="Arial" panose="020B0604020202020204" pitchFamily="34" charset="0"/>
                <a:ea typeface="楷体_GB2312" pitchFamily="49" charset="-122"/>
              </a:rPr>
              <a:t>【</a:t>
            </a:r>
            <a:r>
              <a:rPr kumimoji="0" lang="zh-CN" altLang="en-US" sz="2400">
                <a:solidFill>
                  <a:srgbClr val="CC00FF"/>
                </a:solidFill>
                <a:latin typeface="Arial" panose="020B0604020202020204" pitchFamily="34" charset="0"/>
                <a:ea typeface="楷体_GB2312" pitchFamily="49" charset="-122"/>
              </a:rPr>
              <a:t>解析</a:t>
            </a:r>
            <a:r>
              <a:rPr kumimoji="0" lang="en-US" altLang="zh-CN" sz="2400">
                <a:solidFill>
                  <a:srgbClr val="CC00FF"/>
                </a:solidFill>
                <a:latin typeface="Arial" panose="020B0604020202020204" pitchFamily="34" charset="0"/>
                <a:ea typeface="楷体_GB2312" pitchFamily="49" charset="-122"/>
              </a:rPr>
              <a:t>】</a:t>
            </a:r>
            <a:r>
              <a:rPr kumimoji="0" lang="en-US" altLang="zh-CN" sz="3200" b="0">
                <a:latin typeface="Arial" panose="020B0604020202020204" pitchFamily="34" charset="0"/>
              </a:rPr>
              <a:t> </a:t>
            </a:r>
            <a:r>
              <a:rPr kumimoji="0"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kumimoji="0"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=2 , </a:t>
            </a:r>
            <a:r>
              <a:rPr kumimoji="0"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=5 , </a:t>
            </a:r>
            <a:r>
              <a:rPr kumimoji="0"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kumimoji="0"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 -3 .</a:t>
            </a:r>
          </a:p>
          <a:p>
            <a:pPr marL="342900" indent="-342900">
              <a:lnSpc>
                <a:spcPct val="14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None/>
            </a:pPr>
            <a:r>
              <a:rPr kumimoji="0"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∴ </a:t>
            </a:r>
            <a:r>
              <a:rPr kumimoji="0"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kumimoji="0" lang="en-US" altLang="zh-CN" sz="2400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-4</a:t>
            </a:r>
            <a:r>
              <a:rPr kumimoji="0"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ac</a:t>
            </a:r>
            <a:r>
              <a:rPr kumimoji="0"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=5</a:t>
            </a:r>
            <a:r>
              <a:rPr kumimoji="0" lang="en-US" altLang="zh-CN" sz="2400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-4×2×(-3)=49.</a:t>
            </a:r>
          </a:p>
        </p:txBody>
      </p:sp>
      <p:sp>
        <p:nvSpPr>
          <p:cNvPr id="100384" name="Rectangle 32"/>
          <p:cNvSpPr>
            <a:spLocks noChangeArrowheads="1"/>
          </p:cNvSpPr>
          <p:nvPr/>
        </p:nvSpPr>
        <p:spPr bwMode="auto">
          <a:xfrm>
            <a:off x="1584325" y="3624263"/>
            <a:ext cx="14033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∴ 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=</a:t>
            </a:r>
          </a:p>
          <a:p>
            <a:pPr>
              <a:lnSpc>
                <a:spcPct val="200000"/>
              </a:lnSpc>
            </a:pP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     </a:t>
            </a:r>
          </a:p>
        </p:txBody>
      </p:sp>
      <p:sp>
        <p:nvSpPr>
          <p:cNvPr id="100385" name="Rectangle 33"/>
          <p:cNvSpPr>
            <a:spLocks noChangeArrowheads="1"/>
          </p:cNvSpPr>
          <p:nvPr/>
        </p:nvSpPr>
        <p:spPr bwMode="auto">
          <a:xfrm>
            <a:off x="1652588" y="5289550"/>
            <a:ext cx="3744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即 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 - 3,  </a:t>
            </a:r>
            <a:r>
              <a:rPr lang="en-US" altLang="zh-CN" sz="2400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    .</a:t>
            </a:r>
          </a:p>
        </p:txBody>
      </p:sp>
      <p:grpSp>
        <p:nvGrpSpPr>
          <p:cNvPr id="100391" name="Group 39"/>
          <p:cNvGrpSpPr/>
          <p:nvPr/>
        </p:nvGrpSpPr>
        <p:grpSpPr bwMode="auto">
          <a:xfrm>
            <a:off x="692150" y="619125"/>
            <a:ext cx="2238375" cy="788988"/>
            <a:chOff x="395" y="244"/>
            <a:chExt cx="1410" cy="497"/>
          </a:xfrm>
        </p:grpSpPr>
        <p:grpSp>
          <p:nvGrpSpPr>
            <p:cNvPr id="100392" name="Group 4"/>
            <p:cNvGrpSpPr/>
            <p:nvPr/>
          </p:nvGrpSpPr>
          <p:grpSpPr bwMode="auto">
            <a:xfrm>
              <a:off x="395" y="363"/>
              <a:ext cx="1410" cy="378"/>
              <a:chOff x="616" y="1267"/>
              <a:chExt cx="1762" cy="446"/>
            </a:xfrm>
          </p:grpSpPr>
          <p:pic>
            <p:nvPicPr>
              <p:cNvPr id="100393" name="Picture 5" descr="1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616" y="1267"/>
                <a:ext cx="176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0394" name="Rectangle 6"/>
              <p:cNvSpPr>
                <a:spLocks noChangeArrowheads="1"/>
              </p:cNvSpPr>
              <p:nvPr/>
            </p:nvSpPr>
            <p:spPr bwMode="auto">
              <a:xfrm>
                <a:off x="1057" y="1304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 sz="2400"/>
              </a:p>
            </p:txBody>
          </p:sp>
        </p:grpSp>
        <p:sp>
          <p:nvSpPr>
            <p:cNvPr id="100395" name="Text Box 7"/>
            <p:cNvSpPr txBox="1">
              <a:spLocks noChangeArrowheads="1"/>
            </p:cNvSpPr>
            <p:nvPr/>
          </p:nvSpPr>
          <p:spPr bwMode="auto">
            <a:xfrm>
              <a:off x="823" y="244"/>
              <a:ext cx="788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kumimoji="0" lang="zh-CN" altLang="en-US" sz="2800" b="0" dirty="0">
                  <a:latin typeface="隶书" panose="02010509060101010101" pitchFamily="49" charset="-122"/>
                  <a:ea typeface="隶书" panose="02010509060101010101" pitchFamily="49" charset="-122"/>
                </a:rPr>
                <a:t>例  题</a:t>
              </a:r>
            </a:p>
          </p:txBody>
        </p:sp>
      </p:grpSp>
      <p:sp>
        <p:nvSpPr>
          <p:cNvPr id="100396" name="Rectangle 44"/>
          <p:cNvSpPr>
            <a:spLocks noChangeArrowheads="1"/>
          </p:cNvSpPr>
          <p:nvPr/>
        </p:nvSpPr>
        <p:spPr bwMode="auto">
          <a:xfrm>
            <a:off x="519113" y="1549400"/>
            <a:ext cx="5483225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kumimoji="0" lang="en-US" altLang="zh-CN" sz="2400" dirty="0">
                <a:latin typeface="宋体" panose="02010600030101010101" pitchFamily="2" charset="-122"/>
              </a:rPr>
              <a:t>【</a:t>
            </a:r>
            <a:r>
              <a:rPr kumimoji="0" lang="zh-CN" altLang="en-US" sz="2400" dirty="0">
                <a:latin typeface="宋体" panose="02010600030101010101" pitchFamily="2" charset="-122"/>
              </a:rPr>
              <a:t>例</a:t>
            </a:r>
            <a:r>
              <a:rPr kumimoji="0" lang="en-US" altLang="zh-CN" sz="2400" dirty="0">
                <a:latin typeface="宋体" panose="02010600030101010101" pitchFamily="2" charset="-122"/>
              </a:rPr>
              <a:t>1】</a:t>
            </a:r>
            <a:r>
              <a:rPr lang="zh-CN" altLang="en-US" sz="2400" dirty="0">
                <a:latin typeface="宋体" panose="02010600030101010101" pitchFamily="2" charset="-122"/>
              </a:rPr>
              <a:t>用公式法解方程</a:t>
            </a:r>
            <a:r>
              <a:rPr lang="en-US" altLang="zh-CN" sz="2400" dirty="0">
                <a:latin typeface="宋体" panose="02010600030101010101" pitchFamily="2" charset="-122"/>
              </a:rPr>
              <a:t>:2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30000" dirty="0">
                <a:latin typeface="宋体" panose="02010600030101010101" pitchFamily="2" charset="-122"/>
              </a:rPr>
              <a:t>2</a:t>
            </a:r>
            <a:r>
              <a:rPr lang="en-US" altLang="zh-CN" sz="2400" dirty="0">
                <a:latin typeface="宋体" panose="02010600030101010101" pitchFamily="2" charset="-122"/>
              </a:rPr>
              <a:t>+5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dirty="0">
                <a:latin typeface="宋体" panose="02010600030101010101" pitchFamily="2" charset="-122"/>
              </a:rPr>
              <a:t>-3=0</a:t>
            </a:r>
          </a:p>
        </p:txBody>
      </p:sp>
      <p:graphicFrame>
        <p:nvGraphicFramePr>
          <p:cNvPr id="100397" name="Object 45"/>
          <p:cNvGraphicFramePr>
            <a:graphicFrameLocks noChangeAspect="1"/>
          </p:cNvGraphicFramePr>
          <p:nvPr/>
        </p:nvGraphicFramePr>
        <p:xfrm>
          <a:off x="2628900" y="3662363"/>
          <a:ext cx="2938463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6" name="公式" r:id="rId4" imgW="1333500" imgH="596900" progId="Equation.3">
                  <p:embed/>
                </p:oleObj>
              </mc:Choice>
              <mc:Fallback>
                <p:oleObj name="公式" r:id="rId4" imgW="1333500" imgH="5969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3662363"/>
                        <a:ext cx="2938463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98" name="Object 46"/>
          <p:cNvGraphicFramePr>
            <a:graphicFrameLocks noChangeAspect="1"/>
          </p:cNvGraphicFramePr>
          <p:nvPr/>
        </p:nvGraphicFramePr>
        <p:xfrm>
          <a:off x="5664200" y="3532188"/>
          <a:ext cx="2268538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7" name="公式" r:id="rId6" imgW="1028700" imgH="571500" progId="Equation.3">
                  <p:embed/>
                </p:oleObj>
              </mc:Choice>
              <mc:Fallback>
                <p:oleObj name="公式" r:id="rId6" imgW="1028700" imgH="5715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3532188"/>
                        <a:ext cx="2268538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99" name="Object 47"/>
          <p:cNvGraphicFramePr>
            <a:graphicFrameLocks noChangeAspect="1"/>
          </p:cNvGraphicFramePr>
          <p:nvPr/>
        </p:nvGraphicFramePr>
        <p:xfrm>
          <a:off x="5681663" y="4489450"/>
          <a:ext cx="1709737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8" name="公式" r:id="rId8" imgW="774700" imgH="520700" progId="Equation.3">
                  <p:embed/>
                </p:oleObj>
              </mc:Choice>
              <mc:Fallback>
                <p:oleObj name="公式" r:id="rId8" imgW="774700" imgH="5207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663" y="4489450"/>
                        <a:ext cx="1709737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400" name="Object 48"/>
          <p:cNvGraphicFramePr>
            <a:graphicFrameLocks noChangeAspect="1"/>
          </p:cNvGraphicFramePr>
          <p:nvPr/>
        </p:nvGraphicFramePr>
        <p:xfrm>
          <a:off x="4214813" y="5205413"/>
          <a:ext cx="38417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419" name="公式" r:id="rId10" imgW="203200" imgH="520700" progId="Equation.3">
                  <p:embed/>
                </p:oleObj>
              </mc:Choice>
              <mc:Fallback>
                <p:oleObj name="公式" r:id="rId10" imgW="203200" imgH="5207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5205413"/>
                        <a:ext cx="384175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84" grpId="0"/>
      <p:bldP spid="1003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994E2-400B-4013-9B7F-D7364BCF3C7F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174109" name="Text Box 29"/>
          <p:cNvSpPr txBox="1">
            <a:spLocks noChangeArrowheads="1"/>
          </p:cNvSpPr>
          <p:nvPr/>
        </p:nvSpPr>
        <p:spPr bwMode="auto">
          <a:xfrm>
            <a:off x="609600" y="2049463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238250" indent="-12382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1428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6192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09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002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4574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146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371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290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dirty="0">
                <a:latin typeface="宋体" panose="02010600030101010101" pitchFamily="2" charset="-122"/>
              </a:rPr>
              <a:t>1.</a:t>
            </a:r>
            <a:r>
              <a:rPr lang="zh-CN" altLang="en-US" dirty="0">
                <a:latin typeface="宋体" panose="02010600030101010101" pitchFamily="2" charset="-122"/>
              </a:rPr>
              <a:t>用公式法解方程</a:t>
            </a:r>
            <a:r>
              <a:rPr lang="en-US" altLang="zh-CN" dirty="0">
                <a:latin typeface="宋体" panose="02010600030101010101" pitchFamily="2" charset="-122"/>
              </a:rPr>
              <a:t>3</a:t>
            </a:r>
            <a:r>
              <a:rPr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baseline="30000" dirty="0">
                <a:latin typeface="宋体" panose="02010600030101010101" pitchFamily="2" charset="-122"/>
              </a:rPr>
              <a:t>2</a:t>
            </a:r>
            <a:r>
              <a:rPr lang="en-US" altLang="zh-CN" dirty="0">
                <a:latin typeface="宋体" panose="02010600030101010101" pitchFamily="2" charset="-122"/>
              </a:rPr>
              <a:t>+5</a:t>
            </a:r>
            <a:r>
              <a:rPr lang="en-US" altLang="zh-CN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dirty="0">
                <a:latin typeface="宋体" panose="02010600030101010101" pitchFamily="2" charset="-122"/>
              </a:rPr>
              <a:t>-2=0        </a:t>
            </a:r>
            <a:endParaRPr lang="en-US" altLang="zh-CN" b="0" dirty="0">
              <a:latin typeface="宋体" panose="02010600030101010101" pitchFamily="2" charset="-122"/>
            </a:endParaRPr>
          </a:p>
        </p:txBody>
      </p:sp>
      <p:sp>
        <p:nvSpPr>
          <p:cNvPr id="174110" name="Text Box 30"/>
          <p:cNvSpPr txBox="1">
            <a:spLocks noChangeArrowheads="1"/>
          </p:cNvSpPr>
          <p:nvPr/>
        </p:nvSpPr>
        <p:spPr bwMode="auto">
          <a:xfrm>
            <a:off x="508000" y="2460625"/>
            <a:ext cx="5645150" cy="301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62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952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en-US" altLang="zh-CN">
                <a:solidFill>
                  <a:srgbClr val="CC00FF"/>
                </a:solidFill>
                <a:latin typeface="Arial" panose="020B0604020202020204" pitchFamily="34" charset="0"/>
                <a:ea typeface="楷体_GB2312" pitchFamily="49" charset="-122"/>
              </a:rPr>
              <a:t>【</a:t>
            </a:r>
            <a:r>
              <a:rPr kumimoji="0" lang="zh-CN" altLang="en-US">
                <a:solidFill>
                  <a:srgbClr val="CC00FF"/>
                </a:solidFill>
                <a:latin typeface="Arial" panose="020B0604020202020204" pitchFamily="34" charset="0"/>
                <a:ea typeface="楷体_GB2312" pitchFamily="49" charset="-122"/>
              </a:rPr>
              <a:t>解析</a:t>
            </a:r>
            <a:r>
              <a:rPr kumimoji="0" lang="en-US" altLang="zh-CN">
                <a:solidFill>
                  <a:srgbClr val="CC00FF"/>
                </a:solidFill>
                <a:latin typeface="Arial" panose="020B0604020202020204" pitchFamily="34" charset="0"/>
                <a:ea typeface="楷体_GB2312" pitchFamily="49" charset="-122"/>
              </a:rPr>
              <a:t>】</a:t>
            </a:r>
            <a:r>
              <a:rPr kumimoji="0" lang="en-US" altLang="zh-CN" sz="3200" b="0">
                <a:latin typeface="Arial" panose="020B0604020202020204" pitchFamily="34" charset="0"/>
              </a:rPr>
              <a:t> 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  , 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  ,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=   .        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en-US" altLang="zh-CN" baseline="3000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-4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ac</a:t>
            </a: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                  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  x</a:t>
            </a: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                =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即  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=-2 ,  </a:t>
            </a:r>
            <a:r>
              <a:rPr lang="en-US" altLang="zh-CN">
                <a:solidFill>
                  <a:srgbClr val="0000FF"/>
                </a:solidFill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</a:rPr>
              <a:t>   </a:t>
            </a:r>
            <a:r>
              <a:rPr lang="en-US" altLang="zh-CN" baseline="-25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174111" name="Rectangle 31"/>
          <p:cNvSpPr>
            <a:spLocks noChangeArrowheads="1"/>
          </p:cNvSpPr>
          <p:nvPr/>
        </p:nvSpPr>
        <p:spPr bwMode="auto">
          <a:xfrm>
            <a:off x="2233613" y="2755900"/>
            <a:ext cx="49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3</a:t>
            </a:r>
          </a:p>
        </p:txBody>
      </p:sp>
      <p:sp>
        <p:nvSpPr>
          <p:cNvPr id="174112" name="Rectangle 32"/>
          <p:cNvSpPr>
            <a:spLocks noChangeArrowheads="1"/>
          </p:cNvSpPr>
          <p:nvPr/>
        </p:nvSpPr>
        <p:spPr bwMode="auto">
          <a:xfrm>
            <a:off x="4083050" y="2741613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-2</a:t>
            </a:r>
          </a:p>
        </p:txBody>
      </p:sp>
      <p:sp>
        <p:nvSpPr>
          <p:cNvPr id="174113" name="Rectangle 33"/>
          <p:cNvSpPr>
            <a:spLocks noChangeArrowheads="1"/>
          </p:cNvSpPr>
          <p:nvPr/>
        </p:nvSpPr>
        <p:spPr bwMode="auto">
          <a:xfrm>
            <a:off x="1806575" y="3524250"/>
            <a:ext cx="377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en-US" altLang="zh-CN" sz="2400" baseline="300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-4×3×(-2)=49</a:t>
            </a:r>
          </a:p>
        </p:txBody>
      </p:sp>
      <p:sp>
        <p:nvSpPr>
          <p:cNvPr id="174128" name="Text Box 48"/>
          <p:cNvSpPr txBox="1">
            <a:spLocks noChangeArrowheads="1"/>
          </p:cNvSpPr>
          <p:nvPr/>
        </p:nvSpPr>
        <p:spPr bwMode="auto">
          <a:xfrm>
            <a:off x="3165475" y="2767013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5</a:t>
            </a:r>
          </a:p>
        </p:txBody>
      </p:sp>
      <p:grpSp>
        <p:nvGrpSpPr>
          <p:cNvPr id="174130" name="Group 50"/>
          <p:cNvGrpSpPr/>
          <p:nvPr/>
        </p:nvGrpSpPr>
        <p:grpSpPr bwMode="auto">
          <a:xfrm>
            <a:off x="1012825" y="598488"/>
            <a:ext cx="2238375" cy="788987"/>
            <a:chOff x="395" y="244"/>
            <a:chExt cx="1410" cy="497"/>
          </a:xfrm>
        </p:grpSpPr>
        <p:grpSp>
          <p:nvGrpSpPr>
            <p:cNvPr id="174131" name="Group 4"/>
            <p:cNvGrpSpPr/>
            <p:nvPr/>
          </p:nvGrpSpPr>
          <p:grpSpPr bwMode="auto">
            <a:xfrm>
              <a:off x="395" y="363"/>
              <a:ext cx="1410" cy="378"/>
              <a:chOff x="616" y="1267"/>
              <a:chExt cx="1762" cy="446"/>
            </a:xfrm>
          </p:grpSpPr>
          <p:pic>
            <p:nvPicPr>
              <p:cNvPr id="174132" name="Picture 5" descr="1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616" y="1267"/>
                <a:ext cx="176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4133" name="Rectangle 6"/>
              <p:cNvSpPr>
                <a:spLocks noChangeArrowheads="1"/>
              </p:cNvSpPr>
              <p:nvPr/>
            </p:nvSpPr>
            <p:spPr bwMode="auto">
              <a:xfrm>
                <a:off x="1057" y="1304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 sz="2400"/>
              </a:p>
            </p:txBody>
          </p:sp>
        </p:grpSp>
        <p:sp>
          <p:nvSpPr>
            <p:cNvPr id="174134" name="Text Box 7"/>
            <p:cNvSpPr txBox="1">
              <a:spLocks noChangeArrowheads="1"/>
            </p:cNvSpPr>
            <p:nvPr/>
          </p:nvSpPr>
          <p:spPr bwMode="auto">
            <a:xfrm>
              <a:off x="711" y="244"/>
              <a:ext cx="1012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kumimoji="0" lang="zh-CN" altLang="en-US" sz="2800" b="0">
                  <a:latin typeface="隶书" panose="02010509060101010101" pitchFamily="49" charset="-122"/>
                  <a:ea typeface="隶书" panose="02010509060101010101" pitchFamily="49" charset="-122"/>
                </a:rPr>
                <a:t>跟踪训练</a:t>
              </a:r>
            </a:p>
          </p:txBody>
        </p:sp>
      </p:grpSp>
      <p:graphicFrame>
        <p:nvGraphicFramePr>
          <p:cNvPr id="174135" name="Object 55"/>
          <p:cNvGraphicFramePr>
            <a:graphicFrameLocks noChangeAspect="1"/>
          </p:cNvGraphicFramePr>
          <p:nvPr/>
        </p:nvGraphicFramePr>
        <p:xfrm>
          <a:off x="1260475" y="3965575"/>
          <a:ext cx="22352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2" name="公式" r:id="rId4" imgW="1333500" imgH="596900" progId="Equation.3">
                  <p:embed/>
                </p:oleObj>
              </mc:Choice>
              <mc:Fallback>
                <p:oleObj name="公式" r:id="rId4" imgW="1333500" imgH="5969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3965575"/>
                        <a:ext cx="2235200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6" name="Object 56"/>
          <p:cNvGraphicFramePr>
            <a:graphicFrameLocks noChangeAspect="1"/>
          </p:cNvGraphicFramePr>
          <p:nvPr/>
        </p:nvGraphicFramePr>
        <p:xfrm>
          <a:off x="3808413" y="4056063"/>
          <a:ext cx="1338262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3" name="公式" r:id="rId6" imgW="609600" imgH="520700" progId="Equation.3">
                  <p:embed/>
                </p:oleObj>
              </mc:Choice>
              <mc:Fallback>
                <p:oleObj name="公式" r:id="rId6" imgW="609600" imgH="5207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4056063"/>
                        <a:ext cx="1338262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7" name="Object 57"/>
          <p:cNvGraphicFramePr>
            <a:graphicFrameLocks noChangeAspect="1"/>
          </p:cNvGraphicFramePr>
          <p:nvPr/>
        </p:nvGraphicFramePr>
        <p:xfrm>
          <a:off x="3354388" y="4902200"/>
          <a:ext cx="40481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4" name="公式" r:id="rId8" imgW="190500" imgH="520700" progId="Equation.3">
                  <p:embed/>
                </p:oleObj>
              </mc:Choice>
              <mc:Fallback>
                <p:oleObj name="公式" r:id="rId8" imgW="190500" imgH="5207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4902200"/>
                        <a:ext cx="404812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1" grpId="0" autoUpdateAnimBg="0"/>
      <p:bldP spid="174112" grpId="0" autoUpdateAnimBg="0"/>
      <p:bldP spid="17411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20DDE-B070-42A1-9CBA-FF4FEB0491E8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682625" y="1577975"/>
            <a:ext cx="56324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2.</a:t>
            </a:r>
            <a:r>
              <a:rPr lang="zh-CN" altLang="en-US" sz="2400" dirty="0">
                <a:latin typeface="宋体" panose="02010600030101010101" pitchFamily="2" charset="-122"/>
              </a:rPr>
              <a:t>用公式法解下列方程：</a:t>
            </a: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(1)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baseline="30000" dirty="0">
                <a:latin typeface="宋体" panose="02010600030101010101" pitchFamily="2" charset="-122"/>
              </a:rPr>
              <a:t>2 </a:t>
            </a:r>
            <a:r>
              <a:rPr lang="en-US" altLang="zh-CN" sz="2400" dirty="0">
                <a:latin typeface="宋体" panose="02010600030101010101" pitchFamily="2" charset="-122"/>
              </a:rPr>
              <a:t>+2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400" dirty="0">
                <a:latin typeface="宋体" panose="02010600030101010101" pitchFamily="2" charset="-122"/>
              </a:rPr>
              <a:t>=5</a:t>
            </a:r>
          </a:p>
          <a:p>
            <a:pPr>
              <a:spcBef>
                <a:spcPct val="50000"/>
              </a:spcBef>
            </a:pPr>
            <a:endParaRPr lang="en-US" altLang="zh-CN" sz="2400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400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(2) 6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t</a:t>
            </a:r>
            <a:r>
              <a:rPr lang="en-US" altLang="zh-CN" sz="2400" baseline="30000" dirty="0">
                <a:latin typeface="宋体" panose="02010600030101010101" pitchFamily="2" charset="-122"/>
              </a:rPr>
              <a:t>2 </a:t>
            </a:r>
            <a:r>
              <a:rPr lang="en-US" altLang="zh-CN" sz="2400" dirty="0">
                <a:latin typeface="宋体" panose="02010600030101010101" pitchFamily="2" charset="-122"/>
              </a:rPr>
              <a:t>-5=13</a:t>
            </a:r>
            <a:r>
              <a:rPr lang="en-US" altLang="zh-CN" sz="2400" dirty="0">
                <a:latin typeface="EU-BX" pitchFamily="65" charset="-122"/>
                <a:ea typeface="EU-BX" pitchFamily="65" charset="-122"/>
              </a:rPr>
              <a:t>t</a:t>
            </a:r>
          </a:p>
        </p:txBody>
      </p:sp>
      <p:graphicFrame>
        <p:nvGraphicFramePr>
          <p:cNvPr id="219141" name="Object 5"/>
          <p:cNvGraphicFramePr>
            <a:graphicFrameLocks noChangeAspect="1"/>
          </p:cNvGraphicFramePr>
          <p:nvPr/>
        </p:nvGraphicFramePr>
        <p:xfrm>
          <a:off x="803275" y="2820988"/>
          <a:ext cx="30241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3" name="公式" r:id="rId3" imgW="2286000" imgH="317500" progId="Equation.3">
                  <p:embed/>
                </p:oleObj>
              </mc:Choice>
              <mc:Fallback>
                <p:oleObj name="公式" r:id="rId3" imgW="2286000" imgH="317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2820988"/>
                        <a:ext cx="302418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42" name="Object 6"/>
          <p:cNvGraphicFramePr>
            <a:graphicFrameLocks noChangeAspect="1"/>
          </p:cNvGraphicFramePr>
          <p:nvPr/>
        </p:nvGraphicFramePr>
        <p:xfrm>
          <a:off x="828675" y="4335463"/>
          <a:ext cx="239871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54" name="公式" r:id="rId5" imgW="1358900" imgH="520700" progId="Equation.3">
                  <p:embed/>
                </p:oleObj>
              </mc:Choice>
              <mc:Fallback>
                <p:oleObj name="公式" r:id="rId5" imgW="13589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4335463"/>
                        <a:ext cx="2398713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700D7-706D-49DB-9AC5-01E52B2A00A2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134164" name="Rectangle 20"/>
          <p:cNvSpPr>
            <a:spLocks noChangeArrowheads="1"/>
          </p:cNvSpPr>
          <p:nvPr/>
        </p:nvSpPr>
        <p:spPr bwMode="auto">
          <a:xfrm>
            <a:off x="20638" y="20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34166" name="Rectangle 22"/>
          <p:cNvSpPr>
            <a:spLocks noChangeArrowheads="1"/>
          </p:cNvSpPr>
          <p:nvPr/>
        </p:nvSpPr>
        <p:spPr bwMode="auto">
          <a:xfrm>
            <a:off x="20638" y="20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134228" name="Group 84"/>
          <p:cNvGrpSpPr/>
          <p:nvPr/>
        </p:nvGrpSpPr>
        <p:grpSpPr bwMode="auto">
          <a:xfrm>
            <a:off x="903288" y="565150"/>
            <a:ext cx="2238375" cy="788988"/>
            <a:chOff x="395" y="244"/>
            <a:chExt cx="1410" cy="497"/>
          </a:xfrm>
        </p:grpSpPr>
        <p:grpSp>
          <p:nvGrpSpPr>
            <p:cNvPr id="134229" name="Group 4"/>
            <p:cNvGrpSpPr/>
            <p:nvPr/>
          </p:nvGrpSpPr>
          <p:grpSpPr bwMode="auto">
            <a:xfrm>
              <a:off x="395" y="363"/>
              <a:ext cx="1410" cy="378"/>
              <a:chOff x="616" y="1267"/>
              <a:chExt cx="1762" cy="446"/>
            </a:xfrm>
          </p:grpSpPr>
          <p:pic>
            <p:nvPicPr>
              <p:cNvPr id="134230" name="Picture 5" descr="1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616" y="1267"/>
                <a:ext cx="176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4231" name="Rectangle 6"/>
              <p:cNvSpPr>
                <a:spLocks noChangeArrowheads="1"/>
              </p:cNvSpPr>
              <p:nvPr/>
            </p:nvSpPr>
            <p:spPr bwMode="auto">
              <a:xfrm>
                <a:off x="1057" y="1304"/>
                <a:ext cx="1196" cy="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zh-CN" sz="2400"/>
              </a:p>
            </p:txBody>
          </p:sp>
        </p:grpSp>
        <p:sp>
          <p:nvSpPr>
            <p:cNvPr id="134232" name="Text Box 7"/>
            <p:cNvSpPr txBox="1">
              <a:spLocks noChangeArrowheads="1"/>
            </p:cNvSpPr>
            <p:nvPr/>
          </p:nvSpPr>
          <p:spPr bwMode="auto">
            <a:xfrm>
              <a:off x="823" y="244"/>
              <a:ext cx="788" cy="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kumimoji="0" lang="zh-CN" altLang="en-US" sz="2800" b="0">
                  <a:latin typeface="隶书" panose="02010509060101010101" pitchFamily="49" charset="-122"/>
                  <a:ea typeface="隶书" panose="02010509060101010101" pitchFamily="49" charset="-122"/>
                </a:rPr>
                <a:t>例  题</a:t>
              </a:r>
            </a:p>
          </p:txBody>
        </p:sp>
      </p:grpSp>
      <p:graphicFrame>
        <p:nvGraphicFramePr>
          <p:cNvPr id="134242" name="Object 98"/>
          <p:cNvGraphicFramePr>
            <a:graphicFrameLocks noChangeAspect="1"/>
          </p:cNvGraphicFramePr>
          <p:nvPr/>
        </p:nvGraphicFramePr>
        <p:xfrm>
          <a:off x="1485900" y="2327275"/>
          <a:ext cx="5299075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3" name="Equation" r:id="rId4" imgW="2349500" imgH="1727200" progId="Equation.DSMT4">
                  <p:embed/>
                </p:oleObj>
              </mc:Choice>
              <mc:Fallback>
                <p:oleObj name="Equation" r:id="rId4" imgW="2349500" imgH="1727200" progId="Equation.DSMT4">
                  <p:embed/>
                  <p:pic>
                    <p:nvPicPr>
                      <p:cNvPr id="0" name="Object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327275"/>
                        <a:ext cx="5299075" cy="389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243" name="Text Box 99"/>
          <p:cNvSpPr txBox="1">
            <a:spLocks noChangeArrowheads="1"/>
          </p:cNvSpPr>
          <p:nvPr/>
        </p:nvSpPr>
        <p:spPr bwMode="auto">
          <a:xfrm>
            <a:off x="1077913" y="1585913"/>
            <a:ext cx="6026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latin typeface="宋体" panose="02010600030101010101" pitchFamily="2" charset="-122"/>
              </a:rPr>
              <a:t>【</a:t>
            </a:r>
            <a:r>
              <a:rPr lang="zh-CN" altLang="en-US" sz="2800" dirty="0">
                <a:latin typeface="宋体" panose="02010600030101010101" pitchFamily="2" charset="-122"/>
              </a:rPr>
              <a:t>例</a:t>
            </a:r>
            <a:r>
              <a:rPr lang="en-US" altLang="zh-CN" sz="2800" dirty="0">
                <a:latin typeface="宋体" panose="02010600030101010101" pitchFamily="2" charset="-122"/>
              </a:rPr>
              <a:t>2】</a:t>
            </a:r>
            <a:r>
              <a:rPr lang="zh-CN" altLang="en-US" sz="2800" dirty="0">
                <a:latin typeface="宋体" panose="02010600030101010101" pitchFamily="2" charset="-122"/>
              </a:rPr>
              <a:t>用公式法解方程</a:t>
            </a:r>
            <a:r>
              <a:rPr lang="en-US" altLang="zh-CN" sz="2800" dirty="0">
                <a:latin typeface="宋体" panose="02010600030101010101" pitchFamily="2" charset="-122"/>
              </a:rPr>
              <a:t>:</a:t>
            </a:r>
            <a:r>
              <a:rPr lang="en-US" altLang="zh-CN" sz="2800" dirty="0">
                <a:latin typeface="EU-BX" pitchFamily="65" charset="-122"/>
                <a:ea typeface="EU-BX" pitchFamily="65" charset="-122"/>
              </a:rPr>
              <a:t>x</a:t>
            </a:r>
            <a:r>
              <a:rPr lang="en-US" altLang="zh-CN" sz="2800" baseline="30000" dirty="0">
                <a:latin typeface="宋体" panose="02010600030101010101" pitchFamily="2" charset="-122"/>
              </a:rPr>
              <a:t>2</a:t>
            </a:r>
            <a:r>
              <a:rPr lang="en-US" altLang="zh-CN" sz="2800" dirty="0">
                <a:latin typeface="宋体" panose="02010600030101010101" pitchFamily="2" charset="-122"/>
              </a:rPr>
              <a:t>+3=2   </a:t>
            </a:r>
            <a:r>
              <a:rPr lang="en-US" altLang="zh-CN" sz="2800" dirty="0">
                <a:latin typeface="EU-BX" pitchFamily="65" charset="-122"/>
                <a:ea typeface="EU-BX" pitchFamily="65" charset="-122"/>
              </a:rPr>
              <a:t>x</a:t>
            </a:r>
          </a:p>
        </p:txBody>
      </p:sp>
      <p:graphicFrame>
        <p:nvGraphicFramePr>
          <p:cNvPr id="134244" name="Object 100"/>
          <p:cNvGraphicFramePr>
            <a:graphicFrameLocks noChangeAspect="1"/>
          </p:cNvGraphicFramePr>
          <p:nvPr/>
        </p:nvGraphicFramePr>
        <p:xfrm>
          <a:off x="6065838" y="1593850"/>
          <a:ext cx="4937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4" name="公式" r:id="rId6" imgW="228600" imgH="228600" progId="Equation.3">
                  <p:embed/>
                </p:oleObj>
              </mc:Choice>
              <mc:Fallback>
                <p:oleObj name="公式" r:id="rId6" imgW="228600" imgH="228600" progId="Equation.3">
                  <p:embed/>
                  <p:pic>
                    <p:nvPicPr>
                      <p:cNvPr id="0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838" y="1593850"/>
                        <a:ext cx="493712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Office PowerPoint</Application>
  <PresentationFormat>全屏显示(4:3)</PresentationFormat>
  <Paragraphs>96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EU-BX</vt:lpstr>
      <vt:lpstr>楷体_GB2312</vt:lpstr>
      <vt:lpstr>隶书</vt:lpstr>
      <vt:lpstr>宋体</vt:lpstr>
      <vt:lpstr>微软雅黑</vt:lpstr>
      <vt:lpstr>Arial</vt:lpstr>
      <vt:lpstr>Times New Roman</vt:lpstr>
      <vt:lpstr>Wingdings</vt:lpstr>
      <vt:lpstr>WWW.2PPT.COM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2001-09-13T10:59:00Z</cp:lastPrinted>
  <dcterms:created xsi:type="dcterms:W3CDTF">2001-09-13T10:49:00Z</dcterms:created>
  <dcterms:modified xsi:type="dcterms:W3CDTF">2023-01-16T17:14:44Z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5BDB4FDE7C9849DF9411C13862DEEDCD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