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49" r:id="rId2"/>
    <p:sldId id="308" r:id="rId3"/>
    <p:sldId id="260" r:id="rId4"/>
    <p:sldId id="286" r:id="rId5"/>
    <p:sldId id="333" r:id="rId6"/>
    <p:sldId id="334" r:id="rId7"/>
    <p:sldId id="335" r:id="rId8"/>
    <p:sldId id="261" r:id="rId9"/>
    <p:sldId id="343" r:id="rId10"/>
    <p:sldId id="354" r:id="rId11"/>
    <p:sldId id="356" r:id="rId12"/>
    <p:sldId id="357" r:id="rId13"/>
    <p:sldId id="358" r:id="rId14"/>
    <p:sldId id="360" r:id="rId15"/>
    <p:sldId id="364" r:id="rId16"/>
    <p:sldId id="350" r:id="rId17"/>
    <p:sldId id="353" r:id="rId18"/>
    <p:sldId id="269" r:id="rId19"/>
    <p:sldId id="301" r:id="rId20"/>
    <p:sldId id="339" r:id="rId21"/>
    <p:sldId id="340" r:id="rId22"/>
    <p:sldId id="348" r:id="rId23"/>
    <p:sldId id="365" r:id="rId24"/>
  </p:sldIdLst>
  <p:sldSz cx="9144000" cy="5143500" type="screen16x9"/>
  <p:notesSz cx="6858000" cy="9144000"/>
  <p:custDataLst>
    <p:tags r:id="rId27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2AFA52"/>
    <a:srgbClr val="34FC77"/>
    <a:srgbClr val="F4AD00"/>
    <a:srgbClr val="F4A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4" autoAdjust="0"/>
    <p:restoredTop sz="94660" autoAdjust="0"/>
  </p:normalViewPr>
  <p:slideViewPr>
    <p:cSldViewPr snapToGrid="0">
      <p:cViewPr varScale="1">
        <p:scale>
          <a:sx n="105" d="100"/>
          <a:sy n="105" d="100"/>
        </p:scale>
        <p:origin x="-90" y="-720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6F101B2-540E-49E8-99EA-B6B445F46F3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smtClean="0"/>
            </a:lvl1pPr>
          </a:lstStyle>
          <a:p>
            <a:pPr>
              <a:defRPr/>
            </a:pPr>
            <a:fld id="{8CF14CA9-8F1F-4DE0-A5AE-DB2CC088EAA2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3B45C14-4849-4328-A391-D112BB39F42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smtClean="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E219D11A-3E09-4A36-9474-A86AC61D850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29699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9700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fld id="{BA438930-247A-48CF-827B-4BD7C4B23255}" type="slidenum">
              <a:rPr lang="zh-CN" altLang="en-US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1</a:t>
            </a:fld>
            <a:endParaRPr lang="zh-CN" altLang="en-US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390650"/>
            <a:ext cx="6858000" cy="1241822"/>
          </a:xfrm>
        </p:spPr>
        <p:txBody>
          <a:bodyPr anchor="b">
            <a:normAutofit/>
          </a:bodyPr>
          <a:lstStyle>
            <a:lvl1pPr algn="ctr">
              <a:defRPr sz="5400" b="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CE5A0-4BD5-476F-90C5-67A75F698FE2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0FA641-B029-4AD5-93B2-93284C921F9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037A5-4000-4E2D-8643-334803CFF23F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128D4E-A4FE-417E-B41E-1A0708D9B0A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037A5-4000-4E2D-8643-334803CFF23F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128D4E-A4FE-417E-B41E-1A0708D9B0A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B7066-E6B6-4D4F-87C0-1A84D9D0FB76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278D97-C52E-4D60-8F1D-654EC17347A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5D4A43-9065-47ED-AE96-7AD0E999DA1A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E1D976-ADEF-443D-9EFE-E7D8C4D20F8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  <p:custDataLst>
              <p:tags r:id="rId7"/>
            </p:custDataLst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  <p:custDataLst>
              <p:tags r:id="rId8"/>
            </p:custDataLst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305D4A43-9065-47ED-AE96-7AD0E999DA1A}" type="datetimeFigureOut">
              <a:rPr lang="zh-CN" altLang="en-US"/>
              <a:t>2023-01-17</a:t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 algn="ctr">
              <a:defRPr sz="900" smtClean="0">
                <a:solidFill>
                  <a:srgbClr val="7F7F7F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64E1D976-ADEF-443D-9EFE-E7D8C4D20F8E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>
            <p:custDataLst>
              <p:tags r:id="rId9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image" Target="../media/image10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image" Target="../media/image7.wmf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2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0" y="509901"/>
            <a:ext cx="9144000" cy="690249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CN" altLang="en-US" sz="3000" b="1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第二章 二次函数</a:t>
            </a:r>
          </a:p>
        </p:txBody>
      </p:sp>
      <p:sp>
        <p:nvSpPr>
          <p:cNvPr id="5123" name="文本框 6"/>
          <p:cNvSpPr txBox="1">
            <a:spLocks noChangeArrowheads="1"/>
          </p:cNvSpPr>
          <p:nvPr/>
        </p:nvSpPr>
        <p:spPr bwMode="auto">
          <a:xfrm>
            <a:off x="0" y="1445670"/>
            <a:ext cx="9144000" cy="1800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zh-CN" altLang="en-US" sz="4500" b="1" dirty="0"/>
              <a:t>二次函数与一元二次方程</a:t>
            </a:r>
            <a:endParaRPr lang="en-US" altLang="zh-CN" sz="4500" b="1" dirty="0"/>
          </a:p>
          <a:p>
            <a:pPr algn="ctr">
              <a:lnSpc>
                <a:spcPct val="150000"/>
              </a:lnSpc>
            </a:pPr>
            <a:r>
              <a:rPr lang="zh-CN" altLang="en-US" sz="2800" b="1" dirty="0"/>
              <a:t>第</a:t>
            </a:r>
            <a:r>
              <a:rPr lang="en-US" altLang="zh-CN" sz="2800" b="1" dirty="0"/>
              <a:t>1</a:t>
            </a:r>
            <a:r>
              <a:rPr lang="zh-CN" altLang="en-US" sz="2800" b="1" dirty="0"/>
              <a:t>课时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3979111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grpSp>
        <p:nvGrpSpPr>
          <p:cNvPr id="14339" name="组合 3"/>
          <p:cNvGrpSpPr/>
          <p:nvPr/>
        </p:nvGrpSpPr>
        <p:grpSpPr bwMode="auto">
          <a:xfrm>
            <a:off x="950119" y="977504"/>
            <a:ext cx="6815138" cy="1089529"/>
            <a:chOff x="1431925" y="1492475"/>
            <a:chExt cx="9086850" cy="1452732"/>
          </a:xfrm>
        </p:grpSpPr>
        <p:sp>
          <p:nvSpPr>
            <p:cNvPr id="3" name="Text Box 7"/>
            <p:cNvSpPr txBox="1">
              <a:spLocks noChangeArrowheads="1"/>
            </p:cNvSpPr>
            <p:nvPr/>
          </p:nvSpPr>
          <p:spPr bwMode="auto">
            <a:xfrm>
              <a:off x="1431925" y="1492475"/>
              <a:ext cx="9086850" cy="1452732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defPPr>
                <a:defRPr lang="zh-CN"/>
              </a:defPPr>
              <a:lvl1pPr algn="l" rtl="0" fontAlgn="base">
                <a:lnSpc>
                  <a:spcPct val="180000"/>
                </a:lnSpc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defRPr>
              </a:lvl1pPr>
              <a:lvl2pPr marL="457200" algn="l" rtl="0" fontAlgn="base">
                <a:lnSpc>
                  <a:spcPct val="180000"/>
                </a:lnSpc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defRPr>
              </a:lvl2pPr>
              <a:lvl3pPr marL="914400" algn="l" rtl="0" fontAlgn="base">
                <a:lnSpc>
                  <a:spcPct val="180000"/>
                </a:lnSpc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defRPr>
              </a:lvl3pPr>
              <a:lvl4pPr marL="1371600" algn="l" rtl="0" fontAlgn="base">
                <a:lnSpc>
                  <a:spcPct val="180000"/>
                </a:lnSpc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defRPr>
              </a:lvl4pPr>
              <a:lvl5pPr marL="1828800" algn="l" rtl="0" fontAlgn="base">
                <a:lnSpc>
                  <a:spcPct val="180000"/>
                </a:lnSpc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defRPr>
              </a:lvl5pPr>
              <a:lvl6pPr marL="22860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defRPr>
              </a:lvl6pPr>
              <a:lvl7pPr marL="27432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defRPr>
              </a:lvl7pPr>
              <a:lvl8pPr marL="32004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defRPr>
              </a:lvl8pPr>
              <a:lvl9pPr marL="36576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defRPr>
              </a:lvl9pPr>
            </a:lstStyle>
            <a:p>
              <a:pPr>
                <a:defRPr/>
              </a:pPr>
              <a:r>
                <a:rPr lang="zh-CN" altLang="en-US" sz="1800" dirty="0">
                  <a:solidFill>
                    <a:srgbClr val="0070C0"/>
                  </a:solidFill>
                  <a:latin typeface="+mn-ea"/>
                  <a:ea typeface="+mn-ea"/>
                </a:rPr>
                <a:t>例题：</a:t>
              </a:r>
              <a:r>
                <a:rPr lang="zh-CN" altLang="en-US" sz="1800" b="0" dirty="0">
                  <a:latin typeface="+mn-ea"/>
                  <a:ea typeface="+mn-ea"/>
                </a:rPr>
                <a:t>已知关于</a:t>
              </a:r>
              <a:r>
                <a:rPr lang="en-US" altLang="zh-CN" sz="1800" b="0" i="1" dirty="0">
                  <a:latin typeface="Times New Roman" panose="02020603050405020304" pitchFamily="18" charset="0"/>
                  <a:ea typeface="+mn-ea"/>
                </a:rPr>
                <a:t>x</a:t>
              </a:r>
              <a:r>
                <a:rPr lang="zh-CN" altLang="en-US" sz="1800" b="0" dirty="0">
                  <a:latin typeface="+mn-ea"/>
                  <a:ea typeface="+mn-ea"/>
                </a:rPr>
                <a:t>的一元二次方程</a:t>
              </a:r>
              <a:r>
                <a:rPr lang="en-US" altLang="zh-CN" sz="1800" b="0" i="1" dirty="0">
                  <a:latin typeface="Times New Roman" panose="02020603050405020304" pitchFamily="18" charset="0"/>
                  <a:ea typeface="+mn-ea"/>
                </a:rPr>
                <a:t>x</a:t>
              </a:r>
              <a:r>
                <a:rPr lang="en-US" altLang="zh-CN" sz="1800" b="0" baseline="30000" dirty="0">
                  <a:latin typeface="+mn-ea"/>
                  <a:ea typeface="+mn-ea"/>
                </a:rPr>
                <a:t>2</a:t>
              </a:r>
              <a:r>
                <a:rPr lang="en-US" altLang="zh-CN" sz="1800" b="0" dirty="0">
                  <a:latin typeface="+mn-ea"/>
                  <a:ea typeface="+mn-ea"/>
                </a:rPr>
                <a:t>-(</a:t>
              </a:r>
              <a:r>
                <a:rPr lang="en-US" altLang="zh-CN" sz="1800" b="0" i="1" dirty="0">
                  <a:latin typeface="Times New Roman" panose="02020603050405020304" pitchFamily="18" charset="0"/>
                  <a:ea typeface="+mn-ea"/>
                </a:rPr>
                <a:t>m</a:t>
              </a:r>
              <a:r>
                <a:rPr lang="en-US" altLang="zh-CN" sz="1800" b="0" dirty="0">
                  <a:latin typeface="+mn-ea"/>
                  <a:ea typeface="+mn-ea"/>
                </a:rPr>
                <a:t>+</a:t>
              </a:r>
              <a:r>
                <a:rPr lang="en-US" altLang="zh-CN" sz="1800" b="0" dirty="0">
                  <a:latin typeface="Times New Roman" panose="02020603050405020304" pitchFamily="18" charset="0"/>
                  <a:ea typeface="+mn-ea"/>
                </a:rPr>
                <a:t>1</a:t>
              </a:r>
              <a:r>
                <a:rPr lang="en-US" altLang="zh-CN" sz="1800" b="0" dirty="0">
                  <a:latin typeface="+mn-ea"/>
                  <a:ea typeface="+mn-ea"/>
                </a:rPr>
                <a:t>)</a:t>
              </a:r>
              <a:r>
                <a:rPr lang="en-US" altLang="zh-CN" sz="1800" b="0" i="1" dirty="0">
                  <a:latin typeface="Times New Roman" panose="02020603050405020304" pitchFamily="18" charset="0"/>
                  <a:ea typeface="+mn-ea"/>
                </a:rPr>
                <a:t>x</a:t>
              </a:r>
              <a:r>
                <a:rPr lang="en-US" altLang="zh-CN" sz="1800" b="0" dirty="0">
                  <a:latin typeface="+mn-ea"/>
                  <a:ea typeface="+mn-ea"/>
                </a:rPr>
                <a:t>+   (</a:t>
              </a:r>
              <a:r>
                <a:rPr lang="en-US" altLang="zh-CN" sz="1800" b="0" i="1" dirty="0">
                  <a:latin typeface="Times New Roman" panose="02020603050405020304" pitchFamily="18" charset="0"/>
                  <a:ea typeface="+mn-ea"/>
                </a:rPr>
                <a:t>m</a:t>
              </a:r>
              <a:r>
                <a:rPr lang="en-US" altLang="zh-CN" sz="1800" b="0" baseline="30000" dirty="0">
                  <a:latin typeface="+mn-ea"/>
                  <a:ea typeface="+mn-ea"/>
                </a:rPr>
                <a:t>2</a:t>
              </a:r>
              <a:r>
                <a:rPr lang="en-US" altLang="zh-CN" sz="1800" b="0" dirty="0">
                  <a:latin typeface="+mn-ea"/>
                  <a:ea typeface="+mn-ea"/>
                </a:rPr>
                <a:t>+</a:t>
              </a:r>
              <a:r>
                <a:rPr lang="en-US" altLang="zh-CN" sz="1800" b="0" dirty="0">
                  <a:latin typeface="Times New Roman" panose="02020603050405020304" pitchFamily="18" charset="0"/>
                  <a:ea typeface="+mn-ea"/>
                </a:rPr>
                <a:t>1</a:t>
              </a:r>
              <a:r>
                <a:rPr lang="en-US" altLang="zh-CN" sz="1800" b="0" dirty="0">
                  <a:latin typeface="+mn-ea"/>
                  <a:ea typeface="+mn-ea"/>
                </a:rPr>
                <a:t>)=</a:t>
              </a:r>
              <a:r>
                <a:rPr lang="en-US" altLang="zh-CN" sz="1800" b="0" dirty="0">
                  <a:latin typeface="Times New Roman" panose="02020603050405020304" pitchFamily="18" charset="0"/>
                  <a:ea typeface="+mn-ea"/>
                </a:rPr>
                <a:t>0</a:t>
              </a:r>
              <a:r>
                <a:rPr lang="zh-CN" altLang="en-US" sz="1800" b="0" dirty="0">
                  <a:latin typeface="+mn-ea"/>
                  <a:ea typeface="+mn-ea"/>
                </a:rPr>
                <a:t>有实数根</a:t>
              </a:r>
              <a:r>
                <a:rPr lang="en-US" altLang="zh-CN" sz="1800" b="0" dirty="0">
                  <a:latin typeface="+mn-ea"/>
                  <a:ea typeface="+mn-ea"/>
                </a:rPr>
                <a:t>.</a:t>
              </a:r>
            </a:p>
            <a:p>
              <a:pPr>
                <a:defRPr/>
              </a:pPr>
              <a:r>
                <a:rPr lang="en-US" altLang="zh-CN" sz="1800" b="0" dirty="0">
                  <a:latin typeface="+mn-ea"/>
                  <a:ea typeface="+mn-ea"/>
                </a:rPr>
                <a:t>          (</a:t>
              </a:r>
              <a:r>
                <a:rPr lang="en-US" altLang="zh-CN" sz="1800" b="0" dirty="0">
                  <a:latin typeface="Times New Roman" panose="02020603050405020304" pitchFamily="18" charset="0"/>
                  <a:ea typeface="+mn-ea"/>
                </a:rPr>
                <a:t>1</a:t>
              </a:r>
              <a:r>
                <a:rPr lang="en-US" altLang="zh-CN" sz="1800" b="0" dirty="0">
                  <a:latin typeface="+mn-ea"/>
                  <a:ea typeface="+mn-ea"/>
                </a:rPr>
                <a:t>)</a:t>
              </a:r>
              <a:r>
                <a:rPr lang="zh-CN" altLang="en-US" sz="1800" b="0" dirty="0">
                  <a:latin typeface="+mn-ea"/>
                  <a:ea typeface="+mn-ea"/>
                </a:rPr>
                <a:t>求</a:t>
              </a:r>
              <a:r>
                <a:rPr lang="en-US" altLang="zh-CN" sz="1800" b="0" i="1" dirty="0">
                  <a:latin typeface="Times New Roman" panose="02020603050405020304" pitchFamily="18" charset="0"/>
                  <a:ea typeface="+mn-ea"/>
                </a:rPr>
                <a:t>m</a:t>
              </a:r>
              <a:r>
                <a:rPr lang="zh-CN" altLang="en-US" sz="1800" b="0" dirty="0">
                  <a:latin typeface="+mn-ea"/>
                  <a:ea typeface="+mn-ea"/>
                </a:rPr>
                <a:t>的值</a:t>
              </a:r>
              <a:r>
                <a:rPr lang="en-US" altLang="zh-CN" sz="1800" b="0" dirty="0">
                  <a:latin typeface="+mn-ea"/>
                  <a:ea typeface="+mn-ea"/>
                </a:rPr>
                <a:t>.</a:t>
              </a:r>
            </a:p>
          </p:txBody>
        </p:sp>
        <p:pic>
          <p:nvPicPr>
            <p:cNvPr id="14344" name="图片 1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7482877" y="1602066"/>
              <a:ext cx="260693" cy="6667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4340" name="组合 5"/>
          <p:cNvGrpSpPr/>
          <p:nvPr/>
        </p:nvGrpSpPr>
        <p:grpSpPr bwMode="auto">
          <a:xfrm>
            <a:off x="1629966" y="1999060"/>
            <a:ext cx="6465094" cy="2585323"/>
            <a:chOff x="1785937" y="1462087"/>
            <a:chExt cx="8620125" cy="3446516"/>
          </a:xfrm>
        </p:grpSpPr>
        <p:sp>
          <p:nvSpPr>
            <p:cNvPr id="14341" name="Text Box 2"/>
            <p:cNvSpPr txBox="1">
              <a:spLocks noChangeArrowheads="1"/>
            </p:cNvSpPr>
            <p:nvPr/>
          </p:nvSpPr>
          <p:spPr bwMode="auto">
            <a:xfrm>
              <a:off x="1785937" y="1462087"/>
              <a:ext cx="8620125" cy="3446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>
                <a:lnSpc>
                  <a:spcPct val="180000"/>
                </a:lnSpc>
              </a:pPr>
              <a:r>
                <a:rPr lang="en-US" altLang="zh-CN" dirty="0">
                  <a:latin typeface="微软雅黑" panose="020B0503020204020204" pitchFamily="34" charset="-122"/>
                </a:rPr>
                <a:t>(</a:t>
              </a:r>
              <a:r>
                <a:rPr lang="en-US" altLang="zh-CN" dirty="0">
                  <a:latin typeface="Times New Roman" panose="02020603050405020304" pitchFamily="18" charset="0"/>
                </a:rPr>
                <a:t>2</a:t>
              </a:r>
              <a:r>
                <a:rPr lang="en-US" altLang="zh-CN" dirty="0">
                  <a:latin typeface="微软雅黑" panose="020B0503020204020204" pitchFamily="34" charset="-122"/>
                </a:rPr>
                <a:t>)</a:t>
              </a:r>
              <a:r>
                <a:rPr lang="zh-CN" altLang="en-US" dirty="0">
                  <a:latin typeface="微软雅黑" panose="020B0503020204020204" pitchFamily="34" charset="-122"/>
                </a:rPr>
                <a:t>先作</a:t>
              </a:r>
              <a:r>
                <a:rPr lang="en-US" altLang="zh-CN" i="1" dirty="0">
                  <a:latin typeface="Times New Roman" panose="02020603050405020304" pitchFamily="18" charset="0"/>
                </a:rPr>
                <a:t>y</a:t>
              </a:r>
              <a:r>
                <a:rPr lang="en-US" altLang="zh-CN" dirty="0">
                  <a:latin typeface="微软雅黑" panose="020B0503020204020204" pitchFamily="34" charset="-122"/>
                </a:rPr>
                <a:t>=</a:t>
              </a:r>
              <a:r>
                <a:rPr lang="en-US" altLang="zh-CN" i="1" dirty="0">
                  <a:latin typeface="Times New Roman" panose="02020603050405020304" pitchFamily="18" charset="0"/>
                </a:rPr>
                <a:t>x</a:t>
              </a:r>
              <a:r>
                <a:rPr lang="en-US" altLang="zh-CN" baseline="30000" dirty="0">
                  <a:latin typeface="微软雅黑" panose="020B0503020204020204" pitchFamily="34" charset="-122"/>
                </a:rPr>
                <a:t>2</a:t>
              </a:r>
              <a:r>
                <a:rPr lang="en-US" altLang="zh-CN" dirty="0">
                  <a:latin typeface="微软雅黑" panose="020B0503020204020204" pitchFamily="34" charset="-122"/>
                </a:rPr>
                <a:t>-(</a:t>
              </a:r>
              <a:r>
                <a:rPr lang="en-US" altLang="zh-CN" i="1" dirty="0">
                  <a:latin typeface="Times New Roman" panose="02020603050405020304" pitchFamily="18" charset="0"/>
                </a:rPr>
                <a:t>m</a:t>
              </a:r>
              <a:r>
                <a:rPr lang="en-US" altLang="zh-CN" dirty="0">
                  <a:latin typeface="微软雅黑" panose="020B0503020204020204" pitchFamily="34" charset="-122"/>
                </a:rPr>
                <a:t>+</a:t>
              </a:r>
              <a:r>
                <a:rPr lang="en-US" altLang="zh-CN" dirty="0">
                  <a:latin typeface="Times New Roman" panose="02020603050405020304" pitchFamily="18" charset="0"/>
                </a:rPr>
                <a:t>1</a:t>
              </a:r>
              <a:r>
                <a:rPr lang="en-US" altLang="zh-CN" dirty="0">
                  <a:latin typeface="微软雅黑" panose="020B0503020204020204" pitchFamily="34" charset="-122"/>
                </a:rPr>
                <a:t>)</a:t>
              </a:r>
              <a:r>
                <a:rPr lang="en-US" altLang="zh-CN" i="1" dirty="0">
                  <a:latin typeface="Times New Roman" panose="02020603050405020304" pitchFamily="18" charset="0"/>
                </a:rPr>
                <a:t>x</a:t>
              </a:r>
              <a:r>
                <a:rPr lang="en-US" altLang="zh-CN" dirty="0">
                  <a:latin typeface="微软雅黑" panose="020B0503020204020204" pitchFamily="34" charset="-122"/>
                </a:rPr>
                <a:t>+  (</a:t>
              </a:r>
              <a:r>
                <a:rPr lang="en-US" altLang="zh-CN" i="1" dirty="0">
                  <a:latin typeface="Times New Roman" panose="02020603050405020304" pitchFamily="18" charset="0"/>
                </a:rPr>
                <a:t>m</a:t>
              </a:r>
              <a:r>
                <a:rPr lang="en-US" altLang="zh-CN" baseline="30000" dirty="0">
                  <a:latin typeface="微软雅黑" panose="020B0503020204020204" pitchFamily="34" charset="-122"/>
                </a:rPr>
                <a:t>2</a:t>
              </a:r>
              <a:r>
                <a:rPr lang="en-US" altLang="zh-CN" dirty="0">
                  <a:latin typeface="微软雅黑" panose="020B0503020204020204" pitchFamily="34" charset="-122"/>
                </a:rPr>
                <a:t>+</a:t>
              </a:r>
              <a:r>
                <a:rPr lang="en-US" altLang="zh-CN" dirty="0">
                  <a:latin typeface="Times New Roman" panose="02020603050405020304" pitchFamily="18" charset="0"/>
                </a:rPr>
                <a:t>1</a:t>
              </a:r>
              <a:r>
                <a:rPr lang="en-US" altLang="zh-CN" dirty="0">
                  <a:latin typeface="微软雅黑" panose="020B0503020204020204" pitchFamily="34" charset="-122"/>
                </a:rPr>
                <a:t>)</a:t>
              </a:r>
              <a:r>
                <a:rPr lang="zh-CN" altLang="en-US" dirty="0">
                  <a:latin typeface="微软雅黑" panose="020B0503020204020204" pitchFamily="34" charset="-122"/>
                </a:rPr>
                <a:t>的图象关于</a:t>
              </a:r>
              <a:r>
                <a:rPr lang="en-US" altLang="zh-CN" i="1" dirty="0">
                  <a:latin typeface="Times New Roman" panose="02020603050405020304" pitchFamily="18" charset="0"/>
                </a:rPr>
                <a:t>x</a:t>
              </a:r>
              <a:r>
                <a:rPr lang="zh-CN" altLang="en-US" dirty="0">
                  <a:latin typeface="微软雅黑" panose="020B0503020204020204" pitchFamily="34" charset="-122"/>
                </a:rPr>
                <a:t>轴的对称图形</a:t>
              </a:r>
              <a:r>
                <a:rPr lang="en-US" altLang="zh-CN" dirty="0">
                  <a:latin typeface="微软雅黑" panose="020B0503020204020204" pitchFamily="34" charset="-122"/>
                </a:rPr>
                <a:t>,</a:t>
              </a:r>
              <a:r>
                <a:rPr lang="zh-CN" altLang="en-US" dirty="0">
                  <a:latin typeface="微软雅黑" panose="020B0503020204020204" pitchFamily="34" charset="-122"/>
                </a:rPr>
                <a:t>然后将所作图形向左平移</a:t>
              </a:r>
              <a:r>
                <a:rPr lang="en-US" altLang="zh-CN" dirty="0">
                  <a:latin typeface="Times New Roman" panose="02020603050405020304" pitchFamily="18" charset="0"/>
                </a:rPr>
                <a:t>3</a:t>
              </a:r>
              <a:r>
                <a:rPr lang="zh-CN" altLang="en-US" dirty="0">
                  <a:latin typeface="微软雅黑" panose="020B0503020204020204" pitchFamily="34" charset="-122"/>
                </a:rPr>
                <a:t>个单位长度</a:t>
              </a:r>
              <a:r>
                <a:rPr lang="en-US" altLang="zh-CN" dirty="0">
                  <a:latin typeface="微软雅黑" panose="020B0503020204020204" pitchFamily="34" charset="-122"/>
                </a:rPr>
                <a:t>,</a:t>
              </a:r>
              <a:r>
                <a:rPr lang="zh-CN" altLang="en-US" dirty="0">
                  <a:latin typeface="微软雅黑" panose="020B0503020204020204" pitchFamily="34" charset="-122"/>
                </a:rPr>
                <a:t>再向上平移</a:t>
              </a:r>
              <a:r>
                <a:rPr lang="en-US" altLang="zh-CN" dirty="0">
                  <a:latin typeface="Times New Roman" panose="02020603050405020304" pitchFamily="18" charset="0"/>
                </a:rPr>
                <a:t>2</a:t>
              </a:r>
              <a:r>
                <a:rPr lang="zh-CN" altLang="en-US" dirty="0">
                  <a:latin typeface="微软雅黑" panose="020B0503020204020204" pitchFamily="34" charset="-122"/>
                </a:rPr>
                <a:t>个单位长度</a:t>
              </a:r>
              <a:r>
                <a:rPr lang="en-US" altLang="zh-CN" dirty="0">
                  <a:latin typeface="微软雅黑" panose="020B0503020204020204" pitchFamily="34" charset="-122"/>
                </a:rPr>
                <a:t>,</a:t>
              </a:r>
              <a:r>
                <a:rPr lang="zh-CN" altLang="en-US" dirty="0">
                  <a:latin typeface="微软雅黑" panose="020B0503020204020204" pitchFamily="34" charset="-122"/>
                </a:rPr>
                <a:t>写出变化后图象的解析式</a:t>
              </a:r>
              <a:r>
                <a:rPr lang="en-US" altLang="zh-CN" dirty="0">
                  <a:latin typeface="微软雅黑" panose="020B0503020204020204" pitchFamily="34" charset="-122"/>
                </a:rPr>
                <a:t>.</a:t>
              </a:r>
            </a:p>
            <a:p>
              <a:pPr eaLnBrk="1" hangingPunct="1">
                <a:lnSpc>
                  <a:spcPct val="180000"/>
                </a:lnSpc>
              </a:pPr>
              <a:r>
                <a:rPr lang="en-US" altLang="zh-CN" dirty="0">
                  <a:latin typeface="微软雅黑" panose="020B0503020204020204" pitchFamily="34" charset="-122"/>
                </a:rPr>
                <a:t>(</a:t>
              </a:r>
              <a:r>
                <a:rPr lang="en-US" altLang="zh-CN" dirty="0">
                  <a:latin typeface="Times New Roman" panose="02020603050405020304" pitchFamily="18" charset="0"/>
                </a:rPr>
                <a:t>3</a:t>
              </a:r>
              <a:r>
                <a:rPr lang="en-US" altLang="zh-CN" dirty="0">
                  <a:latin typeface="微软雅黑" panose="020B0503020204020204" pitchFamily="34" charset="-122"/>
                </a:rPr>
                <a:t>)</a:t>
              </a:r>
              <a:r>
                <a:rPr lang="zh-CN" altLang="en-US" dirty="0">
                  <a:latin typeface="微软雅黑" panose="020B0503020204020204" pitchFamily="34" charset="-122"/>
                </a:rPr>
                <a:t>在</a:t>
              </a:r>
              <a:r>
                <a:rPr lang="en-US" altLang="zh-CN" dirty="0">
                  <a:latin typeface="微软雅黑" panose="020B0503020204020204" pitchFamily="34" charset="-122"/>
                </a:rPr>
                <a:t>(</a:t>
              </a:r>
              <a:r>
                <a:rPr lang="en-US" altLang="zh-CN" dirty="0">
                  <a:latin typeface="Times New Roman" panose="02020603050405020304" pitchFamily="18" charset="0"/>
                </a:rPr>
                <a:t>2</a:t>
              </a:r>
              <a:r>
                <a:rPr lang="en-US" altLang="zh-CN" dirty="0">
                  <a:latin typeface="微软雅黑" panose="020B0503020204020204" pitchFamily="34" charset="-122"/>
                </a:rPr>
                <a:t>)</a:t>
              </a:r>
              <a:r>
                <a:rPr lang="zh-CN" altLang="en-US" dirty="0">
                  <a:latin typeface="微软雅黑" panose="020B0503020204020204" pitchFamily="34" charset="-122"/>
                </a:rPr>
                <a:t>的条件下</a:t>
              </a:r>
              <a:r>
                <a:rPr lang="en-US" altLang="zh-CN" dirty="0">
                  <a:latin typeface="微软雅黑" panose="020B0503020204020204" pitchFamily="34" charset="-122"/>
                </a:rPr>
                <a:t>,</a:t>
              </a:r>
              <a:r>
                <a:rPr lang="zh-CN" altLang="en-US" dirty="0">
                  <a:latin typeface="微软雅黑" panose="020B0503020204020204" pitchFamily="34" charset="-122"/>
                </a:rPr>
                <a:t>当直线</a:t>
              </a:r>
              <a:r>
                <a:rPr lang="en-US" altLang="zh-CN" i="1" dirty="0">
                  <a:latin typeface="Times New Roman" panose="02020603050405020304" pitchFamily="18" charset="0"/>
                </a:rPr>
                <a:t>y</a:t>
              </a:r>
              <a:r>
                <a:rPr lang="en-US" altLang="zh-CN" dirty="0">
                  <a:latin typeface="Times New Roman" panose="02020603050405020304" pitchFamily="18" charset="0"/>
                </a:rPr>
                <a:t>=2</a:t>
              </a:r>
              <a:r>
                <a:rPr lang="en-US" altLang="zh-CN" i="1" dirty="0">
                  <a:latin typeface="Times New Roman" panose="02020603050405020304" pitchFamily="18" charset="0"/>
                </a:rPr>
                <a:t>x</a:t>
              </a:r>
              <a:r>
                <a:rPr lang="en-US" altLang="zh-CN" dirty="0">
                  <a:latin typeface="Times New Roman" panose="02020603050405020304" pitchFamily="18" charset="0"/>
                </a:rPr>
                <a:t>+</a:t>
              </a:r>
              <a:r>
                <a:rPr lang="en-US" altLang="zh-CN" i="1" dirty="0">
                  <a:latin typeface="Times New Roman" panose="02020603050405020304" pitchFamily="18" charset="0"/>
                </a:rPr>
                <a:t>n</a:t>
              </a:r>
              <a:r>
                <a:rPr lang="en-US" altLang="zh-CN" dirty="0">
                  <a:latin typeface="Times New Roman" panose="02020603050405020304" pitchFamily="18" charset="0"/>
                </a:rPr>
                <a:t>(</a:t>
              </a:r>
              <a:r>
                <a:rPr lang="en-US" altLang="zh-CN" i="1" dirty="0" err="1">
                  <a:latin typeface="Times New Roman" panose="02020603050405020304" pitchFamily="18" charset="0"/>
                </a:rPr>
                <a:t>n</a:t>
              </a:r>
              <a:r>
                <a:rPr lang="en-US" altLang="zh-CN" dirty="0" err="1">
                  <a:latin typeface="微软雅黑" panose="020B0503020204020204" pitchFamily="34" charset="-122"/>
                </a:rPr>
                <a:t>≥</a:t>
              </a:r>
              <a:r>
                <a:rPr lang="en-US" altLang="zh-CN" i="1" dirty="0" err="1">
                  <a:latin typeface="Times New Roman" panose="02020603050405020304" pitchFamily="18" charset="0"/>
                </a:rPr>
                <a:t>m</a:t>
              </a:r>
              <a:r>
                <a:rPr lang="en-US" altLang="zh-CN" dirty="0">
                  <a:latin typeface="微软雅黑" panose="020B0503020204020204" pitchFamily="34" charset="-122"/>
                </a:rPr>
                <a:t>)</a:t>
              </a:r>
              <a:r>
                <a:rPr lang="zh-CN" altLang="en-US" dirty="0">
                  <a:latin typeface="微软雅黑" panose="020B0503020204020204" pitchFamily="34" charset="-122"/>
                </a:rPr>
                <a:t>与变化后的图象有公共点时</a:t>
              </a:r>
              <a:r>
                <a:rPr lang="en-US" altLang="zh-CN" dirty="0">
                  <a:latin typeface="微软雅黑" panose="020B0503020204020204" pitchFamily="34" charset="-122"/>
                </a:rPr>
                <a:t>,</a:t>
              </a:r>
              <a:r>
                <a:rPr lang="zh-CN" altLang="en-US" dirty="0">
                  <a:latin typeface="微软雅黑" panose="020B0503020204020204" pitchFamily="34" charset="-122"/>
                </a:rPr>
                <a:t>求</a:t>
              </a:r>
              <a:r>
                <a:rPr lang="en-US" altLang="zh-CN" i="1" dirty="0">
                  <a:latin typeface="Times New Roman" panose="02020603050405020304" pitchFamily="18" charset="0"/>
                </a:rPr>
                <a:t>n</a:t>
              </a:r>
              <a:r>
                <a:rPr lang="en-US" altLang="zh-CN" baseline="30000" dirty="0">
                  <a:latin typeface="微软雅黑" panose="020B0503020204020204" pitchFamily="34" charset="-122"/>
                </a:rPr>
                <a:t>2</a:t>
              </a:r>
              <a:r>
                <a:rPr lang="en-US" altLang="zh-CN" dirty="0">
                  <a:latin typeface="微软雅黑" panose="020B0503020204020204" pitchFamily="34" charset="-122"/>
                </a:rPr>
                <a:t>-</a:t>
              </a:r>
              <a:r>
                <a:rPr lang="en-US" altLang="zh-CN" dirty="0">
                  <a:latin typeface="Times New Roman" panose="02020603050405020304" pitchFamily="18" charset="0"/>
                </a:rPr>
                <a:t>4</a:t>
              </a:r>
              <a:r>
                <a:rPr lang="en-US" altLang="zh-CN" i="1" dirty="0">
                  <a:latin typeface="Times New Roman" panose="02020603050405020304" pitchFamily="18" charset="0"/>
                </a:rPr>
                <a:t>n</a:t>
              </a:r>
              <a:r>
                <a:rPr lang="zh-CN" altLang="en-US" dirty="0">
                  <a:latin typeface="微软雅黑" panose="020B0503020204020204" pitchFamily="34" charset="-122"/>
                </a:rPr>
                <a:t>的最大值和最小值</a:t>
              </a:r>
              <a:r>
                <a:rPr lang="en-US" altLang="zh-CN" dirty="0">
                  <a:latin typeface="微软雅黑" panose="020B0503020204020204" pitchFamily="34" charset="-122"/>
                </a:rPr>
                <a:t>.</a:t>
              </a:r>
              <a:endParaRPr lang="en-US" altLang="zh-CN" dirty="0">
                <a:latin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  <p:pic>
          <p:nvPicPr>
            <p:cNvPr id="14342" name="图片 7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749020" y="1582105"/>
              <a:ext cx="210158" cy="639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017985" y="895351"/>
            <a:ext cx="7248525" cy="3393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300000"/>
              </a:lnSpc>
            </a:pPr>
            <a:r>
              <a:rPr lang="zh-CN" altLang="en-US" b="1">
                <a:solidFill>
                  <a:srgbClr val="0070C0"/>
                </a:solidFill>
                <a:latin typeface="微软雅黑" panose="020B0503020204020204" pitchFamily="34" charset="-122"/>
              </a:rPr>
              <a:t>思路点拨：</a:t>
            </a:r>
            <a:endParaRPr lang="en-US" altLang="zh-CN" b="1">
              <a:solidFill>
                <a:srgbClr val="0070C0"/>
              </a:solidFill>
              <a:latin typeface="微软雅黑" panose="020B0503020204020204" pitchFamily="34" charset="-122"/>
            </a:endParaRPr>
          </a:p>
          <a:p>
            <a:pPr eaLnBrk="1" hangingPunct="1">
              <a:lnSpc>
                <a:spcPct val="300000"/>
              </a:lnSpc>
            </a:pPr>
            <a:r>
              <a:rPr lang="en-US" altLang="zh-CN">
                <a:solidFill>
                  <a:srgbClr val="0070C0"/>
                </a:solidFill>
                <a:latin typeface="微软雅黑" panose="020B0503020204020204" pitchFamily="34" charset="-122"/>
              </a:rPr>
              <a:t>      </a:t>
            </a:r>
            <a:r>
              <a:rPr lang="en-US" altLang="zh-CN">
                <a:latin typeface="微软雅黑" panose="020B0503020204020204" pitchFamily="34" charset="-122"/>
              </a:rPr>
              <a:t>(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>
                <a:solidFill>
                  <a:srgbClr val="000000"/>
                </a:solidFill>
                <a:latin typeface="微软雅黑" panose="020B0503020204020204" pitchFamily="34" charset="-122"/>
              </a:rPr>
              <a:t>)</a:t>
            </a:r>
            <a:r>
              <a:rPr lang="zh-CN" altLang="en-US">
                <a:solidFill>
                  <a:srgbClr val="000000"/>
                </a:solidFill>
                <a:latin typeface="微软雅黑" panose="020B0503020204020204" pitchFamily="34" charset="-122"/>
              </a:rPr>
              <a:t>由题意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</a:rPr>
              <a:t>Δ</a:t>
            </a:r>
            <a:r>
              <a:rPr lang="en-US" altLang="zh-CN">
                <a:solidFill>
                  <a:srgbClr val="000000"/>
                </a:solidFill>
                <a:latin typeface="微软雅黑" panose="020B0503020204020204" pitchFamily="34" charset="-122"/>
              </a:rPr>
              <a:t>≥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  <a:r>
              <a:rPr lang="en-US" altLang="zh-CN">
                <a:solidFill>
                  <a:srgbClr val="000000"/>
                </a:solidFill>
                <a:latin typeface="微软雅黑" panose="020B0503020204020204" pitchFamily="34" charset="-122"/>
              </a:rPr>
              <a:t>,</a:t>
            </a:r>
            <a:r>
              <a:rPr lang="zh-CN" altLang="en-US">
                <a:solidFill>
                  <a:srgbClr val="000000"/>
                </a:solidFill>
                <a:latin typeface="微软雅黑" panose="020B0503020204020204" pitchFamily="34" charset="-122"/>
              </a:rPr>
              <a:t>列出不等式</a:t>
            </a:r>
            <a:r>
              <a:rPr lang="en-US" altLang="zh-CN">
                <a:solidFill>
                  <a:srgbClr val="000000"/>
                </a:solidFill>
                <a:latin typeface="微软雅黑" panose="020B0503020204020204" pitchFamily="34" charset="-122"/>
              </a:rPr>
              <a:t>,</a:t>
            </a:r>
            <a:r>
              <a:rPr lang="zh-CN" altLang="en-US">
                <a:solidFill>
                  <a:srgbClr val="000000"/>
                </a:solidFill>
                <a:latin typeface="微软雅黑" panose="020B0503020204020204" pitchFamily="34" charset="-122"/>
              </a:rPr>
              <a:t>解不等式即可</a:t>
            </a:r>
            <a:r>
              <a:rPr lang="en-US" altLang="zh-CN">
                <a:solidFill>
                  <a:srgbClr val="000000"/>
                </a:solidFill>
                <a:latin typeface="微软雅黑" panose="020B0503020204020204" pitchFamily="34" charset="-122"/>
              </a:rPr>
              <a:t>.</a:t>
            </a:r>
          </a:p>
          <a:p>
            <a:pPr eaLnBrk="1" hangingPunct="1">
              <a:lnSpc>
                <a:spcPct val="300000"/>
              </a:lnSpc>
            </a:pPr>
            <a:r>
              <a:rPr lang="en-US" altLang="zh-CN">
                <a:solidFill>
                  <a:srgbClr val="000000"/>
                </a:solidFill>
                <a:latin typeface="微软雅黑" panose="020B0503020204020204" pitchFamily="34" charset="-122"/>
              </a:rPr>
              <a:t>      (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>
                <a:solidFill>
                  <a:srgbClr val="000000"/>
                </a:solidFill>
                <a:latin typeface="微软雅黑" panose="020B0503020204020204" pitchFamily="34" charset="-122"/>
              </a:rPr>
              <a:t>)</a:t>
            </a:r>
            <a:r>
              <a:rPr lang="zh-CN" altLang="en-US">
                <a:solidFill>
                  <a:srgbClr val="000000"/>
                </a:solidFill>
                <a:latin typeface="微软雅黑" panose="020B0503020204020204" pitchFamily="34" charset="-122"/>
              </a:rPr>
              <a:t>画出翻折、平移后的图象</a:t>
            </a:r>
            <a:r>
              <a:rPr lang="en-US" altLang="zh-CN">
                <a:solidFill>
                  <a:srgbClr val="000000"/>
                </a:solidFill>
                <a:latin typeface="微软雅黑" panose="020B0503020204020204" pitchFamily="34" charset="-122"/>
              </a:rPr>
              <a:t>,</a:t>
            </a:r>
            <a:r>
              <a:rPr lang="zh-CN" altLang="en-US">
                <a:solidFill>
                  <a:srgbClr val="000000"/>
                </a:solidFill>
                <a:latin typeface="微软雅黑" panose="020B0503020204020204" pitchFamily="34" charset="-122"/>
              </a:rPr>
              <a:t>根据顶点坐标即可写出函数的解析式</a:t>
            </a:r>
            <a:r>
              <a:rPr lang="en-US" altLang="zh-CN">
                <a:solidFill>
                  <a:srgbClr val="000000"/>
                </a:solidFill>
                <a:latin typeface="微软雅黑" panose="020B0503020204020204" pitchFamily="34" charset="-122"/>
              </a:rPr>
              <a:t>.</a:t>
            </a:r>
          </a:p>
          <a:p>
            <a:pPr eaLnBrk="1" hangingPunct="1">
              <a:lnSpc>
                <a:spcPct val="300000"/>
              </a:lnSpc>
            </a:pPr>
            <a:r>
              <a:rPr lang="en-US" altLang="zh-CN">
                <a:solidFill>
                  <a:srgbClr val="000000"/>
                </a:solidFill>
                <a:latin typeface="微软雅黑" panose="020B0503020204020204" pitchFamily="34" charset="-122"/>
              </a:rPr>
              <a:t>      (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>
                <a:solidFill>
                  <a:srgbClr val="000000"/>
                </a:solidFill>
                <a:latin typeface="微软雅黑" panose="020B0503020204020204" pitchFamily="34" charset="-122"/>
              </a:rPr>
              <a:t>)</a:t>
            </a:r>
            <a:r>
              <a:rPr lang="zh-CN" altLang="en-US">
                <a:solidFill>
                  <a:srgbClr val="000000"/>
                </a:solidFill>
                <a:latin typeface="微软雅黑" panose="020B0503020204020204" pitchFamily="34" charset="-122"/>
              </a:rPr>
              <a:t>首先确定</a:t>
            </a:r>
            <a:r>
              <a:rPr lang="en-US" altLang="zh-CN" i="1">
                <a:solidFill>
                  <a:srgbClr val="000000"/>
                </a:solidFill>
                <a:latin typeface="Times New Roman" panose="02020603050405020304" pitchFamily="18" charset="0"/>
              </a:rPr>
              <a:t>n</a:t>
            </a:r>
            <a:r>
              <a:rPr lang="zh-CN" altLang="en-US">
                <a:solidFill>
                  <a:srgbClr val="000000"/>
                </a:solidFill>
                <a:latin typeface="微软雅黑" panose="020B0503020204020204" pitchFamily="34" charset="-122"/>
              </a:rPr>
              <a:t>的取值范围</a:t>
            </a:r>
            <a:r>
              <a:rPr lang="en-US" altLang="zh-CN">
                <a:solidFill>
                  <a:srgbClr val="000000"/>
                </a:solidFill>
                <a:latin typeface="微软雅黑" panose="020B0503020204020204" pitchFamily="34" charset="-122"/>
              </a:rPr>
              <a:t>,</a:t>
            </a:r>
            <a:r>
              <a:rPr lang="zh-CN" altLang="en-US">
                <a:solidFill>
                  <a:srgbClr val="000000"/>
                </a:solidFill>
                <a:latin typeface="微软雅黑" panose="020B0503020204020204" pitchFamily="34" charset="-122"/>
              </a:rPr>
              <a:t>利用二次函数的性质即可解决问题</a:t>
            </a:r>
            <a:r>
              <a:rPr lang="en-US" altLang="zh-CN">
                <a:solidFill>
                  <a:srgbClr val="000000"/>
                </a:solidFill>
                <a:latin typeface="微软雅黑" panose="020B0503020204020204" pitchFamily="34" charset="-122"/>
              </a:rPr>
              <a:t>.</a:t>
            </a:r>
            <a:endParaRPr lang="en-US" altLang="zh-CN">
              <a:solidFill>
                <a:srgbClr val="000000"/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16387" name="Rectangle 10"/>
          <p:cNvSpPr>
            <a:spLocks noChangeArrowheads="1"/>
          </p:cNvSpPr>
          <p:nvPr/>
        </p:nvSpPr>
        <p:spPr bwMode="auto">
          <a:xfrm>
            <a:off x="-80963" y="2388394"/>
            <a:ext cx="138113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endParaRPr lang="zh-CN" altLang="zh-CN"/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auto">
          <a:xfrm>
            <a:off x="160735" y="1437085"/>
            <a:ext cx="5455444" cy="484748"/>
          </a:xfrm>
          <a:prstGeom prst="rect">
            <a:avLst/>
          </a:prstGeom>
          <a:noFill/>
          <a:ln>
            <a:noFill/>
          </a:ln>
          <a:effectLst/>
        </p:spPr>
        <p:txBody>
          <a:bodyPr lIns="68580" tIns="34290" rIns="68580" bIns="34290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effectLst>
                <a:outerShdw blurRad="38100" dist="38100" dir="2700000" algn="tl">
                  <a:srgbClr val="C0C0C0"/>
                </a:outerShdw>
              </a:effectLst>
              <a:latin typeface="微软雅黑" panose="020B0503020204020204" pitchFamily="34" charset="-122"/>
            </a:endParaRPr>
          </a:p>
        </p:txBody>
      </p:sp>
      <p:grpSp>
        <p:nvGrpSpPr>
          <p:cNvPr id="16389" name="组合 2"/>
          <p:cNvGrpSpPr/>
          <p:nvPr/>
        </p:nvGrpSpPr>
        <p:grpSpPr bwMode="auto">
          <a:xfrm>
            <a:off x="1073944" y="827485"/>
            <a:ext cx="6465094" cy="3817144"/>
            <a:chOff x="1431925" y="1102624"/>
            <a:chExt cx="8620125" cy="5089535"/>
          </a:xfrm>
        </p:grpSpPr>
        <p:sp>
          <p:nvSpPr>
            <p:cNvPr id="5" name="Text Box 2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 bwMode="auto">
            <a:xfrm>
              <a:off x="1431925" y="1102624"/>
              <a:ext cx="8620125" cy="5089535"/>
            </a:xfrm>
            <a:prstGeom prst="rect">
              <a:avLst/>
            </a:prstGeom>
            <a:blipFill rotWithShape="0">
              <a:blip r:embed="rId3" cstate="email"/>
              <a:stretch>
                <a:fillRect l="-1132"/>
              </a:stretch>
            </a:blipFill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r>
                <a:rPr lang="zh-CN" altLang="en-US" noProof="1">
                  <a:noFill/>
                </a:rPr>
                <a:t> </a:t>
              </a:r>
            </a:p>
          </p:txBody>
        </p:sp>
        <p:sp>
          <p:nvSpPr>
            <p:cNvPr id="16391" name="文本框 1"/>
            <p:cNvSpPr txBox="1">
              <a:spLocks noChangeArrowheads="1"/>
            </p:cNvSpPr>
            <p:nvPr/>
          </p:nvSpPr>
          <p:spPr bwMode="auto">
            <a:xfrm>
              <a:off x="6112475" y="1829055"/>
              <a:ext cx="197708" cy="4924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6392" name="文本框 6"/>
            <p:cNvSpPr txBox="1">
              <a:spLocks noChangeArrowheads="1"/>
            </p:cNvSpPr>
            <p:nvPr/>
          </p:nvSpPr>
          <p:spPr bwMode="auto">
            <a:xfrm>
              <a:off x="6046573" y="1744960"/>
              <a:ext cx="197708" cy="492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x</a:t>
              </a:r>
              <a:endParaRPr lang="zh-CN" altLang="en-US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073944" y="876300"/>
            <a:ext cx="6465094" cy="3531394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defPPr>
              <a:defRPr lang="zh-CN"/>
            </a:defPPr>
            <a:lvl1pPr algn="l" rtl="0" fontAlgn="base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defRPr>
            </a:lvl1pPr>
            <a:lvl2pPr marL="457200" algn="l" rtl="0" fontAlgn="base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defRPr>
            </a:lvl2pPr>
            <a:lvl3pPr marL="914400" algn="l" rtl="0" fontAlgn="base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defRPr>
            </a:lvl3pPr>
            <a:lvl4pPr marL="1371600" algn="l" rtl="0" fontAlgn="base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defRPr>
            </a:lvl4pPr>
            <a:lvl5pPr marL="1828800" algn="l" rtl="0" fontAlgn="base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defRPr>
            </a:lvl5pPr>
            <a:lvl6pPr marL="2286000" algn="l" defTabSz="914400" rtl="0" eaLnBrk="1" latinLnBrk="0" hangingPunct="1">
              <a:defRPr sz="2800" b="1" kern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defRPr>
            </a:lvl6pPr>
            <a:lvl7pPr marL="2743200" algn="l" defTabSz="914400" rtl="0" eaLnBrk="1" latinLnBrk="0" hangingPunct="1">
              <a:defRPr sz="2800" b="1" kern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defRPr>
            </a:lvl7pPr>
            <a:lvl8pPr marL="3200400" algn="l" defTabSz="914400" rtl="0" eaLnBrk="1" latinLnBrk="0" hangingPunct="1">
              <a:defRPr sz="2800" b="1" kern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defRPr>
            </a:lvl8pPr>
            <a:lvl9pPr marL="3657600" algn="l" defTabSz="914400" rtl="0" eaLnBrk="1" latinLnBrk="0" hangingPunct="1">
              <a:defRPr sz="2800" b="1" kern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250000"/>
              </a:lnSpc>
              <a:defRPr/>
            </a:pPr>
            <a:r>
              <a:rPr lang="en-US" altLang="zh-CN" sz="1800" b="0" dirty="0">
                <a:solidFill>
                  <a:srgbClr val="FF0000"/>
                </a:solidFill>
                <a:latin typeface="+mn-ea"/>
                <a:ea typeface="+mn-ea"/>
              </a:rPr>
              <a:t>(</a:t>
            </a:r>
            <a:r>
              <a:rPr lang="en-US" altLang="zh-CN" sz="1800" b="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</a:rPr>
              <a:t>2</a:t>
            </a:r>
            <a:r>
              <a:rPr lang="en-US" altLang="zh-CN" sz="1800" b="0" dirty="0">
                <a:solidFill>
                  <a:srgbClr val="FF0000"/>
                </a:solidFill>
                <a:latin typeface="+mn-ea"/>
                <a:ea typeface="+mn-ea"/>
              </a:rPr>
              <a:t>)</a:t>
            </a:r>
            <a:r>
              <a:rPr lang="zh-CN" altLang="en-US" sz="1800" b="0" dirty="0">
                <a:solidFill>
                  <a:srgbClr val="FF0000"/>
                </a:solidFill>
                <a:latin typeface="+mn-ea"/>
                <a:ea typeface="+mn-ea"/>
              </a:rPr>
              <a:t>由</a:t>
            </a:r>
            <a:r>
              <a:rPr lang="en-US" altLang="zh-CN" sz="1800" b="0" dirty="0">
                <a:solidFill>
                  <a:srgbClr val="FF0000"/>
                </a:solidFill>
                <a:latin typeface="+mn-ea"/>
                <a:ea typeface="+mn-ea"/>
              </a:rPr>
              <a:t>(</a:t>
            </a:r>
            <a:r>
              <a:rPr lang="en-US" altLang="zh-CN" sz="1800" b="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</a:rPr>
              <a:t>1</a:t>
            </a:r>
            <a:r>
              <a:rPr lang="en-US" altLang="zh-CN" sz="1800" b="0" dirty="0">
                <a:solidFill>
                  <a:srgbClr val="FF0000"/>
                </a:solidFill>
                <a:latin typeface="+mn-ea"/>
                <a:ea typeface="+mn-ea"/>
              </a:rPr>
              <a:t>)</a:t>
            </a:r>
            <a:r>
              <a:rPr lang="zh-CN" altLang="en-US" sz="1800" b="0" dirty="0">
                <a:solidFill>
                  <a:srgbClr val="FF0000"/>
                </a:solidFill>
                <a:latin typeface="+mn-ea"/>
                <a:ea typeface="+mn-ea"/>
              </a:rPr>
              <a:t>可知</a:t>
            </a:r>
            <a:r>
              <a:rPr lang="en-US" altLang="zh-CN" sz="1800" b="0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</a:rPr>
              <a:t>y</a:t>
            </a:r>
            <a:r>
              <a:rPr lang="en-US" altLang="zh-CN" sz="1800" b="0" dirty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lang="en-US" altLang="zh-CN" sz="1800" b="0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</a:rPr>
              <a:t>x</a:t>
            </a:r>
            <a:r>
              <a:rPr lang="en-US" altLang="zh-CN" sz="1800" b="0" baseline="30000" dirty="0">
                <a:solidFill>
                  <a:srgbClr val="FF0000"/>
                </a:solidFill>
                <a:latin typeface="+mn-ea"/>
                <a:ea typeface="+mn-ea"/>
              </a:rPr>
              <a:t>2</a:t>
            </a:r>
            <a:r>
              <a:rPr lang="en-US" altLang="zh-CN" sz="1800" b="0" dirty="0">
                <a:solidFill>
                  <a:srgbClr val="FF0000"/>
                </a:solidFill>
                <a:latin typeface="+mn-ea"/>
                <a:ea typeface="+mn-ea"/>
              </a:rPr>
              <a:t>-</a:t>
            </a:r>
            <a:r>
              <a:rPr lang="en-US" altLang="zh-CN" sz="1800" b="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</a:rPr>
              <a:t>2</a:t>
            </a:r>
            <a:r>
              <a:rPr lang="en-US" altLang="zh-CN" sz="1800" b="0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</a:rPr>
              <a:t>x</a:t>
            </a:r>
            <a:r>
              <a:rPr lang="en-US" altLang="zh-CN" sz="1800" b="0" dirty="0">
                <a:solidFill>
                  <a:srgbClr val="FF0000"/>
                </a:solidFill>
                <a:latin typeface="+mn-ea"/>
                <a:ea typeface="+mn-ea"/>
              </a:rPr>
              <a:t>+</a:t>
            </a:r>
            <a:r>
              <a:rPr lang="en-US" altLang="zh-CN" sz="1800" b="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</a:rPr>
              <a:t>1</a:t>
            </a:r>
            <a:r>
              <a:rPr lang="en-US" altLang="zh-CN" sz="1800" b="0" dirty="0">
                <a:solidFill>
                  <a:srgbClr val="FF0000"/>
                </a:solidFill>
                <a:latin typeface="+mn-ea"/>
                <a:ea typeface="+mn-ea"/>
              </a:rPr>
              <a:t>=(</a:t>
            </a:r>
            <a:r>
              <a:rPr lang="en-US" altLang="zh-CN" sz="1800" b="0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</a:rPr>
              <a:t>x</a:t>
            </a:r>
            <a:r>
              <a:rPr lang="en-US" altLang="zh-CN" sz="1800" b="0" dirty="0">
                <a:solidFill>
                  <a:srgbClr val="FF0000"/>
                </a:solidFill>
                <a:latin typeface="+mn-ea"/>
                <a:ea typeface="+mn-ea"/>
              </a:rPr>
              <a:t>-</a:t>
            </a:r>
            <a:r>
              <a:rPr lang="en-US" altLang="zh-CN" sz="1800" b="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</a:rPr>
              <a:t>1</a:t>
            </a:r>
            <a:r>
              <a:rPr lang="en-US" altLang="zh-CN" sz="1800" b="0" dirty="0">
                <a:solidFill>
                  <a:srgbClr val="FF0000"/>
                </a:solidFill>
                <a:latin typeface="+mn-ea"/>
                <a:ea typeface="+mn-ea"/>
              </a:rPr>
              <a:t>)</a:t>
            </a:r>
            <a:r>
              <a:rPr lang="en-US" altLang="zh-CN" sz="1800" b="0" baseline="30000" dirty="0">
                <a:solidFill>
                  <a:srgbClr val="FF0000"/>
                </a:solidFill>
                <a:latin typeface="+mn-ea"/>
                <a:ea typeface="+mn-ea"/>
              </a:rPr>
              <a:t>2</a:t>
            </a:r>
            <a:r>
              <a:rPr lang="en-US" altLang="zh-CN" sz="1800" b="0" dirty="0">
                <a:solidFill>
                  <a:srgbClr val="FF0000"/>
                </a:solidFill>
                <a:latin typeface="+mn-ea"/>
                <a:ea typeface="+mn-ea"/>
              </a:rPr>
              <a:t>,</a:t>
            </a:r>
          </a:p>
          <a:p>
            <a:pPr>
              <a:lnSpc>
                <a:spcPct val="250000"/>
              </a:lnSpc>
              <a:defRPr/>
            </a:pPr>
            <a:r>
              <a:rPr lang="zh-CN" altLang="en-US" sz="1800" b="0" dirty="0">
                <a:solidFill>
                  <a:srgbClr val="FF0000"/>
                </a:solidFill>
                <a:latin typeface="+mn-ea"/>
                <a:ea typeface="+mn-ea"/>
              </a:rPr>
              <a:t>    图象如图所示</a:t>
            </a:r>
            <a:r>
              <a:rPr lang="en-US" altLang="zh-CN" sz="1800" b="0" dirty="0">
                <a:solidFill>
                  <a:srgbClr val="FF0000"/>
                </a:solidFill>
                <a:latin typeface="+mn-ea"/>
                <a:ea typeface="+mn-ea"/>
              </a:rPr>
              <a:t>:</a:t>
            </a:r>
          </a:p>
          <a:p>
            <a:pPr>
              <a:lnSpc>
                <a:spcPct val="250000"/>
              </a:lnSpc>
              <a:defRPr/>
            </a:pPr>
            <a:endParaRPr lang="en-US" altLang="zh-CN" sz="1800" b="0" dirty="0">
              <a:solidFill>
                <a:srgbClr val="FF0000"/>
              </a:solidFill>
              <a:latin typeface="+mn-ea"/>
              <a:ea typeface="+mn-ea"/>
            </a:endParaRPr>
          </a:p>
          <a:p>
            <a:pPr>
              <a:lnSpc>
                <a:spcPct val="250000"/>
              </a:lnSpc>
              <a:defRPr/>
            </a:pPr>
            <a:endParaRPr lang="en-US" altLang="zh-CN" sz="1800" b="0" dirty="0">
              <a:solidFill>
                <a:srgbClr val="FF0000"/>
              </a:solidFill>
              <a:latin typeface="+mn-ea"/>
              <a:ea typeface="+mn-ea"/>
            </a:endParaRPr>
          </a:p>
          <a:p>
            <a:pPr>
              <a:lnSpc>
                <a:spcPct val="250000"/>
              </a:lnSpc>
              <a:defRPr/>
            </a:pPr>
            <a:r>
              <a:rPr lang="zh-CN" altLang="en-US" sz="1800" b="0" dirty="0">
                <a:solidFill>
                  <a:srgbClr val="FF0000"/>
                </a:solidFill>
                <a:latin typeface="+mn-ea"/>
                <a:ea typeface="+mn-ea"/>
              </a:rPr>
              <a:t>    平移后的解析式为</a:t>
            </a:r>
            <a:r>
              <a:rPr lang="en-US" altLang="zh-CN" sz="1800" b="0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</a:rPr>
              <a:t>y</a:t>
            </a:r>
            <a:r>
              <a:rPr lang="en-US" altLang="zh-CN" sz="1800" b="0" dirty="0">
                <a:solidFill>
                  <a:srgbClr val="FF0000"/>
                </a:solidFill>
                <a:latin typeface="+mn-ea"/>
                <a:ea typeface="+mn-ea"/>
              </a:rPr>
              <a:t>=-(</a:t>
            </a:r>
            <a:r>
              <a:rPr lang="en-US" altLang="zh-CN" sz="1800" b="0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</a:rPr>
              <a:t>x</a:t>
            </a:r>
            <a:r>
              <a:rPr lang="en-US" altLang="zh-CN" sz="1800" b="0" dirty="0">
                <a:solidFill>
                  <a:srgbClr val="FF0000"/>
                </a:solidFill>
                <a:latin typeface="+mn-ea"/>
                <a:ea typeface="+mn-ea"/>
              </a:rPr>
              <a:t>+</a:t>
            </a:r>
            <a:r>
              <a:rPr lang="en-US" altLang="zh-CN" sz="1800" b="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</a:rPr>
              <a:t>2</a:t>
            </a:r>
            <a:r>
              <a:rPr lang="en-US" altLang="zh-CN" sz="1800" b="0" dirty="0">
                <a:solidFill>
                  <a:srgbClr val="FF0000"/>
                </a:solidFill>
                <a:latin typeface="+mn-ea"/>
                <a:ea typeface="+mn-ea"/>
              </a:rPr>
              <a:t>)</a:t>
            </a:r>
            <a:r>
              <a:rPr lang="en-US" altLang="zh-CN" sz="1800" b="0" baseline="30000" dirty="0">
                <a:solidFill>
                  <a:srgbClr val="FF0000"/>
                </a:solidFill>
                <a:latin typeface="+mn-ea"/>
                <a:ea typeface="+mn-ea"/>
              </a:rPr>
              <a:t>2</a:t>
            </a:r>
            <a:r>
              <a:rPr lang="en-US" altLang="zh-CN" sz="1800" b="0" dirty="0">
                <a:solidFill>
                  <a:srgbClr val="FF0000"/>
                </a:solidFill>
                <a:latin typeface="+mn-ea"/>
                <a:ea typeface="+mn-ea"/>
              </a:rPr>
              <a:t>+</a:t>
            </a:r>
            <a:r>
              <a:rPr lang="en-US" altLang="zh-CN" sz="1800" b="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</a:rPr>
              <a:t>2</a:t>
            </a:r>
            <a:r>
              <a:rPr lang="en-US" altLang="zh-CN" sz="1800" b="0" dirty="0">
                <a:solidFill>
                  <a:srgbClr val="FF0000"/>
                </a:solidFill>
                <a:latin typeface="+mn-ea"/>
                <a:ea typeface="+mn-ea"/>
              </a:rPr>
              <a:t>=-</a:t>
            </a:r>
            <a:r>
              <a:rPr lang="en-US" altLang="zh-CN" sz="1800" b="0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</a:rPr>
              <a:t>x</a:t>
            </a:r>
            <a:r>
              <a:rPr lang="en-US" altLang="zh-CN" sz="1800" b="0" baseline="30000" dirty="0">
                <a:solidFill>
                  <a:srgbClr val="FF0000"/>
                </a:solidFill>
                <a:latin typeface="+mn-ea"/>
                <a:ea typeface="+mn-ea"/>
              </a:rPr>
              <a:t>2</a:t>
            </a:r>
            <a:r>
              <a:rPr lang="en-US" altLang="zh-CN" sz="1800" b="0" dirty="0">
                <a:solidFill>
                  <a:srgbClr val="FF0000"/>
                </a:solidFill>
                <a:latin typeface="+mn-ea"/>
                <a:ea typeface="+mn-ea"/>
              </a:rPr>
              <a:t>-</a:t>
            </a:r>
            <a:r>
              <a:rPr lang="en-US" altLang="zh-CN" sz="1800" b="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</a:rPr>
              <a:t>4</a:t>
            </a:r>
            <a:r>
              <a:rPr lang="en-US" altLang="zh-CN" sz="1800" b="0" i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</a:rPr>
              <a:t>x</a:t>
            </a:r>
            <a:r>
              <a:rPr lang="en-US" altLang="zh-CN" sz="1800" b="0" dirty="0">
                <a:solidFill>
                  <a:srgbClr val="FF0000"/>
                </a:solidFill>
                <a:latin typeface="+mn-ea"/>
                <a:ea typeface="+mn-ea"/>
              </a:rPr>
              <a:t>-</a:t>
            </a:r>
            <a:r>
              <a:rPr lang="en-US" altLang="zh-CN" sz="1800" b="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</a:rPr>
              <a:t>2</a:t>
            </a:r>
            <a:r>
              <a:rPr lang="en-US" altLang="zh-CN" sz="1800" b="0" dirty="0">
                <a:solidFill>
                  <a:srgbClr val="FF0000"/>
                </a:solidFill>
                <a:latin typeface="+mn-ea"/>
                <a:ea typeface="+mn-ea"/>
              </a:rPr>
              <a:t>.</a:t>
            </a:r>
          </a:p>
        </p:txBody>
      </p:sp>
      <p:pic>
        <p:nvPicPr>
          <p:cNvPr id="4" name="Image0216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82528" y="1695450"/>
            <a:ext cx="2384822" cy="2106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339454" y="808435"/>
            <a:ext cx="6465094" cy="2562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(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)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</a:rPr>
              <a:t>由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</a:rPr>
              <a:t>    消去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</a:rPr>
              <a:t>得到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baseline="30000" dirty="0">
                <a:solidFill>
                  <a:srgbClr val="FF0000"/>
                </a:solidFill>
                <a:latin typeface="微软雅黑" panose="020B0503020204020204" pitchFamily="34" charset="-122"/>
              </a:rPr>
              <a:t>2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+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6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+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+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=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,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</a:rPr>
              <a:t>    由题意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Δ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≥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    ∴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36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-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-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≥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,∴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≤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    ∵</a:t>
            </a:r>
            <a:r>
              <a:rPr lang="en-US" altLang="zh-CN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dirty="0" err="1">
                <a:solidFill>
                  <a:srgbClr val="FF0000"/>
                </a:solidFill>
                <a:latin typeface="微软雅黑" panose="020B0503020204020204" pitchFamily="34" charset="-122"/>
              </a:rPr>
              <a:t>≥</a:t>
            </a:r>
            <a:r>
              <a:rPr lang="en-US" altLang="zh-CN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zh-CN" dirty="0" err="1">
                <a:solidFill>
                  <a:srgbClr val="FF0000"/>
                </a:solidFill>
                <a:latin typeface="微软雅黑" panose="020B0503020204020204" pitchFamily="34" charset="-122"/>
              </a:rPr>
              <a:t>,</a:t>
            </a:r>
            <a:r>
              <a:rPr lang="en-US" altLang="zh-CN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=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    ∴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≤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≤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,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grpSp>
        <p:nvGrpSpPr>
          <p:cNvPr id="4" name="组合 5"/>
          <p:cNvGrpSpPr/>
          <p:nvPr/>
        </p:nvGrpSpPr>
        <p:grpSpPr bwMode="auto">
          <a:xfrm>
            <a:off x="1977628" y="748903"/>
            <a:ext cx="1389459" cy="646331"/>
            <a:chOff x="2636108" y="1287611"/>
            <a:chExt cx="1853511" cy="860890"/>
          </a:xfrm>
        </p:grpSpPr>
        <p:sp>
          <p:nvSpPr>
            <p:cNvPr id="5" name="Text Box 2"/>
            <p:cNvSpPr txBox="1">
              <a:spLocks noChangeArrowheads="1"/>
            </p:cNvSpPr>
            <p:nvPr/>
          </p:nvSpPr>
          <p:spPr bwMode="auto">
            <a:xfrm>
              <a:off x="2769523" y="1287611"/>
              <a:ext cx="1720096" cy="86089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defPPr>
                <a:defRPr lang="zh-CN"/>
              </a:defPPr>
              <a:lvl1pPr algn="l" rtl="0" fontAlgn="base">
                <a:lnSpc>
                  <a:spcPct val="180000"/>
                </a:lnSpc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defRPr>
              </a:lvl1pPr>
              <a:lvl2pPr marL="457200" algn="l" rtl="0" fontAlgn="base">
                <a:lnSpc>
                  <a:spcPct val="180000"/>
                </a:lnSpc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defRPr>
              </a:lvl2pPr>
              <a:lvl3pPr marL="914400" algn="l" rtl="0" fontAlgn="base">
                <a:lnSpc>
                  <a:spcPct val="180000"/>
                </a:lnSpc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defRPr>
              </a:lvl3pPr>
              <a:lvl4pPr marL="1371600" algn="l" rtl="0" fontAlgn="base">
                <a:lnSpc>
                  <a:spcPct val="180000"/>
                </a:lnSpc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defRPr>
              </a:lvl4pPr>
              <a:lvl5pPr marL="1828800" algn="l" rtl="0" fontAlgn="base">
                <a:lnSpc>
                  <a:spcPct val="180000"/>
                </a:lnSpc>
                <a:spcBef>
                  <a:spcPct val="0"/>
                </a:spcBef>
                <a:spcAft>
                  <a:spcPct val="0"/>
                </a:spcAft>
                <a:defRPr sz="2800" b="1" kern="1200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defRPr>
              </a:lvl5pPr>
              <a:lvl6pPr marL="22860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defRPr>
              </a:lvl6pPr>
              <a:lvl7pPr marL="27432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defRPr>
              </a:lvl7pPr>
              <a:lvl8pPr marL="32004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defRPr>
              </a:lvl8pPr>
              <a:lvl9pPr marL="3657600" algn="l" defTabSz="914400" rtl="0" eaLnBrk="1" latinLnBrk="0" hangingPunct="1">
                <a:defRPr sz="2800" b="1" kern="1200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defRPr>
              </a:lvl9pPr>
            </a:lstStyle>
            <a:p>
              <a:pPr>
                <a:lnSpc>
                  <a:spcPct val="100000"/>
                </a:lnSpc>
                <a:defRPr/>
              </a:pPr>
              <a:r>
                <a:rPr lang="en-US" altLang="zh-CN" sz="1800" b="0" i="1" dirty="0">
                  <a:solidFill>
                    <a:srgbClr val="FF0000"/>
                  </a:solidFill>
                  <a:latin typeface="Times New Roman" panose="02020603050405020304" pitchFamily="18" charset="0"/>
                  <a:ea typeface="+mn-ea"/>
                </a:rPr>
                <a:t>y=</a:t>
              </a:r>
              <a:r>
                <a:rPr lang="en-US" altLang="zh-CN" sz="1800" b="0" dirty="0">
                  <a:solidFill>
                    <a:srgbClr val="FF0000"/>
                  </a:solidFill>
                  <a:latin typeface="Times New Roman" panose="02020603050405020304" pitchFamily="18" charset="0"/>
                  <a:ea typeface="+mn-ea"/>
                </a:rPr>
                <a:t>2</a:t>
              </a:r>
              <a:r>
                <a:rPr lang="en-US" altLang="zh-CN" sz="1800" b="0" i="1" dirty="0">
                  <a:solidFill>
                    <a:srgbClr val="FF0000"/>
                  </a:solidFill>
                  <a:latin typeface="Times New Roman" panose="02020603050405020304" pitchFamily="18" charset="0"/>
                  <a:ea typeface="+mn-ea"/>
                </a:rPr>
                <a:t>x</a:t>
              </a:r>
              <a:r>
                <a:rPr lang="en-US" altLang="zh-CN" sz="1800" b="0" dirty="0">
                  <a:solidFill>
                    <a:srgbClr val="FF0000"/>
                  </a:solidFill>
                  <a:latin typeface="Times New Roman" panose="02020603050405020304" pitchFamily="18" charset="0"/>
                  <a:ea typeface="+mn-ea"/>
                </a:rPr>
                <a:t>+</a:t>
              </a:r>
              <a:r>
                <a:rPr lang="en-US" altLang="zh-CN" sz="1800" b="0" i="1" dirty="0">
                  <a:solidFill>
                    <a:srgbClr val="FF0000"/>
                  </a:solidFill>
                  <a:latin typeface="Times New Roman" panose="02020603050405020304" pitchFamily="18" charset="0"/>
                  <a:ea typeface="+mn-ea"/>
                </a:rPr>
                <a:t>n</a:t>
              </a:r>
              <a:r>
                <a:rPr lang="en-US" altLang="zh-CN" sz="1800" b="0" dirty="0">
                  <a:solidFill>
                    <a:srgbClr val="FF0000"/>
                  </a:solidFill>
                  <a:latin typeface="+mn-ea"/>
                </a:rPr>
                <a:t>,</a:t>
              </a:r>
            </a:p>
            <a:p>
              <a:pPr>
                <a:lnSpc>
                  <a:spcPct val="100000"/>
                </a:lnSpc>
                <a:defRPr/>
              </a:pPr>
              <a:r>
                <a:rPr lang="en-US" altLang="zh-CN" sz="1800" b="0" i="1" dirty="0">
                  <a:solidFill>
                    <a:srgbClr val="FF0000"/>
                  </a:solidFill>
                  <a:latin typeface="Times New Roman" panose="02020603050405020304" pitchFamily="18" charset="0"/>
                  <a:ea typeface="+mn-ea"/>
                </a:rPr>
                <a:t>y=</a:t>
              </a:r>
              <a:r>
                <a:rPr lang="en-US" altLang="zh-CN" sz="1800" b="0" dirty="0">
                  <a:solidFill>
                    <a:srgbClr val="FF0000"/>
                  </a:solidFill>
                  <a:latin typeface="Times New Roman" panose="02020603050405020304" pitchFamily="18" charset="0"/>
                  <a:ea typeface="+mn-ea"/>
                </a:rPr>
                <a:t>-</a:t>
              </a:r>
              <a:r>
                <a:rPr lang="en-US" altLang="zh-CN" sz="1800" b="0" i="1" dirty="0">
                  <a:solidFill>
                    <a:srgbClr val="FF0000"/>
                  </a:solidFill>
                  <a:latin typeface="Times New Roman" panose="02020603050405020304" pitchFamily="18" charset="0"/>
                  <a:ea typeface="+mn-ea"/>
                </a:rPr>
                <a:t>x</a:t>
              </a:r>
              <a:r>
                <a:rPr lang="en-US" altLang="zh-CN" sz="1800" b="0" baseline="30000" dirty="0">
                  <a:solidFill>
                    <a:srgbClr val="FF0000"/>
                  </a:solidFill>
                  <a:latin typeface="Times New Roman" panose="02020603050405020304" pitchFamily="18" charset="0"/>
                  <a:ea typeface="+mn-ea"/>
                </a:rPr>
                <a:t>2</a:t>
              </a:r>
              <a:r>
                <a:rPr lang="en-US" altLang="zh-CN" sz="1800" b="0" dirty="0">
                  <a:solidFill>
                    <a:srgbClr val="FF0000"/>
                  </a:solidFill>
                  <a:latin typeface="Times New Roman" panose="02020603050405020304" pitchFamily="18" charset="0"/>
                  <a:ea typeface="+mn-ea"/>
                </a:rPr>
                <a:t>-4</a:t>
              </a:r>
              <a:r>
                <a:rPr lang="en-US" altLang="zh-CN" sz="1800" b="0" i="1" dirty="0">
                  <a:solidFill>
                    <a:srgbClr val="FF0000"/>
                  </a:solidFill>
                  <a:latin typeface="Times New Roman" panose="02020603050405020304" pitchFamily="18" charset="0"/>
                  <a:ea typeface="+mn-ea"/>
                </a:rPr>
                <a:t>x</a:t>
              </a:r>
              <a:r>
                <a:rPr lang="en-US" altLang="zh-CN" sz="1800" b="0" dirty="0">
                  <a:solidFill>
                    <a:srgbClr val="FF0000"/>
                  </a:solidFill>
                  <a:latin typeface="Times New Roman" panose="02020603050405020304" pitchFamily="18" charset="0"/>
                  <a:ea typeface="+mn-ea"/>
                </a:rPr>
                <a:t>-2</a:t>
              </a:r>
              <a:r>
                <a:rPr lang="en-US" altLang="zh-CN" sz="1800" b="0" dirty="0">
                  <a:solidFill>
                    <a:srgbClr val="FF0000"/>
                  </a:solidFill>
                  <a:latin typeface="+mn-ea"/>
                  <a:ea typeface="+mn-ea"/>
                </a:rPr>
                <a:t>,</a:t>
              </a:r>
            </a:p>
          </p:txBody>
        </p:sp>
        <p:sp>
          <p:nvSpPr>
            <p:cNvPr id="2" name="左大括号 1"/>
            <p:cNvSpPr/>
            <p:nvPr/>
          </p:nvSpPr>
          <p:spPr>
            <a:xfrm>
              <a:off x="2636108" y="1482673"/>
              <a:ext cx="123885" cy="486863"/>
            </a:xfrm>
            <a:prstGeom prst="leftBrace">
              <a:avLst>
                <a:gd name="adj1" fmla="val 26515"/>
                <a:gd name="adj2" fmla="val 50000"/>
              </a:avLst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87103" y="3269456"/>
            <a:ext cx="3880247" cy="1731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令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′=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baseline="30000">
                <a:solidFill>
                  <a:srgbClr val="FF0000"/>
                </a:solidFill>
                <a:latin typeface="微软雅黑" panose="020B0503020204020204" pitchFamily="34" charset="-122"/>
              </a:rPr>
              <a:t>2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-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=(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-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)</a:t>
            </a:r>
            <a:r>
              <a:rPr lang="en-US" altLang="zh-CN" baseline="30000">
                <a:solidFill>
                  <a:srgbClr val="FF0000"/>
                </a:solidFill>
                <a:latin typeface="微软雅黑" panose="020B0503020204020204" pitchFamily="34" charset="-122"/>
              </a:rPr>
              <a:t>2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-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∴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当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=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时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,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′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的值最小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,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最小值为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-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,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当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=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7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时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,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′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的值最大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,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最大值为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21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∴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baseline="30000">
                <a:solidFill>
                  <a:srgbClr val="FF0000"/>
                </a:solidFill>
                <a:latin typeface="微软雅黑" panose="020B0503020204020204" pitchFamily="34" charset="-122"/>
              </a:rPr>
              <a:t>2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-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的最大值为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21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,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最小值为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-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.</a:t>
            </a:r>
            <a:endParaRPr lang="en-US" altLang="zh-CN">
              <a:solidFill>
                <a:srgbClr val="FF0000"/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073944" y="973932"/>
            <a:ext cx="872729" cy="512448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defPPr>
              <a:defRPr lang="zh-CN"/>
            </a:defPPr>
            <a:lvl1pPr algn="l" rtl="0" fontAlgn="base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defRPr>
            </a:lvl1pPr>
            <a:lvl2pPr marL="457200" algn="l" rtl="0" fontAlgn="base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defRPr>
            </a:lvl2pPr>
            <a:lvl3pPr marL="914400" algn="l" rtl="0" fontAlgn="base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defRPr>
            </a:lvl3pPr>
            <a:lvl4pPr marL="1371600" algn="l" rtl="0" fontAlgn="base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defRPr>
            </a:lvl4pPr>
            <a:lvl5pPr marL="1828800" algn="l" rtl="0" fontAlgn="base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defRPr>
            </a:lvl5pPr>
            <a:lvl6pPr marL="2286000" algn="l" defTabSz="914400" rtl="0" eaLnBrk="1" latinLnBrk="0" hangingPunct="1">
              <a:defRPr sz="2800" b="1" kern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defRPr>
            </a:lvl6pPr>
            <a:lvl7pPr marL="2743200" algn="l" defTabSz="914400" rtl="0" eaLnBrk="1" latinLnBrk="0" hangingPunct="1">
              <a:defRPr sz="2800" b="1" kern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defRPr>
            </a:lvl7pPr>
            <a:lvl8pPr marL="3200400" algn="l" defTabSz="914400" rtl="0" eaLnBrk="1" latinLnBrk="0" hangingPunct="1">
              <a:defRPr sz="2800" b="1" kern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defRPr>
            </a:lvl8pPr>
            <a:lvl9pPr marL="3657600" algn="l" defTabSz="914400" rtl="0" eaLnBrk="1" latinLnBrk="0" hangingPunct="1">
              <a:defRPr sz="2800" b="1" kern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160000"/>
              </a:lnSpc>
              <a:defRPr/>
            </a:pPr>
            <a:r>
              <a:rPr lang="zh-CN" altLang="en-US" sz="1800" dirty="0">
                <a:solidFill>
                  <a:srgbClr val="0070C0"/>
                </a:solidFill>
                <a:latin typeface="+mn-ea"/>
                <a:ea typeface="+mn-ea"/>
              </a:rPr>
              <a:t>点拨 </a:t>
            </a:r>
            <a:r>
              <a:rPr lang="en-US" altLang="zh-CN" sz="1800" dirty="0">
                <a:solidFill>
                  <a:srgbClr val="0070C0"/>
                </a:solidFill>
                <a:latin typeface="+mn-ea"/>
                <a:ea typeface="+mn-ea"/>
              </a:rPr>
              <a:t>: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615679" y="2159794"/>
            <a:ext cx="7060406" cy="2146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250000"/>
              </a:lnSpc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.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baseline="30000">
                <a:solidFill>
                  <a:srgbClr val="FF0000"/>
                </a:solidFill>
                <a:latin typeface="微软雅黑" panose="020B0503020204020204" pitchFamily="34" charset="-122"/>
              </a:rPr>
              <a:t>2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-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ac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&gt;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⇔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抛物线与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轴有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个交点⇔方程有两个不相等的实数根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.</a:t>
            </a:r>
          </a:p>
          <a:p>
            <a:pPr eaLnBrk="1" hangingPunct="1">
              <a:lnSpc>
                <a:spcPct val="250000"/>
              </a:lnSpc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.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baseline="30000">
                <a:solidFill>
                  <a:srgbClr val="FF0000"/>
                </a:solidFill>
                <a:latin typeface="微软雅黑" panose="020B0503020204020204" pitchFamily="34" charset="-122"/>
              </a:rPr>
              <a:t>2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-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ac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=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⇔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抛物线与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轴有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个交点⇔方程有两个相等的实数根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.</a:t>
            </a:r>
          </a:p>
          <a:p>
            <a:pPr eaLnBrk="1" hangingPunct="1">
              <a:lnSpc>
                <a:spcPct val="250000"/>
              </a:lnSpc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.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baseline="30000">
                <a:solidFill>
                  <a:srgbClr val="FF0000"/>
                </a:solidFill>
                <a:latin typeface="微软雅黑" panose="020B0503020204020204" pitchFamily="34" charset="-122"/>
              </a:rPr>
              <a:t>2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-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ac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&lt;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⇔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抛物线与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轴没有交点⇔方程没有实数根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.</a:t>
            </a:r>
            <a:endParaRPr lang="en-US" altLang="zh-CN">
              <a:solidFill>
                <a:srgbClr val="FF0000"/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615679" y="1591866"/>
            <a:ext cx="6465094" cy="511969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defPPr>
              <a:defRPr lang="zh-CN"/>
            </a:defPPr>
            <a:lvl1pPr algn="l" rtl="0" fontAlgn="base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defRPr>
            </a:lvl1pPr>
            <a:lvl2pPr marL="457200" algn="l" rtl="0" fontAlgn="base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defRPr>
            </a:lvl2pPr>
            <a:lvl3pPr marL="914400" algn="l" rtl="0" fontAlgn="base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defRPr>
            </a:lvl3pPr>
            <a:lvl4pPr marL="1371600" algn="l" rtl="0" fontAlgn="base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defRPr>
            </a:lvl4pPr>
            <a:lvl5pPr marL="1828800" algn="l" rtl="0" fontAlgn="base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defRPr>
            </a:lvl5pPr>
            <a:lvl6pPr marL="2286000" algn="l" defTabSz="914400" rtl="0" eaLnBrk="1" latinLnBrk="0" hangingPunct="1">
              <a:defRPr sz="2800" b="1" kern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defRPr>
            </a:lvl6pPr>
            <a:lvl7pPr marL="2743200" algn="l" defTabSz="914400" rtl="0" eaLnBrk="1" latinLnBrk="0" hangingPunct="1">
              <a:defRPr sz="2800" b="1" kern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defRPr>
            </a:lvl7pPr>
            <a:lvl8pPr marL="3200400" algn="l" defTabSz="914400" rtl="0" eaLnBrk="1" latinLnBrk="0" hangingPunct="1">
              <a:defRPr sz="2800" b="1" kern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defRPr>
            </a:lvl8pPr>
            <a:lvl9pPr marL="3657600" algn="l" defTabSz="914400" rtl="0" eaLnBrk="1" latinLnBrk="0" hangingPunct="1">
              <a:defRPr sz="2800" b="1" kern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160000"/>
              </a:lnSpc>
              <a:defRPr/>
            </a:pPr>
            <a:r>
              <a:rPr lang="zh-CN" altLang="en-US" sz="1800" b="0" dirty="0">
                <a:latin typeface="+mn-ea"/>
                <a:ea typeface="+mn-ea"/>
              </a:rPr>
              <a:t>二次函数</a:t>
            </a:r>
            <a:r>
              <a:rPr lang="en-US" altLang="zh-CN" sz="1800" b="0" i="1" dirty="0">
                <a:latin typeface="Times New Roman" panose="02020603050405020304" pitchFamily="18" charset="0"/>
                <a:ea typeface="+mn-ea"/>
              </a:rPr>
              <a:t>y</a:t>
            </a:r>
            <a:r>
              <a:rPr lang="en-US" altLang="zh-CN" sz="1800" b="0" dirty="0">
                <a:latin typeface="+mn-ea"/>
                <a:ea typeface="+mn-ea"/>
              </a:rPr>
              <a:t>=</a:t>
            </a:r>
            <a:r>
              <a:rPr lang="en-US" altLang="zh-CN" sz="1800" b="0" i="1" dirty="0">
                <a:latin typeface="Times New Roman" panose="02020603050405020304" pitchFamily="18" charset="0"/>
                <a:ea typeface="+mn-ea"/>
              </a:rPr>
              <a:t>ax</a:t>
            </a:r>
            <a:r>
              <a:rPr lang="en-US" altLang="zh-CN" sz="1800" b="0" baseline="30000" dirty="0">
                <a:latin typeface="+mn-ea"/>
                <a:ea typeface="+mn-ea"/>
              </a:rPr>
              <a:t>2</a:t>
            </a:r>
            <a:r>
              <a:rPr lang="en-US" altLang="zh-CN" sz="1800" b="0" dirty="0">
                <a:latin typeface="+mn-ea"/>
                <a:ea typeface="+mn-ea"/>
              </a:rPr>
              <a:t>+</a:t>
            </a:r>
            <a:r>
              <a:rPr lang="en-US" altLang="zh-CN" sz="1800" b="0" i="1" dirty="0">
                <a:latin typeface="Times New Roman" panose="02020603050405020304" pitchFamily="18" charset="0"/>
                <a:ea typeface="+mn-ea"/>
              </a:rPr>
              <a:t>bx</a:t>
            </a:r>
            <a:r>
              <a:rPr lang="en-US" altLang="zh-CN" sz="1800" b="0" dirty="0">
                <a:latin typeface="+mn-ea"/>
                <a:ea typeface="+mn-ea"/>
              </a:rPr>
              <a:t>+</a:t>
            </a:r>
            <a:r>
              <a:rPr lang="en-US" altLang="zh-CN" sz="1800" b="0" i="1" dirty="0">
                <a:latin typeface="Times New Roman" panose="02020603050405020304" pitchFamily="18" charset="0"/>
                <a:ea typeface="+mn-ea"/>
              </a:rPr>
              <a:t>c</a:t>
            </a:r>
            <a:r>
              <a:rPr lang="zh-CN" altLang="en-US" sz="1800" b="0" dirty="0">
                <a:latin typeface="+mn-ea"/>
                <a:ea typeface="+mn-ea"/>
              </a:rPr>
              <a:t>与方程</a:t>
            </a:r>
            <a:r>
              <a:rPr lang="en-US" altLang="zh-CN" sz="1800" b="0" i="1" dirty="0">
                <a:latin typeface="Times New Roman" panose="02020603050405020304" pitchFamily="18" charset="0"/>
                <a:ea typeface="+mn-ea"/>
              </a:rPr>
              <a:t>ax</a:t>
            </a:r>
            <a:r>
              <a:rPr lang="en-US" altLang="zh-CN" sz="1800" b="0" baseline="30000" dirty="0">
                <a:latin typeface="+mn-ea"/>
                <a:ea typeface="+mn-ea"/>
              </a:rPr>
              <a:t>2</a:t>
            </a:r>
            <a:r>
              <a:rPr lang="en-US" altLang="zh-CN" sz="1800" b="0" dirty="0">
                <a:latin typeface="+mn-ea"/>
                <a:ea typeface="+mn-ea"/>
              </a:rPr>
              <a:t>+</a:t>
            </a:r>
            <a:r>
              <a:rPr lang="en-US" altLang="zh-CN" sz="1800" b="0" i="1" dirty="0">
                <a:latin typeface="Times New Roman" panose="02020603050405020304" pitchFamily="18" charset="0"/>
                <a:ea typeface="+mn-ea"/>
              </a:rPr>
              <a:t>bx</a:t>
            </a:r>
            <a:r>
              <a:rPr lang="en-US" altLang="zh-CN" sz="1800" b="0" dirty="0">
                <a:latin typeface="+mn-ea"/>
                <a:ea typeface="+mn-ea"/>
              </a:rPr>
              <a:t>+</a:t>
            </a:r>
            <a:r>
              <a:rPr lang="en-US" altLang="zh-CN" sz="1800" b="0" i="1" dirty="0">
                <a:latin typeface="Times New Roman" panose="02020603050405020304" pitchFamily="18" charset="0"/>
                <a:ea typeface="+mn-ea"/>
              </a:rPr>
              <a:t>c</a:t>
            </a:r>
            <a:r>
              <a:rPr lang="en-US" altLang="zh-CN" sz="1800" b="0" dirty="0">
                <a:latin typeface="+mn-ea"/>
                <a:ea typeface="+mn-ea"/>
              </a:rPr>
              <a:t>=</a:t>
            </a:r>
            <a:r>
              <a:rPr lang="en-US" altLang="zh-CN" sz="1800" b="0" dirty="0">
                <a:latin typeface="Times New Roman" panose="02020603050405020304" pitchFamily="18" charset="0"/>
                <a:ea typeface="+mn-ea"/>
              </a:rPr>
              <a:t>0</a:t>
            </a:r>
            <a:r>
              <a:rPr lang="zh-CN" altLang="en-US" sz="1800" b="0" dirty="0">
                <a:latin typeface="+mn-ea"/>
                <a:ea typeface="+mn-ea"/>
              </a:rPr>
              <a:t>之间的关系：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1109663" y="1225153"/>
            <a:ext cx="7261622" cy="1814343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21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lang="en-US" altLang="zh-CN" sz="1800" dirty="0" smtClean="0">
                <a:latin typeface="+mn-ea"/>
                <a:ea typeface="+mn-ea"/>
              </a:rPr>
              <a:t>.</a:t>
            </a:r>
            <a:r>
              <a:rPr lang="zh-CN" altLang="en-US" sz="1800" dirty="0" smtClean="0">
                <a:latin typeface="+mn-ea"/>
                <a:ea typeface="+mn-ea"/>
              </a:rPr>
              <a:t>若抛物线</a:t>
            </a:r>
            <a:r>
              <a:rPr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lang="en-US" altLang="zh-CN" sz="1800" dirty="0" smtClean="0">
                <a:latin typeface="+mn-ea"/>
                <a:ea typeface="+mn-ea"/>
              </a:rPr>
              <a:t>=</a:t>
            </a:r>
            <a:r>
              <a:rPr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ax</a:t>
            </a:r>
            <a:r>
              <a:rPr lang="en-US" altLang="zh-CN" sz="1800" baseline="30000" dirty="0" smtClean="0">
                <a:latin typeface="+mn-ea"/>
                <a:ea typeface="+mn-ea"/>
              </a:rPr>
              <a:t>2</a:t>
            </a:r>
            <a:r>
              <a:rPr lang="en-US" altLang="zh-CN" sz="1800" dirty="0" smtClean="0">
                <a:latin typeface="+mn-ea"/>
                <a:ea typeface="+mn-ea"/>
              </a:rPr>
              <a:t>+</a:t>
            </a:r>
            <a:r>
              <a:rPr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bx</a:t>
            </a:r>
            <a:r>
              <a:rPr lang="en-US" altLang="zh-CN" sz="1800" dirty="0" smtClean="0">
                <a:latin typeface="+mn-ea"/>
                <a:ea typeface="+mn-ea"/>
              </a:rPr>
              <a:t>+</a:t>
            </a:r>
            <a:r>
              <a:rPr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lang="en-US" altLang="zh-CN" sz="1800" dirty="0" smtClean="0">
                <a:latin typeface="+mn-ea"/>
                <a:ea typeface="+mn-ea"/>
              </a:rPr>
              <a:t>,</a:t>
            </a:r>
            <a:r>
              <a:rPr lang="zh-CN" altLang="en-US" sz="1800" dirty="0" smtClean="0">
                <a:latin typeface="+mn-ea"/>
                <a:ea typeface="+mn-ea"/>
              </a:rPr>
              <a:t>当 </a:t>
            </a:r>
            <a:r>
              <a:rPr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lang="en-US" altLang="zh-CN" sz="1800" dirty="0" smtClean="0">
                <a:latin typeface="+mn-ea"/>
                <a:ea typeface="+mn-ea"/>
              </a:rPr>
              <a:t>&gt;</a:t>
            </a:r>
            <a:r>
              <a:rPr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r>
              <a:rPr lang="en-US" altLang="zh-CN" sz="1800" dirty="0" smtClean="0">
                <a:latin typeface="+mn-ea"/>
                <a:ea typeface="+mn-ea"/>
              </a:rPr>
              <a:t>,</a:t>
            </a:r>
            <a:r>
              <a:rPr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lang="en-US" altLang="zh-CN" sz="1800" dirty="0" smtClean="0">
                <a:latin typeface="+mn-ea"/>
                <a:ea typeface="+mn-ea"/>
              </a:rPr>
              <a:t>&lt;</a:t>
            </a:r>
            <a:r>
              <a:rPr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r>
              <a:rPr lang="zh-CN" altLang="en-US" sz="1800" dirty="0" smtClean="0">
                <a:latin typeface="+mn-ea"/>
                <a:ea typeface="+mn-ea"/>
              </a:rPr>
              <a:t>时</a:t>
            </a:r>
            <a:r>
              <a:rPr lang="en-US" altLang="zh-CN" sz="1800" dirty="0" smtClean="0">
                <a:latin typeface="+mn-ea"/>
                <a:ea typeface="+mn-ea"/>
              </a:rPr>
              <a:t>,</a:t>
            </a:r>
            <a:r>
              <a:rPr lang="zh-CN" altLang="en-US" sz="1800" dirty="0" smtClean="0">
                <a:latin typeface="+mn-ea"/>
                <a:ea typeface="+mn-ea"/>
              </a:rPr>
              <a:t>图象与</a:t>
            </a:r>
            <a:r>
              <a:rPr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zh-CN" altLang="en-US" sz="1800" dirty="0" smtClean="0">
                <a:latin typeface="+mn-ea"/>
                <a:ea typeface="+mn-ea"/>
              </a:rPr>
              <a:t>轴的交点情况是</a:t>
            </a:r>
            <a:r>
              <a:rPr lang="en-US" altLang="zh-CN" sz="1800" dirty="0" smtClean="0">
                <a:latin typeface="+mn-ea"/>
                <a:ea typeface="+mn-ea"/>
              </a:rPr>
              <a:t>(      )</a:t>
            </a:r>
          </a:p>
          <a:p>
            <a:pPr>
              <a:lnSpc>
                <a:spcPct val="21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lang="en-US" altLang="zh-CN" sz="1800" dirty="0" smtClean="0">
                <a:latin typeface="+mn-ea"/>
                <a:ea typeface="+mn-ea"/>
              </a:rPr>
              <a:t>.</a:t>
            </a:r>
            <a:r>
              <a:rPr lang="zh-CN" altLang="en-US" sz="1800" dirty="0" smtClean="0">
                <a:latin typeface="+mn-ea"/>
                <a:ea typeface="+mn-ea"/>
              </a:rPr>
              <a:t>无交点              </a:t>
            </a:r>
            <a:r>
              <a:rPr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lang="en-US" altLang="zh-CN" sz="1800" dirty="0" smtClean="0">
                <a:latin typeface="+mn-ea"/>
                <a:ea typeface="+mn-ea"/>
              </a:rPr>
              <a:t>.</a:t>
            </a:r>
            <a:r>
              <a:rPr lang="zh-CN" altLang="en-US" sz="1800" dirty="0" smtClean="0">
                <a:latin typeface="+mn-ea"/>
                <a:ea typeface="+mn-ea"/>
              </a:rPr>
              <a:t>只有一个交点   </a:t>
            </a:r>
          </a:p>
          <a:p>
            <a:pPr>
              <a:lnSpc>
                <a:spcPct val="21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lang="en-US" altLang="zh-CN" sz="1800" dirty="0" smtClean="0">
                <a:latin typeface="+mn-ea"/>
                <a:ea typeface="+mn-ea"/>
              </a:rPr>
              <a:t>.</a:t>
            </a:r>
            <a:r>
              <a:rPr lang="zh-CN" altLang="en-US" sz="1800" dirty="0" smtClean="0">
                <a:latin typeface="+mn-ea"/>
                <a:ea typeface="+mn-ea"/>
              </a:rPr>
              <a:t>有两个交点       </a:t>
            </a:r>
            <a:r>
              <a:rPr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</a:t>
            </a:r>
            <a:r>
              <a:rPr lang="en-US" altLang="zh-CN" sz="1800" dirty="0" smtClean="0">
                <a:latin typeface="+mn-ea"/>
                <a:ea typeface="+mn-ea"/>
              </a:rPr>
              <a:t>.</a:t>
            </a:r>
            <a:r>
              <a:rPr lang="zh-CN" altLang="en-US" sz="1800" dirty="0" smtClean="0">
                <a:latin typeface="+mn-ea"/>
                <a:ea typeface="+mn-ea"/>
              </a:rPr>
              <a:t>不能确定</a:t>
            </a:r>
          </a:p>
        </p:txBody>
      </p:sp>
      <p:sp>
        <p:nvSpPr>
          <p:cNvPr id="21508" name="Text Box 14"/>
          <p:cNvSpPr txBox="1">
            <a:spLocks noChangeArrowheads="1"/>
          </p:cNvSpPr>
          <p:nvPr/>
        </p:nvSpPr>
        <p:spPr bwMode="auto">
          <a:xfrm>
            <a:off x="7260432" y="1438276"/>
            <a:ext cx="756047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898923" y="866775"/>
            <a:ext cx="1510903" cy="435825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1800" b="1" dirty="0" smtClean="0">
                <a:solidFill>
                  <a:srgbClr val="0070C0"/>
                </a:solidFill>
                <a:latin typeface="+mn-ea"/>
                <a:ea typeface="+mn-ea"/>
              </a:rPr>
              <a:t>【</a:t>
            </a:r>
            <a:r>
              <a:rPr lang="zh-CN" altLang="en-US" sz="1800" b="1" dirty="0" smtClean="0">
                <a:solidFill>
                  <a:srgbClr val="0070C0"/>
                </a:solidFill>
                <a:latin typeface="+mn-ea"/>
                <a:ea typeface="+mn-ea"/>
              </a:rPr>
              <a:t>跟踪训练</a:t>
            </a:r>
            <a:r>
              <a:rPr lang="en-US" altLang="zh-CN" sz="1800" b="1" dirty="0" smtClean="0">
                <a:solidFill>
                  <a:srgbClr val="0070C0"/>
                </a:solidFill>
                <a:latin typeface="+mn-ea"/>
                <a:ea typeface="+mn-ea"/>
              </a:rPr>
              <a:t>】</a:t>
            </a:r>
            <a:endParaRPr lang="zh-CN" altLang="en-US" sz="1800" b="1" dirty="0" smtClean="0">
              <a:solidFill>
                <a:srgbClr val="0070C0"/>
              </a:solidFill>
              <a:latin typeface="+mn-ea"/>
              <a:ea typeface="+mn-ea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109663" y="3039666"/>
            <a:ext cx="5564981" cy="1141979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210000"/>
              </a:lnSpc>
              <a:spcBef>
                <a:spcPct val="0"/>
              </a:spcBef>
              <a:buFontTx/>
              <a:buNone/>
              <a:defRPr/>
            </a:pPr>
            <a:r>
              <a:rPr kumimoji="1"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1" lang="en-US" altLang="zh-CN" sz="1800" dirty="0" smtClean="0">
                <a:latin typeface="+mn-ea"/>
                <a:ea typeface="+mn-ea"/>
              </a:rPr>
              <a:t>.</a:t>
            </a:r>
            <a:r>
              <a:rPr kumimoji="1" lang="zh-CN" altLang="en-US" sz="1800" dirty="0" smtClean="0">
                <a:latin typeface="+mn-ea"/>
                <a:ea typeface="+mn-ea"/>
              </a:rPr>
              <a:t>已知二次函数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kumimoji="1" lang="en-US" altLang="zh-CN" sz="1800" dirty="0" smtClean="0">
                <a:latin typeface="+mn-ea"/>
                <a:ea typeface="+mn-ea"/>
              </a:rPr>
              <a:t>=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ax</a:t>
            </a:r>
            <a:r>
              <a:rPr kumimoji="1" lang="en-US" altLang="zh-CN" sz="1800" baseline="30000" dirty="0" smtClean="0">
                <a:latin typeface="+mn-ea"/>
                <a:ea typeface="+mn-ea"/>
              </a:rPr>
              <a:t>2</a:t>
            </a:r>
            <a:r>
              <a:rPr kumimoji="1" lang="en-US" altLang="zh-CN" sz="1800" dirty="0" smtClean="0">
                <a:latin typeface="+mn-ea"/>
                <a:ea typeface="+mn-ea"/>
              </a:rPr>
              <a:t>+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bx</a:t>
            </a:r>
            <a:r>
              <a:rPr kumimoji="1" lang="en-US" altLang="zh-CN" sz="1800" dirty="0" smtClean="0">
                <a:latin typeface="+mn-ea"/>
                <a:ea typeface="+mn-ea"/>
              </a:rPr>
              <a:t>+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1" lang="zh-CN" altLang="en-US" sz="1800" dirty="0" smtClean="0">
                <a:latin typeface="+mn-ea"/>
                <a:ea typeface="+mn-ea"/>
              </a:rPr>
              <a:t>的图象如图所示</a:t>
            </a:r>
            <a:r>
              <a:rPr kumimoji="1" lang="en-US" altLang="zh-CN" sz="1800" dirty="0" smtClean="0">
                <a:latin typeface="+mn-ea"/>
                <a:ea typeface="+mn-ea"/>
              </a:rPr>
              <a:t>,</a:t>
            </a:r>
            <a:r>
              <a:rPr kumimoji="1" lang="zh-CN" altLang="en-US" sz="1800" dirty="0" smtClean="0">
                <a:latin typeface="+mn-ea"/>
                <a:ea typeface="+mn-ea"/>
              </a:rPr>
              <a:t>则一元二次方程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ax</a:t>
            </a:r>
            <a:r>
              <a:rPr kumimoji="1" lang="en-US" altLang="zh-CN" sz="1800" baseline="30000" dirty="0" smtClean="0">
                <a:latin typeface="+mn-ea"/>
                <a:ea typeface="+mn-ea"/>
              </a:rPr>
              <a:t>2</a:t>
            </a:r>
            <a:r>
              <a:rPr kumimoji="1" lang="en-US" altLang="zh-CN" sz="1800" dirty="0" smtClean="0">
                <a:latin typeface="+mn-ea"/>
                <a:ea typeface="+mn-ea"/>
              </a:rPr>
              <a:t>+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bx</a:t>
            </a:r>
            <a:r>
              <a:rPr kumimoji="1" lang="en-US" altLang="zh-CN" sz="1800" dirty="0" smtClean="0">
                <a:latin typeface="+mn-ea"/>
                <a:ea typeface="+mn-ea"/>
              </a:rPr>
              <a:t>+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1" lang="en-US" altLang="zh-CN" sz="1800" dirty="0" smtClean="0">
                <a:latin typeface="+mn-ea"/>
                <a:ea typeface="+mn-ea"/>
              </a:rPr>
              <a:t>=</a:t>
            </a:r>
            <a:r>
              <a:rPr kumimoji="1"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r>
              <a:rPr kumimoji="1" lang="zh-CN" altLang="en-US" sz="1800" dirty="0" smtClean="0">
                <a:latin typeface="+mn-ea"/>
                <a:ea typeface="+mn-ea"/>
              </a:rPr>
              <a:t>的解是</a:t>
            </a:r>
            <a:r>
              <a:rPr kumimoji="1" lang="zh-CN" altLang="en-US" sz="1800" u="sng" dirty="0" smtClean="0">
                <a:latin typeface="+mn-ea"/>
                <a:ea typeface="+mn-ea"/>
              </a:rPr>
              <a:t>                 </a:t>
            </a:r>
            <a:r>
              <a:rPr kumimoji="1" lang="en-US" altLang="zh-CN" sz="1800" dirty="0" smtClean="0">
                <a:latin typeface="+mn-ea"/>
                <a:ea typeface="+mn-ea"/>
              </a:rPr>
              <a:t>.</a:t>
            </a:r>
            <a:endParaRPr lang="en-US" altLang="zh-CN" sz="1800" dirty="0" smtClean="0">
              <a:latin typeface="+mn-ea"/>
              <a:ea typeface="+mn-ea"/>
            </a:endParaRPr>
          </a:p>
        </p:txBody>
      </p:sp>
      <p:grpSp>
        <p:nvGrpSpPr>
          <p:cNvPr id="20487" name="Group 8"/>
          <p:cNvGrpSpPr/>
          <p:nvPr/>
        </p:nvGrpSpPr>
        <p:grpSpPr bwMode="auto">
          <a:xfrm>
            <a:off x="6631781" y="2832497"/>
            <a:ext cx="1872854" cy="1670447"/>
            <a:chOff x="3841" y="1283"/>
            <a:chExt cx="1573" cy="1403"/>
          </a:xfrm>
        </p:grpSpPr>
        <p:sp>
          <p:nvSpPr>
            <p:cNvPr id="20489" name="Freeform 3"/>
            <p:cNvSpPr>
              <a:spLocks noChangeArrowheads="1"/>
            </p:cNvSpPr>
            <p:nvPr/>
          </p:nvSpPr>
          <p:spPr bwMode="auto">
            <a:xfrm rot="-5118570">
              <a:off x="4247" y="1451"/>
              <a:ext cx="815" cy="819"/>
            </a:xfrm>
            <a:custGeom>
              <a:avLst/>
              <a:gdLst>
                <a:gd name="T0" fmla="*/ 0 w 1152"/>
                <a:gd name="T1" fmla="*/ 0 h 1008"/>
                <a:gd name="T2" fmla="*/ 1152 w 1152"/>
                <a:gd name="T3" fmla="*/ 384 h 1008"/>
                <a:gd name="T4" fmla="*/ 0 w 1152"/>
                <a:gd name="T5" fmla="*/ 1008 h 1008"/>
                <a:gd name="T6" fmla="*/ 0 60000 65536"/>
                <a:gd name="T7" fmla="*/ 0 60000 65536"/>
                <a:gd name="T8" fmla="*/ 0 60000 65536"/>
                <a:gd name="T9" fmla="*/ 0 w 1152"/>
                <a:gd name="T10" fmla="*/ 0 h 1008"/>
                <a:gd name="T11" fmla="*/ 1152 w 1152"/>
                <a:gd name="T12" fmla="*/ 1008 h 100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52" h="1008">
                  <a:moveTo>
                    <a:pt x="0" y="0"/>
                  </a:moveTo>
                  <a:cubicBezTo>
                    <a:pt x="576" y="108"/>
                    <a:pt x="1152" y="216"/>
                    <a:pt x="1152" y="384"/>
                  </a:cubicBezTo>
                  <a:cubicBezTo>
                    <a:pt x="1152" y="552"/>
                    <a:pt x="184" y="904"/>
                    <a:pt x="0" y="1008"/>
                  </a:cubicBezTo>
                </a:path>
              </a:pathLst>
            </a:cu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0" name="Line 4"/>
            <p:cNvSpPr>
              <a:spLocks noChangeShapeType="1"/>
            </p:cNvSpPr>
            <p:nvPr/>
          </p:nvSpPr>
          <p:spPr bwMode="auto">
            <a:xfrm flipV="1">
              <a:off x="4203" y="1342"/>
              <a:ext cx="0" cy="1344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1" name="Line 5"/>
            <p:cNvSpPr>
              <a:spLocks noChangeShapeType="1"/>
            </p:cNvSpPr>
            <p:nvPr/>
          </p:nvSpPr>
          <p:spPr bwMode="auto">
            <a:xfrm>
              <a:off x="3841" y="2240"/>
              <a:ext cx="1573" cy="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92" name="Text Box 6"/>
            <p:cNvSpPr txBox="1">
              <a:spLocks noChangeArrowheads="1"/>
            </p:cNvSpPr>
            <p:nvPr/>
          </p:nvSpPr>
          <p:spPr bwMode="auto">
            <a:xfrm>
              <a:off x="5140" y="2314"/>
              <a:ext cx="241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i="1"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20493" name="Text Box 7"/>
            <p:cNvSpPr txBox="1">
              <a:spLocks noChangeArrowheads="1"/>
            </p:cNvSpPr>
            <p:nvPr/>
          </p:nvSpPr>
          <p:spPr bwMode="auto">
            <a:xfrm>
              <a:off x="3967" y="1283"/>
              <a:ext cx="241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i="1"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</a:p>
          </p:txBody>
        </p:sp>
        <p:sp>
          <p:nvSpPr>
            <p:cNvPr id="20494" name="Text Box 8"/>
            <p:cNvSpPr txBox="1">
              <a:spLocks noChangeArrowheads="1"/>
            </p:cNvSpPr>
            <p:nvPr/>
          </p:nvSpPr>
          <p:spPr bwMode="auto">
            <a:xfrm>
              <a:off x="4010" y="2266"/>
              <a:ext cx="252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i="1">
                  <a:latin typeface="Times New Roman" panose="02020603050405020304" pitchFamily="18" charset="0"/>
                  <a:ea typeface="宋体" panose="02010600030101010101" pitchFamily="2" charset="-122"/>
                </a:rPr>
                <a:t>0</a:t>
              </a:r>
            </a:p>
          </p:txBody>
        </p:sp>
        <p:sp>
          <p:nvSpPr>
            <p:cNvPr id="20495" name="Text Box 9"/>
            <p:cNvSpPr txBox="1">
              <a:spLocks noChangeArrowheads="1"/>
            </p:cNvSpPr>
            <p:nvPr/>
          </p:nvSpPr>
          <p:spPr bwMode="auto">
            <a:xfrm>
              <a:off x="4853" y="2283"/>
              <a:ext cx="252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>
                  <a:latin typeface="Times New Roman" panose="02020603050405020304" pitchFamily="18" charset="0"/>
                  <a:ea typeface="宋体" panose="02010600030101010101" pitchFamily="2" charset="-122"/>
                </a:rPr>
                <a:t>5</a:t>
              </a:r>
            </a:p>
          </p:txBody>
        </p:sp>
      </p:grp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3765948" y="3756422"/>
            <a:ext cx="1607344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  <a:cs typeface="楷体_GB2312"/>
              </a:rPr>
              <a:t>x</a:t>
            </a:r>
            <a:r>
              <a:rPr lang="en-US" altLang="zh-CN" b="1" baseline="-25000">
                <a:solidFill>
                  <a:srgbClr val="FF0000"/>
                </a:solidFill>
                <a:latin typeface="楷体_GB2312"/>
                <a:ea typeface="楷体_GB2312"/>
                <a:cs typeface="楷体_GB2312"/>
              </a:rPr>
              <a:t>1</a:t>
            </a:r>
            <a:r>
              <a:rPr lang="en-US" altLang="zh-CN" b="1">
                <a:solidFill>
                  <a:srgbClr val="FF0000"/>
                </a:solidFill>
                <a:latin typeface="楷体_GB2312"/>
                <a:ea typeface="楷体_GB2312"/>
                <a:cs typeface="楷体_GB2312"/>
              </a:rPr>
              <a:t>=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  <a:cs typeface="楷体_GB2312"/>
              </a:rPr>
              <a:t>0</a:t>
            </a:r>
            <a:r>
              <a:rPr lang="zh-CN" altLang="en-US" b="1">
                <a:solidFill>
                  <a:srgbClr val="FF0000"/>
                </a:solidFill>
                <a:latin typeface="楷体_GB2312"/>
                <a:ea typeface="楷体_GB2312"/>
                <a:cs typeface="楷体_GB2312"/>
              </a:rPr>
              <a:t>，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  <a:cs typeface="楷体_GB2312"/>
              </a:rPr>
              <a:t>x</a:t>
            </a:r>
            <a:r>
              <a:rPr lang="en-US" altLang="zh-CN" baseline="-25000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  <a:cs typeface="楷体_GB2312"/>
              </a:rPr>
              <a:t>2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  <a:cs typeface="楷体_GB2312"/>
              </a:rPr>
              <a:t>=5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566862" y="1820467"/>
            <a:ext cx="647700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  <a:cs typeface="楷体_GB2312"/>
              </a:rPr>
              <a:t>1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016104" y="1800226"/>
            <a:ext cx="569119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  <a:cs typeface="楷体_GB2312"/>
              </a:rPr>
              <a:t>1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5719763" y="2475310"/>
            <a:ext cx="707231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  <a:cs typeface="楷体_GB2312"/>
              </a:rPr>
              <a:t>16</a:t>
            </a:r>
          </a:p>
        </p:txBody>
      </p:sp>
      <p:sp>
        <p:nvSpPr>
          <p:cNvPr id="24586" name="Text Box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5631311" y="4026720"/>
            <a:ext cx="983684" cy="473447"/>
          </a:xfrm>
          <a:prstGeom prst="rect">
            <a:avLst/>
          </a:prstGeom>
          <a:blipFill rotWithShape="0">
            <a:blip r:embed="rId3" cstate="email"/>
            <a:stretch>
              <a:fillRect/>
            </a:stretch>
          </a:blipFill>
          <a:ln>
            <a:noFill/>
          </a:ln>
        </p:spPr>
        <p:txBody>
          <a:bodyPr lIns="68580" tIns="34290" rIns="68580" bIns="34290"/>
          <a:lstStyle/>
          <a:p>
            <a:pPr eaLnBrk="0" hangingPunct="0">
              <a:defRPr/>
            </a:pPr>
            <a:r>
              <a:rPr lang="zh-CN" altLang="en-US" noProof="1">
                <a:noFill/>
              </a:rPr>
              <a:t> </a:t>
            </a:r>
          </a:p>
        </p:txBody>
      </p:sp>
      <p:sp>
        <p:nvSpPr>
          <p:cNvPr id="24585" name="Rectangle 14"/>
          <p:cNvSpPr>
            <a:spLocks noChangeArrowheads="1"/>
          </p:cNvSpPr>
          <p:nvPr/>
        </p:nvSpPr>
        <p:spPr bwMode="auto">
          <a:xfrm>
            <a:off x="4123135" y="4026694"/>
            <a:ext cx="2026444" cy="623248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dirty="0" smtClean="0">
                <a:solidFill>
                  <a:srgbClr val="FF0000"/>
                </a:solidFill>
                <a:latin typeface="+mn-ea"/>
                <a:ea typeface="+mn-ea"/>
                <a:cs typeface="Times New Roman" panose="02020603050405020304" pitchFamily="18" charset="0"/>
              </a:rPr>
              <a:t>（</a:t>
            </a:r>
            <a:r>
              <a:rPr lang="en-US" altLang="zh-CN" dirty="0" smtClean="0">
                <a:solidFill>
                  <a:srgbClr val="FF0000"/>
                </a:solidFill>
                <a:latin typeface="+mn-ea"/>
                <a:ea typeface="+mn-ea"/>
                <a:cs typeface="Times New Roman" panose="02020603050405020304" pitchFamily="18" charset="0"/>
              </a:rPr>
              <a:t>-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solidFill>
                  <a:srgbClr val="FF0000"/>
                </a:solidFill>
                <a:latin typeface="+mn-ea"/>
                <a:ea typeface="+mn-ea"/>
                <a:cs typeface="Times New Roman" panose="02020603050405020304" pitchFamily="18" charset="0"/>
              </a:rPr>
              <a:t>，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r>
              <a:rPr lang="zh-CN" altLang="en-US" dirty="0" smtClean="0">
                <a:solidFill>
                  <a:srgbClr val="FF0000"/>
                </a:solidFill>
                <a:latin typeface="+mn-ea"/>
                <a:ea typeface="+mn-ea"/>
                <a:cs typeface="Times New Roman" panose="02020603050405020304" pitchFamily="18" charset="0"/>
              </a:rPr>
              <a:t>）</a:t>
            </a:r>
          </a:p>
        </p:txBody>
      </p:sp>
      <p:grpSp>
        <p:nvGrpSpPr>
          <p:cNvPr id="21512" name="组合 1"/>
          <p:cNvGrpSpPr/>
          <p:nvPr/>
        </p:nvGrpSpPr>
        <p:grpSpPr bwMode="auto">
          <a:xfrm>
            <a:off x="1015604" y="850107"/>
            <a:ext cx="7115175" cy="3832622"/>
            <a:chOff x="1354824" y="1133809"/>
            <a:chExt cx="9486170" cy="5109284"/>
          </a:xfrm>
        </p:grpSpPr>
        <p:sp>
          <p:nvSpPr>
            <p:cNvPr id="24579" name="Text Box 2"/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 bwMode="auto">
            <a:xfrm>
              <a:off x="1354824" y="1133809"/>
              <a:ext cx="9486170" cy="5109284"/>
            </a:xfrm>
            <a:prstGeom prst="rect">
              <a:avLst/>
            </a:prstGeom>
            <a:blipFill rotWithShape="0">
              <a:blip r:embed="rId4" cstate="email"/>
              <a:stretch>
                <a:fillRect/>
              </a:stretch>
            </a:blipFill>
            <a:ln>
              <a:noFill/>
            </a:ln>
          </p:spPr>
          <p:txBody>
            <a:bodyPr/>
            <a:lstStyle/>
            <a:p>
              <a:pPr eaLnBrk="0" hangingPunct="0">
                <a:defRPr/>
              </a:pPr>
              <a:r>
                <a:rPr lang="zh-CN" altLang="en-US" noProof="1">
                  <a:noFill/>
                </a:rPr>
                <a:t> </a:t>
              </a:r>
            </a:p>
          </p:txBody>
        </p:sp>
        <p:sp>
          <p:nvSpPr>
            <p:cNvPr id="21514" name="文本框 9"/>
            <p:cNvSpPr txBox="1">
              <a:spLocks noChangeArrowheads="1"/>
            </p:cNvSpPr>
            <p:nvPr/>
          </p:nvSpPr>
          <p:spPr bwMode="auto">
            <a:xfrm>
              <a:off x="2862133" y="1507611"/>
              <a:ext cx="177628" cy="4923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en-US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515" name="文本框 8"/>
            <p:cNvSpPr txBox="1">
              <a:spLocks noChangeArrowheads="1"/>
            </p:cNvSpPr>
            <p:nvPr/>
          </p:nvSpPr>
          <p:spPr bwMode="auto">
            <a:xfrm>
              <a:off x="2800863" y="1505785"/>
              <a:ext cx="197707" cy="492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i="1">
                  <a:latin typeface="Times New Roman" panose="02020603050405020304" pitchFamily="18" charset="0"/>
                </a:rPr>
                <a:t>x</a:t>
              </a:r>
              <a:endParaRPr lang="zh-CN" altLang="en-US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  <p:bldP spid="24581" grpId="0"/>
      <p:bldP spid="24582" grpId="0"/>
      <p:bldP spid="2458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30"/>
          <p:cNvSpPr txBox="1">
            <a:spLocks noChangeArrowheads="1"/>
          </p:cNvSpPr>
          <p:nvPr/>
        </p:nvSpPr>
        <p:spPr bwMode="auto">
          <a:xfrm>
            <a:off x="1179910" y="146448"/>
            <a:ext cx="2193131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Times New Roman" panose="02020603050405020304" pitchFamily="18" charset="0"/>
              </a:rPr>
              <a:t>课堂小结</a:t>
            </a:r>
          </a:p>
        </p:txBody>
      </p:sp>
      <p:sp>
        <p:nvSpPr>
          <p:cNvPr id="35843" name="Text Box 14"/>
          <p:cNvSpPr txBox="1">
            <a:spLocks noChangeArrowheads="1"/>
          </p:cNvSpPr>
          <p:nvPr/>
        </p:nvSpPr>
        <p:spPr bwMode="auto">
          <a:xfrm>
            <a:off x="1615679" y="1446610"/>
            <a:ext cx="5942409" cy="1093504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200000"/>
              </a:lnSpc>
              <a:spcBef>
                <a:spcPct val="0"/>
              </a:spcBef>
              <a:buFontTx/>
              <a:buNone/>
              <a:defRPr/>
            </a:pPr>
            <a:r>
              <a:rPr kumimoji="1"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1" lang="en-US" altLang="zh-CN" sz="1800" dirty="0" smtClean="0">
                <a:solidFill>
                  <a:srgbClr val="FF0000"/>
                </a:solidFill>
                <a:latin typeface="+mn-ea"/>
                <a:ea typeface="+mn-ea"/>
              </a:rPr>
              <a:t>.</a:t>
            </a:r>
            <a:r>
              <a:rPr kumimoji="1" lang="zh-CN" altLang="en-US" sz="1800" dirty="0" smtClean="0">
                <a:solidFill>
                  <a:srgbClr val="FF0000"/>
                </a:solidFill>
                <a:latin typeface="+mn-ea"/>
                <a:ea typeface="+mn-ea"/>
              </a:rPr>
              <a:t>二次函数</a:t>
            </a:r>
            <a:r>
              <a:rPr kumimoji="1" lang="en-US" altLang="zh-CN" sz="1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kumimoji="1" lang="en-US" altLang="zh-CN" sz="1800" dirty="0" smtClean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kumimoji="1" lang="en-US" altLang="zh-CN" sz="1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ax</a:t>
            </a:r>
            <a:r>
              <a:rPr kumimoji="1" lang="en-US" altLang="zh-CN" sz="1800" baseline="30000" dirty="0" smtClean="0">
                <a:solidFill>
                  <a:srgbClr val="FF0000"/>
                </a:solidFill>
                <a:latin typeface="+mn-ea"/>
                <a:ea typeface="+mn-ea"/>
              </a:rPr>
              <a:t>2</a:t>
            </a:r>
            <a:r>
              <a:rPr kumimoji="1" lang="en-US" altLang="zh-CN" sz="1800" dirty="0" smtClean="0">
                <a:solidFill>
                  <a:srgbClr val="FF0000"/>
                </a:solidFill>
                <a:latin typeface="+mn-ea"/>
                <a:ea typeface="+mn-ea"/>
              </a:rPr>
              <a:t>+</a:t>
            </a:r>
            <a:r>
              <a:rPr kumimoji="1" lang="en-US" altLang="zh-CN" sz="1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bx</a:t>
            </a:r>
            <a:r>
              <a:rPr kumimoji="1" lang="en-US" altLang="zh-CN" sz="1800" dirty="0" smtClean="0">
                <a:solidFill>
                  <a:srgbClr val="FF0000"/>
                </a:solidFill>
                <a:latin typeface="+mn-ea"/>
                <a:ea typeface="+mn-ea"/>
              </a:rPr>
              <a:t>+</a:t>
            </a:r>
            <a:r>
              <a:rPr kumimoji="1" lang="en-US" altLang="zh-CN" sz="1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1" lang="zh-CN" altLang="en-US" sz="1800" dirty="0" smtClean="0">
                <a:solidFill>
                  <a:srgbClr val="FF0000"/>
                </a:solidFill>
                <a:latin typeface="+mn-ea"/>
                <a:ea typeface="+mn-ea"/>
              </a:rPr>
              <a:t>的图象与</a:t>
            </a:r>
            <a:r>
              <a:rPr kumimoji="1" lang="en-US" altLang="zh-CN" sz="1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1" lang="zh-CN" altLang="en-US" sz="1800" dirty="0" smtClean="0">
                <a:solidFill>
                  <a:srgbClr val="FF0000"/>
                </a:solidFill>
                <a:latin typeface="+mn-ea"/>
                <a:ea typeface="+mn-ea"/>
              </a:rPr>
              <a:t>轴的交点的横坐标就是  </a:t>
            </a:r>
            <a:endParaRPr kumimoji="1" lang="en-US" altLang="zh-CN" sz="1800" dirty="0" smtClean="0">
              <a:solidFill>
                <a:srgbClr val="FF0000"/>
              </a:solidFill>
              <a:latin typeface="+mn-ea"/>
              <a:ea typeface="+mn-ea"/>
            </a:endParaRPr>
          </a:p>
          <a:p>
            <a:pPr>
              <a:lnSpc>
                <a:spcPct val="200000"/>
              </a:lnSpc>
              <a:spcBef>
                <a:spcPct val="0"/>
              </a:spcBef>
              <a:buFontTx/>
              <a:buNone/>
              <a:defRPr/>
            </a:pPr>
            <a:r>
              <a:rPr kumimoji="1" lang="en-US" altLang="zh-CN" sz="1800" dirty="0" smtClean="0">
                <a:solidFill>
                  <a:srgbClr val="FF0000"/>
                </a:solidFill>
                <a:latin typeface="+mn-ea"/>
                <a:ea typeface="+mn-ea"/>
              </a:rPr>
              <a:t>  </a:t>
            </a:r>
            <a:r>
              <a:rPr kumimoji="1" lang="zh-CN" altLang="en-US" sz="1800" dirty="0" smtClean="0">
                <a:solidFill>
                  <a:srgbClr val="FF0000"/>
                </a:solidFill>
                <a:latin typeface="+mn-ea"/>
                <a:ea typeface="+mn-ea"/>
              </a:rPr>
              <a:t>一元二次方程</a:t>
            </a:r>
            <a:r>
              <a:rPr kumimoji="1" lang="en-US" altLang="zh-CN" sz="1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ax</a:t>
            </a:r>
            <a:r>
              <a:rPr kumimoji="1" lang="en-US" altLang="zh-CN" sz="1800" baseline="30000" dirty="0" smtClean="0">
                <a:solidFill>
                  <a:srgbClr val="FF0000"/>
                </a:solidFill>
                <a:latin typeface="+mn-ea"/>
                <a:ea typeface="+mn-ea"/>
              </a:rPr>
              <a:t>2</a:t>
            </a:r>
            <a:r>
              <a:rPr kumimoji="1" lang="en-US" altLang="zh-CN" sz="1800" dirty="0" smtClean="0">
                <a:solidFill>
                  <a:srgbClr val="FF0000"/>
                </a:solidFill>
                <a:latin typeface="+mn-ea"/>
                <a:ea typeface="+mn-ea"/>
              </a:rPr>
              <a:t>+</a:t>
            </a:r>
            <a:r>
              <a:rPr kumimoji="1" lang="en-US" altLang="zh-CN" sz="1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bx</a:t>
            </a:r>
            <a:r>
              <a:rPr kumimoji="1" lang="en-US" altLang="zh-CN" sz="1800" dirty="0" smtClean="0">
                <a:solidFill>
                  <a:srgbClr val="FF0000"/>
                </a:solidFill>
                <a:latin typeface="+mn-ea"/>
                <a:ea typeface="+mn-ea"/>
              </a:rPr>
              <a:t>+</a:t>
            </a:r>
            <a:r>
              <a:rPr kumimoji="1" lang="en-US" altLang="zh-CN" sz="1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1" lang="en-US" altLang="zh-CN" sz="1800" dirty="0" smtClean="0">
                <a:solidFill>
                  <a:srgbClr val="FF0000"/>
                </a:solidFill>
                <a:latin typeface="+mn-ea"/>
                <a:ea typeface="+mn-ea"/>
              </a:rPr>
              <a:t>=</a:t>
            </a:r>
            <a:r>
              <a:rPr kumimoji="1" lang="en-US" altLang="zh-CN" sz="18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r>
              <a:rPr kumimoji="1" lang="zh-CN" altLang="en-US" sz="1800" dirty="0" smtClean="0">
                <a:solidFill>
                  <a:srgbClr val="FF0000"/>
                </a:solidFill>
                <a:latin typeface="+mn-ea"/>
                <a:ea typeface="+mn-ea"/>
              </a:rPr>
              <a:t>的根</a:t>
            </a:r>
            <a:r>
              <a:rPr kumimoji="1" lang="en-US" altLang="zh-CN" sz="1800" dirty="0" smtClean="0">
                <a:solidFill>
                  <a:srgbClr val="FF0000"/>
                </a:solidFill>
                <a:latin typeface="+mn-ea"/>
                <a:ea typeface="+mn-ea"/>
              </a:rPr>
              <a:t>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615679" y="2481263"/>
            <a:ext cx="7060406" cy="2146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2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.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baseline="30000" dirty="0">
                <a:solidFill>
                  <a:srgbClr val="FF0000"/>
                </a:solidFill>
                <a:latin typeface="微软雅黑" panose="020B0503020204020204" pitchFamily="34" charset="-122"/>
              </a:rPr>
              <a:t>2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-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ac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&gt;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⇔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</a:rPr>
              <a:t>抛物线与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</a:rPr>
              <a:t>轴有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</a:rPr>
              <a:t>个交点⇔方程有两个不相等的实数根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.</a:t>
            </a:r>
          </a:p>
          <a:p>
            <a:pPr eaLnBrk="1" hangingPunct="1">
              <a:lnSpc>
                <a:spcPct val="2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.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baseline="30000" dirty="0">
                <a:solidFill>
                  <a:srgbClr val="FF0000"/>
                </a:solidFill>
                <a:latin typeface="微软雅黑" panose="020B0503020204020204" pitchFamily="34" charset="-122"/>
              </a:rPr>
              <a:t>2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-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ac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=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⇔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</a:rPr>
              <a:t>抛物线与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</a:rPr>
              <a:t>轴有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</a:rPr>
              <a:t>个交点⇔方程有两个相等的实数根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.</a:t>
            </a:r>
          </a:p>
          <a:p>
            <a:pPr eaLnBrk="1" hangingPunct="1">
              <a:lnSpc>
                <a:spcPct val="2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.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baseline="30000" dirty="0">
                <a:solidFill>
                  <a:srgbClr val="FF0000"/>
                </a:solidFill>
                <a:latin typeface="微软雅黑" panose="020B0503020204020204" pitchFamily="34" charset="-122"/>
              </a:rPr>
              <a:t>2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-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ac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&lt;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⇔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</a:rPr>
              <a:t>抛物线与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</a:rPr>
              <a:t>轴没有交点⇔方程没有实数根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.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179910" y="926307"/>
            <a:ext cx="6465094" cy="511969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defPPr>
              <a:defRPr lang="zh-CN"/>
            </a:defPPr>
            <a:lvl1pPr algn="l" rtl="0" fontAlgn="base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defRPr>
            </a:lvl1pPr>
            <a:lvl2pPr marL="457200" algn="l" rtl="0" fontAlgn="base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defRPr>
            </a:lvl2pPr>
            <a:lvl3pPr marL="914400" algn="l" rtl="0" fontAlgn="base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defRPr>
            </a:lvl3pPr>
            <a:lvl4pPr marL="1371600" algn="l" rtl="0" fontAlgn="base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defRPr>
            </a:lvl4pPr>
            <a:lvl5pPr marL="1828800" algn="l" rtl="0" fontAlgn="base">
              <a:lnSpc>
                <a:spcPct val="180000"/>
              </a:lnSpc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defRPr>
            </a:lvl5pPr>
            <a:lvl6pPr marL="2286000" algn="l" defTabSz="914400" rtl="0" eaLnBrk="1" latinLnBrk="0" hangingPunct="1">
              <a:defRPr sz="2800" b="1" kern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defRPr>
            </a:lvl6pPr>
            <a:lvl7pPr marL="2743200" algn="l" defTabSz="914400" rtl="0" eaLnBrk="1" latinLnBrk="0" hangingPunct="1">
              <a:defRPr sz="2800" b="1" kern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defRPr>
            </a:lvl7pPr>
            <a:lvl8pPr marL="3200400" algn="l" defTabSz="914400" rtl="0" eaLnBrk="1" latinLnBrk="0" hangingPunct="1">
              <a:defRPr sz="2800" b="1" kern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defRPr>
            </a:lvl8pPr>
            <a:lvl9pPr marL="3657600" algn="l" defTabSz="914400" rtl="0" eaLnBrk="1" latinLnBrk="0" hangingPunct="1">
              <a:defRPr sz="2800" b="1" kern="12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defRPr>
            </a:lvl9pPr>
          </a:lstStyle>
          <a:p>
            <a:pPr>
              <a:lnSpc>
                <a:spcPct val="160000"/>
              </a:lnSpc>
              <a:defRPr/>
            </a:pPr>
            <a:r>
              <a:rPr lang="zh-CN" altLang="en-US" sz="1800" b="0" dirty="0">
                <a:latin typeface="+mn-ea"/>
                <a:ea typeface="+mn-ea"/>
              </a:rPr>
              <a:t>二次函数</a:t>
            </a:r>
            <a:r>
              <a:rPr lang="en-US" altLang="zh-CN" sz="1800" b="0" i="1" dirty="0">
                <a:latin typeface="Times New Roman" panose="02020603050405020304" pitchFamily="18" charset="0"/>
                <a:ea typeface="+mn-ea"/>
              </a:rPr>
              <a:t>y</a:t>
            </a:r>
            <a:r>
              <a:rPr lang="en-US" altLang="zh-CN" sz="1800" b="0" dirty="0">
                <a:latin typeface="+mn-ea"/>
                <a:ea typeface="+mn-ea"/>
              </a:rPr>
              <a:t>=</a:t>
            </a:r>
            <a:r>
              <a:rPr lang="en-US" altLang="zh-CN" sz="1800" b="0" i="1" dirty="0">
                <a:latin typeface="Times New Roman" panose="02020603050405020304" pitchFamily="18" charset="0"/>
                <a:ea typeface="+mn-ea"/>
              </a:rPr>
              <a:t>ax</a:t>
            </a:r>
            <a:r>
              <a:rPr lang="en-US" altLang="zh-CN" sz="1800" b="0" baseline="30000" dirty="0">
                <a:latin typeface="+mn-ea"/>
                <a:ea typeface="+mn-ea"/>
              </a:rPr>
              <a:t>2</a:t>
            </a:r>
            <a:r>
              <a:rPr lang="en-US" altLang="zh-CN" sz="1800" b="0" dirty="0">
                <a:latin typeface="+mn-ea"/>
                <a:ea typeface="+mn-ea"/>
              </a:rPr>
              <a:t>+</a:t>
            </a:r>
            <a:r>
              <a:rPr lang="en-US" altLang="zh-CN" sz="1800" b="0" i="1" dirty="0">
                <a:latin typeface="Times New Roman" panose="02020603050405020304" pitchFamily="18" charset="0"/>
                <a:ea typeface="+mn-ea"/>
              </a:rPr>
              <a:t>bx</a:t>
            </a:r>
            <a:r>
              <a:rPr lang="en-US" altLang="zh-CN" sz="1800" b="0" dirty="0">
                <a:latin typeface="+mn-ea"/>
                <a:ea typeface="+mn-ea"/>
              </a:rPr>
              <a:t>+</a:t>
            </a:r>
            <a:r>
              <a:rPr lang="en-US" altLang="zh-CN" sz="1800" b="0" i="1" dirty="0">
                <a:latin typeface="Times New Roman" panose="02020603050405020304" pitchFamily="18" charset="0"/>
                <a:ea typeface="+mn-ea"/>
              </a:rPr>
              <a:t>c</a:t>
            </a:r>
            <a:r>
              <a:rPr lang="zh-CN" altLang="en-US" sz="1800" b="0" dirty="0">
                <a:latin typeface="+mn-ea"/>
                <a:ea typeface="+mn-ea"/>
              </a:rPr>
              <a:t>与方程</a:t>
            </a:r>
            <a:r>
              <a:rPr lang="en-US" altLang="zh-CN" sz="1800" b="0" i="1" dirty="0">
                <a:latin typeface="Times New Roman" panose="02020603050405020304" pitchFamily="18" charset="0"/>
                <a:ea typeface="+mn-ea"/>
              </a:rPr>
              <a:t>ax</a:t>
            </a:r>
            <a:r>
              <a:rPr lang="en-US" altLang="zh-CN" sz="1800" b="0" baseline="30000" dirty="0">
                <a:latin typeface="+mn-ea"/>
                <a:ea typeface="+mn-ea"/>
              </a:rPr>
              <a:t>2</a:t>
            </a:r>
            <a:r>
              <a:rPr lang="en-US" altLang="zh-CN" sz="1800" b="0" dirty="0">
                <a:latin typeface="+mn-ea"/>
                <a:ea typeface="+mn-ea"/>
              </a:rPr>
              <a:t>+</a:t>
            </a:r>
            <a:r>
              <a:rPr lang="en-US" altLang="zh-CN" sz="1800" b="0" i="1" dirty="0">
                <a:latin typeface="Times New Roman" panose="02020603050405020304" pitchFamily="18" charset="0"/>
                <a:ea typeface="+mn-ea"/>
              </a:rPr>
              <a:t>bx</a:t>
            </a:r>
            <a:r>
              <a:rPr lang="en-US" altLang="zh-CN" sz="1800" b="0" dirty="0">
                <a:latin typeface="+mn-ea"/>
                <a:ea typeface="+mn-ea"/>
              </a:rPr>
              <a:t>+</a:t>
            </a:r>
            <a:r>
              <a:rPr lang="en-US" altLang="zh-CN" sz="1800" b="0" i="1" dirty="0">
                <a:latin typeface="Times New Roman" panose="02020603050405020304" pitchFamily="18" charset="0"/>
                <a:ea typeface="+mn-ea"/>
              </a:rPr>
              <a:t>c</a:t>
            </a:r>
            <a:r>
              <a:rPr lang="en-US" altLang="zh-CN" sz="1800" b="0" dirty="0">
                <a:latin typeface="+mn-ea"/>
                <a:ea typeface="+mn-ea"/>
              </a:rPr>
              <a:t>=</a:t>
            </a:r>
            <a:r>
              <a:rPr lang="en-US" altLang="zh-CN" sz="1800" b="0" dirty="0">
                <a:latin typeface="Times New Roman" panose="02020603050405020304" pitchFamily="18" charset="0"/>
                <a:ea typeface="+mn-ea"/>
              </a:rPr>
              <a:t>0</a:t>
            </a:r>
            <a:r>
              <a:rPr lang="zh-CN" altLang="en-US" sz="1800" b="0" dirty="0">
                <a:latin typeface="+mn-ea"/>
                <a:ea typeface="+mn-ea"/>
              </a:rPr>
              <a:t>之间的关系：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  <p:bldP spid="4" grpId="0" build="p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2"/>
          <p:cNvSpPr txBox="1">
            <a:spLocks noChangeArrowheads="1"/>
          </p:cNvSpPr>
          <p:nvPr/>
        </p:nvSpPr>
        <p:spPr bwMode="auto">
          <a:xfrm>
            <a:off x="1073944" y="116681"/>
            <a:ext cx="1463279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Times New Roman" panose="02020603050405020304" pitchFamily="18" charset="0"/>
              </a:rPr>
              <a:t>课堂小测</a:t>
            </a:r>
          </a:p>
        </p:txBody>
      </p:sp>
      <p:sp>
        <p:nvSpPr>
          <p:cNvPr id="37891" name="Rectangle 21"/>
          <p:cNvSpPr>
            <a:spLocks noChangeArrowheads="1"/>
          </p:cNvSpPr>
          <p:nvPr/>
        </p:nvSpPr>
        <p:spPr bwMode="auto">
          <a:xfrm>
            <a:off x="1031082" y="988219"/>
            <a:ext cx="7622381" cy="2720873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250000"/>
              </a:lnSpc>
              <a:spcBef>
                <a:spcPct val="0"/>
              </a:spcBef>
              <a:buFontTx/>
              <a:buNone/>
              <a:defRPr/>
            </a:pPr>
            <a:r>
              <a:rPr kumimoji="1"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1" lang="en-US" altLang="zh-CN" sz="1800" dirty="0" smtClean="0">
                <a:latin typeface="+mn-ea"/>
                <a:ea typeface="+mn-ea"/>
                <a:cs typeface="Times New Roman" panose="02020603050405020304" pitchFamily="18" charset="0"/>
              </a:rPr>
              <a:t>.</a:t>
            </a:r>
            <a:r>
              <a:rPr kumimoji="1" lang="zh-CN" altLang="en-US" sz="1800" dirty="0" smtClean="0">
                <a:latin typeface="+mn-ea"/>
                <a:ea typeface="+mn-ea"/>
                <a:cs typeface="Times New Roman" panose="02020603050405020304" pitchFamily="18" charset="0"/>
              </a:rPr>
              <a:t> 如图，已知抛物线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kumimoji="1" lang="en-US" altLang="zh-CN" sz="1800" dirty="0" smtClean="0">
                <a:latin typeface="+mn-ea"/>
                <a:ea typeface="+mn-ea"/>
                <a:cs typeface="Times New Roman" panose="02020603050405020304" pitchFamily="18" charset="0"/>
              </a:rPr>
              <a:t>=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1" lang="en-US" altLang="zh-CN" sz="1800" baseline="30000" dirty="0" smtClean="0">
                <a:latin typeface="+mn-ea"/>
                <a:ea typeface="+mn-ea"/>
                <a:cs typeface="Times New Roman" panose="02020603050405020304" pitchFamily="18" charset="0"/>
              </a:rPr>
              <a:t>2</a:t>
            </a:r>
            <a:r>
              <a:rPr kumimoji="1" lang="en-US" altLang="zh-CN" sz="1800" dirty="0" smtClean="0">
                <a:latin typeface="+mn-ea"/>
                <a:ea typeface="+mn-ea"/>
                <a:cs typeface="Times New Roman" panose="02020603050405020304" pitchFamily="18" charset="0"/>
              </a:rPr>
              <a:t>+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bx</a:t>
            </a:r>
            <a:r>
              <a:rPr kumimoji="1" lang="en-US" altLang="zh-CN" sz="1800" dirty="0" smtClean="0">
                <a:latin typeface="+mn-ea"/>
                <a:ea typeface="+mn-ea"/>
                <a:cs typeface="Times New Roman" panose="02020603050405020304" pitchFamily="18" charset="0"/>
              </a:rPr>
              <a:t>+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1" lang="zh-CN" altLang="en-US" sz="1800" dirty="0" smtClean="0">
                <a:latin typeface="+mn-ea"/>
                <a:ea typeface="+mn-ea"/>
                <a:cs typeface="Times New Roman" panose="02020603050405020304" pitchFamily="18" charset="0"/>
              </a:rPr>
              <a:t>的对称轴为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1" lang="en-US" altLang="zh-CN" sz="1800" dirty="0" smtClean="0">
                <a:latin typeface="+mn-ea"/>
                <a:ea typeface="+mn-ea"/>
                <a:cs typeface="Times New Roman" panose="02020603050405020304" pitchFamily="18" charset="0"/>
              </a:rPr>
              <a:t>=</a:t>
            </a:r>
            <a:r>
              <a:rPr kumimoji="1"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1" lang="zh-CN" altLang="en-US" sz="1800" dirty="0" smtClean="0">
                <a:latin typeface="+mn-ea"/>
                <a:ea typeface="+mn-ea"/>
                <a:cs typeface="Times New Roman" panose="02020603050405020304" pitchFamily="18" charset="0"/>
              </a:rPr>
              <a:t>，点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1" lang="zh-CN" altLang="en-US" sz="1800" dirty="0" smtClean="0">
                <a:latin typeface="+mn-ea"/>
                <a:ea typeface="+mn-ea"/>
                <a:cs typeface="Times New Roman" panose="02020603050405020304" pitchFamily="18" charset="0"/>
              </a:rPr>
              <a:t>， 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kumimoji="1" lang="zh-CN" altLang="en-US" sz="1800" dirty="0" smtClean="0">
                <a:latin typeface="+mn-ea"/>
                <a:ea typeface="+mn-ea"/>
                <a:cs typeface="Times New Roman" panose="02020603050405020304" pitchFamily="18" charset="0"/>
              </a:rPr>
              <a:t>均在抛物线上，且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</a:t>
            </a:r>
            <a:r>
              <a:rPr kumimoji="1" lang="zh-CN" altLang="en-US" sz="1800" dirty="0" smtClean="0">
                <a:latin typeface="+mn-ea"/>
                <a:ea typeface="+mn-ea"/>
                <a:cs typeface="Times New Roman" panose="02020603050405020304" pitchFamily="18" charset="0"/>
              </a:rPr>
              <a:t>与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1" lang="zh-CN" altLang="en-US" sz="1800" dirty="0" smtClean="0">
                <a:latin typeface="+mn-ea"/>
                <a:ea typeface="+mn-ea"/>
                <a:cs typeface="Times New Roman" panose="02020603050405020304" pitchFamily="18" charset="0"/>
              </a:rPr>
              <a:t>轴平行，其中点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1" lang="zh-CN" altLang="en-US" sz="1800" dirty="0" smtClean="0">
                <a:latin typeface="+mn-ea"/>
                <a:ea typeface="+mn-ea"/>
                <a:cs typeface="Times New Roman" panose="02020603050405020304" pitchFamily="18" charset="0"/>
              </a:rPr>
              <a:t>的坐标为（</a:t>
            </a:r>
            <a:r>
              <a:rPr kumimoji="1"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r>
              <a:rPr kumimoji="1" lang="zh-CN" altLang="en-US" sz="1800" dirty="0" smtClean="0">
                <a:latin typeface="+mn-ea"/>
                <a:ea typeface="+mn-ea"/>
                <a:cs typeface="Times New Roman" panose="02020603050405020304" pitchFamily="18" charset="0"/>
              </a:rPr>
              <a:t>，</a:t>
            </a:r>
            <a:r>
              <a:rPr kumimoji="1"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1" lang="zh-CN" altLang="en-US" sz="1800" dirty="0" smtClean="0">
                <a:latin typeface="+mn-ea"/>
                <a:ea typeface="+mn-ea"/>
                <a:cs typeface="Times New Roman" panose="02020603050405020304" pitchFamily="18" charset="0"/>
              </a:rPr>
              <a:t>），则点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kumimoji="1" lang="zh-CN" altLang="en-US" sz="1800" dirty="0" smtClean="0">
                <a:latin typeface="+mn-ea"/>
                <a:ea typeface="+mn-ea"/>
                <a:cs typeface="Times New Roman" panose="02020603050405020304" pitchFamily="18" charset="0"/>
              </a:rPr>
              <a:t>的坐标为（   ）</a:t>
            </a:r>
          </a:p>
          <a:p>
            <a:pPr>
              <a:lnSpc>
                <a:spcPct val="250000"/>
              </a:lnSpc>
              <a:spcBef>
                <a:spcPct val="0"/>
              </a:spcBef>
              <a:buFontTx/>
              <a:buNone/>
              <a:defRPr/>
            </a:pPr>
            <a:r>
              <a:rPr kumimoji="1"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1" lang="zh-CN" altLang="en-US" sz="1800" dirty="0" smtClean="0">
                <a:latin typeface="+mn-ea"/>
                <a:ea typeface="+mn-ea"/>
                <a:cs typeface="Times New Roman" panose="02020603050405020304" pitchFamily="18" charset="0"/>
              </a:rPr>
              <a:t>．（</a:t>
            </a:r>
            <a:r>
              <a:rPr kumimoji="1"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1" lang="zh-CN" altLang="en-US" sz="1800" dirty="0" smtClean="0">
                <a:latin typeface="+mn-ea"/>
                <a:ea typeface="+mn-ea"/>
                <a:cs typeface="Times New Roman" panose="02020603050405020304" pitchFamily="18" charset="0"/>
              </a:rPr>
              <a:t>，</a:t>
            </a:r>
            <a:r>
              <a:rPr kumimoji="1"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1" lang="zh-CN" altLang="en-US" sz="1800" dirty="0" smtClean="0">
                <a:latin typeface="+mn-ea"/>
                <a:ea typeface="+mn-ea"/>
                <a:cs typeface="Times New Roman" panose="02020603050405020304" pitchFamily="18" charset="0"/>
              </a:rPr>
              <a:t>）         </a:t>
            </a:r>
            <a:r>
              <a:rPr kumimoji="1"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kumimoji="1" lang="zh-CN" altLang="en-US" sz="1800" dirty="0" smtClean="0">
                <a:latin typeface="+mn-ea"/>
                <a:ea typeface="+mn-ea"/>
                <a:cs typeface="Times New Roman" panose="02020603050405020304" pitchFamily="18" charset="0"/>
              </a:rPr>
              <a:t>．（</a:t>
            </a:r>
            <a:r>
              <a:rPr kumimoji="1"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1" lang="zh-CN" altLang="en-US" sz="1800" dirty="0" smtClean="0">
                <a:latin typeface="+mn-ea"/>
                <a:ea typeface="+mn-ea"/>
                <a:cs typeface="Times New Roman" panose="02020603050405020304" pitchFamily="18" charset="0"/>
              </a:rPr>
              <a:t>，</a:t>
            </a:r>
            <a:r>
              <a:rPr kumimoji="1"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1" lang="zh-CN" altLang="en-US" sz="1800" dirty="0" smtClean="0">
                <a:latin typeface="+mn-ea"/>
                <a:ea typeface="+mn-ea"/>
                <a:cs typeface="Times New Roman" panose="02020603050405020304" pitchFamily="18" charset="0"/>
              </a:rPr>
              <a:t>）    </a:t>
            </a:r>
          </a:p>
          <a:p>
            <a:pPr>
              <a:lnSpc>
                <a:spcPct val="250000"/>
              </a:lnSpc>
              <a:spcBef>
                <a:spcPct val="0"/>
              </a:spcBef>
              <a:buFontTx/>
              <a:buNone/>
              <a:defRPr/>
            </a:pPr>
            <a:r>
              <a:rPr kumimoji="1"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1" lang="zh-CN" altLang="en-US" sz="1800" dirty="0" smtClean="0">
                <a:latin typeface="+mn-ea"/>
                <a:ea typeface="+mn-ea"/>
                <a:cs typeface="Times New Roman" panose="02020603050405020304" pitchFamily="18" charset="0"/>
              </a:rPr>
              <a:t>．（</a:t>
            </a:r>
            <a:r>
              <a:rPr kumimoji="1"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1" lang="zh-CN" altLang="en-US" sz="1800" dirty="0" smtClean="0">
                <a:latin typeface="+mn-ea"/>
                <a:ea typeface="+mn-ea"/>
                <a:cs typeface="Times New Roman" panose="02020603050405020304" pitchFamily="18" charset="0"/>
              </a:rPr>
              <a:t>，</a:t>
            </a:r>
            <a:r>
              <a:rPr kumimoji="1"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1" lang="zh-CN" altLang="en-US" sz="1800" dirty="0" smtClean="0">
                <a:latin typeface="+mn-ea"/>
                <a:ea typeface="+mn-ea"/>
                <a:cs typeface="Times New Roman" panose="02020603050405020304" pitchFamily="18" charset="0"/>
              </a:rPr>
              <a:t>）         </a:t>
            </a:r>
            <a:r>
              <a:rPr kumimoji="1"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</a:t>
            </a:r>
            <a:r>
              <a:rPr kumimoji="1" lang="zh-CN" altLang="en-US" sz="1800" dirty="0" smtClean="0">
                <a:latin typeface="+mn-ea"/>
                <a:ea typeface="+mn-ea"/>
                <a:cs typeface="Times New Roman" panose="02020603050405020304" pitchFamily="18" charset="0"/>
              </a:rPr>
              <a:t>．（</a:t>
            </a:r>
            <a:r>
              <a:rPr kumimoji="1"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</a:t>
            </a:r>
            <a:r>
              <a:rPr kumimoji="1" lang="zh-CN" altLang="en-US" sz="1800" dirty="0" smtClean="0">
                <a:latin typeface="+mn-ea"/>
                <a:ea typeface="+mn-ea"/>
                <a:cs typeface="Times New Roman" panose="02020603050405020304" pitchFamily="18" charset="0"/>
              </a:rPr>
              <a:t>，</a:t>
            </a:r>
            <a:r>
              <a:rPr kumimoji="1"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1" lang="zh-CN" altLang="en-US" sz="1800" dirty="0" smtClean="0">
                <a:latin typeface="+mn-ea"/>
                <a:ea typeface="+mn-ea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37893" name="Rectangle 36"/>
          <p:cNvSpPr>
            <a:spLocks noChangeArrowheads="1"/>
          </p:cNvSpPr>
          <p:nvPr/>
        </p:nvSpPr>
        <p:spPr bwMode="auto">
          <a:xfrm>
            <a:off x="7419975" y="2027635"/>
            <a:ext cx="304800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  <a:cs typeface="楷体_GB2312"/>
              </a:rPr>
              <a:t>D </a:t>
            </a:r>
          </a:p>
        </p:txBody>
      </p:sp>
      <p:grpSp>
        <p:nvGrpSpPr>
          <p:cNvPr id="23557" name="Group 38"/>
          <p:cNvGrpSpPr/>
          <p:nvPr/>
        </p:nvGrpSpPr>
        <p:grpSpPr bwMode="auto">
          <a:xfrm>
            <a:off x="5812632" y="2625329"/>
            <a:ext cx="2269331" cy="2378869"/>
            <a:chOff x="3772" y="2090"/>
            <a:chExt cx="1508" cy="1582"/>
          </a:xfrm>
        </p:grpSpPr>
        <p:sp>
          <p:nvSpPr>
            <p:cNvPr id="23558" name="Line 18"/>
            <p:cNvSpPr>
              <a:spLocks noChangeShapeType="1"/>
            </p:cNvSpPr>
            <p:nvPr/>
          </p:nvSpPr>
          <p:spPr bwMode="auto">
            <a:xfrm>
              <a:off x="3772" y="3133"/>
              <a:ext cx="126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59" name="Line 17"/>
            <p:cNvSpPr>
              <a:spLocks noChangeShapeType="1"/>
            </p:cNvSpPr>
            <p:nvPr/>
          </p:nvSpPr>
          <p:spPr bwMode="auto">
            <a:xfrm>
              <a:off x="3941" y="2235"/>
              <a:ext cx="0" cy="12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sm" len="med"/>
              <a:tailEnd type="non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60" name="Text Box 16"/>
            <p:cNvSpPr txBox="1">
              <a:spLocks noChangeArrowheads="1"/>
            </p:cNvSpPr>
            <p:nvPr/>
          </p:nvSpPr>
          <p:spPr bwMode="auto">
            <a:xfrm>
              <a:off x="3907" y="3103"/>
              <a:ext cx="322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i="1">
                  <a:latin typeface="Times New Roman" panose="02020603050405020304" pitchFamily="18" charset="0"/>
                  <a:ea typeface="宋体" panose="02010600030101010101" pitchFamily="2" charset="-122"/>
                </a:rPr>
                <a:t>O</a:t>
              </a:r>
            </a:p>
          </p:txBody>
        </p:sp>
        <p:sp>
          <p:nvSpPr>
            <p:cNvPr id="23561" name="Text Box 15"/>
            <p:cNvSpPr txBox="1">
              <a:spLocks noChangeArrowheads="1"/>
            </p:cNvSpPr>
            <p:nvPr/>
          </p:nvSpPr>
          <p:spPr bwMode="auto">
            <a:xfrm>
              <a:off x="4917" y="3106"/>
              <a:ext cx="363" cy="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i="1"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</a:p>
          </p:txBody>
        </p:sp>
        <p:sp>
          <p:nvSpPr>
            <p:cNvPr id="23562" name="Text Box 14"/>
            <p:cNvSpPr txBox="1">
              <a:spLocks noChangeArrowheads="1"/>
            </p:cNvSpPr>
            <p:nvPr/>
          </p:nvSpPr>
          <p:spPr bwMode="auto">
            <a:xfrm>
              <a:off x="3937" y="2106"/>
              <a:ext cx="323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i="1">
                  <a:latin typeface="Times New Roman" panose="02020603050405020304" pitchFamily="18" charset="0"/>
                  <a:ea typeface="宋体" panose="02010600030101010101" pitchFamily="2" charset="-122"/>
                </a:rPr>
                <a:t>y</a:t>
              </a:r>
              <a:endParaRPr lang="en-US" altLang="zh-CN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3563" name="Freeform 13"/>
            <p:cNvSpPr>
              <a:spLocks noChangeArrowheads="1"/>
            </p:cNvSpPr>
            <p:nvPr/>
          </p:nvSpPr>
          <p:spPr bwMode="auto">
            <a:xfrm>
              <a:off x="3900" y="2431"/>
              <a:ext cx="860" cy="885"/>
            </a:xfrm>
            <a:custGeom>
              <a:avLst/>
              <a:gdLst>
                <a:gd name="T0" fmla="*/ 0 w 1250"/>
                <a:gd name="T1" fmla="*/ 0 h 1248"/>
                <a:gd name="T2" fmla="*/ 341 w 1250"/>
                <a:gd name="T3" fmla="*/ 990 h 1248"/>
                <a:gd name="T4" fmla="*/ 623 w 1250"/>
                <a:gd name="T5" fmla="*/ 1247 h 1248"/>
                <a:gd name="T6" fmla="*/ 917 w 1250"/>
                <a:gd name="T7" fmla="*/ 981 h 1248"/>
                <a:gd name="T8" fmla="*/ 1250 w 1250"/>
                <a:gd name="T9" fmla="*/ 0 h 12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50"/>
                <a:gd name="T16" fmla="*/ 0 h 1248"/>
                <a:gd name="T17" fmla="*/ 1250 w 1250"/>
                <a:gd name="T18" fmla="*/ 1248 h 12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50" h="1248">
                  <a:moveTo>
                    <a:pt x="0" y="0"/>
                  </a:moveTo>
                  <a:cubicBezTo>
                    <a:pt x="57" y="165"/>
                    <a:pt x="237" y="782"/>
                    <a:pt x="341" y="990"/>
                  </a:cubicBezTo>
                  <a:cubicBezTo>
                    <a:pt x="445" y="1198"/>
                    <a:pt x="527" y="1248"/>
                    <a:pt x="623" y="1247"/>
                  </a:cubicBezTo>
                  <a:cubicBezTo>
                    <a:pt x="719" y="1246"/>
                    <a:pt x="813" y="1189"/>
                    <a:pt x="917" y="981"/>
                  </a:cubicBezTo>
                  <a:cubicBezTo>
                    <a:pt x="1021" y="773"/>
                    <a:pt x="1181" y="205"/>
                    <a:pt x="125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64" name="Line 12"/>
            <p:cNvSpPr>
              <a:spLocks noChangeShapeType="1"/>
            </p:cNvSpPr>
            <p:nvPr/>
          </p:nvSpPr>
          <p:spPr bwMode="auto">
            <a:xfrm>
              <a:off x="4331" y="2280"/>
              <a:ext cx="0" cy="11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65" name="Line 11"/>
            <p:cNvSpPr>
              <a:spLocks noChangeShapeType="1"/>
            </p:cNvSpPr>
            <p:nvPr/>
          </p:nvSpPr>
          <p:spPr bwMode="auto">
            <a:xfrm>
              <a:off x="3776" y="2548"/>
              <a:ext cx="114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66" name="Text Box 10"/>
            <p:cNvSpPr txBox="1">
              <a:spLocks noChangeArrowheads="1"/>
            </p:cNvSpPr>
            <p:nvPr/>
          </p:nvSpPr>
          <p:spPr bwMode="auto">
            <a:xfrm>
              <a:off x="3776" y="2517"/>
              <a:ext cx="51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i="1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endParaRPr lang="en-US" altLang="zh-CN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3567" name="Text Box 9"/>
            <p:cNvSpPr txBox="1">
              <a:spLocks noChangeArrowheads="1"/>
            </p:cNvSpPr>
            <p:nvPr/>
          </p:nvSpPr>
          <p:spPr bwMode="auto">
            <a:xfrm>
              <a:off x="4127" y="3383"/>
              <a:ext cx="455" cy="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zh-CN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23568" name="Text Box 8"/>
            <p:cNvSpPr txBox="1">
              <a:spLocks noChangeArrowheads="1"/>
            </p:cNvSpPr>
            <p:nvPr/>
          </p:nvSpPr>
          <p:spPr bwMode="auto">
            <a:xfrm>
              <a:off x="4140" y="2090"/>
              <a:ext cx="677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i="1">
                  <a:latin typeface="Times New Roman" panose="02020603050405020304" pitchFamily="18" charset="0"/>
                  <a:ea typeface="宋体" panose="02010600030101010101" pitchFamily="2" charset="-122"/>
                </a:rPr>
                <a:t>x </a:t>
              </a:r>
              <a:r>
                <a:rPr lang="en-US" altLang="zh-CN">
                  <a:latin typeface="Times New Roman" panose="02020603050405020304" pitchFamily="18" charset="0"/>
                  <a:ea typeface="宋体" panose="02010600030101010101" pitchFamily="2" charset="-122"/>
                </a:rPr>
                <a:t>= 2</a:t>
              </a:r>
            </a:p>
          </p:txBody>
        </p:sp>
        <p:sp>
          <p:nvSpPr>
            <p:cNvPr id="23569" name="Text Box 7"/>
            <p:cNvSpPr txBox="1">
              <a:spLocks noChangeArrowheads="1"/>
            </p:cNvSpPr>
            <p:nvPr/>
          </p:nvSpPr>
          <p:spPr bwMode="auto">
            <a:xfrm>
              <a:off x="4677" y="2518"/>
              <a:ext cx="482" cy="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r>
                <a:rPr lang="en-US" altLang="zh-CN" i="1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Times New Roman" panose="02020603050405020304" pitchFamily="18" charset="0"/>
              </a:rPr>
              <a:t>教学目标</a:t>
            </a: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1073944" y="1290637"/>
            <a:ext cx="7436644" cy="2928622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lang="en-US" altLang="zh-CN" sz="1800" dirty="0" smtClean="0">
                <a:latin typeface="+mn-ea"/>
                <a:ea typeface="+mn-ea"/>
              </a:rPr>
              <a:t>.</a:t>
            </a:r>
            <a:r>
              <a:rPr lang="zh-CN" altLang="en-US" sz="1800" dirty="0" smtClean="0">
                <a:latin typeface="+mn-ea"/>
                <a:ea typeface="+mn-ea"/>
              </a:rPr>
              <a:t>经历探索二次函数与一元二次方程的关系的过程，体会方程与函数之间的联系</a:t>
            </a:r>
            <a:r>
              <a:rPr lang="en-US" altLang="zh-CN" sz="1800" dirty="0" smtClean="0">
                <a:latin typeface="+mn-ea"/>
                <a:ea typeface="+mn-ea"/>
              </a:rPr>
              <a:t>.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endParaRPr lang="en-US" altLang="zh-CN" sz="18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lang="en-US" altLang="zh-CN" sz="1800" dirty="0" smtClean="0">
                <a:latin typeface="+mn-ea"/>
                <a:ea typeface="+mn-ea"/>
              </a:rPr>
              <a:t>.</a:t>
            </a:r>
            <a:r>
              <a:rPr lang="zh-CN" altLang="en-US" sz="1800" dirty="0" smtClean="0">
                <a:latin typeface="+mn-ea"/>
                <a:ea typeface="+mn-ea"/>
              </a:rPr>
              <a:t>理解二次函数与</a:t>
            </a:r>
            <a:r>
              <a:rPr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zh-CN" altLang="en-US" sz="1800" dirty="0" smtClean="0">
                <a:latin typeface="+mn-ea"/>
                <a:ea typeface="+mn-ea"/>
              </a:rPr>
              <a:t>轴交点的个数与一元二次方程的根的个数之间的关系，理解何时方程有两个不等的实数根、两个相等的实数根和没有实数根</a:t>
            </a:r>
            <a:r>
              <a:rPr lang="en-US" altLang="zh-CN" sz="1800" dirty="0" smtClean="0">
                <a:latin typeface="+mn-ea"/>
                <a:ea typeface="+mn-ea"/>
              </a:rPr>
              <a:t>.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endParaRPr lang="en-US" altLang="zh-CN" sz="18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lang="en-US" altLang="zh-CN" sz="1800" dirty="0" smtClean="0">
                <a:latin typeface="+mn-ea"/>
                <a:ea typeface="+mn-ea"/>
              </a:rPr>
              <a:t>.</a:t>
            </a:r>
            <a:r>
              <a:rPr lang="zh-CN" altLang="en-US" sz="1800" dirty="0" smtClean="0">
                <a:latin typeface="+mn-ea"/>
                <a:ea typeface="+mn-ea"/>
              </a:rPr>
              <a:t>理解一元二次方程的根就是二次函数与</a:t>
            </a:r>
            <a:r>
              <a:rPr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lang="zh-CN" altLang="en-US" sz="1800" dirty="0" smtClean="0">
                <a:latin typeface="+mn-ea"/>
                <a:ea typeface="+mn-ea"/>
              </a:rPr>
              <a:t>轴交点的横坐标</a:t>
            </a:r>
            <a:r>
              <a:rPr lang="en-US" altLang="zh-CN" sz="1800" dirty="0" smtClean="0">
                <a:latin typeface="+mn-ea"/>
                <a:ea typeface="+mn-ea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0"/>
          <p:cNvSpPr txBox="1">
            <a:spLocks noChangeArrowheads="1"/>
          </p:cNvSpPr>
          <p:nvPr/>
        </p:nvSpPr>
        <p:spPr bwMode="auto">
          <a:xfrm>
            <a:off x="1179910" y="146448"/>
            <a:ext cx="2193131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课堂小测</a:t>
            </a:r>
          </a:p>
        </p:txBody>
      </p:sp>
      <p:sp>
        <p:nvSpPr>
          <p:cNvPr id="38915" name="Rectangle 14"/>
          <p:cNvSpPr>
            <a:spLocks noChangeArrowheads="1"/>
          </p:cNvSpPr>
          <p:nvPr/>
        </p:nvSpPr>
        <p:spPr bwMode="auto">
          <a:xfrm>
            <a:off x="1001316" y="963216"/>
            <a:ext cx="7234238" cy="1682127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kumimoji="1"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1" lang="en-US" altLang="zh-CN" sz="1800" dirty="0" smtClean="0">
                <a:latin typeface="+mn-ea"/>
                <a:ea typeface="+mn-ea"/>
                <a:cs typeface="Times New Roman" panose="02020603050405020304" pitchFamily="18" charset="0"/>
              </a:rPr>
              <a:t>.</a:t>
            </a:r>
            <a:r>
              <a:rPr kumimoji="1" lang="zh-CN" altLang="en-US" sz="1800" dirty="0" smtClean="0">
                <a:latin typeface="+mn-ea"/>
                <a:ea typeface="+mn-ea"/>
                <a:cs typeface="Times New Roman" panose="02020603050405020304" pitchFamily="18" charset="0"/>
              </a:rPr>
              <a:t>已知二次函数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kumimoji="1" lang="en-US" altLang="zh-CN" sz="1800" dirty="0" smtClean="0">
                <a:latin typeface="+mn-ea"/>
                <a:ea typeface="+mn-ea"/>
                <a:cs typeface="Times New Roman" panose="02020603050405020304" pitchFamily="18" charset="0"/>
              </a:rPr>
              <a:t>=-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1" lang="en-US" altLang="zh-CN" sz="1800" baseline="30000" dirty="0" smtClean="0">
                <a:latin typeface="+mn-ea"/>
                <a:ea typeface="+mn-ea"/>
                <a:cs typeface="Times New Roman" panose="02020603050405020304" pitchFamily="18" charset="0"/>
              </a:rPr>
              <a:t>2</a:t>
            </a:r>
            <a:r>
              <a:rPr kumimoji="1" lang="en-US" altLang="zh-CN" sz="1800" dirty="0" smtClean="0">
                <a:latin typeface="+mn-ea"/>
                <a:ea typeface="+mn-ea"/>
                <a:cs typeface="Times New Roman" panose="02020603050405020304" pitchFamily="18" charset="0"/>
              </a:rPr>
              <a:t>+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bx</a:t>
            </a:r>
            <a:r>
              <a:rPr kumimoji="1" lang="en-US" altLang="zh-CN" sz="1800" dirty="0" smtClean="0">
                <a:latin typeface="+mn-ea"/>
                <a:ea typeface="+mn-ea"/>
                <a:cs typeface="Times New Roman" panose="02020603050405020304" pitchFamily="18" charset="0"/>
              </a:rPr>
              <a:t>+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1" lang="zh-CN" altLang="en-US" sz="1800" dirty="0" smtClean="0">
                <a:latin typeface="+mn-ea"/>
                <a:ea typeface="+mn-ea"/>
                <a:cs typeface="Times New Roman" panose="02020603050405020304" pitchFamily="18" charset="0"/>
              </a:rPr>
              <a:t>的图象如图所示，它与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1" lang="zh-CN" altLang="en-US" sz="1800" dirty="0" smtClean="0">
                <a:latin typeface="+mn-ea"/>
                <a:ea typeface="+mn-ea"/>
                <a:cs typeface="Times New Roman" panose="02020603050405020304" pitchFamily="18" charset="0"/>
              </a:rPr>
              <a:t>轴的一个交点坐标为（－</a:t>
            </a:r>
            <a:r>
              <a:rPr kumimoji="1"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1" lang="zh-CN" altLang="en-US" sz="1800" dirty="0" smtClean="0">
                <a:latin typeface="+mn-ea"/>
                <a:ea typeface="+mn-ea"/>
                <a:cs typeface="Times New Roman" panose="02020603050405020304" pitchFamily="18" charset="0"/>
              </a:rPr>
              <a:t>，</a:t>
            </a:r>
            <a:r>
              <a:rPr kumimoji="1"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r>
              <a:rPr kumimoji="1" lang="zh-CN" altLang="en-US" sz="1800" dirty="0" smtClean="0">
                <a:latin typeface="+mn-ea"/>
                <a:ea typeface="+mn-ea"/>
                <a:cs typeface="Times New Roman" panose="02020603050405020304" pitchFamily="18" charset="0"/>
              </a:rPr>
              <a:t>），与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kumimoji="1" lang="zh-CN" altLang="en-US" sz="1800" dirty="0" smtClean="0">
                <a:latin typeface="+mn-ea"/>
                <a:ea typeface="+mn-ea"/>
                <a:cs typeface="Times New Roman" panose="02020603050405020304" pitchFamily="18" charset="0"/>
              </a:rPr>
              <a:t>轴的交点坐标为（</a:t>
            </a:r>
            <a:r>
              <a:rPr kumimoji="1"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r>
              <a:rPr kumimoji="1" lang="zh-CN" altLang="en-US" sz="1800" dirty="0" smtClean="0">
                <a:latin typeface="+mn-ea"/>
                <a:ea typeface="+mn-ea"/>
                <a:cs typeface="Times New Roman" panose="02020603050405020304" pitchFamily="18" charset="0"/>
              </a:rPr>
              <a:t>，</a:t>
            </a:r>
            <a:r>
              <a:rPr kumimoji="1"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1" lang="zh-CN" altLang="en-US" sz="1800" dirty="0" smtClean="0">
                <a:latin typeface="+mn-ea"/>
                <a:ea typeface="+mn-ea"/>
                <a:cs typeface="Times New Roman" panose="02020603050405020304" pitchFamily="18" charset="0"/>
              </a:rPr>
              <a:t>）．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kumimoji="1" lang="zh-CN" altLang="en-US" sz="1800" dirty="0" smtClean="0">
                <a:latin typeface="+mn-ea"/>
                <a:ea typeface="+mn-ea"/>
                <a:cs typeface="Times New Roman" panose="02020603050405020304" pitchFamily="18" charset="0"/>
              </a:rPr>
              <a:t>（</a:t>
            </a:r>
            <a:r>
              <a:rPr kumimoji="1"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1" lang="zh-CN" altLang="en-US" sz="1800" dirty="0" smtClean="0">
                <a:latin typeface="+mn-ea"/>
                <a:ea typeface="+mn-ea"/>
                <a:cs typeface="Times New Roman" panose="02020603050405020304" pitchFamily="18" charset="0"/>
              </a:rPr>
              <a:t>）求出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kumimoji="1" lang="zh-CN" altLang="en-US" sz="1800" dirty="0" smtClean="0">
                <a:latin typeface="+mn-ea"/>
                <a:ea typeface="+mn-ea"/>
                <a:cs typeface="Times New Roman" panose="02020603050405020304" pitchFamily="18" charset="0"/>
              </a:rPr>
              <a:t>，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1" lang="zh-CN" altLang="en-US" sz="1800" dirty="0" smtClean="0">
                <a:latin typeface="+mn-ea"/>
                <a:ea typeface="+mn-ea"/>
                <a:cs typeface="Times New Roman" panose="02020603050405020304" pitchFamily="18" charset="0"/>
              </a:rPr>
              <a:t>的值，并写出此二次函数的解析式</a:t>
            </a:r>
            <a:r>
              <a:rPr kumimoji="1" lang="en-US" altLang="zh-CN" sz="1800" dirty="0" smtClean="0">
                <a:latin typeface="+mn-ea"/>
                <a:ea typeface="+mn-ea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kumimoji="1" lang="zh-CN" altLang="en-US" sz="1800" dirty="0" smtClean="0">
                <a:latin typeface="+mn-ea"/>
                <a:ea typeface="+mn-ea"/>
                <a:cs typeface="Times New Roman" panose="02020603050405020304" pitchFamily="18" charset="0"/>
              </a:rPr>
              <a:t>（</a:t>
            </a:r>
            <a:r>
              <a:rPr kumimoji="1"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1" lang="zh-CN" altLang="en-US" sz="1800" dirty="0" smtClean="0">
                <a:latin typeface="+mn-ea"/>
                <a:ea typeface="+mn-ea"/>
                <a:cs typeface="Times New Roman" panose="02020603050405020304" pitchFamily="18" charset="0"/>
              </a:rPr>
              <a:t>）根据图象，写出函数值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kumimoji="1" lang="zh-CN" altLang="en-US" sz="1800" dirty="0" smtClean="0">
                <a:latin typeface="+mn-ea"/>
                <a:ea typeface="+mn-ea"/>
                <a:cs typeface="Times New Roman" panose="02020603050405020304" pitchFamily="18" charset="0"/>
              </a:rPr>
              <a:t>为正数时，自变量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1" lang="zh-CN" altLang="en-US" sz="1800" dirty="0" smtClean="0">
                <a:latin typeface="+mn-ea"/>
                <a:ea typeface="+mn-ea"/>
                <a:cs typeface="Times New Roman" panose="02020603050405020304" pitchFamily="18" charset="0"/>
              </a:rPr>
              <a:t>的取值范围．</a:t>
            </a:r>
          </a:p>
        </p:txBody>
      </p:sp>
      <p:pic>
        <p:nvPicPr>
          <p:cNvPr id="24580" name="Picture 2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69844" y="2982516"/>
            <a:ext cx="2278856" cy="1822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30"/>
          <p:cNvSpPr txBox="1">
            <a:spLocks noChangeArrowheads="1"/>
          </p:cNvSpPr>
          <p:nvPr/>
        </p:nvSpPr>
        <p:spPr bwMode="auto">
          <a:xfrm>
            <a:off x="1179910" y="146448"/>
            <a:ext cx="2193131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课堂小测</a:t>
            </a:r>
          </a:p>
        </p:txBody>
      </p:sp>
      <p:sp>
        <p:nvSpPr>
          <p:cNvPr id="39944" name="Rectangle 21"/>
          <p:cNvSpPr>
            <a:spLocks noChangeArrowheads="1"/>
          </p:cNvSpPr>
          <p:nvPr/>
        </p:nvSpPr>
        <p:spPr bwMode="auto">
          <a:xfrm>
            <a:off x="2416969" y="1737123"/>
            <a:ext cx="3224213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故所求解析式为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y=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+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x+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 .</a:t>
            </a:r>
            <a:endParaRPr lang="zh-CN" altLang="en-US">
              <a:solidFill>
                <a:srgbClr val="FF0000"/>
              </a:solidFill>
              <a:latin typeface="微软雅黑" panose="020B0503020204020204" pitchFamily="34" charset="-122"/>
              <a:ea typeface="楷体_GB2312"/>
              <a:cs typeface="楷体_GB2312"/>
            </a:endParaRPr>
          </a:p>
        </p:txBody>
      </p:sp>
      <p:sp>
        <p:nvSpPr>
          <p:cNvPr id="39949" name="Rectangle 17"/>
          <p:cNvSpPr>
            <a:spLocks noChangeArrowheads="1"/>
          </p:cNvSpPr>
          <p:nvPr/>
        </p:nvSpPr>
        <p:spPr bwMode="auto">
          <a:xfrm>
            <a:off x="2408635" y="2798766"/>
            <a:ext cx="3046809" cy="377026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1" lang="zh-CN" altLang="en-US" sz="2000" dirty="0" smtClean="0">
                <a:solidFill>
                  <a:srgbClr val="FF0000"/>
                </a:solidFill>
                <a:latin typeface="+mn-ea"/>
                <a:ea typeface="+mn-ea"/>
                <a:cs typeface="Times New Roman" panose="02020603050405020304" pitchFamily="18" charset="0"/>
              </a:rPr>
              <a:t>解得</a:t>
            </a:r>
            <a:r>
              <a:rPr lang="en-US" altLang="zh-CN" sz="2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000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=-1</a:t>
            </a:r>
            <a:r>
              <a:rPr lang="en-US" altLang="zh-CN" sz="2000" dirty="0" smtClean="0">
                <a:solidFill>
                  <a:srgbClr val="FF0000"/>
                </a:solidFill>
                <a:latin typeface="+mn-ea"/>
                <a:ea typeface="+mn-ea"/>
                <a:cs typeface="Times New Roman" panose="02020603050405020304" pitchFamily="18" charset="0"/>
              </a:rPr>
              <a:t>, </a:t>
            </a:r>
            <a:r>
              <a:rPr lang="en-US" altLang="zh-CN" sz="2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2000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=3</a:t>
            </a:r>
            <a:r>
              <a:rPr lang="en-US" altLang="zh-CN" sz="2000" dirty="0" smtClean="0">
                <a:solidFill>
                  <a:srgbClr val="FF0000"/>
                </a:solidFill>
                <a:latin typeface="+mn-ea"/>
                <a:ea typeface="+mn-ea"/>
                <a:cs typeface="Times New Roman" panose="02020603050405020304" pitchFamily="18" charset="0"/>
              </a:rPr>
              <a:t>,</a:t>
            </a:r>
            <a:endParaRPr kumimoji="1" lang="zh-CN" altLang="en-US" sz="2000" dirty="0" smtClean="0">
              <a:solidFill>
                <a:srgbClr val="FF0000"/>
              </a:solidFill>
              <a:latin typeface="+mn-ea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9950" name="Rectangle 20"/>
          <p:cNvSpPr>
            <a:spLocks noChangeArrowheads="1"/>
          </p:cNvSpPr>
          <p:nvPr/>
        </p:nvSpPr>
        <p:spPr bwMode="auto">
          <a:xfrm>
            <a:off x="2395538" y="3789760"/>
            <a:ext cx="5618560" cy="95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pPr>
              <a:lnSpc>
                <a:spcPct val="160000"/>
              </a:lnSpc>
            </a:pP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∴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</a:rPr>
              <a:t>由图象可知，函数值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</a:rPr>
              <a:t>为正数时，自变量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</a:rPr>
              <a:t>的取值范围</a:t>
            </a:r>
          </a:p>
          <a:p>
            <a:pPr>
              <a:lnSpc>
                <a:spcPct val="160000"/>
              </a:lnSpc>
            </a:pP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 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</a:rPr>
              <a:t>是－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</a:rPr>
              <a:t>＜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</a:rPr>
              <a:t>＜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</a:rPr>
              <a:t>．</a:t>
            </a:r>
            <a:endParaRPr lang="zh-CN" altLang="en-US" dirty="0">
              <a:solidFill>
                <a:srgbClr val="FF0000"/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9951" name="Rectangle 22"/>
          <p:cNvSpPr>
            <a:spLocks noChangeArrowheads="1"/>
          </p:cNvSpPr>
          <p:nvPr/>
        </p:nvSpPr>
        <p:spPr bwMode="auto">
          <a:xfrm>
            <a:off x="1819276" y="2275285"/>
            <a:ext cx="3289697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（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）令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y=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,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得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-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baseline="3000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+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+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=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,</a:t>
            </a:r>
            <a:endParaRPr lang="zh-CN" altLang="en-US">
              <a:solidFill>
                <a:srgbClr val="FF0000"/>
              </a:solidFill>
              <a:latin typeface="微软雅黑" panose="020B0503020204020204" pitchFamily="34" charset="-122"/>
              <a:ea typeface="楷体_GB2312"/>
              <a:cs typeface="楷体_GB2312"/>
            </a:endParaRPr>
          </a:p>
        </p:txBody>
      </p:sp>
      <p:sp>
        <p:nvSpPr>
          <p:cNvPr id="39952" name="Rectangle 23"/>
          <p:cNvSpPr>
            <a:spLocks noChangeArrowheads="1"/>
          </p:cNvSpPr>
          <p:nvPr/>
        </p:nvSpPr>
        <p:spPr bwMode="auto">
          <a:xfrm>
            <a:off x="2408635" y="3250407"/>
            <a:ext cx="4762500" cy="484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∴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抛物线与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轴的另一个交点坐标为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(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3 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,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) ,</a:t>
            </a:r>
          </a:p>
        </p:txBody>
      </p:sp>
      <p:grpSp>
        <p:nvGrpSpPr>
          <p:cNvPr id="2" name="组合 1"/>
          <p:cNvGrpSpPr/>
          <p:nvPr/>
        </p:nvGrpSpPr>
        <p:grpSpPr bwMode="auto">
          <a:xfrm>
            <a:off x="1359694" y="1001316"/>
            <a:ext cx="5233988" cy="646331"/>
            <a:chOff x="1812692" y="1335491"/>
            <a:chExt cx="6979609" cy="860890"/>
          </a:xfrm>
        </p:grpSpPr>
        <p:sp>
          <p:nvSpPr>
            <p:cNvPr id="39942" name="Rectangle 12"/>
            <p:cNvSpPr>
              <a:spLocks noChangeArrowheads="1"/>
            </p:cNvSpPr>
            <p:nvPr/>
          </p:nvSpPr>
          <p:spPr bwMode="auto">
            <a:xfrm>
              <a:off x="1812692" y="1491541"/>
              <a:ext cx="2862716" cy="491937"/>
            </a:xfrm>
            <a:prstGeom prst="rect">
              <a:avLst/>
            </a:prstGeom>
            <a:noFill/>
            <a:ln>
              <a:noFill/>
            </a:ln>
          </p:spPr>
          <p:txBody>
            <a:bodyPr wrap="none" anchor="ctr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kumimoji="1" lang="zh-CN" altLang="en-US" sz="1800" b="1" dirty="0" smtClean="0">
                  <a:solidFill>
                    <a:srgbClr val="0070C0"/>
                  </a:solidFill>
                  <a:latin typeface="+mn-ea"/>
                  <a:ea typeface="+mn-ea"/>
                  <a:cs typeface="Times New Roman" panose="02020603050405020304" pitchFamily="18" charset="0"/>
                </a:rPr>
                <a:t>解：</a:t>
              </a:r>
              <a:r>
                <a:rPr kumimoji="1" lang="zh-CN" altLang="en-US" sz="1800" dirty="0" smtClean="0">
                  <a:solidFill>
                    <a:srgbClr val="FF0000"/>
                  </a:solidFill>
                  <a:latin typeface="+mn-ea"/>
                  <a:ea typeface="+mn-ea"/>
                  <a:cs typeface="Times New Roman" panose="02020603050405020304" pitchFamily="18" charset="0"/>
                </a:rPr>
                <a:t>（</a:t>
              </a:r>
              <a:r>
                <a:rPr kumimoji="1" lang="en-US" altLang="zh-CN" sz="1800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1</a:t>
              </a:r>
              <a:r>
                <a:rPr kumimoji="1" lang="zh-CN" altLang="en-US" sz="1800" dirty="0" smtClean="0">
                  <a:solidFill>
                    <a:srgbClr val="FF0000"/>
                  </a:solidFill>
                  <a:latin typeface="+mn-ea"/>
                  <a:ea typeface="+mn-ea"/>
                  <a:cs typeface="Times New Roman" panose="02020603050405020304" pitchFamily="18" charset="0"/>
                </a:rPr>
                <a:t>）由题意得</a:t>
              </a:r>
            </a:p>
          </p:txBody>
        </p:sp>
        <p:sp>
          <p:nvSpPr>
            <p:cNvPr id="39943" name="Rectangle 13"/>
            <p:cNvSpPr>
              <a:spLocks noChangeArrowheads="1"/>
            </p:cNvSpPr>
            <p:nvPr/>
          </p:nvSpPr>
          <p:spPr bwMode="auto">
            <a:xfrm>
              <a:off x="6145575" y="1491541"/>
              <a:ext cx="1384490" cy="491937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kumimoji="1" lang="zh-CN" altLang="en-US" sz="1800" dirty="0" smtClean="0">
                  <a:solidFill>
                    <a:srgbClr val="FF0000"/>
                  </a:solidFill>
                  <a:latin typeface="+mn-ea"/>
                  <a:ea typeface="+mn-ea"/>
                  <a:cs typeface="Times New Roman" panose="02020603050405020304" pitchFamily="18" charset="0"/>
                </a:rPr>
                <a:t>解得</a:t>
              </a:r>
            </a:p>
          </p:txBody>
        </p:sp>
        <p:grpSp>
          <p:nvGrpSpPr>
            <p:cNvPr id="25611" name="组合 16"/>
            <p:cNvGrpSpPr/>
            <p:nvPr/>
          </p:nvGrpSpPr>
          <p:grpSpPr bwMode="auto">
            <a:xfrm>
              <a:off x="4640419" y="1335491"/>
              <a:ext cx="1854455" cy="860890"/>
              <a:chOff x="2635817" y="1287611"/>
              <a:chExt cx="1854455" cy="860890"/>
            </a:xfrm>
          </p:grpSpPr>
          <p:sp>
            <p:nvSpPr>
              <p:cNvPr id="18" name="Text Box 2"/>
              <p:cNvSpPr txBox="1">
                <a:spLocks noChangeArrowheads="1"/>
              </p:cNvSpPr>
              <p:nvPr/>
            </p:nvSpPr>
            <p:spPr bwMode="auto">
              <a:xfrm>
                <a:off x="2769185" y="1287611"/>
                <a:ext cx="1721087" cy="8608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algn="l" rtl="0" fontAlgn="base">
                  <a:lnSpc>
                    <a:spcPct val="180000"/>
                  </a:lnSpc>
                  <a:spcBef>
                    <a:spcPct val="0"/>
                  </a:spcBef>
                  <a:spcAft>
                    <a:spcPct val="0"/>
                  </a:spcAft>
                  <a:defRPr sz="2800" b="1" kern="120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defRPr>
                </a:lvl1pPr>
                <a:lvl2pPr marL="457200" algn="l" rtl="0" fontAlgn="base">
                  <a:lnSpc>
                    <a:spcPct val="180000"/>
                  </a:lnSpc>
                  <a:spcBef>
                    <a:spcPct val="0"/>
                  </a:spcBef>
                  <a:spcAft>
                    <a:spcPct val="0"/>
                  </a:spcAft>
                  <a:defRPr sz="2800" b="1" kern="120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defRPr>
                </a:lvl2pPr>
                <a:lvl3pPr marL="914400" algn="l" rtl="0" fontAlgn="base">
                  <a:lnSpc>
                    <a:spcPct val="180000"/>
                  </a:lnSpc>
                  <a:spcBef>
                    <a:spcPct val="0"/>
                  </a:spcBef>
                  <a:spcAft>
                    <a:spcPct val="0"/>
                  </a:spcAft>
                  <a:defRPr sz="2800" b="1" kern="120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defRPr>
                </a:lvl3pPr>
                <a:lvl4pPr marL="1371600" algn="l" rtl="0" fontAlgn="base">
                  <a:lnSpc>
                    <a:spcPct val="180000"/>
                  </a:lnSpc>
                  <a:spcBef>
                    <a:spcPct val="0"/>
                  </a:spcBef>
                  <a:spcAft>
                    <a:spcPct val="0"/>
                  </a:spcAft>
                  <a:defRPr sz="2800" b="1" kern="120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defRPr>
                </a:lvl4pPr>
                <a:lvl5pPr marL="1828800" algn="l" rtl="0" fontAlgn="base">
                  <a:lnSpc>
                    <a:spcPct val="180000"/>
                  </a:lnSpc>
                  <a:spcBef>
                    <a:spcPct val="0"/>
                  </a:spcBef>
                  <a:spcAft>
                    <a:spcPct val="0"/>
                  </a:spcAft>
                  <a:defRPr sz="2800" b="1" kern="120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defRPr>
                </a:lvl5pPr>
                <a:lvl6pPr marL="2286000" algn="l" defTabSz="914400" rtl="0" eaLnBrk="1" latinLnBrk="0" hangingPunct="1">
                  <a:defRPr sz="2800" b="1" kern="120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defRPr>
                </a:lvl6pPr>
                <a:lvl7pPr marL="2743200" algn="l" defTabSz="914400" rtl="0" eaLnBrk="1" latinLnBrk="0" hangingPunct="1">
                  <a:defRPr sz="2800" b="1" kern="120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defRPr>
                </a:lvl7pPr>
                <a:lvl8pPr marL="3200400" algn="l" defTabSz="914400" rtl="0" eaLnBrk="1" latinLnBrk="0" hangingPunct="1">
                  <a:defRPr sz="2800" b="1" kern="120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defRPr>
                </a:lvl8pPr>
                <a:lvl9pPr marL="3657600" algn="l" defTabSz="914400" rtl="0" eaLnBrk="1" latinLnBrk="0" hangingPunct="1">
                  <a:defRPr sz="2800" b="1" kern="120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defRPr>
                </a:lvl9pPr>
              </a:lstStyle>
              <a:p>
                <a:pPr>
                  <a:lnSpc>
                    <a:spcPct val="100000"/>
                  </a:lnSpc>
                  <a:defRPr/>
                </a:pPr>
                <a:r>
                  <a:rPr lang="en-US" altLang="zh-CN" sz="1800" b="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+mn-ea"/>
                  </a:rPr>
                  <a:t>-1-</a:t>
                </a:r>
                <a:r>
                  <a:rPr lang="en-US" altLang="zh-CN" sz="1800" b="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+mn-ea"/>
                  </a:rPr>
                  <a:t>b+c</a:t>
                </a:r>
                <a:r>
                  <a:rPr lang="en-US" altLang="zh-CN" sz="1800" b="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+mn-ea"/>
                  </a:rPr>
                  <a:t>=0</a:t>
                </a:r>
                <a:r>
                  <a:rPr lang="en-US" altLang="zh-CN" sz="1800" b="0" dirty="0">
                    <a:solidFill>
                      <a:srgbClr val="FF0000"/>
                    </a:solidFill>
                    <a:latin typeface="+mn-ea"/>
                  </a:rPr>
                  <a:t>,</a:t>
                </a:r>
              </a:p>
              <a:p>
                <a:pPr>
                  <a:lnSpc>
                    <a:spcPct val="100000"/>
                  </a:lnSpc>
                  <a:defRPr/>
                </a:pPr>
                <a:r>
                  <a:rPr lang="en-US" altLang="zh-CN" sz="1800" b="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+mn-ea"/>
                  </a:rPr>
                  <a:t>c</a:t>
                </a:r>
                <a:r>
                  <a:rPr lang="en-US" altLang="zh-CN" sz="1800" b="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+mn-ea"/>
                  </a:rPr>
                  <a:t>=3</a:t>
                </a:r>
                <a:r>
                  <a:rPr lang="en-US" altLang="zh-CN" sz="1800" b="0" dirty="0">
                    <a:solidFill>
                      <a:srgbClr val="FF0000"/>
                    </a:solidFill>
                    <a:latin typeface="+mn-ea"/>
                    <a:ea typeface="+mn-ea"/>
                  </a:rPr>
                  <a:t>,</a:t>
                </a:r>
              </a:p>
            </p:txBody>
          </p:sp>
          <p:sp>
            <p:nvSpPr>
              <p:cNvPr id="19" name="左大括号 18"/>
              <p:cNvSpPr/>
              <p:nvPr/>
            </p:nvSpPr>
            <p:spPr>
              <a:xfrm>
                <a:off x="2635817" y="1482673"/>
                <a:ext cx="123842" cy="486863"/>
              </a:xfrm>
              <a:prstGeom prst="leftBrace">
                <a:avLst>
                  <a:gd name="adj1" fmla="val 26515"/>
                  <a:gd name="adj2" fmla="val 50000"/>
                </a:avLst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zh-CN" altLang="en-US"/>
              </a:p>
            </p:txBody>
          </p:sp>
        </p:grpSp>
        <p:grpSp>
          <p:nvGrpSpPr>
            <p:cNvPr id="25612" name="组合 19"/>
            <p:cNvGrpSpPr/>
            <p:nvPr/>
          </p:nvGrpSpPr>
          <p:grpSpPr bwMode="auto">
            <a:xfrm>
              <a:off x="6939434" y="1335491"/>
              <a:ext cx="1852867" cy="860890"/>
              <a:chOff x="2636752" y="1287611"/>
              <a:chExt cx="1852867" cy="860890"/>
            </a:xfrm>
          </p:grpSpPr>
          <p:sp>
            <p:nvSpPr>
              <p:cNvPr id="21" name="Text Box 2"/>
              <p:cNvSpPr txBox="1">
                <a:spLocks noChangeArrowheads="1"/>
              </p:cNvSpPr>
              <p:nvPr/>
            </p:nvSpPr>
            <p:spPr bwMode="auto">
              <a:xfrm>
                <a:off x="2770120" y="1287611"/>
                <a:ext cx="1719499" cy="8608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algn="l" rtl="0" fontAlgn="base">
                  <a:lnSpc>
                    <a:spcPct val="180000"/>
                  </a:lnSpc>
                  <a:spcBef>
                    <a:spcPct val="0"/>
                  </a:spcBef>
                  <a:spcAft>
                    <a:spcPct val="0"/>
                  </a:spcAft>
                  <a:defRPr sz="2800" b="1" kern="120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defRPr>
                </a:lvl1pPr>
                <a:lvl2pPr marL="457200" algn="l" rtl="0" fontAlgn="base">
                  <a:lnSpc>
                    <a:spcPct val="180000"/>
                  </a:lnSpc>
                  <a:spcBef>
                    <a:spcPct val="0"/>
                  </a:spcBef>
                  <a:spcAft>
                    <a:spcPct val="0"/>
                  </a:spcAft>
                  <a:defRPr sz="2800" b="1" kern="120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defRPr>
                </a:lvl2pPr>
                <a:lvl3pPr marL="914400" algn="l" rtl="0" fontAlgn="base">
                  <a:lnSpc>
                    <a:spcPct val="180000"/>
                  </a:lnSpc>
                  <a:spcBef>
                    <a:spcPct val="0"/>
                  </a:spcBef>
                  <a:spcAft>
                    <a:spcPct val="0"/>
                  </a:spcAft>
                  <a:defRPr sz="2800" b="1" kern="120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defRPr>
                </a:lvl3pPr>
                <a:lvl4pPr marL="1371600" algn="l" rtl="0" fontAlgn="base">
                  <a:lnSpc>
                    <a:spcPct val="180000"/>
                  </a:lnSpc>
                  <a:spcBef>
                    <a:spcPct val="0"/>
                  </a:spcBef>
                  <a:spcAft>
                    <a:spcPct val="0"/>
                  </a:spcAft>
                  <a:defRPr sz="2800" b="1" kern="120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defRPr>
                </a:lvl4pPr>
                <a:lvl5pPr marL="1828800" algn="l" rtl="0" fontAlgn="base">
                  <a:lnSpc>
                    <a:spcPct val="180000"/>
                  </a:lnSpc>
                  <a:spcBef>
                    <a:spcPct val="0"/>
                  </a:spcBef>
                  <a:spcAft>
                    <a:spcPct val="0"/>
                  </a:spcAft>
                  <a:defRPr sz="2800" b="1" kern="120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defRPr>
                </a:lvl5pPr>
                <a:lvl6pPr marL="2286000" algn="l" defTabSz="914400" rtl="0" eaLnBrk="1" latinLnBrk="0" hangingPunct="1">
                  <a:defRPr sz="2800" b="1" kern="120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defRPr>
                </a:lvl6pPr>
                <a:lvl7pPr marL="2743200" algn="l" defTabSz="914400" rtl="0" eaLnBrk="1" latinLnBrk="0" hangingPunct="1">
                  <a:defRPr sz="2800" b="1" kern="120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defRPr>
                </a:lvl7pPr>
                <a:lvl8pPr marL="3200400" algn="l" defTabSz="914400" rtl="0" eaLnBrk="1" latinLnBrk="0" hangingPunct="1">
                  <a:defRPr sz="2800" b="1" kern="120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defRPr>
                </a:lvl8pPr>
                <a:lvl9pPr marL="3657600" algn="l" defTabSz="914400" rtl="0" eaLnBrk="1" latinLnBrk="0" hangingPunct="1">
                  <a:defRPr sz="2800" b="1" kern="120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  <a:cs typeface="Times New Roman" panose="02020603050405020304" pitchFamily="18" charset="0"/>
                  </a:defRPr>
                </a:lvl9pPr>
              </a:lstStyle>
              <a:p>
                <a:pPr>
                  <a:lnSpc>
                    <a:spcPct val="100000"/>
                  </a:lnSpc>
                  <a:defRPr/>
                </a:pPr>
                <a:r>
                  <a:rPr lang="en-US" altLang="zh-CN" sz="1800" b="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+mn-ea"/>
                  </a:rPr>
                  <a:t>b</a:t>
                </a:r>
                <a:r>
                  <a:rPr lang="en-US" altLang="zh-CN" sz="1800" b="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+mn-ea"/>
                  </a:rPr>
                  <a:t>=2</a:t>
                </a:r>
                <a:r>
                  <a:rPr lang="en-US" altLang="zh-CN" sz="1800" b="0" dirty="0">
                    <a:solidFill>
                      <a:srgbClr val="FF0000"/>
                    </a:solidFill>
                    <a:latin typeface="+mn-ea"/>
                  </a:rPr>
                  <a:t>,</a:t>
                </a:r>
              </a:p>
              <a:p>
                <a:pPr>
                  <a:lnSpc>
                    <a:spcPct val="100000"/>
                  </a:lnSpc>
                  <a:defRPr/>
                </a:pPr>
                <a:r>
                  <a:rPr lang="en-US" altLang="zh-CN" sz="1800" b="0" i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+mn-ea"/>
                  </a:rPr>
                  <a:t>c</a:t>
                </a:r>
                <a:r>
                  <a:rPr lang="en-US" altLang="zh-CN" sz="1800" b="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+mn-ea"/>
                  </a:rPr>
                  <a:t>=3</a:t>
                </a:r>
                <a:r>
                  <a:rPr lang="en-US" altLang="zh-CN" sz="1800" b="0" dirty="0">
                    <a:solidFill>
                      <a:srgbClr val="FF0000"/>
                    </a:solidFill>
                    <a:latin typeface="+mn-ea"/>
                    <a:ea typeface="+mn-ea"/>
                  </a:rPr>
                  <a:t>,</a:t>
                </a:r>
              </a:p>
            </p:txBody>
          </p:sp>
          <p:sp>
            <p:nvSpPr>
              <p:cNvPr id="22" name="左大括号 21"/>
              <p:cNvSpPr/>
              <p:nvPr/>
            </p:nvSpPr>
            <p:spPr>
              <a:xfrm>
                <a:off x="2636752" y="1482673"/>
                <a:ext cx="123842" cy="486863"/>
              </a:xfrm>
              <a:prstGeom prst="leftBrace">
                <a:avLst>
                  <a:gd name="adj1" fmla="val 26515"/>
                  <a:gd name="adj2" fmla="val 50000"/>
                </a:avLst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zh-CN" altLang="en-US"/>
              </a:p>
            </p:txBody>
          </p:sp>
        </p:grp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99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99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4" grpId="0"/>
      <p:bldP spid="39949" grpId="0"/>
      <p:bldP spid="39950" grpId="0" build="p"/>
      <p:bldP spid="39951" grpId="0"/>
      <p:bldP spid="3995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30"/>
          <p:cNvSpPr txBox="1">
            <a:spLocks noChangeArrowheads="1"/>
          </p:cNvSpPr>
          <p:nvPr/>
        </p:nvSpPr>
        <p:spPr bwMode="auto">
          <a:xfrm>
            <a:off x="1179910" y="146448"/>
            <a:ext cx="1385888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课堂小测</a:t>
            </a:r>
          </a:p>
        </p:txBody>
      </p:sp>
      <p:sp>
        <p:nvSpPr>
          <p:cNvPr id="26627" name="Rectangle 11"/>
          <p:cNvSpPr>
            <a:spLocks noChangeArrowheads="1"/>
          </p:cNvSpPr>
          <p:nvPr/>
        </p:nvSpPr>
        <p:spPr bwMode="auto">
          <a:xfrm>
            <a:off x="1031082" y="879873"/>
            <a:ext cx="7223522" cy="2839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2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3</a:t>
            </a:r>
            <a:r>
              <a:rPr lang="en-US" altLang="zh-CN" dirty="0">
                <a:latin typeface="微软雅黑" panose="020B0503020204020204" pitchFamily="34" charset="-122"/>
              </a:rPr>
              <a:t>.</a:t>
            </a:r>
            <a:r>
              <a:rPr lang="zh-CN" altLang="en-US" dirty="0">
                <a:latin typeface="微软雅黑" panose="020B0503020204020204" pitchFamily="34" charset="-122"/>
              </a:rPr>
              <a:t>已知二次函数</a:t>
            </a:r>
            <a:r>
              <a:rPr lang="en-US" altLang="zh-CN" i="1" dirty="0">
                <a:latin typeface="Times New Roman" panose="02020603050405020304" pitchFamily="18" charset="0"/>
              </a:rPr>
              <a:t>y</a:t>
            </a:r>
            <a:r>
              <a:rPr lang="en-US" altLang="zh-CN" dirty="0">
                <a:latin typeface="微软雅黑" panose="020B0503020204020204" pitchFamily="34" charset="-122"/>
              </a:rPr>
              <a:t>=</a:t>
            </a:r>
            <a:r>
              <a:rPr lang="en-US" altLang="zh-CN" i="1" dirty="0">
                <a:latin typeface="Times New Roman" panose="02020603050405020304" pitchFamily="18" charset="0"/>
              </a:rPr>
              <a:t>x</a:t>
            </a:r>
            <a:r>
              <a:rPr lang="en-US" altLang="zh-CN" baseline="30000" dirty="0">
                <a:latin typeface="微软雅黑" panose="020B0503020204020204" pitchFamily="34" charset="-122"/>
              </a:rPr>
              <a:t>2</a:t>
            </a:r>
            <a:r>
              <a:rPr lang="en-US" altLang="zh-CN" dirty="0">
                <a:latin typeface="微软雅黑" panose="020B0503020204020204" pitchFamily="34" charset="-122"/>
              </a:rPr>
              <a:t>+</a:t>
            </a:r>
            <a:r>
              <a:rPr lang="en-US" altLang="zh-CN" i="1" dirty="0">
                <a:latin typeface="Times New Roman" panose="02020603050405020304" pitchFamily="18" charset="0"/>
              </a:rPr>
              <a:t>bx</a:t>
            </a:r>
            <a:r>
              <a:rPr lang="en-US" altLang="zh-CN" dirty="0">
                <a:latin typeface="微软雅黑" panose="020B0503020204020204" pitchFamily="34" charset="-122"/>
              </a:rPr>
              <a:t>-</a:t>
            </a:r>
            <a:r>
              <a:rPr lang="en-US" altLang="zh-CN" i="1" dirty="0">
                <a:latin typeface="Times New Roman" panose="02020603050405020304" pitchFamily="18" charset="0"/>
              </a:rPr>
              <a:t>c</a:t>
            </a:r>
            <a:r>
              <a:rPr lang="zh-CN" altLang="en-US" dirty="0">
                <a:latin typeface="微软雅黑" panose="020B0503020204020204" pitchFamily="34" charset="-122"/>
              </a:rPr>
              <a:t>的图象与</a:t>
            </a:r>
            <a:r>
              <a:rPr lang="en-US" altLang="zh-CN" i="1" dirty="0">
                <a:latin typeface="Times New Roman" panose="02020603050405020304" pitchFamily="18" charset="0"/>
              </a:rPr>
              <a:t>x</a:t>
            </a:r>
            <a:r>
              <a:rPr lang="zh-CN" altLang="en-US" dirty="0">
                <a:latin typeface="微软雅黑" panose="020B0503020204020204" pitchFamily="34" charset="-122"/>
              </a:rPr>
              <a:t>轴两交点的坐标分别为</a:t>
            </a:r>
            <a:r>
              <a:rPr lang="en-US" altLang="zh-CN" dirty="0">
                <a:latin typeface="微软雅黑" panose="020B0503020204020204" pitchFamily="34" charset="-122"/>
              </a:rPr>
              <a:t>(</a:t>
            </a:r>
            <a:r>
              <a:rPr lang="en-US" altLang="zh-CN" i="1" dirty="0">
                <a:latin typeface="Times New Roman" panose="02020603050405020304" pitchFamily="18" charset="0"/>
              </a:rPr>
              <a:t>m</a:t>
            </a:r>
            <a:r>
              <a:rPr lang="zh-CN" altLang="en-US" dirty="0">
                <a:latin typeface="微软雅黑" panose="020B0503020204020204" pitchFamily="34" charset="-122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</a:rPr>
              <a:t>0</a:t>
            </a:r>
            <a:r>
              <a:rPr lang="zh-CN" altLang="en-US" dirty="0">
                <a:latin typeface="微软雅黑" panose="020B0503020204020204" pitchFamily="34" charset="-122"/>
              </a:rPr>
              <a:t>），</a:t>
            </a:r>
            <a:r>
              <a:rPr lang="en-US" altLang="zh-CN" dirty="0">
                <a:latin typeface="微软雅黑" panose="020B0503020204020204" pitchFamily="34" charset="-122"/>
              </a:rPr>
              <a:t>(-</a:t>
            </a:r>
            <a:r>
              <a:rPr lang="en-US" altLang="zh-CN" dirty="0">
                <a:latin typeface="Times New Roman" panose="02020603050405020304" pitchFamily="18" charset="0"/>
              </a:rPr>
              <a:t>3</a:t>
            </a:r>
            <a:r>
              <a:rPr lang="en-US" altLang="zh-CN" i="1" dirty="0">
                <a:latin typeface="Times New Roman" panose="02020603050405020304" pitchFamily="18" charset="0"/>
              </a:rPr>
              <a:t>m</a:t>
            </a:r>
            <a:r>
              <a:rPr lang="en-US" altLang="zh-CN" dirty="0">
                <a:latin typeface="微软雅黑" panose="020B0503020204020204" pitchFamily="34" charset="-122"/>
              </a:rPr>
              <a:t>,</a:t>
            </a:r>
            <a:r>
              <a:rPr lang="en-US" altLang="zh-CN" dirty="0">
                <a:latin typeface="Times New Roman" panose="02020603050405020304" pitchFamily="18" charset="0"/>
              </a:rPr>
              <a:t>0</a:t>
            </a:r>
            <a:r>
              <a:rPr lang="en-US" altLang="zh-CN" dirty="0">
                <a:latin typeface="微软雅黑" panose="020B0503020204020204" pitchFamily="34" charset="-122"/>
              </a:rPr>
              <a:t>)(</a:t>
            </a:r>
            <a:r>
              <a:rPr lang="en-US" altLang="zh-CN" i="1" dirty="0">
                <a:latin typeface="Times New Roman" panose="02020603050405020304" pitchFamily="18" charset="0"/>
              </a:rPr>
              <a:t>m</a:t>
            </a:r>
            <a:r>
              <a:rPr lang="en-US" altLang="zh-CN" dirty="0">
                <a:latin typeface="微软雅黑" panose="020B0503020204020204" pitchFamily="34" charset="-122"/>
              </a:rPr>
              <a:t>≠</a:t>
            </a:r>
            <a:r>
              <a:rPr lang="en-US" altLang="zh-CN" dirty="0">
                <a:latin typeface="Times New Roman" panose="02020603050405020304" pitchFamily="18" charset="0"/>
              </a:rPr>
              <a:t>0</a:t>
            </a:r>
            <a:r>
              <a:rPr lang="en-US" altLang="zh-CN" dirty="0">
                <a:latin typeface="微软雅黑" panose="020B0503020204020204" pitchFamily="34" charset="-122"/>
              </a:rPr>
              <a:t>).</a:t>
            </a:r>
          </a:p>
          <a:p>
            <a:pPr eaLnBrk="0" hangingPunct="0">
              <a:lnSpc>
                <a:spcPct val="250000"/>
              </a:lnSpc>
            </a:pPr>
            <a:r>
              <a:rPr lang="zh-CN" altLang="en-US" dirty="0">
                <a:latin typeface="微软雅黑" panose="020B0503020204020204" pitchFamily="34" charset="-122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</a:rPr>
              <a:t>1</a:t>
            </a:r>
            <a:r>
              <a:rPr lang="zh-CN" altLang="en-US" dirty="0">
                <a:latin typeface="微软雅黑" panose="020B0503020204020204" pitchFamily="34" charset="-122"/>
              </a:rPr>
              <a:t>）证明</a:t>
            </a:r>
            <a:r>
              <a:rPr lang="en-US" altLang="zh-CN" dirty="0">
                <a:latin typeface="微软雅黑" panose="020B0503020204020204" pitchFamily="34" charset="-122"/>
              </a:rPr>
              <a:t>:</a:t>
            </a:r>
            <a:r>
              <a:rPr lang="en-US" altLang="zh-CN" dirty="0">
                <a:latin typeface="Times New Roman" panose="02020603050405020304" pitchFamily="18" charset="0"/>
              </a:rPr>
              <a:t>4</a:t>
            </a:r>
            <a:r>
              <a:rPr lang="en-US" altLang="zh-CN" i="1" dirty="0">
                <a:latin typeface="Times New Roman" panose="02020603050405020304" pitchFamily="18" charset="0"/>
              </a:rPr>
              <a:t>c</a:t>
            </a:r>
            <a:r>
              <a:rPr lang="en-US" altLang="zh-CN" dirty="0">
                <a:latin typeface="微软雅黑" panose="020B0503020204020204" pitchFamily="34" charset="-122"/>
              </a:rPr>
              <a:t>=</a:t>
            </a:r>
            <a:r>
              <a:rPr lang="en-US" altLang="zh-CN" dirty="0">
                <a:latin typeface="Times New Roman" panose="02020603050405020304" pitchFamily="18" charset="0"/>
              </a:rPr>
              <a:t>3</a:t>
            </a:r>
            <a:r>
              <a:rPr lang="en-US" altLang="zh-CN" i="1" dirty="0">
                <a:latin typeface="Times New Roman" panose="02020603050405020304" pitchFamily="18" charset="0"/>
              </a:rPr>
              <a:t>b</a:t>
            </a:r>
            <a:r>
              <a:rPr lang="en-US" altLang="zh-CN" baseline="30000" dirty="0">
                <a:latin typeface="微软雅黑" panose="020B0503020204020204" pitchFamily="34" charset="-122"/>
              </a:rPr>
              <a:t>2</a:t>
            </a:r>
            <a:r>
              <a:rPr lang="en-US" altLang="zh-CN" dirty="0">
                <a:latin typeface="微软雅黑" panose="020B0503020204020204" pitchFamily="34" charset="-122"/>
              </a:rPr>
              <a:t>.</a:t>
            </a:r>
          </a:p>
          <a:p>
            <a:pPr eaLnBrk="0" hangingPunct="0">
              <a:lnSpc>
                <a:spcPct val="250000"/>
              </a:lnSpc>
            </a:pPr>
            <a:r>
              <a:rPr lang="zh-CN" altLang="en-US" dirty="0">
                <a:latin typeface="微软雅黑" panose="020B0503020204020204" pitchFamily="34" charset="-122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</a:rPr>
              <a:t>2</a:t>
            </a:r>
            <a:r>
              <a:rPr lang="zh-CN" altLang="en-US" dirty="0">
                <a:latin typeface="微软雅黑" panose="020B0503020204020204" pitchFamily="34" charset="-122"/>
              </a:rPr>
              <a:t>）若该函数图象的对称轴为直线</a:t>
            </a:r>
            <a:r>
              <a:rPr lang="en-US" altLang="zh-CN" i="1" dirty="0">
                <a:latin typeface="Times New Roman" panose="02020603050405020304" pitchFamily="18" charset="0"/>
              </a:rPr>
              <a:t>x</a:t>
            </a:r>
            <a:r>
              <a:rPr lang="en-US" altLang="zh-CN" dirty="0">
                <a:latin typeface="微软雅黑" panose="020B0503020204020204" pitchFamily="34" charset="-122"/>
              </a:rPr>
              <a:t>=</a:t>
            </a:r>
            <a:r>
              <a:rPr lang="en-US" altLang="zh-CN" dirty="0">
                <a:latin typeface="Times New Roman" panose="02020603050405020304" pitchFamily="18" charset="0"/>
              </a:rPr>
              <a:t>1</a:t>
            </a:r>
            <a:r>
              <a:rPr lang="en-US" altLang="zh-CN" dirty="0">
                <a:latin typeface="微软雅黑" panose="020B0503020204020204" pitchFamily="34" charset="-122"/>
              </a:rPr>
              <a:t>,</a:t>
            </a:r>
            <a:r>
              <a:rPr lang="zh-CN" altLang="en-US" dirty="0">
                <a:latin typeface="微软雅黑" panose="020B0503020204020204" pitchFamily="34" charset="-122"/>
              </a:rPr>
              <a:t>试求二次函数的最小值．</a:t>
            </a:r>
            <a:endParaRPr lang="zh-CN" altLang="en-US" dirty="0"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1"/>
          <p:cNvSpPr>
            <a:spLocks noChangeArrowheads="1"/>
          </p:cNvSpPr>
          <p:nvPr/>
        </p:nvSpPr>
        <p:spPr bwMode="auto">
          <a:xfrm>
            <a:off x="1795462" y="4549378"/>
            <a:ext cx="3919538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/>
          <a:p>
            <a:pPr eaLnBrk="0" hangingPunct="0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∴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</a:rPr>
              <a:t>二次函数的最小值为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-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</a:rPr>
              <a:t>.</a:t>
            </a:r>
            <a:endParaRPr lang="en-US" altLang="zh-CN">
              <a:solidFill>
                <a:srgbClr val="FF0000"/>
              </a:solidFill>
              <a:latin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3013" name="Rectangle 43"/>
          <p:cNvSpPr>
            <a:spLocks noChangeArrowheads="1"/>
          </p:cNvSpPr>
          <p:nvPr/>
        </p:nvSpPr>
        <p:spPr bwMode="auto">
          <a:xfrm>
            <a:off x="908447" y="879873"/>
            <a:ext cx="7086600" cy="2145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b="1" dirty="0">
                <a:solidFill>
                  <a:srgbClr val="0070C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解 </a:t>
            </a:r>
            <a:r>
              <a:rPr lang="en-US" altLang="zh-CN" b="1" dirty="0">
                <a:solidFill>
                  <a:srgbClr val="0070C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: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（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）证明：依题意知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,-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</a:rPr>
              <a:t>是一元二次方程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+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bx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-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</a:rPr>
              <a:t>=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的两个根．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楷体_GB2312"/>
              <a:cs typeface="楷体_GB2312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             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根据一元二次方程根与系数的关系，</a:t>
            </a:r>
            <a:endParaRPr lang="en-US" altLang="zh-CN" dirty="0">
              <a:solidFill>
                <a:srgbClr val="FF0000"/>
              </a:solidFill>
              <a:latin typeface="微软雅黑" panose="020B0503020204020204" pitchFamily="34" charset="-122"/>
              <a:ea typeface="楷体_GB2312"/>
              <a:cs typeface="楷体_GB2312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              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得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+(-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)=-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, 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·(-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)=-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</a:rPr>
              <a:t>c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, 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i="1" dirty="0">
                <a:solidFill>
                  <a:srgbClr val="FF0000"/>
                </a:solidFill>
                <a:latin typeface="微软雅黑" panose="020B0503020204020204" pitchFamily="34" charset="-122"/>
              </a:rPr>
              <a:t>              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=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</a:rPr>
              <a:t>m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, 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=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zh-CN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, 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              </a:t>
            </a:r>
            <a:r>
              <a:rPr lang="en-US" altLang="zh-CN" dirty="0">
                <a:solidFill>
                  <a:srgbClr val="FF0000"/>
                </a:solidFill>
                <a:latin typeface="Cambria Math" panose="02040503050406030204" pitchFamily="18" charset="0"/>
              </a:rPr>
              <a:t>∴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=12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zh-CN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=3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 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.</a:t>
            </a:r>
            <a:endParaRPr lang="zh-CN" altLang="en-US" dirty="0">
              <a:solidFill>
                <a:srgbClr val="FF0000"/>
              </a:solidFill>
              <a:latin typeface="微软雅黑" panose="020B0503020204020204" pitchFamily="34" charset="-122"/>
              <a:ea typeface="楷体_GB2312"/>
              <a:cs typeface="楷体_GB2312"/>
            </a:endParaRPr>
          </a:p>
        </p:txBody>
      </p:sp>
      <p:sp>
        <p:nvSpPr>
          <p:cNvPr id="43027" name="Rectangle 5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278832" y="2843841"/>
            <a:ext cx="5461776" cy="1668582"/>
          </a:xfrm>
          <a:prstGeom prst="rect">
            <a:avLst/>
          </a:prstGeom>
          <a:blipFill rotWithShape="0">
            <a:blip r:embed="rId3" cstate="email"/>
            <a:stretch>
              <a:fillRect l="-1340" b="-2466"/>
            </a:stretch>
          </a:blipFill>
          <a:ln>
            <a:noFill/>
          </a:ln>
        </p:spPr>
        <p:txBody>
          <a:bodyPr lIns="68580" tIns="34290" rIns="68580" bIns="34290"/>
          <a:lstStyle/>
          <a:p>
            <a:pPr eaLnBrk="0" hangingPunct="0">
              <a:defRPr/>
            </a:pPr>
            <a:r>
              <a:rPr lang="zh-CN" altLang="en-US" noProof="1">
                <a:noFill/>
              </a:rPr>
              <a:t> </a:t>
            </a:r>
          </a:p>
        </p:txBody>
      </p:sp>
      <p:sp>
        <p:nvSpPr>
          <p:cNvPr id="27653" name="Text Box 30"/>
          <p:cNvSpPr txBox="1">
            <a:spLocks noChangeArrowheads="1"/>
          </p:cNvSpPr>
          <p:nvPr/>
        </p:nvSpPr>
        <p:spPr bwMode="auto">
          <a:xfrm>
            <a:off x="1179910" y="146448"/>
            <a:ext cx="1385888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课堂小测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0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0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/>
      <p:bldP spid="4301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Times New Roman" panose="02020603050405020304" pitchFamily="18" charset="0"/>
              </a:rPr>
              <a:t>新课导入</a:t>
            </a:r>
          </a:p>
        </p:txBody>
      </p:sp>
      <p:sp>
        <p:nvSpPr>
          <p:cNvPr id="7171" name="圆角矩形 31"/>
          <p:cNvSpPr>
            <a:spLocks noChangeArrowheads="1"/>
          </p:cNvSpPr>
          <p:nvPr/>
        </p:nvSpPr>
        <p:spPr bwMode="auto">
          <a:xfrm>
            <a:off x="1126331" y="901304"/>
            <a:ext cx="1162050" cy="381000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 lIns="68580" tIns="34290" rIns="68580" bIns="34290"/>
          <a:lstStyle/>
          <a:p>
            <a:pPr algn="ctr"/>
            <a:r>
              <a:rPr lang="zh-CN" altLang="en-US" b="1" dirty="0">
                <a:latin typeface="微软雅黑" panose="020B0503020204020204" pitchFamily="34" charset="-122"/>
              </a:rPr>
              <a:t>情境引入</a:t>
            </a: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1679972" y="1734741"/>
            <a:ext cx="5099794" cy="346249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1"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1" lang="en-US" altLang="zh-CN" sz="1800" dirty="0" smtClean="0">
                <a:latin typeface="+mn-ea"/>
                <a:ea typeface="+mn-ea"/>
              </a:rPr>
              <a:t>.</a:t>
            </a:r>
            <a:r>
              <a:rPr kumimoji="1" lang="zh-CN" altLang="en-US" sz="1800" dirty="0" smtClean="0">
                <a:latin typeface="+mn-ea"/>
                <a:ea typeface="+mn-ea"/>
              </a:rPr>
              <a:t>一元二次方程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ax</a:t>
            </a:r>
            <a:r>
              <a:rPr kumimoji="1" lang="en-US" altLang="zh-CN" sz="1800" baseline="30000" dirty="0" smtClean="0">
                <a:latin typeface="+mn-ea"/>
                <a:ea typeface="+mn-ea"/>
              </a:rPr>
              <a:t>2</a:t>
            </a:r>
            <a:r>
              <a:rPr kumimoji="1" lang="en-US" altLang="zh-CN" sz="1800" dirty="0" smtClean="0">
                <a:latin typeface="+mn-ea"/>
                <a:ea typeface="+mn-ea"/>
              </a:rPr>
              <a:t>+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bx</a:t>
            </a:r>
            <a:r>
              <a:rPr kumimoji="1" lang="en-US" altLang="zh-CN" sz="1800" dirty="0" smtClean="0">
                <a:latin typeface="+mn-ea"/>
                <a:ea typeface="+mn-ea"/>
              </a:rPr>
              <a:t>+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1" lang="en-US" altLang="zh-CN" sz="1800" dirty="0" smtClean="0">
                <a:latin typeface="+mn-ea"/>
                <a:ea typeface="+mn-ea"/>
              </a:rPr>
              <a:t>=</a:t>
            </a:r>
            <a:r>
              <a:rPr kumimoji="1"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r>
              <a:rPr kumimoji="1" lang="en-US" altLang="zh-CN" sz="1800" dirty="0" smtClean="0">
                <a:latin typeface="+mn-ea"/>
                <a:ea typeface="+mn-ea"/>
              </a:rPr>
              <a:t> </a:t>
            </a:r>
            <a:r>
              <a:rPr kumimoji="1" lang="zh-CN" altLang="en-US" sz="1800" dirty="0" smtClean="0">
                <a:latin typeface="+mn-ea"/>
                <a:ea typeface="+mn-ea"/>
              </a:rPr>
              <a:t>的求根公式是什么？</a:t>
            </a:r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2842023" y="2397919"/>
            <a:ext cx="194429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当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baseline="30000" dirty="0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2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－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  <a:r>
              <a:rPr lang="en-US" altLang="zh-CN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ac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≥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时，</a:t>
            </a:r>
          </a:p>
        </p:txBody>
      </p:sp>
      <p:sp>
        <p:nvSpPr>
          <p:cNvPr id="10246" name="Text Box 5"/>
          <p:cNvSpPr txBox="1">
            <a:spLocks noChangeArrowheads="1"/>
          </p:cNvSpPr>
          <p:nvPr/>
        </p:nvSpPr>
        <p:spPr bwMode="auto">
          <a:xfrm>
            <a:off x="2842022" y="4030266"/>
            <a:ext cx="3900488" cy="317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当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baseline="30000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2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-4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ac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&lt;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时，方程无实数根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.</a:t>
            </a:r>
          </a:p>
        </p:txBody>
      </p:sp>
      <p:pic>
        <p:nvPicPr>
          <p:cNvPr id="10247" name="图片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42035" y="3008710"/>
            <a:ext cx="2002631" cy="715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新课导入</a:t>
            </a: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1837135" y="1021557"/>
            <a:ext cx="6194822" cy="1045030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90000"/>
              </a:lnSpc>
              <a:spcBef>
                <a:spcPct val="0"/>
              </a:spcBef>
              <a:buFontTx/>
              <a:buNone/>
              <a:defRPr/>
            </a:pPr>
            <a:r>
              <a:rPr kumimoji="1"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 </a:t>
            </a:r>
            <a:r>
              <a:rPr kumimoji="1" lang="en-US" altLang="zh-CN" sz="1800" dirty="0" smtClean="0">
                <a:latin typeface="+mn-ea"/>
                <a:ea typeface="+mn-ea"/>
              </a:rPr>
              <a:t>. </a:t>
            </a:r>
            <a:r>
              <a:rPr kumimoji="1" lang="zh-CN" altLang="en-US" sz="1800" dirty="0" smtClean="0">
                <a:latin typeface="+mn-ea"/>
                <a:ea typeface="+mn-ea"/>
              </a:rPr>
              <a:t>求出下列一元二次方程的根：</a:t>
            </a:r>
          </a:p>
          <a:p>
            <a:pPr>
              <a:lnSpc>
                <a:spcPct val="190000"/>
              </a:lnSpc>
              <a:spcBef>
                <a:spcPct val="0"/>
              </a:spcBef>
              <a:buFontTx/>
              <a:buNone/>
              <a:defRPr/>
            </a:pPr>
            <a:r>
              <a:rPr kumimoji="1" lang="zh-CN" altLang="en-US" sz="1800" dirty="0" smtClean="0">
                <a:latin typeface="+mn-ea"/>
                <a:ea typeface="+mn-ea"/>
              </a:rPr>
              <a:t>（</a:t>
            </a:r>
            <a:r>
              <a:rPr kumimoji="1"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1" lang="zh-CN" altLang="en-US" sz="1800" dirty="0" smtClean="0">
                <a:latin typeface="+mn-ea"/>
                <a:ea typeface="+mn-ea"/>
              </a:rPr>
              <a:t>）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1" lang="en-US" altLang="zh-CN" sz="1800" baseline="30000" dirty="0" smtClean="0">
                <a:latin typeface="+mn-ea"/>
                <a:ea typeface="+mn-ea"/>
              </a:rPr>
              <a:t>2</a:t>
            </a:r>
            <a:r>
              <a:rPr kumimoji="1" lang="en-US" altLang="zh-CN" sz="1800" dirty="0" smtClean="0">
                <a:latin typeface="+mn-ea"/>
                <a:ea typeface="+mn-ea"/>
              </a:rPr>
              <a:t>+</a:t>
            </a:r>
            <a:r>
              <a:rPr kumimoji="1"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1" lang="en-US" altLang="zh-CN" sz="1800" dirty="0" smtClean="0">
                <a:latin typeface="+mn-ea"/>
                <a:ea typeface="+mn-ea"/>
              </a:rPr>
              <a:t>=</a:t>
            </a:r>
            <a:r>
              <a:rPr kumimoji="1"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r>
              <a:rPr kumimoji="1" lang="en-US" altLang="zh-CN" sz="1800" dirty="0" smtClean="0">
                <a:latin typeface="+mn-ea"/>
                <a:ea typeface="+mn-ea"/>
              </a:rPr>
              <a:t>     </a:t>
            </a:r>
            <a:r>
              <a:rPr kumimoji="1" lang="zh-CN" altLang="en-US" sz="1800" dirty="0" smtClean="0">
                <a:latin typeface="+mn-ea"/>
                <a:ea typeface="+mn-ea"/>
              </a:rPr>
              <a:t>（</a:t>
            </a:r>
            <a:r>
              <a:rPr kumimoji="1"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1" lang="zh-CN" altLang="en-US" sz="1800" dirty="0" smtClean="0">
                <a:latin typeface="+mn-ea"/>
                <a:ea typeface="+mn-ea"/>
              </a:rPr>
              <a:t>）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1" lang="en-US" altLang="zh-CN" sz="1800" baseline="30000" dirty="0" smtClean="0">
                <a:latin typeface="+mn-ea"/>
                <a:ea typeface="+mn-ea"/>
              </a:rPr>
              <a:t>2</a:t>
            </a:r>
            <a:r>
              <a:rPr kumimoji="1" lang="zh-CN" altLang="en-US" sz="1800" dirty="0" smtClean="0">
                <a:latin typeface="+mn-ea"/>
                <a:ea typeface="+mn-ea"/>
              </a:rPr>
              <a:t>－</a:t>
            </a:r>
            <a:r>
              <a:rPr kumimoji="1"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1" lang="en-US" altLang="zh-CN" sz="1800" dirty="0" smtClean="0">
                <a:latin typeface="+mn-ea"/>
                <a:ea typeface="+mn-ea"/>
              </a:rPr>
              <a:t>+</a:t>
            </a:r>
            <a:r>
              <a:rPr kumimoji="1"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1" lang="en-US" altLang="zh-CN" sz="1800" dirty="0" smtClean="0">
                <a:latin typeface="+mn-ea"/>
                <a:ea typeface="+mn-ea"/>
              </a:rPr>
              <a:t>=</a:t>
            </a:r>
            <a:r>
              <a:rPr kumimoji="1"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   </a:t>
            </a:r>
            <a:r>
              <a:rPr kumimoji="1" lang="en-US" altLang="zh-CN" sz="1800" dirty="0" smtClean="0">
                <a:latin typeface="+mn-ea"/>
                <a:ea typeface="+mn-ea"/>
              </a:rPr>
              <a:t> </a:t>
            </a:r>
            <a:r>
              <a:rPr kumimoji="1" lang="zh-CN" altLang="en-US" sz="1800" dirty="0" smtClean="0">
                <a:latin typeface="+mn-ea"/>
                <a:ea typeface="+mn-ea"/>
              </a:rPr>
              <a:t>（</a:t>
            </a:r>
            <a:r>
              <a:rPr kumimoji="1"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1" lang="zh-CN" altLang="en-US" sz="1800" dirty="0" smtClean="0">
                <a:latin typeface="+mn-ea"/>
                <a:ea typeface="+mn-ea"/>
              </a:rPr>
              <a:t>）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1" lang="en-US" altLang="zh-CN" sz="1800" baseline="30000" dirty="0" smtClean="0">
                <a:latin typeface="+mn-ea"/>
                <a:ea typeface="+mn-ea"/>
              </a:rPr>
              <a:t>2</a:t>
            </a:r>
            <a:r>
              <a:rPr kumimoji="1" lang="en-US" altLang="zh-CN" sz="1800" dirty="0" smtClean="0">
                <a:latin typeface="+mn-ea"/>
                <a:ea typeface="+mn-ea"/>
              </a:rPr>
              <a:t>-</a:t>
            </a:r>
            <a:r>
              <a:rPr kumimoji="1"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1" lang="en-US" altLang="zh-CN" sz="1800" dirty="0" smtClean="0">
                <a:latin typeface="+mn-ea"/>
                <a:ea typeface="+mn-ea"/>
              </a:rPr>
              <a:t>+</a:t>
            </a:r>
            <a:r>
              <a:rPr kumimoji="1"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1" lang="en-US" altLang="zh-CN" sz="1800" dirty="0" smtClean="0">
                <a:latin typeface="+mn-ea"/>
                <a:ea typeface="+mn-ea"/>
              </a:rPr>
              <a:t>=</a:t>
            </a:r>
            <a:r>
              <a:rPr kumimoji="1"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  </a:t>
            </a:r>
            <a:r>
              <a:rPr kumimoji="1" lang="en-US" altLang="zh-CN" sz="1800" dirty="0" smtClean="0">
                <a:latin typeface="+mn-ea"/>
                <a:ea typeface="+mn-ea"/>
              </a:rPr>
              <a:t>.</a:t>
            </a:r>
          </a:p>
        </p:txBody>
      </p:sp>
      <p:sp>
        <p:nvSpPr>
          <p:cNvPr id="11268" name="Rectangle 6"/>
          <p:cNvSpPr>
            <a:spLocks noChangeArrowheads="1"/>
          </p:cNvSpPr>
          <p:nvPr/>
        </p:nvSpPr>
        <p:spPr bwMode="auto">
          <a:xfrm>
            <a:off x="1933575" y="2357438"/>
            <a:ext cx="3257550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解：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  <a:sym typeface="Wingdings" panose="05000000000000000000" pitchFamily="2" charset="2"/>
              </a:rPr>
              <a:t>（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  <a:sym typeface="Wingdings" panose="05000000000000000000" pitchFamily="2" charset="2"/>
              </a:rPr>
              <a:t>）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en-US" altLang="zh-CN" baseline="-25000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  <a:sym typeface="Wingdings" panose="05000000000000000000" pitchFamily="2" charset="2"/>
              </a:rPr>
              <a:t>1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  <a:sym typeface="Wingdings" panose="05000000000000000000" pitchFamily="2" charset="2"/>
              </a:rPr>
              <a:t>=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0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  <a:sym typeface="Wingdings" panose="05000000000000000000" pitchFamily="2" charset="2"/>
              </a:rPr>
              <a:t>, 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en-US" altLang="zh-CN" baseline="-25000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  <a:sym typeface="Wingdings" panose="05000000000000000000" pitchFamily="2" charset="2"/>
              </a:rPr>
              <a:t>2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  <a:sym typeface="Wingdings" panose="05000000000000000000" pitchFamily="2" charset="2"/>
              </a:rPr>
              <a:t>=-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11269" name="Rectangle 7"/>
          <p:cNvSpPr>
            <a:spLocks noChangeArrowheads="1"/>
          </p:cNvSpPr>
          <p:nvPr/>
        </p:nvSpPr>
        <p:spPr bwMode="auto">
          <a:xfrm>
            <a:off x="2389585" y="3055144"/>
            <a:ext cx="1505861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  <a:sym typeface="Wingdings" panose="05000000000000000000" pitchFamily="2" charset="2"/>
              </a:rPr>
              <a:t>（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  <a:sym typeface="Wingdings" panose="05000000000000000000" pitchFamily="2" charset="2"/>
              </a:rPr>
              <a:t>）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en-US" altLang="zh-CN" baseline="-2500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=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en-US" altLang="zh-CN" baseline="-25000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=1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11270" name="Rectangle 8"/>
          <p:cNvSpPr>
            <a:spLocks noChangeArrowheads="1"/>
          </p:cNvSpPr>
          <p:nvPr/>
        </p:nvSpPr>
        <p:spPr bwMode="auto">
          <a:xfrm>
            <a:off x="2389585" y="3754041"/>
            <a:ext cx="1925848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  <a:sym typeface="Wingdings" panose="05000000000000000000" pitchFamily="2" charset="2"/>
              </a:rPr>
              <a:t>（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  <a:sym typeface="Wingdings" panose="05000000000000000000" pitchFamily="2" charset="2"/>
              </a:rPr>
              <a:t>）没有实数根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  <a:sym typeface="Wingdings" panose="05000000000000000000" pitchFamily="2" charset="2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/>
      <p:bldP spid="112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12291" name="Text Box 11"/>
          <p:cNvSpPr txBox="1">
            <a:spLocks noChangeArrowheads="1"/>
          </p:cNvSpPr>
          <p:nvPr/>
        </p:nvSpPr>
        <p:spPr bwMode="auto">
          <a:xfrm>
            <a:off x="578644" y="989410"/>
            <a:ext cx="7749779" cy="1526315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35000"/>
              </a:lnSpc>
              <a:spcBef>
                <a:spcPct val="0"/>
              </a:spcBef>
              <a:buFontTx/>
              <a:buNone/>
              <a:defRPr/>
            </a:pPr>
            <a:r>
              <a:rPr kumimoji="1" lang="zh-CN" altLang="en-US" sz="1800" dirty="0" smtClean="0">
                <a:latin typeface="+mn-ea"/>
                <a:ea typeface="+mn-ea"/>
              </a:rPr>
              <a:t>我们已经知道，竖直上抛物体的高度 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</a:t>
            </a:r>
            <a:r>
              <a:rPr kumimoji="1" lang="en-US" altLang="zh-CN" sz="1800" dirty="0" smtClean="0">
                <a:latin typeface="+mn-ea"/>
                <a:ea typeface="+mn-ea"/>
              </a:rPr>
              <a:t> (</a:t>
            </a:r>
            <a:r>
              <a:rPr kumimoji="1"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</a:t>
            </a:r>
            <a:r>
              <a:rPr kumimoji="1" lang="en-US" altLang="zh-CN" sz="1800" dirty="0" smtClean="0">
                <a:latin typeface="+mn-ea"/>
                <a:ea typeface="+mn-ea"/>
              </a:rPr>
              <a:t>) </a:t>
            </a:r>
            <a:r>
              <a:rPr kumimoji="1" lang="zh-CN" altLang="en-US" sz="1800" dirty="0" smtClean="0">
                <a:latin typeface="+mn-ea"/>
                <a:ea typeface="+mn-ea"/>
              </a:rPr>
              <a:t>与运动时间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1" lang="en-US" altLang="zh-CN" sz="1800" dirty="0" smtClean="0">
                <a:latin typeface="+mn-ea"/>
                <a:ea typeface="+mn-ea"/>
              </a:rPr>
              <a:t> (</a:t>
            </a:r>
            <a:r>
              <a:rPr kumimoji="1"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</a:t>
            </a:r>
            <a:r>
              <a:rPr kumimoji="1" lang="en-US" altLang="zh-CN" sz="1800" dirty="0" smtClean="0">
                <a:latin typeface="+mn-ea"/>
                <a:ea typeface="+mn-ea"/>
              </a:rPr>
              <a:t>)</a:t>
            </a:r>
            <a:r>
              <a:rPr kumimoji="1" lang="zh-CN" altLang="en-US" sz="1800" dirty="0" smtClean="0">
                <a:latin typeface="+mn-ea"/>
                <a:ea typeface="+mn-ea"/>
              </a:rPr>
              <a:t>的关系可以近似地用公式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</a:t>
            </a:r>
            <a:r>
              <a:rPr kumimoji="1" lang="en-US" altLang="zh-CN" sz="1800" dirty="0" smtClean="0">
                <a:latin typeface="+mn-ea"/>
                <a:ea typeface="+mn-ea"/>
              </a:rPr>
              <a:t>=</a:t>
            </a:r>
            <a:r>
              <a:rPr kumimoji="1" lang="zh-CN" altLang="en-US" sz="1800" dirty="0" smtClean="0">
                <a:latin typeface="+mn-ea"/>
                <a:ea typeface="+mn-ea"/>
              </a:rPr>
              <a:t>－</a:t>
            </a:r>
            <a:r>
              <a:rPr kumimoji="1"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5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1" lang="en-US" altLang="zh-CN" sz="1800" baseline="30000" dirty="0" smtClean="0">
                <a:latin typeface="+mn-ea"/>
                <a:ea typeface="+mn-ea"/>
              </a:rPr>
              <a:t>2</a:t>
            </a:r>
            <a:r>
              <a:rPr kumimoji="1" lang="en-US" altLang="zh-CN" sz="1800" dirty="0" smtClean="0">
                <a:latin typeface="+mn-ea"/>
                <a:ea typeface="+mn-ea"/>
              </a:rPr>
              <a:t>+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</a:t>
            </a:r>
            <a:r>
              <a:rPr kumimoji="1" lang="en-US" altLang="zh-CN" sz="1800" baseline="-25000" dirty="0" smtClean="0">
                <a:latin typeface="+mn-ea"/>
                <a:ea typeface="+mn-ea"/>
              </a:rPr>
              <a:t>0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1" lang="en-US" altLang="zh-CN" sz="1800" dirty="0" smtClean="0">
                <a:latin typeface="+mn-ea"/>
                <a:ea typeface="+mn-ea"/>
              </a:rPr>
              <a:t> +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</a:t>
            </a:r>
            <a:r>
              <a:rPr kumimoji="1" lang="en-US" altLang="zh-CN" sz="1800" baseline="-25000" dirty="0" smtClean="0">
                <a:latin typeface="+mn-ea"/>
                <a:ea typeface="+mn-ea"/>
              </a:rPr>
              <a:t>0</a:t>
            </a:r>
            <a:r>
              <a:rPr kumimoji="1" lang="en-US" altLang="zh-CN" sz="1800" dirty="0" smtClean="0">
                <a:latin typeface="+mn-ea"/>
                <a:ea typeface="+mn-ea"/>
              </a:rPr>
              <a:t> </a:t>
            </a:r>
            <a:r>
              <a:rPr kumimoji="1" lang="zh-CN" altLang="en-US" sz="1800" dirty="0" smtClean="0">
                <a:latin typeface="+mn-ea"/>
                <a:ea typeface="+mn-ea"/>
              </a:rPr>
              <a:t>表示，其中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</a:t>
            </a:r>
            <a:r>
              <a:rPr kumimoji="1" lang="en-US" altLang="zh-CN" sz="1800" baseline="-25000" dirty="0" smtClean="0">
                <a:latin typeface="+mn-ea"/>
                <a:ea typeface="+mn-ea"/>
              </a:rPr>
              <a:t>0 </a:t>
            </a:r>
            <a:r>
              <a:rPr kumimoji="1" lang="en-US" altLang="zh-CN" sz="1800" dirty="0" smtClean="0">
                <a:latin typeface="+mn-ea"/>
                <a:ea typeface="+mn-ea"/>
              </a:rPr>
              <a:t>(</a:t>
            </a:r>
            <a:r>
              <a:rPr kumimoji="1"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</a:t>
            </a:r>
            <a:r>
              <a:rPr kumimoji="1" lang="en-US" altLang="zh-CN" sz="1800" dirty="0" smtClean="0">
                <a:latin typeface="+mn-ea"/>
                <a:ea typeface="+mn-ea"/>
              </a:rPr>
              <a:t>)</a:t>
            </a:r>
            <a:r>
              <a:rPr kumimoji="1" lang="zh-CN" altLang="en-US" sz="1800" dirty="0" smtClean="0">
                <a:latin typeface="+mn-ea"/>
                <a:ea typeface="+mn-ea"/>
              </a:rPr>
              <a:t>是抛出点距地面的高度，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</a:t>
            </a:r>
            <a:r>
              <a:rPr kumimoji="1" lang="en-US" altLang="zh-CN" sz="1800" baseline="-25000" dirty="0" smtClean="0">
                <a:latin typeface="+mn-ea"/>
                <a:ea typeface="+mn-ea"/>
              </a:rPr>
              <a:t>0</a:t>
            </a:r>
            <a:r>
              <a:rPr kumimoji="1" lang="en-US" altLang="zh-CN" sz="1800" dirty="0" smtClean="0">
                <a:latin typeface="+mn-ea"/>
                <a:ea typeface="+mn-ea"/>
              </a:rPr>
              <a:t> (</a:t>
            </a:r>
            <a:r>
              <a:rPr kumimoji="1"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</a:t>
            </a:r>
            <a:r>
              <a:rPr kumimoji="1" lang="en-US" altLang="zh-CN" sz="1800" dirty="0" smtClean="0">
                <a:latin typeface="+mn-ea"/>
                <a:ea typeface="+mn-ea"/>
              </a:rPr>
              <a:t>/</a:t>
            </a:r>
            <a:r>
              <a:rPr kumimoji="1"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</a:t>
            </a:r>
            <a:r>
              <a:rPr kumimoji="1" lang="en-US" altLang="zh-CN" sz="1800" dirty="0" smtClean="0">
                <a:latin typeface="+mn-ea"/>
                <a:ea typeface="+mn-ea"/>
              </a:rPr>
              <a:t>)</a:t>
            </a:r>
            <a:r>
              <a:rPr kumimoji="1" lang="zh-CN" altLang="en-US" sz="1800" dirty="0" smtClean="0">
                <a:latin typeface="+mn-ea"/>
                <a:ea typeface="+mn-ea"/>
              </a:rPr>
              <a:t>是抛出时的速度</a:t>
            </a:r>
            <a:r>
              <a:rPr kumimoji="1" lang="en-US" altLang="zh-CN" sz="1800" dirty="0" smtClean="0">
                <a:latin typeface="+mn-ea"/>
                <a:ea typeface="+mn-ea"/>
              </a:rPr>
              <a:t>.</a:t>
            </a:r>
            <a:r>
              <a:rPr kumimoji="1" lang="zh-CN" altLang="en-US" sz="1800" dirty="0" smtClean="0">
                <a:latin typeface="+mn-ea"/>
                <a:ea typeface="+mn-ea"/>
              </a:rPr>
              <a:t>一个小球从地面被以</a:t>
            </a:r>
            <a:r>
              <a:rPr kumimoji="1"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40</a:t>
            </a:r>
            <a:r>
              <a:rPr kumimoji="1" lang="en-US" altLang="zh-CN" sz="1800" dirty="0" smtClean="0">
                <a:latin typeface="+mn-ea"/>
                <a:ea typeface="+mn-ea"/>
              </a:rPr>
              <a:t> </a:t>
            </a:r>
            <a:r>
              <a:rPr kumimoji="1"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</a:t>
            </a:r>
            <a:r>
              <a:rPr kumimoji="1" lang="en-US" altLang="zh-CN" sz="1800" dirty="0" smtClean="0">
                <a:latin typeface="+mn-ea"/>
                <a:ea typeface="+mn-ea"/>
              </a:rPr>
              <a:t>/</a:t>
            </a:r>
            <a:r>
              <a:rPr kumimoji="1"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</a:t>
            </a:r>
            <a:r>
              <a:rPr kumimoji="1" lang="zh-CN" altLang="en-US" sz="1800" dirty="0" smtClean="0">
                <a:latin typeface="+mn-ea"/>
                <a:ea typeface="+mn-ea"/>
              </a:rPr>
              <a:t>的速度竖直向上抛起，小球距离地面的高度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</a:t>
            </a:r>
            <a:r>
              <a:rPr kumimoji="1" lang="en-US" altLang="zh-CN" sz="1800" dirty="0" smtClean="0">
                <a:latin typeface="+mn-ea"/>
                <a:ea typeface="+mn-ea"/>
              </a:rPr>
              <a:t>(</a:t>
            </a:r>
            <a:r>
              <a:rPr kumimoji="1"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</a:t>
            </a:r>
            <a:r>
              <a:rPr kumimoji="1" lang="en-US" altLang="zh-CN" sz="1800" dirty="0" smtClean="0">
                <a:latin typeface="+mn-ea"/>
                <a:ea typeface="+mn-ea"/>
              </a:rPr>
              <a:t>)</a:t>
            </a:r>
            <a:r>
              <a:rPr kumimoji="1" lang="zh-CN" altLang="en-US" sz="1800" dirty="0" smtClean="0">
                <a:latin typeface="+mn-ea"/>
                <a:ea typeface="+mn-ea"/>
              </a:rPr>
              <a:t>与运动时间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1" lang="en-US" altLang="zh-CN" sz="1800" dirty="0" smtClean="0">
                <a:latin typeface="+mn-ea"/>
                <a:ea typeface="+mn-ea"/>
              </a:rPr>
              <a:t>(</a:t>
            </a:r>
            <a:r>
              <a:rPr kumimoji="1"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</a:t>
            </a:r>
            <a:r>
              <a:rPr kumimoji="1" lang="en-US" altLang="zh-CN" sz="1800" dirty="0" smtClean="0">
                <a:latin typeface="+mn-ea"/>
                <a:ea typeface="+mn-ea"/>
              </a:rPr>
              <a:t>)</a:t>
            </a:r>
            <a:r>
              <a:rPr kumimoji="1" lang="zh-CN" altLang="en-US" sz="1800" dirty="0" smtClean="0">
                <a:latin typeface="+mn-ea"/>
                <a:ea typeface="+mn-ea"/>
              </a:rPr>
              <a:t>的关系如图所示，那么</a:t>
            </a:r>
          </a:p>
        </p:txBody>
      </p:sp>
      <p:pic>
        <p:nvPicPr>
          <p:cNvPr id="9220" name="图片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924550" y="2550319"/>
            <a:ext cx="2337197" cy="243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526257" y="2778023"/>
            <a:ext cx="5398294" cy="826893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45000"/>
              </a:lnSpc>
              <a:spcBef>
                <a:spcPct val="0"/>
              </a:spcBef>
              <a:buFontTx/>
              <a:buNone/>
              <a:defRPr/>
            </a:pPr>
            <a:r>
              <a:rPr kumimoji="1" lang="zh-CN" altLang="en-US" sz="1800" dirty="0" smtClean="0">
                <a:latin typeface="+mn-ea"/>
                <a:ea typeface="+mn-ea"/>
              </a:rPr>
              <a:t>（</a:t>
            </a:r>
            <a:r>
              <a:rPr kumimoji="1"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1" lang="zh-CN" altLang="en-US" sz="1800" dirty="0" smtClean="0">
                <a:latin typeface="+mn-ea"/>
                <a:ea typeface="+mn-ea"/>
              </a:rPr>
              <a:t>）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</a:t>
            </a:r>
            <a:r>
              <a:rPr kumimoji="1" lang="zh-CN" altLang="en-US" sz="1800" dirty="0" smtClean="0">
                <a:latin typeface="+mn-ea"/>
                <a:ea typeface="+mn-ea"/>
              </a:rPr>
              <a:t>与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1" lang="en-US" altLang="zh-CN" sz="1800" dirty="0" smtClean="0">
                <a:latin typeface="+mn-ea"/>
                <a:ea typeface="+mn-ea"/>
              </a:rPr>
              <a:t> </a:t>
            </a:r>
            <a:r>
              <a:rPr kumimoji="1" lang="zh-CN" altLang="en-US" sz="1800" dirty="0" smtClean="0">
                <a:latin typeface="+mn-ea"/>
                <a:ea typeface="+mn-ea"/>
              </a:rPr>
              <a:t>的关系式是什么？</a:t>
            </a:r>
          </a:p>
          <a:p>
            <a:pPr>
              <a:lnSpc>
                <a:spcPct val="145000"/>
              </a:lnSpc>
              <a:spcBef>
                <a:spcPct val="0"/>
              </a:spcBef>
              <a:buFontTx/>
              <a:buNone/>
              <a:defRPr/>
            </a:pPr>
            <a:r>
              <a:rPr kumimoji="1" lang="zh-CN" altLang="en-US" sz="1800" dirty="0" smtClean="0">
                <a:latin typeface="+mn-ea"/>
                <a:ea typeface="+mn-ea"/>
              </a:rPr>
              <a:t>（</a:t>
            </a:r>
            <a:r>
              <a:rPr kumimoji="1"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1" lang="zh-CN" altLang="en-US" sz="1800" dirty="0" smtClean="0">
                <a:latin typeface="+mn-ea"/>
                <a:ea typeface="+mn-ea"/>
              </a:rPr>
              <a:t>）小球经过多少秒后落地？</a:t>
            </a:r>
            <a:endParaRPr kumimoji="1" lang="en-US" altLang="zh-CN" sz="1800" dirty="0" smtClean="0">
              <a:latin typeface="+mn-ea"/>
              <a:ea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060281" y="2552700"/>
            <a:ext cx="344091" cy="1476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4" name="矩形 3"/>
          <p:cNvSpPr/>
          <p:nvPr/>
        </p:nvSpPr>
        <p:spPr>
          <a:xfrm>
            <a:off x="8090297" y="4793456"/>
            <a:ext cx="157163" cy="1190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9224" name="文本框 4"/>
          <p:cNvSpPr txBox="1">
            <a:spLocks noChangeArrowheads="1"/>
          </p:cNvSpPr>
          <p:nvPr/>
        </p:nvSpPr>
        <p:spPr bwMode="auto">
          <a:xfrm>
            <a:off x="5997178" y="2478881"/>
            <a:ext cx="471488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i="1">
                <a:latin typeface="Times New Roman" panose="02020603050405020304" pitchFamily="18" charset="0"/>
              </a:rPr>
              <a:t>h</a:t>
            </a:r>
            <a:r>
              <a:rPr lang="en-US" altLang="zh-CN">
                <a:latin typeface="Times New Roman" panose="02020603050405020304" pitchFamily="18" charset="0"/>
              </a:rPr>
              <a:t>/m</a:t>
            </a:r>
          </a:p>
        </p:txBody>
      </p:sp>
      <p:sp>
        <p:nvSpPr>
          <p:cNvPr id="9225" name="文本框 6"/>
          <p:cNvSpPr txBox="1">
            <a:spLocks noChangeArrowheads="1"/>
          </p:cNvSpPr>
          <p:nvPr/>
        </p:nvSpPr>
        <p:spPr bwMode="auto">
          <a:xfrm>
            <a:off x="8033147" y="4722019"/>
            <a:ext cx="471488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en-US" altLang="zh-CN" i="1">
                <a:latin typeface="Times New Roman" panose="02020603050405020304" pitchFamily="18" charset="0"/>
              </a:rPr>
              <a:t>t</a:t>
            </a:r>
            <a:r>
              <a:rPr lang="en-US" altLang="zh-CN">
                <a:latin typeface="Times New Roman" panose="02020603050405020304" pitchFamily="18" charset="0"/>
              </a:rPr>
              <a:t>/s</a:t>
            </a: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 dirty="0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1090613" y="1084660"/>
            <a:ext cx="7021116" cy="172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b="1">
                <a:solidFill>
                  <a:srgbClr val="0070C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解：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  <a:sym typeface="Wingdings" panose="05000000000000000000" pitchFamily="2" charset="2"/>
              </a:rPr>
              <a:t>（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  <a:sym typeface="Wingdings" panose="05000000000000000000" pitchFamily="2" charset="2"/>
              </a:rPr>
              <a:t>）由图象知函数过点（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0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  <a:sym typeface="Wingdings" panose="05000000000000000000" pitchFamily="2" charset="2"/>
              </a:rPr>
              <a:t>，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0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  <a:sym typeface="Wingdings" panose="05000000000000000000" pitchFamily="2" charset="2"/>
              </a:rPr>
              <a:t>）与点（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8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  <a:sym typeface="Wingdings" panose="05000000000000000000" pitchFamily="2" charset="2"/>
              </a:rPr>
              <a:t>，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0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  <a:sym typeface="Wingdings" panose="05000000000000000000" pitchFamily="2" charset="2"/>
              </a:rPr>
              <a:t>）</a:t>
            </a:r>
          </a:p>
          <a:p>
            <a:pPr>
              <a:lnSpc>
                <a:spcPct val="200000"/>
              </a:lnSpc>
            </a:pP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               代入关系式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h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=-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CN" baseline="30000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2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+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baseline="-25000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0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+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h</a:t>
            </a:r>
            <a:r>
              <a:rPr lang="en-US" altLang="zh-CN" baseline="-25000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0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得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h</a:t>
            </a:r>
            <a:r>
              <a:rPr lang="en-US" altLang="zh-CN" baseline="-25000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0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=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, 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由已知可知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v</a:t>
            </a:r>
            <a:r>
              <a:rPr lang="en-US" altLang="zh-CN" baseline="-25000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0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=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40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，</a:t>
            </a:r>
            <a:endParaRPr lang="zh-CN" altLang="en-US" baseline="-25000">
              <a:solidFill>
                <a:srgbClr val="FF0000"/>
              </a:solidFill>
              <a:latin typeface="微软雅黑" panose="020B0503020204020204" pitchFamily="34" charset="-122"/>
              <a:ea typeface="楷体_GB2312"/>
              <a:cs typeface="楷体_GB2312"/>
            </a:endParaRPr>
          </a:p>
          <a:p>
            <a:pPr>
              <a:lnSpc>
                <a:spcPct val="200000"/>
              </a:lnSpc>
            </a:pP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               得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h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=-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CN" baseline="30000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2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+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40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.</a:t>
            </a:r>
          </a:p>
        </p:txBody>
      </p:sp>
      <p:sp>
        <p:nvSpPr>
          <p:cNvPr id="13317" name="Rectangle 7"/>
          <p:cNvSpPr>
            <a:spLocks noChangeArrowheads="1"/>
          </p:cNvSpPr>
          <p:nvPr/>
        </p:nvSpPr>
        <p:spPr bwMode="auto">
          <a:xfrm>
            <a:off x="1519238" y="2944416"/>
            <a:ext cx="6018610" cy="1177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  <a:sym typeface="Wingdings" panose="05000000000000000000" pitchFamily="2" charset="2"/>
              </a:rPr>
              <a:t>（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  <a:sym typeface="Wingdings" panose="05000000000000000000" pitchFamily="2" charset="2"/>
              </a:rPr>
              <a:t>）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由图象可知小球经过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秒后落地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.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可以令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h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=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，</a:t>
            </a:r>
            <a:endParaRPr lang="en-US" altLang="zh-CN">
              <a:solidFill>
                <a:srgbClr val="FF0000"/>
              </a:solidFill>
              <a:latin typeface="微软雅黑" panose="020B0503020204020204" pitchFamily="34" charset="-122"/>
              <a:ea typeface="楷体_GB2312"/>
              <a:cs typeface="楷体_GB2312"/>
            </a:endParaRPr>
          </a:p>
          <a:p>
            <a:pPr>
              <a:lnSpc>
                <a:spcPct val="200000"/>
              </a:lnSpc>
            </a:pP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         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得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=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（舍去）或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=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8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uild="p"/>
      <p:bldP spid="1331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919163" y="1009650"/>
            <a:ext cx="7496175" cy="1324978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70000"/>
              </a:lnSpc>
              <a:spcBef>
                <a:spcPct val="0"/>
              </a:spcBef>
              <a:buFontTx/>
              <a:buNone/>
              <a:defRPr/>
            </a:pPr>
            <a:r>
              <a:rPr kumimoji="1" lang="zh-CN" altLang="en-US" dirty="0" smtClean="0">
                <a:latin typeface="+mn-ea"/>
                <a:ea typeface="+mn-ea"/>
              </a:rPr>
              <a:t>二次函数①</a:t>
            </a:r>
            <a:r>
              <a:rPr kumimoji="1" lang="en-US" altLang="zh-CN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kumimoji="1" lang="en-US" altLang="zh-CN" dirty="0" smtClean="0">
                <a:latin typeface="+mn-ea"/>
                <a:ea typeface="+mn-ea"/>
              </a:rPr>
              <a:t>=</a:t>
            </a:r>
            <a:r>
              <a:rPr kumimoji="1" lang="en-US" altLang="zh-CN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1" lang="en-US" altLang="zh-CN" baseline="30000" dirty="0" smtClean="0">
                <a:latin typeface="+mn-ea"/>
                <a:ea typeface="+mn-ea"/>
              </a:rPr>
              <a:t>2</a:t>
            </a:r>
            <a:r>
              <a:rPr kumimoji="1" lang="en-US" altLang="zh-CN" dirty="0" smtClean="0">
                <a:latin typeface="+mn-ea"/>
                <a:ea typeface="+mn-ea"/>
              </a:rPr>
              <a:t>+</a:t>
            </a:r>
            <a:r>
              <a:rPr kumimoji="1" lang="en-US" altLang="zh-CN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1" lang="en-US" altLang="zh-CN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1" lang="zh-CN" altLang="en-US" dirty="0" smtClean="0">
                <a:latin typeface="+mn-ea"/>
                <a:ea typeface="+mn-ea"/>
              </a:rPr>
              <a:t>，②</a:t>
            </a:r>
            <a:r>
              <a:rPr kumimoji="1" lang="en-US" altLang="zh-CN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kumimoji="1" lang="en-US" altLang="zh-CN" dirty="0" smtClean="0">
                <a:latin typeface="+mn-ea"/>
                <a:ea typeface="+mn-ea"/>
              </a:rPr>
              <a:t>=</a:t>
            </a:r>
            <a:r>
              <a:rPr kumimoji="1" lang="en-US" altLang="zh-CN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1" lang="en-US" altLang="zh-CN" baseline="30000" dirty="0" smtClean="0">
                <a:latin typeface="+mn-ea"/>
                <a:ea typeface="+mn-ea"/>
              </a:rPr>
              <a:t>2</a:t>
            </a:r>
            <a:r>
              <a:rPr kumimoji="1" lang="en-US" altLang="zh-CN" dirty="0" smtClean="0">
                <a:latin typeface="+mn-ea"/>
                <a:ea typeface="+mn-ea"/>
              </a:rPr>
              <a:t>-</a:t>
            </a:r>
            <a:r>
              <a:rPr kumimoji="1" lang="en-US" altLang="zh-CN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1" lang="en-US" altLang="zh-CN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1" lang="en-US" altLang="zh-CN" dirty="0" smtClean="0">
                <a:latin typeface="+mn-ea"/>
                <a:ea typeface="+mn-ea"/>
              </a:rPr>
              <a:t>+</a:t>
            </a:r>
            <a:r>
              <a:rPr kumimoji="1" lang="en-US" altLang="zh-CN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1" lang="zh-CN" altLang="en-US" dirty="0" smtClean="0">
                <a:latin typeface="+mn-ea"/>
                <a:ea typeface="+mn-ea"/>
              </a:rPr>
              <a:t>，③</a:t>
            </a:r>
            <a:r>
              <a:rPr kumimoji="1" lang="en-US" altLang="zh-CN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kumimoji="1" lang="en-US" altLang="zh-CN" dirty="0" smtClean="0">
                <a:latin typeface="+mn-ea"/>
                <a:ea typeface="+mn-ea"/>
              </a:rPr>
              <a:t>=</a:t>
            </a:r>
            <a:r>
              <a:rPr kumimoji="1" lang="en-US" altLang="zh-CN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1" lang="en-US" altLang="zh-CN" baseline="30000" dirty="0" smtClean="0">
                <a:latin typeface="+mn-ea"/>
                <a:ea typeface="+mn-ea"/>
              </a:rPr>
              <a:t>2</a:t>
            </a:r>
            <a:r>
              <a:rPr kumimoji="1" lang="en-US" altLang="zh-CN" dirty="0" smtClean="0">
                <a:latin typeface="+mn-ea"/>
                <a:ea typeface="+mn-ea"/>
              </a:rPr>
              <a:t>-</a:t>
            </a:r>
            <a:r>
              <a:rPr kumimoji="1" lang="en-US" altLang="zh-CN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1" lang="en-US" altLang="zh-CN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1" lang="en-US" altLang="zh-CN" dirty="0" smtClean="0">
                <a:latin typeface="+mn-ea"/>
                <a:ea typeface="+mn-ea"/>
              </a:rPr>
              <a:t>+</a:t>
            </a:r>
            <a:r>
              <a:rPr kumimoji="1" lang="en-US" altLang="zh-CN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1" lang="zh-CN" altLang="en-US" dirty="0" smtClean="0">
                <a:latin typeface="+mn-ea"/>
                <a:ea typeface="+mn-ea"/>
              </a:rPr>
              <a:t>的图象如图所示</a:t>
            </a:r>
            <a:r>
              <a:rPr kumimoji="1" lang="en-US" altLang="zh-CN" dirty="0" smtClean="0">
                <a:latin typeface="+mn-ea"/>
                <a:ea typeface="+mn-ea"/>
              </a:rPr>
              <a:t>. </a:t>
            </a:r>
          </a:p>
        </p:txBody>
      </p:sp>
      <p:grpSp>
        <p:nvGrpSpPr>
          <p:cNvPr id="11268" name="Group 3"/>
          <p:cNvGrpSpPr/>
          <p:nvPr/>
        </p:nvGrpSpPr>
        <p:grpSpPr bwMode="auto">
          <a:xfrm>
            <a:off x="1989535" y="1980010"/>
            <a:ext cx="5112544" cy="2930128"/>
            <a:chOff x="839" y="598"/>
            <a:chExt cx="4294" cy="2461"/>
          </a:xfrm>
        </p:grpSpPr>
        <p:grpSp>
          <p:nvGrpSpPr>
            <p:cNvPr id="11269" name="Group 4"/>
            <p:cNvGrpSpPr/>
            <p:nvPr/>
          </p:nvGrpSpPr>
          <p:grpSpPr bwMode="auto">
            <a:xfrm>
              <a:off x="839" y="598"/>
              <a:ext cx="4294" cy="2172"/>
              <a:chOff x="839" y="720"/>
              <a:chExt cx="4294" cy="2172"/>
            </a:xfrm>
          </p:grpSpPr>
          <p:grpSp>
            <p:nvGrpSpPr>
              <p:cNvPr id="11271" name="Group 5"/>
              <p:cNvGrpSpPr/>
              <p:nvPr/>
            </p:nvGrpSpPr>
            <p:grpSpPr bwMode="auto">
              <a:xfrm>
                <a:off x="839" y="750"/>
                <a:ext cx="1314" cy="2074"/>
                <a:chOff x="839" y="875"/>
                <a:chExt cx="1314" cy="2074"/>
              </a:xfrm>
            </p:grpSpPr>
            <p:grpSp>
              <p:nvGrpSpPr>
                <p:cNvPr id="11294" name="Group 6"/>
                <p:cNvGrpSpPr/>
                <p:nvPr/>
              </p:nvGrpSpPr>
              <p:grpSpPr bwMode="auto">
                <a:xfrm>
                  <a:off x="839" y="1029"/>
                  <a:ext cx="1225" cy="1920"/>
                  <a:chOff x="839" y="1029"/>
                  <a:chExt cx="1225" cy="1920"/>
                </a:xfrm>
              </p:grpSpPr>
              <p:grpSp>
                <p:nvGrpSpPr>
                  <p:cNvPr id="11297" name="Group 7"/>
                  <p:cNvGrpSpPr/>
                  <p:nvPr/>
                </p:nvGrpSpPr>
                <p:grpSpPr bwMode="auto">
                  <a:xfrm>
                    <a:off x="839" y="1029"/>
                    <a:ext cx="1225" cy="1920"/>
                    <a:chOff x="839" y="1029"/>
                    <a:chExt cx="1225" cy="1920"/>
                  </a:xfrm>
                </p:grpSpPr>
                <p:grpSp>
                  <p:nvGrpSpPr>
                    <p:cNvPr id="11302" name="Group 8"/>
                    <p:cNvGrpSpPr/>
                    <p:nvPr/>
                  </p:nvGrpSpPr>
                  <p:grpSpPr bwMode="auto">
                    <a:xfrm>
                      <a:off x="839" y="1029"/>
                      <a:ext cx="1225" cy="1920"/>
                      <a:chOff x="839" y="1029"/>
                      <a:chExt cx="1225" cy="1920"/>
                    </a:xfrm>
                  </p:grpSpPr>
                  <p:pic>
                    <p:nvPicPr>
                      <p:cNvPr id="11304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 cstate="email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" y="1116"/>
                        <a:ext cx="1179" cy="18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  <p:sp>
                    <p:nvSpPr>
                      <p:cNvPr id="11305" name="Line 1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39" y="2568"/>
                        <a:ext cx="1225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1306" name="Freeform 1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632" y="1029"/>
                        <a:ext cx="1" cy="1920"/>
                      </a:xfrm>
                      <a:custGeom>
                        <a:avLst/>
                        <a:gdLst>
                          <a:gd name="T0" fmla="*/ 0 w 1"/>
                          <a:gd name="T1" fmla="*/ 1920 h 1920"/>
                          <a:gd name="T2" fmla="*/ 0 w 1"/>
                          <a:gd name="T3" fmla="*/ 0 h 1920"/>
                          <a:gd name="T4" fmla="*/ 0 60000 65536"/>
                          <a:gd name="T5" fmla="*/ 0 60000 65536"/>
                          <a:gd name="T6" fmla="*/ 0 w 1"/>
                          <a:gd name="T7" fmla="*/ 0 h 1920"/>
                          <a:gd name="T8" fmla="*/ 1 w 1"/>
                          <a:gd name="T9" fmla="*/ 1920 h 1920"/>
                        </a:gdLst>
                        <a:ahLst/>
                        <a:cxnLst>
                          <a:cxn ang="T4">
                            <a:pos x="T0" y="T1"/>
                          </a:cxn>
                          <a:cxn ang="T5">
                            <a:pos x="T2" y="T3"/>
                          </a:cxn>
                        </a:cxnLst>
                        <a:rect l="T6" t="T7" r="T8" b="T9"/>
                        <a:pathLst>
                          <a:path w="1" h="1920">
                            <a:moveTo>
                              <a:pt x="0" y="1920"/>
                            </a:moveTo>
                            <a:lnTo>
                              <a:pt x="0" y="0"/>
                            </a:lnTo>
                          </a:path>
                        </a:pathLst>
                      </a:custGeom>
                      <a:noFill/>
                      <a:ln w="9525">
                        <a:solidFill>
                          <a:schemeClr val="tx1"/>
                        </a:solidFill>
                        <a:round/>
                        <a:tailEnd type="triangle" w="med" len="med"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  <p:pic>
                  <p:nvPicPr>
                    <p:cNvPr id="11303" name="Picture 1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4" cstate="email"/>
                    <a:srcRect/>
                    <a:stretch>
                      <a:fillRect/>
                    </a:stretch>
                  </p:blipFill>
                  <p:spPr bwMode="auto">
                    <a:xfrm>
                      <a:off x="839" y="1525"/>
                      <a:ext cx="1164" cy="133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</p:grpSp>
              <p:sp>
                <p:nvSpPr>
                  <p:cNvPr id="11298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52" y="2674"/>
                    <a:ext cx="270" cy="23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 panose="020B0503020204020204" pitchFamily="34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 panose="020B0503020204020204" pitchFamily="34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 panose="020B0503020204020204" pitchFamily="34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 panose="020B0503020204020204" pitchFamily="34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 panose="020B0503020204020204" pitchFamily="34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 panose="020B0503020204020204" pitchFamily="34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 panose="020B0503020204020204" pitchFamily="34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 panose="020B0503020204020204" pitchFamily="34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 panose="020B0503020204020204" pitchFamily="34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1200" b="1">
                        <a:ea typeface="宋体" panose="02010600030101010101" pitchFamily="2" charset="-122"/>
                      </a:rPr>
                      <a:t>-1</a:t>
                    </a:r>
                  </a:p>
                </p:txBody>
              </p:sp>
              <p:sp>
                <p:nvSpPr>
                  <p:cNvPr id="11299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1746" y="2568"/>
                    <a:ext cx="226" cy="23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altLang="zh-CN" sz="1200" b="1">
                        <a:ea typeface="宋体" panose="02010600030101010101" pitchFamily="2" charset="-122"/>
                      </a:rPr>
                      <a:t>1</a:t>
                    </a:r>
                  </a:p>
                </p:txBody>
              </p:sp>
              <p:sp>
                <p:nvSpPr>
                  <p:cNvPr id="11300" name="Text 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39" y="2568"/>
                    <a:ext cx="717" cy="23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 panose="020B0503020204020204" pitchFamily="34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 panose="020B0503020204020204" pitchFamily="34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 panose="020B0503020204020204" pitchFamily="34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 panose="020B0503020204020204" pitchFamily="34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 panose="020B0503020204020204" pitchFamily="34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 panose="020B0503020204020204" pitchFamily="34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 panose="020B0503020204020204" pitchFamily="34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 panose="020B0503020204020204" pitchFamily="34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 panose="020B0503020204020204" pitchFamily="34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1200" b="1">
                        <a:ea typeface="宋体" panose="02010600030101010101" pitchFamily="2" charset="-122"/>
                      </a:rPr>
                      <a:t>-3   -2   -1</a:t>
                    </a:r>
                  </a:p>
                </p:txBody>
              </p:sp>
              <p:sp>
                <p:nvSpPr>
                  <p:cNvPr id="11301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1586" y="2511"/>
                    <a:ext cx="272" cy="27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altLang="zh-CN" sz="1500" i="1">
                        <a:latin typeface="Times New Roman" panose="02020603050405020304" pitchFamily="18" charset="0"/>
                        <a:ea typeface="宋体" panose="02010600030101010101" pitchFamily="2" charset="-122"/>
                      </a:rPr>
                      <a:t>O</a:t>
                    </a:r>
                  </a:p>
                </p:txBody>
              </p:sp>
            </p:grpSp>
            <p:sp>
              <p:nvSpPr>
                <p:cNvPr id="11295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1927" y="2536"/>
                  <a:ext cx="226" cy="2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/>
                  <a:r>
                    <a:rPr lang="en-US" altLang="zh-CN" sz="1500" i="1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x</a:t>
                  </a:r>
                </a:p>
              </p:txBody>
            </p:sp>
            <p:sp>
              <p:nvSpPr>
                <p:cNvPr id="11296" name="Rectangle 18"/>
                <p:cNvSpPr>
                  <a:spLocks noChangeArrowheads="1"/>
                </p:cNvSpPr>
                <p:nvPr/>
              </p:nvSpPr>
              <p:spPr bwMode="auto">
                <a:xfrm>
                  <a:off x="1474" y="875"/>
                  <a:ext cx="226" cy="2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1500" i="1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y</a:t>
                  </a:r>
                </a:p>
              </p:txBody>
            </p:sp>
          </p:grpSp>
          <p:grpSp>
            <p:nvGrpSpPr>
              <p:cNvPr id="11272" name="Group 19"/>
              <p:cNvGrpSpPr/>
              <p:nvPr/>
            </p:nvGrpSpPr>
            <p:grpSpPr bwMode="auto">
              <a:xfrm>
                <a:off x="2290" y="720"/>
                <a:ext cx="1346" cy="2172"/>
                <a:chOff x="2290" y="845"/>
                <a:chExt cx="1346" cy="2172"/>
              </a:xfrm>
            </p:grpSpPr>
            <p:grpSp>
              <p:nvGrpSpPr>
                <p:cNvPr id="11283" name="Group 20"/>
                <p:cNvGrpSpPr/>
                <p:nvPr/>
              </p:nvGrpSpPr>
              <p:grpSpPr bwMode="auto">
                <a:xfrm>
                  <a:off x="2290" y="974"/>
                  <a:ext cx="1270" cy="2043"/>
                  <a:chOff x="2290" y="974"/>
                  <a:chExt cx="1270" cy="2043"/>
                </a:xfrm>
              </p:grpSpPr>
              <p:grpSp>
                <p:nvGrpSpPr>
                  <p:cNvPr id="11289" name="Group 21"/>
                  <p:cNvGrpSpPr/>
                  <p:nvPr/>
                </p:nvGrpSpPr>
                <p:grpSpPr bwMode="auto">
                  <a:xfrm>
                    <a:off x="2290" y="974"/>
                    <a:ext cx="1270" cy="2043"/>
                    <a:chOff x="2290" y="974"/>
                    <a:chExt cx="1270" cy="2043"/>
                  </a:xfrm>
                </p:grpSpPr>
                <p:pic>
                  <p:nvPicPr>
                    <p:cNvPr id="11291" name="Picture 2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5" cstate="email"/>
                    <a:srcRect/>
                    <a:stretch>
                      <a:fillRect/>
                    </a:stretch>
                  </p:blipFill>
                  <p:spPr bwMode="auto">
                    <a:xfrm>
                      <a:off x="2336" y="1071"/>
                      <a:ext cx="1224" cy="186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</p:pic>
                <p:sp>
                  <p:nvSpPr>
                    <p:cNvPr id="11292" name="Line 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290" y="2568"/>
                      <a:ext cx="127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1293" name="Freeform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727" y="974"/>
                      <a:ext cx="1" cy="2043"/>
                    </a:xfrm>
                    <a:custGeom>
                      <a:avLst/>
                      <a:gdLst>
                        <a:gd name="T0" fmla="*/ 0 w 1"/>
                        <a:gd name="T1" fmla="*/ 2043 h 2043"/>
                        <a:gd name="T2" fmla="*/ 0 w 1"/>
                        <a:gd name="T3" fmla="*/ 0 h 2043"/>
                        <a:gd name="T4" fmla="*/ 0 60000 65536"/>
                        <a:gd name="T5" fmla="*/ 0 60000 65536"/>
                        <a:gd name="T6" fmla="*/ 0 w 1"/>
                        <a:gd name="T7" fmla="*/ 0 h 2043"/>
                        <a:gd name="T8" fmla="*/ 1 w 1"/>
                        <a:gd name="T9" fmla="*/ 2043 h 2043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1" h="2043">
                          <a:moveTo>
                            <a:pt x="0" y="2043"/>
                          </a:moveTo>
                          <a:lnTo>
                            <a:pt x="0" y="0"/>
                          </a:lnTo>
                        </a:path>
                      </a:pathLst>
                    </a:custGeom>
                    <a:noFill/>
                    <a:ln w="9525">
                      <a:solidFill>
                        <a:schemeClr val="tx1"/>
                      </a:solidFill>
                      <a:round/>
                      <a:tailEnd type="triangl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pic>
                <p:nvPicPr>
                  <p:cNvPr id="11290" name="Picture 25"/>
                  <p:cNvPicPr>
                    <a:picLocks noChangeAspect="1" noChangeArrowheads="1"/>
                  </p:cNvPicPr>
                  <p:nvPr/>
                </p:nvPicPr>
                <p:blipFill>
                  <a:blip r:embed="rId6" cstate="email"/>
                  <a:srcRect/>
                  <a:stretch>
                    <a:fillRect/>
                  </a:stretch>
                </p:blipFill>
                <p:spPr bwMode="auto">
                  <a:xfrm>
                    <a:off x="2363" y="1327"/>
                    <a:ext cx="1158" cy="132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</p:grpSp>
            <p:sp>
              <p:nvSpPr>
                <p:cNvPr id="11284" name="Rectangle 26"/>
                <p:cNvSpPr>
                  <a:spLocks noChangeArrowheads="1"/>
                </p:cNvSpPr>
                <p:nvPr/>
              </p:nvSpPr>
              <p:spPr bwMode="auto">
                <a:xfrm>
                  <a:off x="2514" y="2659"/>
                  <a:ext cx="27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1200" b="1">
                      <a:ea typeface="宋体" panose="02010600030101010101" pitchFamily="2" charset="-122"/>
                    </a:rPr>
                    <a:t>-1</a:t>
                  </a:r>
                </a:p>
              </p:txBody>
            </p:sp>
            <p:sp>
              <p:nvSpPr>
                <p:cNvPr id="11285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869" y="2583"/>
                  <a:ext cx="624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/>
                  <a:r>
                    <a:rPr lang="en-US" altLang="zh-CN" sz="1200" b="1">
                      <a:ea typeface="宋体" panose="02010600030101010101" pitchFamily="2" charset="-122"/>
                    </a:rPr>
                    <a:t>1   2    3</a:t>
                  </a:r>
                </a:p>
              </p:txBody>
            </p:sp>
            <p:sp>
              <p:nvSpPr>
                <p:cNvPr id="11286" name="Rectangle 28"/>
                <p:cNvSpPr>
                  <a:spLocks noChangeArrowheads="1"/>
                </p:cNvSpPr>
                <p:nvPr/>
              </p:nvSpPr>
              <p:spPr bwMode="auto">
                <a:xfrm>
                  <a:off x="2517" y="845"/>
                  <a:ext cx="226" cy="2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1500" i="1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y</a:t>
                  </a:r>
                </a:p>
              </p:txBody>
            </p:sp>
            <p:sp>
              <p:nvSpPr>
                <p:cNvPr id="11287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3410" y="2503"/>
                  <a:ext cx="226" cy="2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/>
                  <a:r>
                    <a:rPr lang="en-US" altLang="zh-CN" sz="1500" i="1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x</a:t>
                  </a:r>
                </a:p>
              </p:txBody>
            </p:sp>
            <p:sp>
              <p:nvSpPr>
                <p:cNvPr id="11288" name="Rectangle 30"/>
                <p:cNvSpPr>
                  <a:spLocks noChangeArrowheads="1"/>
                </p:cNvSpPr>
                <p:nvPr/>
              </p:nvSpPr>
              <p:spPr bwMode="auto">
                <a:xfrm>
                  <a:off x="2686" y="2531"/>
                  <a:ext cx="272" cy="2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1500" i="1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O</a:t>
                  </a:r>
                </a:p>
              </p:txBody>
            </p:sp>
          </p:grpSp>
          <p:grpSp>
            <p:nvGrpSpPr>
              <p:cNvPr id="11273" name="Group 32"/>
              <p:cNvGrpSpPr/>
              <p:nvPr/>
            </p:nvGrpSpPr>
            <p:grpSpPr bwMode="auto">
              <a:xfrm>
                <a:off x="3726" y="787"/>
                <a:ext cx="1407" cy="2040"/>
                <a:chOff x="3726" y="912"/>
                <a:chExt cx="1407" cy="2040"/>
              </a:xfrm>
            </p:grpSpPr>
            <p:grpSp>
              <p:nvGrpSpPr>
                <p:cNvPr id="11274" name="Group 33"/>
                <p:cNvGrpSpPr/>
                <p:nvPr/>
              </p:nvGrpSpPr>
              <p:grpSpPr bwMode="auto">
                <a:xfrm>
                  <a:off x="3726" y="1026"/>
                  <a:ext cx="1331" cy="1926"/>
                  <a:chOff x="2194" y="960"/>
                  <a:chExt cx="1331" cy="1926"/>
                </a:xfrm>
              </p:grpSpPr>
              <p:pic>
                <p:nvPicPr>
                  <p:cNvPr id="11280" name="Picture 34"/>
                  <p:cNvPicPr>
                    <a:picLocks noChangeAspect="1" noChangeArrowheads="1"/>
                  </p:cNvPicPr>
                  <p:nvPr/>
                </p:nvPicPr>
                <p:blipFill>
                  <a:blip r:embed="rId7" cstate="email"/>
                  <a:srcRect/>
                  <a:stretch>
                    <a:fillRect/>
                  </a:stretch>
                </p:blipFill>
                <p:spPr bwMode="auto">
                  <a:xfrm>
                    <a:off x="2290" y="1071"/>
                    <a:ext cx="1225" cy="181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11281" name="Freeform 35"/>
                  <p:cNvSpPr>
                    <a:spLocks noChangeArrowheads="1"/>
                  </p:cNvSpPr>
                  <p:nvPr/>
                </p:nvSpPr>
                <p:spPr bwMode="auto">
                  <a:xfrm>
                    <a:off x="2674" y="960"/>
                    <a:ext cx="1" cy="1893"/>
                  </a:xfrm>
                  <a:custGeom>
                    <a:avLst/>
                    <a:gdLst>
                      <a:gd name="T0" fmla="*/ 0 w 1"/>
                      <a:gd name="T1" fmla="*/ 1893 h 1893"/>
                      <a:gd name="T2" fmla="*/ 0 w 1"/>
                      <a:gd name="T3" fmla="*/ 0 h 1893"/>
                      <a:gd name="T4" fmla="*/ 0 60000 65536"/>
                      <a:gd name="T5" fmla="*/ 0 60000 65536"/>
                      <a:gd name="T6" fmla="*/ 0 w 1"/>
                      <a:gd name="T7" fmla="*/ 0 h 1893"/>
                      <a:gd name="T8" fmla="*/ 1 w 1"/>
                      <a:gd name="T9" fmla="*/ 1893 h 1893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" h="1893">
                        <a:moveTo>
                          <a:pt x="0" y="1893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282" name="Freeform 36"/>
                  <p:cNvSpPr>
                    <a:spLocks noChangeArrowheads="1"/>
                  </p:cNvSpPr>
                  <p:nvPr/>
                </p:nvSpPr>
                <p:spPr bwMode="auto">
                  <a:xfrm>
                    <a:off x="2194" y="2516"/>
                    <a:ext cx="1331" cy="1"/>
                  </a:xfrm>
                  <a:custGeom>
                    <a:avLst/>
                    <a:gdLst>
                      <a:gd name="T0" fmla="*/ 0 w 1331"/>
                      <a:gd name="T1" fmla="*/ 0 h 1"/>
                      <a:gd name="T2" fmla="*/ 1331 w 1331"/>
                      <a:gd name="T3" fmla="*/ 0 h 1"/>
                      <a:gd name="T4" fmla="*/ 0 60000 65536"/>
                      <a:gd name="T5" fmla="*/ 0 60000 65536"/>
                      <a:gd name="T6" fmla="*/ 0 w 1331"/>
                      <a:gd name="T7" fmla="*/ 0 h 1"/>
                      <a:gd name="T8" fmla="*/ 1331 w 1331"/>
                      <a:gd name="T9" fmla="*/ 1 h 1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331" h="1">
                        <a:moveTo>
                          <a:pt x="0" y="0"/>
                        </a:moveTo>
                        <a:lnTo>
                          <a:pt x="1331" y="0"/>
                        </a:ln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1275" name="Rectangle 37"/>
                <p:cNvSpPr>
                  <a:spLocks noChangeArrowheads="1"/>
                </p:cNvSpPr>
                <p:nvPr/>
              </p:nvSpPr>
              <p:spPr bwMode="auto">
                <a:xfrm>
                  <a:off x="4011" y="2674"/>
                  <a:ext cx="27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1200" b="1">
                      <a:ea typeface="宋体" panose="02010600030101010101" pitchFamily="2" charset="-122"/>
                    </a:rPr>
                    <a:t>-1</a:t>
                  </a:r>
                </a:p>
              </p:txBody>
            </p:sp>
            <p:sp>
              <p:nvSpPr>
                <p:cNvPr id="11276" name="Rectangle 38"/>
                <p:cNvSpPr>
                  <a:spLocks noChangeArrowheads="1"/>
                </p:cNvSpPr>
                <p:nvPr/>
              </p:nvSpPr>
              <p:spPr bwMode="auto">
                <a:xfrm>
                  <a:off x="4332" y="2568"/>
                  <a:ext cx="660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1200" b="1">
                      <a:ea typeface="宋体" panose="02010600030101010101" pitchFamily="2" charset="-122"/>
                    </a:rPr>
                    <a:t>1    2    3</a:t>
                  </a:r>
                </a:p>
              </p:txBody>
            </p:sp>
            <p:sp>
              <p:nvSpPr>
                <p:cNvPr id="11277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4156" y="2526"/>
                  <a:ext cx="272" cy="2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</a:defRPr>
                  </a:lvl9pPr>
                </a:lstStyle>
                <a:p>
                  <a:pPr eaLnBrk="1" hangingPunct="1"/>
                  <a:r>
                    <a:rPr lang="en-US" altLang="zh-CN" sz="1500" i="1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O</a:t>
                  </a:r>
                </a:p>
              </p:txBody>
            </p:sp>
            <p:sp>
              <p:nvSpPr>
                <p:cNvPr id="11278" name="Rectangle 40"/>
                <p:cNvSpPr>
                  <a:spLocks noChangeArrowheads="1"/>
                </p:cNvSpPr>
                <p:nvPr/>
              </p:nvSpPr>
              <p:spPr bwMode="auto">
                <a:xfrm>
                  <a:off x="4014" y="912"/>
                  <a:ext cx="226" cy="2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1500" i="1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y</a:t>
                  </a:r>
                </a:p>
              </p:txBody>
            </p:sp>
            <p:sp>
              <p:nvSpPr>
                <p:cNvPr id="11279" name="Rectangle 41"/>
                <p:cNvSpPr>
                  <a:spLocks noChangeArrowheads="1"/>
                </p:cNvSpPr>
                <p:nvPr/>
              </p:nvSpPr>
              <p:spPr bwMode="auto">
                <a:xfrm>
                  <a:off x="4907" y="2503"/>
                  <a:ext cx="226" cy="2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1500" i="1">
                      <a:latin typeface="Times New Roman" panose="02020603050405020304" pitchFamily="18" charset="0"/>
                      <a:ea typeface="宋体" panose="02010600030101010101" pitchFamily="2" charset="-122"/>
                    </a:rPr>
                    <a:t>x</a:t>
                  </a:r>
                </a:p>
              </p:txBody>
            </p:sp>
          </p:grpSp>
        </p:grpSp>
        <p:sp>
          <p:nvSpPr>
            <p:cNvPr id="11270" name="Text Box 43"/>
            <p:cNvSpPr txBox="1">
              <a:spLocks noChangeArrowheads="1"/>
            </p:cNvSpPr>
            <p:nvPr/>
          </p:nvSpPr>
          <p:spPr bwMode="auto">
            <a:xfrm>
              <a:off x="2582" y="2749"/>
              <a:ext cx="155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pPr eaLnBrk="1" hangingPunct="1"/>
              <a:endParaRPr lang="zh-CN" altLang="zh-CN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706041" y="-172641"/>
            <a:ext cx="138113" cy="345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 anchor="ctr">
            <a:spAutoFit/>
          </a:bodyPr>
          <a:lstStyle/>
          <a:p>
            <a:endParaRPr lang="zh-CN" altLang="zh-CN"/>
          </a:p>
        </p:txBody>
      </p:sp>
      <p:sp>
        <p:nvSpPr>
          <p:cNvPr id="15364" name="Text Box 44"/>
          <p:cNvSpPr txBox="1">
            <a:spLocks noChangeArrowheads="1"/>
          </p:cNvSpPr>
          <p:nvPr/>
        </p:nvSpPr>
        <p:spPr bwMode="auto">
          <a:xfrm>
            <a:off x="982266" y="1069181"/>
            <a:ext cx="7197328" cy="2755498"/>
          </a:xfrm>
          <a:prstGeom prst="rect">
            <a:avLst/>
          </a:prstGeom>
          <a:noFill/>
          <a:ln>
            <a:noFill/>
          </a:ln>
        </p:spPr>
        <p:txBody>
          <a:bodyPr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200000"/>
              </a:lnSpc>
              <a:spcBef>
                <a:spcPct val="0"/>
              </a:spcBef>
              <a:buFontTx/>
              <a:buNone/>
              <a:defRPr/>
            </a:pPr>
            <a:r>
              <a:rPr kumimoji="1" lang="zh-CN" altLang="en-US" sz="1800" dirty="0" smtClean="0">
                <a:latin typeface="+mn-ea"/>
                <a:ea typeface="+mn-ea"/>
              </a:rPr>
              <a:t>（</a:t>
            </a:r>
            <a:r>
              <a:rPr kumimoji="1"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1" lang="zh-CN" altLang="en-US" sz="1800" dirty="0" smtClean="0">
                <a:latin typeface="+mn-ea"/>
                <a:ea typeface="+mn-ea"/>
              </a:rPr>
              <a:t>）每个图象与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1" lang="zh-CN" altLang="en-US" sz="1800" dirty="0" smtClean="0">
                <a:latin typeface="+mn-ea"/>
                <a:ea typeface="+mn-ea"/>
              </a:rPr>
              <a:t>轴有几个交点？</a:t>
            </a:r>
          </a:p>
          <a:p>
            <a:pPr>
              <a:lnSpc>
                <a:spcPct val="200000"/>
              </a:lnSpc>
              <a:spcBef>
                <a:spcPct val="0"/>
              </a:spcBef>
              <a:buFontTx/>
              <a:buNone/>
              <a:defRPr/>
            </a:pPr>
            <a:r>
              <a:rPr kumimoji="1" lang="zh-CN" altLang="en-US" sz="1800" dirty="0" smtClean="0">
                <a:latin typeface="+mn-ea"/>
                <a:ea typeface="+mn-ea"/>
              </a:rPr>
              <a:t>（</a:t>
            </a:r>
            <a:r>
              <a:rPr kumimoji="1"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1" lang="zh-CN" altLang="en-US" sz="1800" dirty="0" smtClean="0">
                <a:latin typeface="+mn-ea"/>
                <a:ea typeface="+mn-ea"/>
              </a:rPr>
              <a:t>）一元二次方程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1" lang="en-US" altLang="zh-CN" sz="1800" baseline="30000" dirty="0" smtClean="0">
                <a:latin typeface="+mn-ea"/>
                <a:ea typeface="+mn-ea"/>
              </a:rPr>
              <a:t>2</a:t>
            </a:r>
            <a:r>
              <a:rPr kumimoji="1" lang="en-US" altLang="zh-CN" sz="1800" dirty="0" smtClean="0">
                <a:latin typeface="+mn-ea"/>
                <a:ea typeface="+mn-ea"/>
              </a:rPr>
              <a:t>+</a:t>
            </a:r>
            <a:r>
              <a:rPr kumimoji="1"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1" lang="en-US" altLang="zh-CN" sz="1800" dirty="0" smtClean="0">
                <a:latin typeface="+mn-ea"/>
                <a:ea typeface="+mn-ea"/>
              </a:rPr>
              <a:t>=</a:t>
            </a:r>
            <a:r>
              <a:rPr kumimoji="1"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r>
              <a:rPr kumimoji="1" lang="zh-CN" altLang="en-US" sz="1800" dirty="0" smtClean="0">
                <a:latin typeface="+mn-ea"/>
                <a:ea typeface="+mn-ea"/>
              </a:rPr>
              <a:t>，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1" lang="en-US" altLang="zh-CN" sz="1800" baseline="30000" dirty="0" smtClean="0">
                <a:latin typeface="+mn-ea"/>
                <a:ea typeface="+mn-ea"/>
              </a:rPr>
              <a:t>2</a:t>
            </a:r>
            <a:r>
              <a:rPr kumimoji="1" lang="en-US" altLang="zh-CN" sz="1800" dirty="0" smtClean="0">
                <a:latin typeface="+mn-ea"/>
                <a:ea typeface="+mn-ea"/>
              </a:rPr>
              <a:t>-</a:t>
            </a:r>
            <a:r>
              <a:rPr kumimoji="1"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1" lang="en-US" altLang="zh-CN" sz="1800" dirty="0" smtClean="0">
                <a:latin typeface="+mn-ea"/>
                <a:ea typeface="+mn-ea"/>
              </a:rPr>
              <a:t>+</a:t>
            </a:r>
            <a:r>
              <a:rPr kumimoji="1"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  <a:r>
              <a:rPr kumimoji="1" lang="en-US" altLang="zh-CN" sz="1800" dirty="0" smtClean="0">
                <a:latin typeface="+mn-ea"/>
                <a:ea typeface="+mn-ea"/>
              </a:rPr>
              <a:t>=</a:t>
            </a:r>
            <a:r>
              <a:rPr kumimoji="1"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r>
              <a:rPr kumimoji="1" lang="zh-CN" altLang="en-US" sz="1800" dirty="0" smtClean="0">
                <a:latin typeface="+mn-ea"/>
                <a:ea typeface="+mn-ea"/>
              </a:rPr>
              <a:t>有几个实数根？</a:t>
            </a:r>
          </a:p>
          <a:p>
            <a:pPr>
              <a:lnSpc>
                <a:spcPct val="200000"/>
              </a:lnSpc>
              <a:spcBef>
                <a:spcPct val="0"/>
              </a:spcBef>
              <a:buFontTx/>
              <a:buNone/>
              <a:defRPr/>
            </a:pPr>
            <a:r>
              <a:rPr kumimoji="1" lang="zh-CN" altLang="en-US" sz="1800" dirty="0" smtClean="0">
                <a:latin typeface="+mn-ea"/>
                <a:ea typeface="+mn-ea"/>
              </a:rPr>
              <a:t>用判别式验证一下，一元二次方程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1" lang="en-US" altLang="zh-CN" sz="1800" baseline="30000" dirty="0" smtClean="0">
                <a:latin typeface="+mn-ea"/>
                <a:ea typeface="+mn-ea"/>
              </a:rPr>
              <a:t>2</a:t>
            </a:r>
            <a:r>
              <a:rPr kumimoji="1" lang="en-US" altLang="zh-CN" sz="1800" dirty="0" smtClean="0">
                <a:latin typeface="+mn-ea"/>
                <a:ea typeface="+mn-ea"/>
              </a:rPr>
              <a:t>-</a:t>
            </a:r>
            <a:r>
              <a:rPr kumimoji="1"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1" lang="en-US" altLang="zh-CN" sz="1800" dirty="0" smtClean="0">
                <a:latin typeface="+mn-ea"/>
                <a:ea typeface="+mn-ea"/>
              </a:rPr>
              <a:t>+</a:t>
            </a:r>
            <a:r>
              <a:rPr kumimoji="1"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</a:t>
            </a:r>
            <a:r>
              <a:rPr kumimoji="1" lang="en-US" altLang="zh-CN" sz="1800" dirty="0" smtClean="0">
                <a:latin typeface="+mn-ea"/>
                <a:ea typeface="+mn-ea"/>
              </a:rPr>
              <a:t>=</a:t>
            </a:r>
            <a:r>
              <a:rPr kumimoji="1"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r>
              <a:rPr kumimoji="1" lang="zh-CN" altLang="en-US" sz="1800" dirty="0" smtClean="0">
                <a:latin typeface="+mn-ea"/>
                <a:ea typeface="+mn-ea"/>
              </a:rPr>
              <a:t>有实数根吗？</a:t>
            </a:r>
          </a:p>
          <a:p>
            <a:pPr>
              <a:lnSpc>
                <a:spcPct val="200000"/>
              </a:lnSpc>
              <a:spcBef>
                <a:spcPct val="0"/>
              </a:spcBef>
              <a:buFontTx/>
              <a:buNone/>
              <a:defRPr/>
            </a:pPr>
            <a:r>
              <a:rPr kumimoji="1" lang="zh-CN" altLang="en-US" sz="1800" dirty="0" smtClean="0">
                <a:latin typeface="+mn-ea"/>
                <a:ea typeface="+mn-ea"/>
              </a:rPr>
              <a:t>（</a:t>
            </a:r>
            <a:r>
              <a:rPr kumimoji="1"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kumimoji="1" lang="zh-CN" altLang="en-US" sz="1800" dirty="0" smtClean="0">
                <a:latin typeface="+mn-ea"/>
                <a:ea typeface="+mn-ea"/>
              </a:rPr>
              <a:t>）二次函数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</a:t>
            </a:r>
            <a:r>
              <a:rPr kumimoji="1" lang="en-US" altLang="zh-CN" sz="1800" dirty="0" smtClean="0">
                <a:latin typeface="+mn-ea"/>
                <a:ea typeface="+mn-ea"/>
              </a:rPr>
              <a:t>=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ax</a:t>
            </a:r>
            <a:r>
              <a:rPr kumimoji="1" lang="en-US" altLang="zh-CN" sz="1800" baseline="30000" dirty="0" smtClean="0">
                <a:latin typeface="+mn-ea"/>
                <a:ea typeface="+mn-ea"/>
              </a:rPr>
              <a:t>2</a:t>
            </a:r>
            <a:r>
              <a:rPr kumimoji="1" lang="en-US" altLang="zh-CN" sz="1800" dirty="0" smtClean="0">
                <a:latin typeface="+mn-ea"/>
                <a:ea typeface="+mn-ea"/>
              </a:rPr>
              <a:t>+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bx</a:t>
            </a:r>
            <a:r>
              <a:rPr kumimoji="1" lang="en-US" altLang="zh-CN" sz="1800" dirty="0" smtClean="0">
                <a:latin typeface="+mn-ea"/>
                <a:ea typeface="+mn-ea"/>
              </a:rPr>
              <a:t>+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1" lang="zh-CN" altLang="en-US" sz="1800" dirty="0" smtClean="0">
                <a:latin typeface="+mn-ea"/>
                <a:ea typeface="+mn-ea"/>
              </a:rPr>
              <a:t>的图象和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</a:t>
            </a:r>
            <a:r>
              <a:rPr kumimoji="1" lang="zh-CN" altLang="en-US" sz="1800" dirty="0" smtClean="0">
                <a:latin typeface="+mn-ea"/>
                <a:ea typeface="+mn-ea"/>
              </a:rPr>
              <a:t>轴的交点的横坐标与一元二次方程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ax</a:t>
            </a:r>
            <a:r>
              <a:rPr kumimoji="1" lang="en-US" altLang="zh-CN" sz="1800" baseline="30000" dirty="0" smtClean="0">
                <a:latin typeface="+mn-ea"/>
                <a:ea typeface="+mn-ea"/>
              </a:rPr>
              <a:t>2</a:t>
            </a:r>
            <a:r>
              <a:rPr kumimoji="1" lang="en-US" altLang="zh-CN" sz="1800" dirty="0" smtClean="0">
                <a:latin typeface="+mn-ea"/>
                <a:ea typeface="+mn-ea"/>
              </a:rPr>
              <a:t>+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bx</a:t>
            </a:r>
            <a:r>
              <a:rPr kumimoji="1" lang="en-US" altLang="zh-CN" sz="1800" dirty="0" smtClean="0">
                <a:latin typeface="+mn-ea"/>
                <a:ea typeface="+mn-ea"/>
              </a:rPr>
              <a:t>+</a:t>
            </a:r>
            <a:r>
              <a:rPr kumimoji="1" lang="en-US" altLang="zh-CN" sz="1800" i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1" lang="en-US" altLang="zh-CN" sz="1800" dirty="0" smtClean="0">
                <a:latin typeface="+mn-ea"/>
                <a:ea typeface="+mn-ea"/>
              </a:rPr>
              <a:t>=</a:t>
            </a:r>
            <a:r>
              <a:rPr kumimoji="1" lang="en-US" altLang="zh-CN" sz="18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</a:t>
            </a:r>
            <a:r>
              <a:rPr kumimoji="1" lang="zh-CN" altLang="en-US" sz="1800" dirty="0" smtClean="0">
                <a:latin typeface="+mn-ea"/>
                <a:ea typeface="+mn-ea"/>
              </a:rPr>
              <a:t>的根有什么关系？</a:t>
            </a: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2"/>
          <p:cNvSpPr txBox="1">
            <a:spLocks noChangeArrowheads="1"/>
          </p:cNvSpPr>
          <p:nvPr/>
        </p:nvSpPr>
        <p:spPr bwMode="auto">
          <a:xfrm>
            <a:off x="1073944" y="116682"/>
            <a:ext cx="1463279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/>
            <a:r>
              <a:rPr lang="zh-CN" altLang="en-US" sz="2100" b="1">
                <a:latin typeface="Times New Roman" panose="02020603050405020304" pitchFamily="18" charset="0"/>
              </a:rPr>
              <a:t>新知探究</a:t>
            </a: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1348979" y="1813322"/>
            <a:ext cx="4868465" cy="484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  <a:sym typeface="Wingdings" panose="05000000000000000000" pitchFamily="2" charset="2"/>
              </a:rPr>
              <a:t>（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  <a:sym typeface="Wingdings" panose="05000000000000000000" pitchFamily="2" charset="2"/>
              </a:rPr>
              <a:t>）①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en-US" altLang="zh-CN" baseline="-25000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  <a:sym typeface="Wingdings" panose="05000000000000000000" pitchFamily="2" charset="2"/>
              </a:rPr>
              <a:t>1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  <a:sym typeface="Wingdings" panose="05000000000000000000" pitchFamily="2" charset="2"/>
              </a:rPr>
              <a:t>=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0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  <a:sym typeface="Wingdings" panose="05000000000000000000" pitchFamily="2" charset="2"/>
              </a:rPr>
              <a:t>, 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en-US" altLang="zh-CN" baseline="-25000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  <a:sym typeface="Wingdings" panose="05000000000000000000" pitchFamily="2" charset="2"/>
              </a:rPr>
              <a:t>2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  <a:sym typeface="Wingdings" panose="05000000000000000000" pitchFamily="2" charset="2"/>
              </a:rPr>
              <a:t>=-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  <a:sym typeface="Wingdings" panose="05000000000000000000" pitchFamily="2" charset="2"/>
              </a:rPr>
              <a:t>,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  <a:sym typeface="Wingdings" panose="05000000000000000000" pitchFamily="2" charset="2"/>
              </a:rPr>
              <a:t>两个不相等实数根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1925242" y="2457450"/>
            <a:ext cx="3402806" cy="484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  <a:sym typeface="Wingdings" panose="05000000000000000000" pitchFamily="2" charset="2"/>
              </a:rPr>
              <a:t>②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en-US" altLang="zh-CN" baseline="-25000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  <a:sym typeface="Wingdings" panose="05000000000000000000" pitchFamily="2" charset="2"/>
              </a:rPr>
              <a:t>1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  <a:sym typeface="Wingdings" panose="05000000000000000000" pitchFamily="2" charset="2"/>
              </a:rPr>
              <a:t>=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en-US" altLang="zh-CN" baseline="-25000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  <a:sym typeface="Wingdings" panose="05000000000000000000" pitchFamily="2" charset="2"/>
              </a:rPr>
              <a:t>2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  <a:sym typeface="Wingdings" panose="05000000000000000000" pitchFamily="2" charset="2"/>
              </a:rPr>
              <a:t>=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  <a:sym typeface="Wingdings" panose="05000000000000000000" pitchFamily="2" charset="2"/>
              </a:rPr>
              <a:t>,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  <a:sym typeface="Wingdings" panose="05000000000000000000" pitchFamily="2" charset="2"/>
              </a:rPr>
              <a:t>两个相等实数根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1925242" y="3076575"/>
            <a:ext cx="1754981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  <a:sym typeface="Wingdings" panose="05000000000000000000" pitchFamily="2" charset="2"/>
              </a:rPr>
              <a:t>③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  <a:sym typeface="Wingdings" panose="05000000000000000000" pitchFamily="2" charset="2"/>
              </a:rPr>
              <a:t>没有实数根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16390" name="Rectangle 8"/>
          <p:cNvSpPr>
            <a:spLocks noChangeArrowheads="1"/>
          </p:cNvSpPr>
          <p:nvPr/>
        </p:nvSpPr>
        <p:spPr bwMode="auto">
          <a:xfrm>
            <a:off x="1073944" y="1162050"/>
            <a:ext cx="6248400" cy="483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解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: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（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）每个图象与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  <a:ea typeface="楷体_GB2312"/>
                <a:cs typeface="楷体_GB2312"/>
              </a:rPr>
              <a:t>x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轴的交点个数分别是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个，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个，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个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.</a:t>
            </a:r>
          </a:p>
        </p:txBody>
      </p:sp>
      <p:sp>
        <p:nvSpPr>
          <p:cNvPr id="7" name="Text Box 45"/>
          <p:cNvSpPr txBox="1">
            <a:spLocks noChangeArrowheads="1"/>
          </p:cNvSpPr>
          <p:nvPr/>
        </p:nvSpPr>
        <p:spPr bwMode="auto">
          <a:xfrm>
            <a:off x="1348979" y="3604022"/>
            <a:ext cx="573524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  <a:sym typeface="Wingdings" panose="05000000000000000000" pitchFamily="2" charset="2"/>
              </a:rPr>
              <a:t>（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  <a:sym typeface="Wingdings" panose="05000000000000000000" pitchFamily="2" charset="2"/>
              </a:rPr>
              <a:t>）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二次函数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=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ax</a:t>
            </a:r>
            <a:r>
              <a:rPr lang="en-US" altLang="zh-CN" baseline="30000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2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+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bx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+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的图象和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轴的交点的横坐    </a:t>
            </a:r>
            <a:endParaRPr lang="en-US" altLang="zh-CN">
              <a:solidFill>
                <a:srgbClr val="FF0000"/>
              </a:solidFill>
              <a:latin typeface="微软雅黑" panose="020B0503020204020204" pitchFamily="34" charset="-122"/>
              <a:ea typeface="楷体_GB2312"/>
              <a:cs typeface="楷体_GB2312"/>
            </a:endParaRPr>
          </a:p>
          <a:p>
            <a:pPr eaLnBrk="1" hangingPunct="1">
              <a:lnSpc>
                <a:spcPct val="200000"/>
              </a:lnSpc>
            </a:pP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         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标就是一元二次方程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ax</a:t>
            </a:r>
            <a:r>
              <a:rPr lang="en-US" altLang="zh-CN" baseline="30000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2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+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bx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+</a:t>
            </a:r>
            <a:r>
              <a:rPr lang="en-US" altLang="zh-CN" i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=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的根</a:t>
            </a:r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楷体_GB2312"/>
                <a:cs typeface="楷体_GB2312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388" grpId="0"/>
      <p:bldP spid="16389" grpId="0"/>
      <p:bldP spid="16390" grpId="0"/>
      <p:bldP spid="7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2d279f7c-1440-422d-97fa-7b36f2281a4d}"/>
  <p:tag name="KSO_DOCER_TEMPLATE_OPEN_ONCE_MARK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custom"/>
  <p:tag name="KSO_WM_TEMPLATE_INDEX" val="2018455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SUBTYPE" val="pureTxt"/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SLIDE_SIZE" val="828*343"/>
  <p:tag name="KSO_WM_SLIDE_POSITION" val="66*144"/>
  <p:tag name="KSO_WM_BEAUTIFY_FLAG" val="#wm#"/>
  <p:tag name="KSO_WM_SLIDE_TYPE" val="title"/>
  <p:tag name="KSO_WM_SLIDE_LAYOUT_CNT" val="1_1"/>
  <p:tag name="KSO_WM_SLIDE_LAYOUT" val="a_b"/>
  <p:tag name="KSO_WM_SLIDE_ITEM_CNT" val="2"/>
  <p:tag name="KSO_WM_SLIDE_INDEX" val="1"/>
  <p:tag name="KSO_WM_SLIDE_ID" val="custom20184553_1"/>
  <p:tag name="KSO_WM_TAG_VERSION" val="1.0"/>
  <p:tag name="KSO_WM_TEMPLATE_INDEX" val="20184553"/>
  <p:tag name="KSO_WM_TEMPLATE_CATEGORY" val="custom"/>
  <p:tag name="KSO_WM_TEMPLATE_THUMBS_INDEX" val="1、6、10、14、20、26、27、28、29、31"/>
  <p:tag name="KSO_WM_SPECIAL_SOURCE" val="bdnul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596"/>
  <p:tag name="KSO_WM_UNIT_TYPE" val="a"/>
  <p:tag name="KSO_WM_UNIT_INDEX" val="1"/>
  <p:tag name="KSO_WM_UNIT_ID" val="custom596_12*a*1"/>
  <p:tag name="KSO_WM_UNIT_CLEAR" val="1"/>
  <p:tag name="KSO_WM_UNIT_LAYERLEVEL" val="1"/>
  <p:tag name="KSO_WM_UNIT_VALUE" val="13"/>
  <p:tag name="KSO_WM_UNIT_ISCONTENTSTITLE" val="0"/>
  <p:tag name="KSO_WM_UNIT_HIGHLIGHT" val="0"/>
  <p:tag name="KSO_WM_UNIT_COMPATIBLE" val="0"/>
  <p:tag name="KSO_WM_UNIT_PRESET_TEXT_INDEX" val="3"/>
  <p:tag name="KSO_WM_UNIT_PRESET_TEXT_LEN" val="1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heme/theme1.xml><?xml version="1.0" encoding="utf-8"?>
<a:theme xmlns:a="http://schemas.openxmlformats.org/drawingml/2006/main" name="WWW.2PPT.COM&#10;">
  <a:themeElements>
    <a:clrScheme name="自定义 2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1497</Words>
  <Application>Microsoft Office PowerPoint</Application>
  <PresentationFormat>全屏显示(16:9)</PresentationFormat>
  <Paragraphs>169</Paragraphs>
  <Slides>23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3" baseType="lpstr">
      <vt:lpstr>黑体</vt:lpstr>
      <vt:lpstr>楷体_GB2312</vt:lpstr>
      <vt:lpstr>宋体</vt:lpstr>
      <vt:lpstr>微软雅黑</vt:lpstr>
      <vt:lpstr>Arial</vt:lpstr>
      <vt:lpstr>Calibri</vt:lpstr>
      <vt:lpstr>Cambria Math</vt:lpstr>
      <vt:lpstr>Times New Roman</vt:lpstr>
      <vt:lpstr>Wingdings</vt:lpstr>
      <vt:lpstr>WWW.2PPT.COM
</vt:lpstr>
      <vt:lpstr>第二章 二次函数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2018-03-01T02:03:00Z</dcterms:created>
  <dcterms:modified xsi:type="dcterms:W3CDTF">2023-01-16T17:14:49Z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C23ADB18DADE41DF83B7771D1BDD2218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