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0" r:id="rId2"/>
    <p:sldId id="281" r:id="rId3"/>
    <p:sldId id="304" r:id="rId4"/>
    <p:sldId id="306" r:id="rId5"/>
    <p:sldId id="305" r:id="rId6"/>
    <p:sldId id="307" r:id="rId7"/>
    <p:sldId id="308" r:id="rId8"/>
    <p:sldId id="309" r:id="rId9"/>
    <p:sldId id="310" r:id="rId10"/>
    <p:sldId id="311" r:id="rId1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81">
          <p15:clr>
            <a:srgbClr val="A4A3A4"/>
          </p15:clr>
        </p15:guide>
        <p15:guide id="2" pos="3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081"/>
        <p:guide pos="3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79E880B3-5EF8-49A7-B54B-AD6D46507CD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A5A6774-7D56-4139-9C47-B73E997A702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fld id="{8B8D4259-FC96-4DDF-9C0A-DC430A44DB9C}" type="slidenum">
              <a:rPr lang="zh-CN" altLang="en-US" sz="1800"/>
              <a:t>1</a:t>
            </a:fld>
            <a:endParaRPr lang="zh-CN" altLang="en-US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61514" y="2241550"/>
            <a:ext cx="931863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FCA9F7A-8B2F-4112-A0BA-7665B5DA31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D38FF-E636-4997-9A74-F04DC907A9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182AA-BBA2-40A5-986B-F8D471F63D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BF06F-6287-45FD-A591-493BBF9ECA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04714-3A81-4F3B-9669-33E0558717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1909E-DBC1-4AFC-B91A-E66603735D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F1CFD-230A-4361-9E80-4165524F3B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5E0FE-A47A-43B9-873B-DC6162A9D0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BBC4A-C5F7-480A-8617-1D1E8F1590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99214-F602-45CA-99C3-F2CE796EB79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BBA-B888-432A-8970-10540F73A8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EC38B-933B-493B-A27E-14F1FAC9BBD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009-6A41-4337-8E94-251185CF80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5656265"/>
            <a:ext cx="1220628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6413"/>
            <a:ext cx="2757488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61514" y="2241550"/>
            <a:ext cx="931863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48500" y="2149477"/>
            <a:ext cx="1243013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9"/>
          <p:cNvSpPr txBox="1">
            <a:spLocks noChangeArrowheads="1"/>
          </p:cNvSpPr>
          <p:nvPr/>
        </p:nvSpPr>
        <p:spPr bwMode="auto">
          <a:xfrm>
            <a:off x="5340351" y="2503490"/>
            <a:ext cx="1397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9600">
                <a:latin typeface="禹卫书法行书简体" pitchFamily="2" charset="-122"/>
                <a:ea typeface="禹卫书法行书简体" pitchFamily="2" charset="-122"/>
              </a:rPr>
              <a:t>壹</a:t>
            </a:r>
            <a:endParaRPr lang="en-US" altLang="zh-CN" sz="9600">
              <a:latin typeface="禹卫书法行书简体" pitchFamily="2" charset="-122"/>
              <a:ea typeface="禹卫书法行书简体" pitchFamily="2" charset="-122"/>
            </a:endParaRPr>
          </a:p>
        </p:txBody>
      </p:sp>
      <p:sp>
        <p:nvSpPr>
          <p:cNvPr id="8" name="Freeform 5"/>
          <p:cNvSpPr>
            <a:spLocks noEditPoints="1" noChangeArrowheads="1"/>
          </p:cNvSpPr>
          <p:nvPr/>
        </p:nvSpPr>
        <p:spPr bwMode="auto">
          <a:xfrm rot="5400000">
            <a:off x="4954588" y="2619376"/>
            <a:ext cx="2168525" cy="1397000"/>
          </a:xfrm>
          <a:custGeom>
            <a:avLst/>
            <a:gdLst>
              <a:gd name="T0" fmla="*/ 1593 w 1782"/>
              <a:gd name="T1" fmla="*/ 116 h 1782"/>
              <a:gd name="T2" fmla="*/ 217 w 1782"/>
              <a:gd name="T3" fmla="*/ 116 h 1782"/>
              <a:gd name="T4" fmla="*/ 0 w 1782"/>
              <a:gd name="T5" fmla="*/ 188 h 1782"/>
              <a:gd name="T6" fmla="*/ 0 w 1782"/>
              <a:gd name="T7" fmla="*/ 1564 h 1782"/>
              <a:gd name="T8" fmla="*/ 0 w 1782"/>
              <a:gd name="T9" fmla="*/ 1782 h 1782"/>
              <a:gd name="T10" fmla="*/ 217 w 1782"/>
              <a:gd name="T11" fmla="*/ 1782 h 1782"/>
              <a:gd name="T12" fmla="*/ 1593 w 1782"/>
              <a:gd name="T13" fmla="*/ 1782 h 1782"/>
              <a:gd name="T14" fmla="*/ 1665 w 1782"/>
              <a:gd name="T15" fmla="*/ 1564 h 1782"/>
              <a:gd name="T16" fmla="*/ 1665 w 1782"/>
              <a:gd name="T17" fmla="*/ 188 h 1782"/>
              <a:gd name="T18" fmla="*/ 1644 w 1782"/>
              <a:gd name="T19" fmla="*/ 167 h 1782"/>
              <a:gd name="T20" fmla="*/ 1644 w 1782"/>
              <a:gd name="T21" fmla="*/ 188 h 1782"/>
              <a:gd name="T22" fmla="*/ 1564 w 1782"/>
              <a:gd name="T23" fmla="*/ 137 h 1782"/>
              <a:gd name="T24" fmla="*/ 1564 w 1782"/>
              <a:gd name="T25" fmla="*/ 137 h 1782"/>
              <a:gd name="T26" fmla="*/ 1514 w 1782"/>
              <a:gd name="T27" fmla="*/ 116 h 1782"/>
              <a:gd name="T28" fmla="*/ 268 w 1782"/>
              <a:gd name="T29" fmla="*/ 50 h 1782"/>
              <a:gd name="T30" fmla="*/ 189 w 1782"/>
              <a:gd name="T31" fmla="*/ 137 h 1782"/>
              <a:gd name="T32" fmla="*/ 189 w 1782"/>
              <a:gd name="T33" fmla="*/ 137 h 1782"/>
              <a:gd name="T34" fmla="*/ 167 w 1782"/>
              <a:gd name="T35" fmla="*/ 116 h 1782"/>
              <a:gd name="T36" fmla="*/ 50 w 1782"/>
              <a:gd name="T37" fmla="*/ 137 h 1782"/>
              <a:gd name="T38" fmla="*/ 138 w 1782"/>
              <a:gd name="T39" fmla="*/ 167 h 1782"/>
              <a:gd name="T40" fmla="*/ 138 w 1782"/>
              <a:gd name="T41" fmla="*/ 167 h 1782"/>
              <a:gd name="T42" fmla="*/ 138 w 1782"/>
              <a:gd name="T43" fmla="*/ 188 h 1782"/>
              <a:gd name="T44" fmla="*/ 72 w 1782"/>
              <a:gd name="T45" fmla="*/ 116 h 1782"/>
              <a:gd name="T46" fmla="*/ 22 w 1782"/>
              <a:gd name="T47" fmla="*/ 238 h 1782"/>
              <a:gd name="T48" fmla="*/ 50 w 1782"/>
              <a:gd name="T49" fmla="*/ 1513 h 1782"/>
              <a:gd name="T50" fmla="*/ 167 w 1782"/>
              <a:gd name="T51" fmla="*/ 1760 h 1782"/>
              <a:gd name="T52" fmla="*/ 116 w 1782"/>
              <a:gd name="T53" fmla="*/ 1643 h 1782"/>
              <a:gd name="T54" fmla="*/ 138 w 1782"/>
              <a:gd name="T55" fmla="*/ 1665 h 1782"/>
              <a:gd name="T56" fmla="*/ 116 w 1782"/>
              <a:gd name="T57" fmla="*/ 1709 h 1782"/>
              <a:gd name="T58" fmla="*/ 167 w 1782"/>
              <a:gd name="T59" fmla="*/ 1643 h 1782"/>
              <a:gd name="T60" fmla="*/ 167 w 1782"/>
              <a:gd name="T61" fmla="*/ 1643 h 1782"/>
              <a:gd name="T62" fmla="*/ 167 w 1782"/>
              <a:gd name="T63" fmla="*/ 1564 h 1782"/>
              <a:gd name="T64" fmla="*/ 189 w 1782"/>
              <a:gd name="T65" fmla="*/ 1614 h 1782"/>
              <a:gd name="T66" fmla="*/ 239 w 1782"/>
              <a:gd name="T67" fmla="*/ 1760 h 1782"/>
              <a:gd name="T68" fmla="*/ 1376 w 1782"/>
              <a:gd name="T69" fmla="*/ 1731 h 1782"/>
              <a:gd name="T70" fmla="*/ 1543 w 1782"/>
              <a:gd name="T71" fmla="*/ 1665 h 1782"/>
              <a:gd name="T72" fmla="*/ 1564 w 1782"/>
              <a:gd name="T73" fmla="*/ 1614 h 1782"/>
              <a:gd name="T74" fmla="*/ 1761 w 1782"/>
              <a:gd name="T75" fmla="*/ 1760 h 1782"/>
              <a:gd name="T76" fmla="*/ 1644 w 1782"/>
              <a:gd name="T77" fmla="*/ 1731 h 1782"/>
              <a:gd name="T78" fmla="*/ 1665 w 1782"/>
              <a:gd name="T79" fmla="*/ 1614 h 1782"/>
              <a:gd name="T80" fmla="*/ 1614 w 1782"/>
              <a:gd name="T81" fmla="*/ 1643 h 1782"/>
              <a:gd name="T82" fmla="*/ 1614 w 1782"/>
              <a:gd name="T83" fmla="*/ 1564 h 1782"/>
              <a:gd name="T84" fmla="*/ 1665 w 1782"/>
              <a:gd name="T85" fmla="*/ 1709 h 1782"/>
              <a:gd name="T86" fmla="*/ 1665 w 1782"/>
              <a:gd name="T87" fmla="*/ 1709 h 1782"/>
              <a:gd name="T88" fmla="*/ 1593 w 1782"/>
              <a:gd name="T89" fmla="*/ 1593 h 1782"/>
              <a:gd name="T90" fmla="*/ 1492 w 1782"/>
              <a:gd name="T91" fmla="*/ 1709 h 1782"/>
              <a:gd name="T92" fmla="*/ 239 w 1782"/>
              <a:gd name="T93" fmla="*/ 1593 h 1782"/>
              <a:gd name="T94" fmla="*/ 138 w 1782"/>
              <a:gd name="T95" fmla="*/ 1492 h 1782"/>
              <a:gd name="T96" fmla="*/ 138 w 1782"/>
              <a:gd name="T97" fmla="*/ 238 h 1782"/>
              <a:gd name="T98" fmla="*/ 239 w 1782"/>
              <a:gd name="T99" fmla="*/ 137 h 1782"/>
              <a:gd name="T100" fmla="*/ 1492 w 1782"/>
              <a:gd name="T101" fmla="*/ 137 h 1782"/>
              <a:gd name="T102" fmla="*/ 1593 w 1782"/>
              <a:gd name="T103" fmla="*/ 238 h 1782"/>
              <a:gd name="T104" fmla="*/ 1710 w 1782"/>
              <a:gd name="T105" fmla="*/ 1492 h 1782"/>
              <a:gd name="T106" fmla="*/ 1665 w 1782"/>
              <a:gd name="T107" fmla="*/ 1543 h 1782"/>
              <a:gd name="T108" fmla="*/ 1665 w 1782"/>
              <a:gd name="T109" fmla="*/ 268 h 1782"/>
              <a:gd name="T110" fmla="*/ 1644 w 1782"/>
              <a:gd name="T111" fmla="*/ 116 h 1782"/>
              <a:gd name="T112" fmla="*/ 1761 w 1782"/>
              <a:gd name="T113" fmla="*/ 167 h 1782"/>
              <a:gd name="T114" fmla="*/ 1731 w 1782"/>
              <a:gd name="T115" fmla="*/ 50 h 1782"/>
              <a:gd name="T116" fmla="*/ 1710 w 1782"/>
              <a:gd name="T117" fmla="*/ 71 h 1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82" h="1782">
                <a:moveTo>
                  <a:pt x="1782" y="188"/>
                </a:moveTo>
                <a:lnTo>
                  <a:pt x="1782" y="0"/>
                </a:lnTo>
                <a:lnTo>
                  <a:pt x="1593" y="0"/>
                </a:lnTo>
                <a:lnTo>
                  <a:pt x="1593" y="116"/>
                </a:lnTo>
                <a:lnTo>
                  <a:pt x="1564" y="116"/>
                </a:lnTo>
                <a:lnTo>
                  <a:pt x="1564" y="0"/>
                </a:lnTo>
                <a:lnTo>
                  <a:pt x="217" y="0"/>
                </a:lnTo>
                <a:lnTo>
                  <a:pt x="217" y="116"/>
                </a:lnTo>
                <a:lnTo>
                  <a:pt x="189" y="116"/>
                </a:lnTo>
                <a:lnTo>
                  <a:pt x="189" y="0"/>
                </a:lnTo>
                <a:lnTo>
                  <a:pt x="0" y="0"/>
                </a:lnTo>
                <a:lnTo>
                  <a:pt x="0" y="188"/>
                </a:lnTo>
                <a:lnTo>
                  <a:pt x="116" y="188"/>
                </a:lnTo>
                <a:lnTo>
                  <a:pt x="116" y="217"/>
                </a:lnTo>
                <a:lnTo>
                  <a:pt x="0" y="217"/>
                </a:lnTo>
                <a:lnTo>
                  <a:pt x="0" y="1564"/>
                </a:lnTo>
                <a:lnTo>
                  <a:pt x="116" y="1564"/>
                </a:lnTo>
                <a:lnTo>
                  <a:pt x="116" y="1593"/>
                </a:lnTo>
                <a:lnTo>
                  <a:pt x="0" y="1593"/>
                </a:lnTo>
                <a:lnTo>
                  <a:pt x="0" y="1782"/>
                </a:lnTo>
                <a:lnTo>
                  <a:pt x="189" y="1782"/>
                </a:lnTo>
                <a:lnTo>
                  <a:pt x="189" y="1665"/>
                </a:lnTo>
                <a:lnTo>
                  <a:pt x="217" y="1665"/>
                </a:lnTo>
                <a:lnTo>
                  <a:pt x="217" y="1782"/>
                </a:lnTo>
                <a:lnTo>
                  <a:pt x="1564" y="1782"/>
                </a:lnTo>
                <a:lnTo>
                  <a:pt x="1564" y="1665"/>
                </a:lnTo>
                <a:lnTo>
                  <a:pt x="1593" y="1665"/>
                </a:lnTo>
                <a:lnTo>
                  <a:pt x="1593" y="1782"/>
                </a:lnTo>
                <a:lnTo>
                  <a:pt x="1782" y="1782"/>
                </a:lnTo>
                <a:lnTo>
                  <a:pt x="1782" y="1593"/>
                </a:lnTo>
                <a:lnTo>
                  <a:pt x="1665" y="1593"/>
                </a:lnTo>
                <a:lnTo>
                  <a:pt x="1665" y="1564"/>
                </a:lnTo>
                <a:lnTo>
                  <a:pt x="1782" y="1564"/>
                </a:lnTo>
                <a:lnTo>
                  <a:pt x="1782" y="217"/>
                </a:lnTo>
                <a:lnTo>
                  <a:pt x="1665" y="217"/>
                </a:lnTo>
                <a:lnTo>
                  <a:pt x="1665" y="188"/>
                </a:lnTo>
                <a:lnTo>
                  <a:pt x="1782" y="188"/>
                </a:lnTo>
                <a:close/>
                <a:moveTo>
                  <a:pt x="1614" y="137"/>
                </a:moveTo>
                <a:lnTo>
                  <a:pt x="1644" y="137"/>
                </a:lnTo>
                <a:lnTo>
                  <a:pt x="1644" y="167"/>
                </a:lnTo>
                <a:lnTo>
                  <a:pt x="1614" y="167"/>
                </a:lnTo>
                <a:lnTo>
                  <a:pt x="1614" y="137"/>
                </a:lnTo>
                <a:close/>
                <a:moveTo>
                  <a:pt x="1614" y="188"/>
                </a:moveTo>
                <a:lnTo>
                  <a:pt x="1644" y="188"/>
                </a:lnTo>
                <a:lnTo>
                  <a:pt x="1644" y="217"/>
                </a:lnTo>
                <a:lnTo>
                  <a:pt x="1614" y="217"/>
                </a:lnTo>
                <a:lnTo>
                  <a:pt x="1614" y="188"/>
                </a:lnTo>
                <a:close/>
                <a:moveTo>
                  <a:pt x="1564" y="137"/>
                </a:moveTo>
                <a:lnTo>
                  <a:pt x="1593" y="137"/>
                </a:lnTo>
                <a:lnTo>
                  <a:pt x="1593" y="167"/>
                </a:lnTo>
                <a:lnTo>
                  <a:pt x="1564" y="167"/>
                </a:lnTo>
                <a:lnTo>
                  <a:pt x="1564" y="137"/>
                </a:lnTo>
                <a:close/>
                <a:moveTo>
                  <a:pt x="239" y="21"/>
                </a:moveTo>
                <a:lnTo>
                  <a:pt x="1543" y="21"/>
                </a:lnTo>
                <a:lnTo>
                  <a:pt x="1543" y="116"/>
                </a:lnTo>
                <a:lnTo>
                  <a:pt x="1514" y="116"/>
                </a:lnTo>
                <a:lnTo>
                  <a:pt x="1514" y="50"/>
                </a:lnTo>
                <a:lnTo>
                  <a:pt x="1376" y="50"/>
                </a:lnTo>
                <a:lnTo>
                  <a:pt x="268" y="50"/>
                </a:lnTo>
                <a:lnTo>
                  <a:pt x="268" y="116"/>
                </a:lnTo>
                <a:lnTo>
                  <a:pt x="239" y="116"/>
                </a:lnTo>
                <a:lnTo>
                  <a:pt x="239" y="21"/>
                </a:lnTo>
                <a:close/>
                <a:moveTo>
                  <a:pt x="189" y="137"/>
                </a:moveTo>
                <a:lnTo>
                  <a:pt x="217" y="137"/>
                </a:lnTo>
                <a:lnTo>
                  <a:pt x="217" y="167"/>
                </a:lnTo>
                <a:lnTo>
                  <a:pt x="189" y="167"/>
                </a:lnTo>
                <a:lnTo>
                  <a:pt x="189" y="137"/>
                </a:lnTo>
                <a:close/>
                <a:moveTo>
                  <a:pt x="22" y="167"/>
                </a:moveTo>
                <a:lnTo>
                  <a:pt x="22" y="21"/>
                </a:lnTo>
                <a:lnTo>
                  <a:pt x="167" y="21"/>
                </a:lnTo>
                <a:lnTo>
                  <a:pt x="167" y="116"/>
                </a:lnTo>
                <a:lnTo>
                  <a:pt x="138" y="116"/>
                </a:lnTo>
                <a:lnTo>
                  <a:pt x="138" y="50"/>
                </a:lnTo>
                <a:lnTo>
                  <a:pt x="50" y="50"/>
                </a:lnTo>
                <a:lnTo>
                  <a:pt x="50" y="137"/>
                </a:lnTo>
                <a:lnTo>
                  <a:pt x="116" y="137"/>
                </a:lnTo>
                <a:lnTo>
                  <a:pt x="116" y="167"/>
                </a:lnTo>
                <a:lnTo>
                  <a:pt x="22" y="167"/>
                </a:lnTo>
                <a:close/>
                <a:moveTo>
                  <a:pt x="138" y="167"/>
                </a:moveTo>
                <a:lnTo>
                  <a:pt x="138" y="137"/>
                </a:lnTo>
                <a:lnTo>
                  <a:pt x="167" y="137"/>
                </a:lnTo>
                <a:lnTo>
                  <a:pt x="167" y="167"/>
                </a:lnTo>
                <a:lnTo>
                  <a:pt x="138" y="167"/>
                </a:lnTo>
                <a:close/>
                <a:moveTo>
                  <a:pt x="167" y="188"/>
                </a:moveTo>
                <a:lnTo>
                  <a:pt x="167" y="217"/>
                </a:lnTo>
                <a:lnTo>
                  <a:pt x="138" y="217"/>
                </a:lnTo>
                <a:lnTo>
                  <a:pt x="138" y="188"/>
                </a:lnTo>
                <a:lnTo>
                  <a:pt x="167" y="188"/>
                </a:lnTo>
                <a:close/>
                <a:moveTo>
                  <a:pt x="116" y="71"/>
                </a:moveTo>
                <a:lnTo>
                  <a:pt x="116" y="116"/>
                </a:lnTo>
                <a:lnTo>
                  <a:pt x="72" y="116"/>
                </a:lnTo>
                <a:lnTo>
                  <a:pt x="72" y="71"/>
                </a:lnTo>
                <a:lnTo>
                  <a:pt x="116" y="71"/>
                </a:lnTo>
                <a:close/>
                <a:moveTo>
                  <a:pt x="22" y="1543"/>
                </a:moveTo>
                <a:lnTo>
                  <a:pt x="22" y="238"/>
                </a:lnTo>
                <a:lnTo>
                  <a:pt x="116" y="238"/>
                </a:lnTo>
                <a:lnTo>
                  <a:pt x="116" y="268"/>
                </a:lnTo>
                <a:lnTo>
                  <a:pt x="50" y="268"/>
                </a:lnTo>
                <a:lnTo>
                  <a:pt x="50" y="1513"/>
                </a:lnTo>
                <a:lnTo>
                  <a:pt x="116" y="1513"/>
                </a:lnTo>
                <a:lnTo>
                  <a:pt x="116" y="1543"/>
                </a:lnTo>
                <a:lnTo>
                  <a:pt x="22" y="1543"/>
                </a:lnTo>
                <a:close/>
                <a:moveTo>
                  <a:pt x="167" y="1760"/>
                </a:moveTo>
                <a:lnTo>
                  <a:pt x="22" y="1760"/>
                </a:lnTo>
                <a:lnTo>
                  <a:pt x="22" y="1614"/>
                </a:lnTo>
                <a:lnTo>
                  <a:pt x="116" y="1614"/>
                </a:lnTo>
                <a:lnTo>
                  <a:pt x="116" y="1643"/>
                </a:lnTo>
                <a:lnTo>
                  <a:pt x="50" y="1643"/>
                </a:lnTo>
                <a:lnTo>
                  <a:pt x="50" y="1731"/>
                </a:lnTo>
                <a:lnTo>
                  <a:pt x="138" y="1731"/>
                </a:lnTo>
                <a:lnTo>
                  <a:pt x="138" y="1665"/>
                </a:lnTo>
                <a:lnTo>
                  <a:pt x="167" y="1665"/>
                </a:lnTo>
                <a:lnTo>
                  <a:pt x="167" y="1760"/>
                </a:lnTo>
                <a:close/>
                <a:moveTo>
                  <a:pt x="116" y="1665"/>
                </a:moveTo>
                <a:lnTo>
                  <a:pt x="116" y="1709"/>
                </a:lnTo>
                <a:lnTo>
                  <a:pt x="72" y="1709"/>
                </a:lnTo>
                <a:lnTo>
                  <a:pt x="72" y="1665"/>
                </a:lnTo>
                <a:lnTo>
                  <a:pt x="116" y="1665"/>
                </a:lnTo>
                <a:close/>
                <a:moveTo>
                  <a:pt x="167" y="1643"/>
                </a:moveTo>
                <a:lnTo>
                  <a:pt x="138" y="1643"/>
                </a:lnTo>
                <a:lnTo>
                  <a:pt x="138" y="1614"/>
                </a:lnTo>
                <a:lnTo>
                  <a:pt x="167" y="1614"/>
                </a:lnTo>
                <a:lnTo>
                  <a:pt x="167" y="1643"/>
                </a:lnTo>
                <a:close/>
                <a:moveTo>
                  <a:pt x="167" y="1593"/>
                </a:moveTo>
                <a:lnTo>
                  <a:pt x="138" y="1593"/>
                </a:lnTo>
                <a:lnTo>
                  <a:pt x="138" y="1564"/>
                </a:lnTo>
                <a:lnTo>
                  <a:pt x="167" y="1564"/>
                </a:lnTo>
                <a:lnTo>
                  <a:pt x="167" y="1593"/>
                </a:lnTo>
                <a:close/>
                <a:moveTo>
                  <a:pt x="217" y="1643"/>
                </a:moveTo>
                <a:lnTo>
                  <a:pt x="189" y="1643"/>
                </a:lnTo>
                <a:lnTo>
                  <a:pt x="189" y="1614"/>
                </a:lnTo>
                <a:lnTo>
                  <a:pt x="217" y="1614"/>
                </a:lnTo>
                <a:lnTo>
                  <a:pt x="217" y="1643"/>
                </a:lnTo>
                <a:close/>
                <a:moveTo>
                  <a:pt x="1543" y="1760"/>
                </a:moveTo>
                <a:lnTo>
                  <a:pt x="239" y="1760"/>
                </a:lnTo>
                <a:lnTo>
                  <a:pt x="239" y="1665"/>
                </a:lnTo>
                <a:lnTo>
                  <a:pt x="268" y="1665"/>
                </a:lnTo>
                <a:lnTo>
                  <a:pt x="268" y="1731"/>
                </a:lnTo>
                <a:lnTo>
                  <a:pt x="1376" y="1731"/>
                </a:lnTo>
                <a:lnTo>
                  <a:pt x="1514" y="1731"/>
                </a:lnTo>
                <a:lnTo>
                  <a:pt x="1514" y="1665"/>
                </a:lnTo>
                <a:lnTo>
                  <a:pt x="1543" y="1665"/>
                </a:lnTo>
                <a:lnTo>
                  <a:pt x="1543" y="1760"/>
                </a:lnTo>
                <a:close/>
                <a:moveTo>
                  <a:pt x="1593" y="1643"/>
                </a:moveTo>
                <a:lnTo>
                  <a:pt x="1564" y="1643"/>
                </a:lnTo>
                <a:lnTo>
                  <a:pt x="1564" y="1614"/>
                </a:lnTo>
                <a:lnTo>
                  <a:pt x="1593" y="1614"/>
                </a:lnTo>
                <a:lnTo>
                  <a:pt x="1593" y="1643"/>
                </a:lnTo>
                <a:close/>
                <a:moveTo>
                  <a:pt x="1761" y="1614"/>
                </a:moveTo>
                <a:lnTo>
                  <a:pt x="1761" y="1760"/>
                </a:lnTo>
                <a:lnTo>
                  <a:pt x="1614" y="1760"/>
                </a:lnTo>
                <a:lnTo>
                  <a:pt x="1614" y="1665"/>
                </a:lnTo>
                <a:lnTo>
                  <a:pt x="1644" y="1665"/>
                </a:lnTo>
                <a:lnTo>
                  <a:pt x="1644" y="1731"/>
                </a:lnTo>
                <a:lnTo>
                  <a:pt x="1731" y="1731"/>
                </a:lnTo>
                <a:lnTo>
                  <a:pt x="1731" y="1643"/>
                </a:lnTo>
                <a:lnTo>
                  <a:pt x="1665" y="1643"/>
                </a:lnTo>
                <a:lnTo>
                  <a:pt x="1665" y="1614"/>
                </a:lnTo>
                <a:lnTo>
                  <a:pt x="1761" y="1614"/>
                </a:lnTo>
                <a:close/>
                <a:moveTo>
                  <a:pt x="1644" y="1614"/>
                </a:moveTo>
                <a:lnTo>
                  <a:pt x="1644" y="1643"/>
                </a:lnTo>
                <a:lnTo>
                  <a:pt x="1614" y="1643"/>
                </a:lnTo>
                <a:lnTo>
                  <a:pt x="1614" y="1614"/>
                </a:lnTo>
                <a:lnTo>
                  <a:pt x="1644" y="1614"/>
                </a:lnTo>
                <a:close/>
                <a:moveTo>
                  <a:pt x="1614" y="1593"/>
                </a:moveTo>
                <a:lnTo>
                  <a:pt x="1614" y="1564"/>
                </a:lnTo>
                <a:lnTo>
                  <a:pt x="1644" y="1564"/>
                </a:lnTo>
                <a:lnTo>
                  <a:pt x="1644" y="1593"/>
                </a:lnTo>
                <a:lnTo>
                  <a:pt x="1614" y="1593"/>
                </a:lnTo>
                <a:close/>
                <a:moveTo>
                  <a:pt x="1665" y="1709"/>
                </a:moveTo>
                <a:lnTo>
                  <a:pt x="1665" y="1665"/>
                </a:lnTo>
                <a:lnTo>
                  <a:pt x="1710" y="1665"/>
                </a:lnTo>
                <a:lnTo>
                  <a:pt x="1710" y="1709"/>
                </a:lnTo>
                <a:lnTo>
                  <a:pt x="1665" y="1709"/>
                </a:lnTo>
                <a:close/>
                <a:moveTo>
                  <a:pt x="1644" y="1492"/>
                </a:moveTo>
                <a:lnTo>
                  <a:pt x="1644" y="1543"/>
                </a:lnTo>
                <a:lnTo>
                  <a:pt x="1593" y="1543"/>
                </a:lnTo>
                <a:lnTo>
                  <a:pt x="1593" y="1593"/>
                </a:lnTo>
                <a:lnTo>
                  <a:pt x="1543" y="1593"/>
                </a:lnTo>
                <a:lnTo>
                  <a:pt x="1543" y="1643"/>
                </a:lnTo>
                <a:lnTo>
                  <a:pt x="1492" y="1643"/>
                </a:lnTo>
                <a:lnTo>
                  <a:pt x="1492" y="1709"/>
                </a:lnTo>
                <a:lnTo>
                  <a:pt x="289" y="1709"/>
                </a:lnTo>
                <a:lnTo>
                  <a:pt x="289" y="1643"/>
                </a:lnTo>
                <a:lnTo>
                  <a:pt x="239" y="1643"/>
                </a:lnTo>
                <a:lnTo>
                  <a:pt x="239" y="1593"/>
                </a:lnTo>
                <a:lnTo>
                  <a:pt x="189" y="1593"/>
                </a:lnTo>
                <a:lnTo>
                  <a:pt x="189" y="1543"/>
                </a:lnTo>
                <a:lnTo>
                  <a:pt x="138" y="1543"/>
                </a:lnTo>
                <a:lnTo>
                  <a:pt x="138" y="1492"/>
                </a:lnTo>
                <a:lnTo>
                  <a:pt x="72" y="1492"/>
                </a:lnTo>
                <a:lnTo>
                  <a:pt x="72" y="289"/>
                </a:lnTo>
                <a:lnTo>
                  <a:pt x="138" y="289"/>
                </a:lnTo>
                <a:lnTo>
                  <a:pt x="138" y="238"/>
                </a:lnTo>
                <a:lnTo>
                  <a:pt x="189" y="238"/>
                </a:lnTo>
                <a:lnTo>
                  <a:pt x="189" y="188"/>
                </a:lnTo>
                <a:lnTo>
                  <a:pt x="239" y="188"/>
                </a:lnTo>
                <a:lnTo>
                  <a:pt x="239" y="137"/>
                </a:lnTo>
                <a:lnTo>
                  <a:pt x="289" y="137"/>
                </a:lnTo>
                <a:lnTo>
                  <a:pt x="289" y="71"/>
                </a:lnTo>
                <a:lnTo>
                  <a:pt x="1492" y="71"/>
                </a:lnTo>
                <a:lnTo>
                  <a:pt x="1492" y="137"/>
                </a:lnTo>
                <a:lnTo>
                  <a:pt x="1543" y="137"/>
                </a:lnTo>
                <a:lnTo>
                  <a:pt x="1543" y="188"/>
                </a:lnTo>
                <a:lnTo>
                  <a:pt x="1593" y="188"/>
                </a:lnTo>
                <a:lnTo>
                  <a:pt x="1593" y="238"/>
                </a:lnTo>
                <a:lnTo>
                  <a:pt x="1644" y="238"/>
                </a:lnTo>
                <a:lnTo>
                  <a:pt x="1644" y="289"/>
                </a:lnTo>
                <a:lnTo>
                  <a:pt x="1710" y="289"/>
                </a:lnTo>
                <a:lnTo>
                  <a:pt x="1710" y="1492"/>
                </a:lnTo>
                <a:lnTo>
                  <a:pt x="1644" y="1492"/>
                </a:lnTo>
                <a:close/>
                <a:moveTo>
                  <a:pt x="1761" y="238"/>
                </a:moveTo>
                <a:lnTo>
                  <a:pt x="1761" y="1543"/>
                </a:lnTo>
                <a:lnTo>
                  <a:pt x="1665" y="1543"/>
                </a:lnTo>
                <a:lnTo>
                  <a:pt x="1665" y="1513"/>
                </a:lnTo>
                <a:lnTo>
                  <a:pt x="1731" y="1513"/>
                </a:lnTo>
                <a:lnTo>
                  <a:pt x="1731" y="268"/>
                </a:lnTo>
                <a:lnTo>
                  <a:pt x="1665" y="268"/>
                </a:lnTo>
                <a:lnTo>
                  <a:pt x="1665" y="238"/>
                </a:lnTo>
                <a:lnTo>
                  <a:pt x="1761" y="238"/>
                </a:lnTo>
                <a:close/>
                <a:moveTo>
                  <a:pt x="1644" y="50"/>
                </a:moveTo>
                <a:lnTo>
                  <a:pt x="1644" y="116"/>
                </a:lnTo>
                <a:lnTo>
                  <a:pt x="1614" y="116"/>
                </a:lnTo>
                <a:lnTo>
                  <a:pt x="1614" y="21"/>
                </a:lnTo>
                <a:lnTo>
                  <a:pt x="1761" y="21"/>
                </a:lnTo>
                <a:lnTo>
                  <a:pt x="1761" y="167"/>
                </a:lnTo>
                <a:lnTo>
                  <a:pt x="1665" y="167"/>
                </a:lnTo>
                <a:lnTo>
                  <a:pt x="1665" y="137"/>
                </a:lnTo>
                <a:lnTo>
                  <a:pt x="1731" y="137"/>
                </a:lnTo>
                <a:lnTo>
                  <a:pt x="1731" y="50"/>
                </a:lnTo>
                <a:lnTo>
                  <a:pt x="1644" y="50"/>
                </a:lnTo>
                <a:close/>
                <a:moveTo>
                  <a:pt x="1665" y="116"/>
                </a:moveTo>
                <a:lnTo>
                  <a:pt x="1665" y="71"/>
                </a:lnTo>
                <a:lnTo>
                  <a:pt x="1710" y="71"/>
                </a:lnTo>
                <a:lnTo>
                  <a:pt x="1710" y="116"/>
                </a:lnTo>
                <a:lnTo>
                  <a:pt x="1665" y="11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1930" y="4381493"/>
            <a:ext cx="8248143" cy="1640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3642F-348C-4F18-83BE-215E1A49CB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7F286-6C7E-4204-95BF-61E39D0C94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7580E-CA91-432F-AC91-24EE0CF81A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5656265"/>
            <a:ext cx="1220628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46413"/>
            <a:ext cx="2757488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61514" y="2241550"/>
            <a:ext cx="931863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标题 1"/>
          <p:cNvSpPr>
            <a:spLocks noGrp="1"/>
          </p:cNvSpPr>
          <p:nvPr>
            <p:ph type="ctrTitle" hasCustomPrompt="1"/>
          </p:nvPr>
        </p:nvSpPr>
        <p:spPr>
          <a:xfrm>
            <a:off x="1265768" y="1122363"/>
            <a:ext cx="9660467" cy="2387600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17" name="副标题 2"/>
          <p:cNvSpPr>
            <a:spLocks noGrp="1"/>
          </p:cNvSpPr>
          <p:nvPr>
            <p:ph type="subTitle" idx="1"/>
          </p:nvPr>
        </p:nvSpPr>
        <p:spPr>
          <a:xfrm>
            <a:off x="1265768" y="3649663"/>
            <a:ext cx="9660467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D33F-A69D-4025-915A-7382D8F837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0"/>
            <a:ext cx="225425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F2F88-35EC-4B56-BD9D-EE345CF8AF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1" y="713675"/>
            <a:ext cx="4681655" cy="142816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D9D74-47D9-4702-A33C-335B63B48DB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65CF6-2C14-4511-A06D-18EEFA182D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9" y="365125"/>
            <a:ext cx="908901" cy="5811838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76A71-7CA5-497D-BEB3-F22EFCB461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3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4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fld id="{1EAE44A3-C37C-42A8-A344-833D3EE6815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4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8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3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14338" name="组合 8"/>
          <p:cNvGrpSpPr/>
          <p:nvPr/>
        </p:nvGrpSpPr>
        <p:grpSpPr bwMode="auto">
          <a:xfrm>
            <a:off x="1554163" y="1840433"/>
            <a:ext cx="5268912" cy="1770787"/>
            <a:chOff x="1129718" y="1928209"/>
            <a:chExt cx="3514120" cy="1772661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637936" y="1928209"/>
              <a:ext cx="2497683" cy="554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50000"/>
                </a:lnSpc>
                <a:buFontTx/>
                <a:buNone/>
                <a:defRPr/>
              </a:pP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第二单元 </a:t>
              </a:r>
              <a:r>
                <a:rPr lang="en-US" altLang="zh-CN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</a:t>
              </a: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异分母分数加减法</a:t>
              </a:r>
            </a:p>
          </p:txBody>
        </p:sp>
        <p:sp>
          <p:nvSpPr>
            <p:cNvPr id="14340" name="TextBox 2"/>
            <p:cNvSpPr txBox="1">
              <a:spLocks noChangeArrowheads="1"/>
            </p:cNvSpPr>
            <p:nvPr/>
          </p:nvSpPr>
          <p:spPr bwMode="auto">
            <a:xfrm>
              <a:off x="1129718" y="2868993"/>
              <a:ext cx="3514120" cy="831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分数和小数的互化</a:t>
              </a: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4342" name="图片 1" descr="数学冀教五年级下册（2014年新编）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42251" y="1517650"/>
            <a:ext cx="43561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6523" y="5878171"/>
            <a:ext cx="783572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41588" y="815976"/>
            <a:ext cx="79816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把下面的小数化成分数（能约分的要约分）</a:t>
            </a:r>
          </a:p>
        </p:txBody>
      </p:sp>
      <p:grpSp>
        <p:nvGrpSpPr>
          <p:cNvPr id="27" name="组合 26"/>
          <p:cNvGrpSpPr/>
          <p:nvPr/>
        </p:nvGrpSpPr>
        <p:grpSpPr bwMode="auto">
          <a:xfrm>
            <a:off x="2155159" y="1593851"/>
            <a:ext cx="5851525" cy="1113914"/>
            <a:chOff x="3393" y="2509"/>
            <a:chExt cx="8780" cy="1876"/>
          </a:xfrm>
        </p:grpSpPr>
        <p:grpSp>
          <p:nvGrpSpPr>
            <p:cNvPr id="24580" name="Group 135"/>
            <p:cNvGrpSpPr/>
            <p:nvPr/>
          </p:nvGrpSpPr>
          <p:grpSpPr bwMode="auto">
            <a:xfrm>
              <a:off x="6563" y="2509"/>
              <a:ext cx="1238" cy="1876"/>
              <a:chOff x="4275" y="425450"/>
              <a:chExt cx="495" cy="1191510"/>
            </a:xfrm>
          </p:grpSpPr>
          <p:sp>
            <p:nvSpPr>
              <p:cNvPr id="12" name="Line 136"/>
              <p:cNvSpPr>
                <a:spLocks noChangeShapeType="1"/>
              </p:cNvSpPr>
              <p:nvPr/>
            </p:nvSpPr>
            <p:spPr bwMode="auto">
              <a:xfrm>
                <a:off x="4318" y="996144"/>
                <a:ext cx="369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4582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425450"/>
                <a:ext cx="267" cy="757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  <p:sp>
            <p:nvSpPr>
              <p:cNvPr id="24583" name="Text Box 138"/>
              <p:cNvSpPr txBox="1">
                <a:spLocks noChangeArrowheads="1"/>
              </p:cNvSpPr>
              <p:nvPr/>
            </p:nvSpPr>
            <p:spPr bwMode="auto">
              <a:xfrm>
                <a:off x="4275" y="925516"/>
                <a:ext cx="495" cy="691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</a:t>
                </a:r>
              </a:p>
            </p:txBody>
          </p:sp>
        </p:grpSp>
        <p:grpSp>
          <p:nvGrpSpPr>
            <p:cNvPr id="24584" name="组合 17"/>
            <p:cNvGrpSpPr/>
            <p:nvPr/>
          </p:nvGrpSpPr>
          <p:grpSpPr bwMode="auto">
            <a:xfrm>
              <a:off x="3393" y="2509"/>
              <a:ext cx="8780" cy="1876"/>
              <a:chOff x="3393" y="2509"/>
              <a:chExt cx="8780" cy="1876"/>
            </a:xfrm>
          </p:grpSpPr>
          <p:sp>
            <p:nvSpPr>
              <p:cNvPr id="24585" name="TextBox 2"/>
              <p:cNvSpPr txBox="1">
                <a:spLocks noChangeArrowheads="1"/>
              </p:cNvSpPr>
              <p:nvPr/>
            </p:nvSpPr>
            <p:spPr bwMode="auto">
              <a:xfrm>
                <a:off x="3393" y="2958"/>
                <a:ext cx="1460" cy="1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1.5 </a:t>
                </a:r>
              </a:p>
            </p:txBody>
          </p:sp>
          <p:sp>
            <p:nvSpPr>
              <p:cNvPr id="24586" name="TextBox 5"/>
              <p:cNvSpPr txBox="1">
                <a:spLocks noChangeArrowheads="1"/>
              </p:cNvSpPr>
              <p:nvPr/>
            </p:nvSpPr>
            <p:spPr bwMode="auto">
              <a:xfrm>
                <a:off x="4519" y="2958"/>
                <a:ext cx="2052" cy="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 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</a:p>
            </p:txBody>
          </p:sp>
          <p:grpSp>
            <p:nvGrpSpPr>
              <p:cNvPr id="24587" name="Group 135"/>
              <p:cNvGrpSpPr/>
              <p:nvPr/>
            </p:nvGrpSpPr>
            <p:grpSpPr bwMode="auto">
              <a:xfrm>
                <a:off x="9468" y="2509"/>
                <a:ext cx="918" cy="1876"/>
                <a:chOff x="4807" y="425450"/>
                <a:chExt cx="367" cy="1191587"/>
              </a:xfrm>
            </p:grpSpPr>
            <p:sp>
              <p:nvSpPr>
                <p:cNvPr id="9" name="Line 136"/>
                <p:cNvSpPr>
                  <a:spLocks noChangeShapeType="1"/>
                </p:cNvSpPr>
                <p:nvPr/>
              </p:nvSpPr>
              <p:spPr bwMode="auto">
                <a:xfrm>
                  <a:off x="4807" y="996144"/>
                  <a:ext cx="367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+mn-ea"/>
                  </a:endParaRPr>
                </a:p>
              </p:txBody>
            </p:sp>
            <p:sp>
              <p:nvSpPr>
                <p:cNvPr id="24589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4855" y="425450"/>
                  <a:ext cx="267" cy="7573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40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</a:p>
              </p:txBody>
            </p:sp>
            <p:sp>
              <p:nvSpPr>
                <p:cNvPr id="24590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4852" y="925516"/>
                  <a:ext cx="270" cy="6915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6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</a:p>
              </p:txBody>
            </p:sp>
          </p:grpSp>
          <p:sp>
            <p:nvSpPr>
              <p:cNvPr id="24591" name="TextBox 7"/>
              <p:cNvSpPr txBox="1">
                <a:spLocks noChangeArrowheads="1"/>
              </p:cNvSpPr>
              <p:nvPr/>
            </p:nvSpPr>
            <p:spPr bwMode="auto">
              <a:xfrm>
                <a:off x="7460" y="2958"/>
                <a:ext cx="2052" cy="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 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</a:p>
            </p:txBody>
          </p:sp>
          <p:grpSp>
            <p:nvGrpSpPr>
              <p:cNvPr id="24592" name="组合 33"/>
              <p:cNvGrpSpPr/>
              <p:nvPr/>
            </p:nvGrpSpPr>
            <p:grpSpPr bwMode="auto">
              <a:xfrm>
                <a:off x="10256" y="2556"/>
                <a:ext cx="1917" cy="1705"/>
                <a:chOff x="5000628" y="315898"/>
                <a:chExt cx="1217607" cy="1082675"/>
              </a:xfrm>
            </p:grpSpPr>
            <p:sp>
              <p:nvSpPr>
                <p:cNvPr id="24593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000628" y="571480"/>
                  <a:ext cx="615978" cy="6912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en-US" sz="36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＝</a:t>
                  </a:r>
                </a:p>
              </p:txBody>
            </p:sp>
            <p:grpSp>
              <p:nvGrpSpPr>
                <p:cNvPr id="24594" name="组合 47"/>
                <p:cNvGrpSpPr/>
                <p:nvPr/>
              </p:nvGrpSpPr>
              <p:grpSpPr bwMode="auto">
                <a:xfrm>
                  <a:off x="5429256" y="315898"/>
                  <a:ext cx="788979" cy="1082675"/>
                  <a:chOff x="2000232" y="1828803"/>
                  <a:chExt cx="788673" cy="1082677"/>
                </a:xfrm>
              </p:grpSpPr>
              <p:grpSp>
                <p:nvGrpSpPr>
                  <p:cNvPr id="24595" name="Group 19"/>
                  <p:cNvGrpSpPr/>
                  <p:nvPr/>
                </p:nvGrpSpPr>
                <p:grpSpPr bwMode="auto">
                  <a:xfrm>
                    <a:off x="2285975" y="1828803"/>
                    <a:ext cx="502930" cy="1082677"/>
                    <a:chOff x="864" y="1152"/>
                    <a:chExt cx="288" cy="682"/>
                  </a:xfrm>
                </p:grpSpPr>
                <p:sp>
                  <p:nvSpPr>
                    <p:cNvPr id="24596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4" y="1440"/>
                      <a:ext cx="205" cy="3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3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p:txBody>
                </p:sp>
                <p:sp>
                  <p:nvSpPr>
                    <p:cNvPr id="24597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67" cy="39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3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p:txBody>
                </p:sp>
                <p:sp>
                  <p:nvSpPr>
                    <p:cNvPr id="2459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4599" name="Text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00232" y="2071678"/>
                    <a:ext cx="340854" cy="62538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32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1</a:t>
                    </a:r>
                  </a:p>
                </p:txBody>
              </p:sp>
            </p:grpSp>
          </p:grpSp>
        </p:grpSp>
      </p:grpSp>
      <p:grpSp>
        <p:nvGrpSpPr>
          <p:cNvPr id="29" name="组合 28"/>
          <p:cNvGrpSpPr/>
          <p:nvPr/>
        </p:nvGrpSpPr>
        <p:grpSpPr bwMode="auto">
          <a:xfrm>
            <a:off x="2129791" y="2949575"/>
            <a:ext cx="5540375" cy="1146493"/>
            <a:chOff x="3355" y="4646"/>
            <a:chExt cx="8725" cy="1805"/>
          </a:xfrm>
        </p:grpSpPr>
        <p:sp>
          <p:nvSpPr>
            <p:cNvPr id="24601" name="TextBox 21"/>
            <p:cNvSpPr txBox="1">
              <a:spLocks noChangeArrowheads="1"/>
            </p:cNvSpPr>
            <p:nvPr/>
          </p:nvSpPr>
          <p:spPr bwMode="auto">
            <a:xfrm>
              <a:off x="3355" y="5091"/>
              <a:ext cx="131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2.8</a:t>
              </a:r>
            </a:p>
          </p:txBody>
        </p:sp>
        <p:grpSp>
          <p:nvGrpSpPr>
            <p:cNvPr id="24602" name="组合 22"/>
            <p:cNvGrpSpPr/>
            <p:nvPr/>
          </p:nvGrpSpPr>
          <p:grpSpPr bwMode="auto">
            <a:xfrm>
              <a:off x="4425" y="4646"/>
              <a:ext cx="5867" cy="1805"/>
              <a:chOff x="130428" y="1143066"/>
              <a:chExt cx="3725602" cy="1146487"/>
            </a:xfrm>
          </p:grpSpPr>
          <p:grpSp>
            <p:nvGrpSpPr>
              <p:cNvPr id="24603" name="Group 135"/>
              <p:cNvGrpSpPr/>
              <p:nvPr/>
            </p:nvGrpSpPr>
            <p:grpSpPr bwMode="auto">
              <a:xfrm>
                <a:off x="1428733" y="1143066"/>
                <a:ext cx="785813" cy="1146487"/>
                <a:chOff x="4275" y="425450"/>
                <a:chExt cx="495" cy="1146487"/>
              </a:xfrm>
            </p:grpSpPr>
            <p:sp>
              <p:nvSpPr>
                <p:cNvPr id="11" name="Line 136"/>
                <p:cNvSpPr>
                  <a:spLocks noChangeShapeType="1"/>
                </p:cNvSpPr>
                <p:nvPr/>
              </p:nvSpPr>
              <p:spPr bwMode="auto">
                <a:xfrm>
                  <a:off x="4323" y="997049"/>
                  <a:ext cx="364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+mn-ea"/>
                  </a:endParaRPr>
                </a:p>
              </p:txBody>
            </p:sp>
            <p:sp>
              <p:nvSpPr>
                <p:cNvPr id="24605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4368" y="425450"/>
                  <a:ext cx="267" cy="7069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40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8</a:t>
                  </a:r>
                </a:p>
              </p:txBody>
            </p:sp>
            <p:sp>
              <p:nvSpPr>
                <p:cNvPr id="24606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4275" y="925516"/>
                  <a:ext cx="495" cy="646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6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10</a:t>
                  </a:r>
                </a:p>
              </p:txBody>
            </p:sp>
          </p:grpSp>
          <p:sp>
            <p:nvSpPr>
              <p:cNvPr id="24607" name="TextBox 24"/>
              <p:cNvSpPr txBox="1">
                <a:spLocks noChangeArrowheads="1"/>
              </p:cNvSpPr>
              <p:nvPr/>
            </p:nvSpPr>
            <p:spPr bwMode="auto">
              <a:xfrm>
                <a:off x="130428" y="1428818"/>
                <a:ext cx="1367703" cy="584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 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</a:p>
            </p:txBody>
          </p:sp>
          <p:grpSp>
            <p:nvGrpSpPr>
              <p:cNvPr id="24608" name="Group 135"/>
              <p:cNvGrpSpPr/>
              <p:nvPr/>
            </p:nvGrpSpPr>
            <p:grpSpPr bwMode="auto">
              <a:xfrm>
                <a:off x="3273417" y="1143066"/>
                <a:ext cx="582613" cy="1145421"/>
                <a:chOff x="4807" y="425450"/>
                <a:chExt cx="367" cy="1145421"/>
              </a:xfrm>
            </p:grpSpPr>
            <p:sp>
              <p:nvSpPr>
                <p:cNvPr id="28" name="Line 136"/>
                <p:cNvSpPr>
                  <a:spLocks noChangeShapeType="1"/>
                </p:cNvSpPr>
                <p:nvPr/>
              </p:nvSpPr>
              <p:spPr bwMode="auto">
                <a:xfrm>
                  <a:off x="4807" y="997049"/>
                  <a:ext cx="367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+mn-ea"/>
                  </a:endParaRPr>
                </a:p>
              </p:txBody>
            </p:sp>
            <p:sp>
              <p:nvSpPr>
                <p:cNvPr id="24610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4855" y="425450"/>
                  <a:ext cx="267" cy="7069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40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</a:p>
              </p:txBody>
            </p:sp>
            <p:sp>
              <p:nvSpPr>
                <p:cNvPr id="24611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4852" y="925516"/>
                  <a:ext cx="270" cy="6453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6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5</a:t>
                  </a:r>
                </a:p>
              </p:txBody>
            </p:sp>
          </p:grpSp>
          <p:sp>
            <p:nvSpPr>
              <p:cNvPr id="24612" name="TextBox 26"/>
              <p:cNvSpPr txBox="1">
                <a:spLocks noChangeArrowheads="1"/>
              </p:cNvSpPr>
              <p:nvPr/>
            </p:nvSpPr>
            <p:spPr bwMode="auto">
              <a:xfrm>
                <a:off x="1998294" y="1428818"/>
                <a:ext cx="1367703" cy="584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 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</a:p>
            </p:txBody>
          </p:sp>
        </p:grpSp>
        <p:grpSp>
          <p:nvGrpSpPr>
            <p:cNvPr id="24613" name="组合 34"/>
            <p:cNvGrpSpPr/>
            <p:nvPr/>
          </p:nvGrpSpPr>
          <p:grpSpPr bwMode="auto">
            <a:xfrm>
              <a:off x="10163" y="4646"/>
              <a:ext cx="1917" cy="1640"/>
              <a:chOff x="5000628" y="315896"/>
              <a:chExt cx="1217605" cy="1041399"/>
            </a:xfrm>
          </p:grpSpPr>
          <p:sp>
            <p:nvSpPr>
              <p:cNvPr id="24614" name="TextBox 35"/>
              <p:cNvSpPr txBox="1">
                <a:spLocks noChangeArrowheads="1"/>
              </p:cNvSpPr>
              <p:nvPr/>
            </p:nvSpPr>
            <p:spPr bwMode="auto">
              <a:xfrm>
                <a:off x="5000628" y="571480"/>
                <a:ext cx="646496" cy="646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</a:p>
            </p:txBody>
          </p:sp>
          <p:grpSp>
            <p:nvGrpSpPr>
              <p:cNvPr id="24615" name="组合 47"/>
              <p:cNvGrpSpPr/>
              <p:nvPr/>
            </p:nvGrpSpPr>
            <p:grpSpPr bwMode="auto">
              <a:xfrm>
                <a:off x="5429256" y="315896"/>
                <a:ext cx="788977" cy="1041399"/>
                <a:chOff x="2000232" y="1828803"/>
                <a:chExt cx="788671" cy="1041402"/>
              </a:xfrm>
            </p:grpSpPr>
            <p:grpSp>
              <p:nvGrpSpPr>
                <p:cNvPr id="24616" name="Group 19"/>
                <p:cNvGrpSpPr/>
                <p:nvPr/>
              </p:nvGrpSpPr>
              <p:grpSpPr bwMode="auto">
                <a:xfrm>
                  <a:off x="2285973" y="1828803"/>
                  <a:ext cx="502930" cy="1041402"/>
                  <a:chOff x="864" y="1152"/>
                  <a:chExt cx="288" cy="656"/>
                </a:xfrm>
              </p:grpSpPr>
              <p:sp>
                <p:nvSpPr>
                  <p:cNvPr id="2461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1440"/>
                    <a:ext cx="205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32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5</a:t>
                    </a:r>
                  </a:p>
                </p:txBody>
              </p:sp>
              <p:sp>
                <p:nvSpPr>
                  <p:cNvPr id="2461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1152"/>
                    <a:ext cx="267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32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4</a:t>
                    </a:r>
                  </a:p>
                </p:txBody>
              </p:sp>
              <p:sp>
                <p:nvSpPr>
                  <p:cNvPr id="24619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488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4620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2000232" y="2071678"/>
                  <a:ext cx="340854" cy="5835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</a:p>
              </p:txBody>
            </p:sp>
          </p:grpSp>
        </p:grpSp>
      </p:grpSp>
      <p:grpSp>
        <p:nvGrpSpPr>
          <p:cNvPr id="30" name="组合 29"/>
          <p:cNvGrpSpPr/>
          <p:nvPr/>
        </p:nvGrpSpPr>
        <p:grpSpPr bwMode="auto">
          <a:xfrm>
            <a:off x="2091691" y="4094165"/>
            <a:ext cx="5848351" cy="1323232"/>
            <a:chOff x="3295" y="6447"/>
            <a:chExt cx="9210" cy="2085"/>
          </a:xfrm>
        </p:grpSpPr>
        <p:sp>
          <p:nvSpPr>
            <p:cNvPr id="24622" name="TextBox 42"/>
            <p:cNvSpPr txBox="1">
              <a:spLocks noChangeArrowheads="1"/>
            </p:cNvSpPr>
            <p:nvPr/>
          </p:nvSpPr>
          <p:spPr bwMode="auto">
            <a:xfrm>
              <a:off x="3295" y="6892"/>
              <a:ext cx="1745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7.12</a:t>
              </a:r>
            </a:p>
          </p:txBody>
        </p:sp>
        <p:grpSp>
          <p:nvGrpSpPr>
            <p:cNvPr id="24623" name="组合 43"/>
            <p:cNvGrpSpPr/>
            <p:nvPr/>
          </p:nvGrpSpPr>
          <p:grpSpPr bwMode="auto">
            <a:xfrm>
              <a:off x="4740" y="6447"/>
              <a:ext cx="6595" cy="2085"/>
              <a:chOff x="130428" y="1143066"/>
              <a:chExt cx="4187569" cy="1324724"/>
            </a:xfrm>
          </p:grpSpPr>
          <p:grpSp>
            <p:nvGrpSpPr>
              <p:cNvPr id="24624" name="Group 135"/>
              <p:cNvGrpSpPr/>
              <p:nvPr/>
            </p:nvGrpSpPr>
            <p:grpSpPr bwMode="auto">
              <a:xfrm>
                <a:off x="1355707" y="1143066"/>
                <a:ext cx="1249363" cy="1324724"/>
                <a:chOff x="4229" y="425450"/>
                <a:chExt cx="787" cy="1324724"/>
              </a:xfrm>
            </p:grpSpPr>
            <p:sp>
              <p:nvSpPr>
                <p:cNvPr id="52" name="Line 136"/>
                <p:cNvSpPr>
                  <a:spLocks noChangeShapeType="1"/>
                </p:cNvSpPr>
                <p:nvPr/>
              </p:nvSpPr>
              <p:spPr bwMode="auto">
                <a:xfrm>
                  <a:off x="4323" y="997505"/>
                  <a:ext cx="367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+mn-ea"/>
                  </a:endParaRPr>
                </a:p>
              </p:txBody>
            </p:sp>
            <p:sp>
              <p:nvSpPr>
                <p:cNvPr id="24626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4274" y="425450"/>
                  <a:ext cx="491" cy="13247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40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12</a:t>
                  </a:r>
                </a:p>
              </p:txBody>
            </p:sp>
            <p:sp>
              <p:nvSpPr>
                <p:cNvPr id="24627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4229" y="925292"/>
                  <a:ext cx="787" cy="6469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6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100</a:t>
                  </a:r>
                </a:p>
              </p:txBody>
            </p:sp>
          </p:grpSp>
          <p:sp>
            <p:nvSpPr>
              <p:cNvPr id="24628" name="TextBox 45"/>
              <p:cNvSpPr txBox="1">
                <a:spLocks noChangeArrowheads="1"/>
              </p:cNvSpPr>
              <p:nvPr/>
            </p:nvSpPr>
            <p:spPr bwMode="auto">
              <a:xfrm>
                <a:off x="130428" y="1428818"/>
                <a:ext cx="1367598" cy="585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 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</a:p>
            </p:txBody>
          </p:sp>
          <p:grpSp>
            <p:nvGrpSpPr>
              <p:cNvPr id="24629" name="Group 135"/>
              <p:cNvGrpSpPr/>
              <p:nvPr/>
            </p:nvGrpSpPr>
            <p:grpSpPr bwMode="auto">
              <a:xfrm>
                <a:off x="3260721" y="1143066"/>
                <a:ext cx="1057276" cy="1145124"/>
                <a:chOff x="4799" y="425450"/>
                <a:chExt cx="666" cy="1145124"/>
              </a:xfrm>
            </p:grpSpPr>
            <p:sp>
              <p:nvSpPr>
                <p:cNvPr id="49" name="Line 136"/>
                <p:cNvSpPr>
                  <a:spLocks noChangeShapeType="1"/>
                </p:cNvSpPr>
                <p:nvPr/>
              </p:nvSpPr>
              <p:spPr bwMode="auto">
                <a:xfrm>
                  <a:off x="4807" y="997505"/>
                  <a:ext cx="367" cy="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ysClr val="windowText" lastClr="000000"/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zh-CN" altLang="en-US">
                    <a:solidFill>
                      <a:sysClr val="windowText" lastClr="000000"/>
                    </a:solidFill>
                    <a:latin typeface="Calibri" panose="020F0502020204030204" pitchFamily="34" charset="0"/>
                    <a:cs typeface="+mn-ea"/>
                  </a:endParaRPr>
                </a:p>
              </p:txBody>
            </p:sp>
            <p:sp>
              <p:nvSpPr>
                <p:cNvPr id="24631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4855" y="425450"/>
                  <a:ext cx="267" cy="7068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40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</a:p>
              </p:txBody>
            </p:sp>
            <p:sp>
              <p:nvSpPr>
                <p:cNvPr id="2463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4799" y="925289"/>
                  <a:ext cx="666" cy="6452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6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25</a:t>
                  </a:r>
                </a:p>
              </p:txBody>
            </p:sp>
          </p:grpSp>
          <p:sp>
            <p:nvSpPr>
              <p:cNvPr id="24633" name="TextBox 47"/>
              <p:cNvSpPr txBox="1">
                <a:spLocks noChangeArrowheads="1"/>
              </p:cNvSpPr>
              <p:nvPr/>
            </p:nvSpPr>
            <p:spPr bwMode="auto">
              <a:xfrm>
                <a:off x="1998294" y="1428818"/>
                <a:ext cx="1367598" cy="5854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 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＋</a:t>
                </a:r>
              </a:p>
            </p:txBody>
          </p:sp>
        </p:grpSp>
        <p:grpSp>
          <p:nvGrpSpPr>
            <p:cNvPr id="24634" name="组合 54"/>
            <p:cNvGrpSpPr/>
            <p:nvPr/>
          </p:nvGrpSpPr>
          <p:grpSpPr bwMode="auto">
            <a:xfrm>
              <a:off x="10398" y="6447"/>
              <a:ext cx="2107" cy="1642"/>
              <a:chOff x="5000628" y="315896"/>
              <a:chExt cx="1338145" cy="1042986"/>
            </a:xfrm>
          </p:grpSpPr>
          <p:sp>
            <p:nvSpPr>
              <p:cNvPr id="24635" name="TextBox 55"/>
              <p:cNvSpPr txBox="1">
                <a:spLocks noChangeArrowheads="1"/>
              </p:cNvSpPr>
              <p:nvPr/>
            </p:nvSpPr>
            <p:spPr bwMode="auto">
              <a:xfrm>
                <a:off x="5000628" y="571480"/>
                <a:ext cx="646428" cy="646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</a:p>
            </p:txBody>
          </p:sp>
          <p:grpSp>
            <p:nvGrpSpPr>
              <p:cNvPr id="24636" name="组合 47"/>
              <p:cNvGrpSpPr/>
              <p:nvPr/>
            </p:nvGrpSpPr>
            <p:grpSpPr bwMode="auto">
              <a:xfrm>
                <a:off x="5429256" y="315896"/>
                <a:ext cx="909517" cy="1042986"/>
                <a:chOff x="2000232" y="1828802"/>
                <a:chExt cx="909164" cy="1042989"/>
              </a:xfrm>
            </p:grpSpPr>
            <p:grpSp>
              <p:nvGrpSpPr>
                <p:cNvPr id="24637" name="Group 19"/>
                <p:cNvGrpSpPr/>
                <p:nvPr/>
              </p:nvGrpSpPr>
              <p:grpSpPr bwMode="auto">
                <a:xfrm>
                  <a:off x="2205643" y="1828802"/>
                  <a:ext cx="703753" cy="1042989"/>
                  <a:chOff x="818" y="1152"/>
                  <a:chExt cx="403" cy="657"/>
                </a:xfrm>
              </p:grpSpPr>
              <p:sp>
                <p:nvSpPr>
                  <p:cNvPr id="2463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8" y="1440"/>
                    <a:ext cx="403" cy="36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32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25</a:t>
                    </a:r>
                  </a:p>
                </p:txBody>
              </p:sp>
              <p:sp>
                <p:nvSpPr>
                  <p:cNvPr id="2463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1152"/>
                    <a:ext cx="267" cy="3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32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3</a:t>
                    </a:r>
                  </a:p>
                </p:txBody>
              </p:sp>
              <p:sp>
                <p:nvSpPr>
                  <p:cNvPr id="2464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488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4641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2000232" y="2071678"/>
                  <a:ext cx="340854" cy="5835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7</a:t>
                  </a:r>
                </a:p>
              </p:txBody>
            </p:sp>
          </p:grpSp>
        </p:grpSp>
      </p:grpSp>
      <p:sp>
        <p:nvSpPr>
          <p:cNvPr id="24642" name="Rectangle 2"/>
          <p:cNvSpPr txBox="1">
            <a:spLocks noChangeArrowheads="1"/>
          </p:cNvSpPr>
          <p:nvPr/>
        </p:nvSpPr>
        <p:spPr bwMode="auto">
          <a:xfrm>
            <a:off x="452439" y="1400176"/>
            <a:ext cx="1852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14400" indent="-914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Calibri Light" panose="020F0302020204030204" pitchFamily="34" charset="0"/>
              </a:rPr>
              <a:t>练一练</a:t>
            </a:r>
          </a:p>
        </p:txBody>
      </p:sp>
      <p:grpSp>
        <p:nvGrpSpPr>
          <p:cNvPr id="33" name="组合 32"/>
          <p:cNvGrpSpPr/>
          <p:nvPr/>
        </p:nvGrpSpPr>
        <p:grpSpPr bwMode="auto">
          <a:xfrm>
            <a:off x="1866267" y="5500689"/>
            <a:ext cx="6073775" cy="1175385"/>
            <a:chOff x="2939" y="8662"/>
            <a:chExt cx="9566" cy="1851"/>
          </a:xfrm>
        </p:grpSpPr>
        <p:grpSp>
          <p:nvGrpSpPr>
            <p:cNvPr id="24644" name="组合 31"/>
            <p:cNvGrpSpPr/>
            <p:nvPr/>
          </p:nvGrpSpPr>
          <p:grpSpPr bwMode="auto">
            <a:xfrm>
              <a:off x="2939" y="8662"/>
              <a:ext cx="9566" cy="1851"/>
              <a:chOff x="3355" y="7942"/>
              <a:chExt cx="9566" cy="1851"/>
            </a:xfrm>
          </p:grpSpPr>
          <p:sp>
            <p:nvSpPr>
              <p:cNvPr id="24645" name="TextBox 62"/>
              <p:cNvSpPr txBox="1">
                <a:spLocks noChangeArrowheads="1"/>
              </p:cNvSpPr>
              <p:nvPr/>
            </p:nvSpPr>
            <p:spPr bwMode="auto">
              <a:xfrm>
                <a:off x="3355" y="8475"/>
                <a:ext cx="2172" cy="10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6.875</a:t>
                </a:r>
              </a:p>
            </p:txBody>
          </p:sp>
          <p:grpSp>
            <p:nvGrpSpPr>
              <p:cNvPr id="24646" name="组合 63"/>
              <p:cNvGrpSpPr/>
              <p:nvPr/>
            </p:nvGrpSpPr>
            <p:grpSpPr bwMode="auto">
              <a:xfrm>
                <a:off x="5241" y="7990"/>
                <a:ext cx="5895" cy="1803"/>
                <a:chOff x="-617551" y="761991"/>
                <a:chExt cx="3743329" cy="1145351"/>
              </a:xfrm>
            </p:grpSpPr>
            <p:sp>
              <p:nvSpPr>
                <p:cNvPr id="24647" name="TextBox 65"/>
                <p:cNvSpPr txBox="1">
                  <a:spLocks noChangeArrowheads="1"/>
                </p:cNvSpPr>
                <p:nvPr/>
              </p:nvSpPr>
              <p:spPr bwMode="auto">
                <a:xfrm>
                  <a:off x="-617551" y="1049649"/>
                  <a:ext cx="1367730" cy="5850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en-US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＝</a:t>
                  </a:r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 </a:t>
                  </a:r>
                  <a:r>
                    <a:rPr lang="zh-CN" altLang="en-US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＋</a:t>
                  </a:r>
                </a:p>
              </p:txBody>
            </p:sp>
            <p:grpSp>
              <p:nvGrpSpPr>
                <p:cNvPr id="24648" name="Group 135"/>
                <p:cNvGrpSpPr/>
                <p:nvPr/>
              </p:nvGrpSpPr>
              <p:grpSpPr bwMode="auto">
                <a:xfrm>
                  <a:off x="2498715" y="761991"/>
                  <a:ext cx="627063" cy="1145351"/>
                  <a:chOff x="4319" y="44375"/>
                  <a:chExt cx="395" cy="1145351"/>
                </a:xfrm>
              </p:grpSpPr>
              <p:sp>
                <p:nvSpPr>
                  <p:cNvPr id="69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4347" y="630073"/>
                    <a:ext cx="367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ysClr val="windowText" lastClr="000000"/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buFontTx/>
                      <a:buNone/>
                      <a:defRPr/>
                    </a:pPr>
                    <a:endParaRPr lang="zh-CN" altLang="en-US">
                      <a:solidFill>
                        <a:sysClr val="windowText" lastClr="000000"/>
                      </a:solidFill>
                      <a:latin typeface="Calibri" panose="020F0502020204030204" pitchFamily="34" charset="0"/>
                      <a:cs typeface="+mn-ea"/>
                    </a:endParaRPr>
                  </a:p>
                </p:txBody>
              </p:sp>
              <p:sp>
                <p:nvSpPr>
                  <p:cNvPr id="24650" name="Text Box 1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25" y="44375"/>
                    <a:ext cx="267" cy="7068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40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7</a:t>
                    </a:r>
                  </a:p>
                </p:txBody>
              </p:sp>
              <p:sp>
                <p:nvSpPr>
                  <p:cNvPr id="24651" name="Text Box 1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19" y="544441"/>
                    <a:ext cx="277" cy="6452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36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8</a:t>
                    </a:r>
                  </a:p>
                </p:txBody>
              </p:sp>
            </p:grpSp>
            <p:sp>
              <p:nvSpPr>
                <p:cNvPr id="24652" name="TextBox 67"/>
                <p:cNvSpPr txBox="1">
                  <a:spLocks noChangeArrowheads="1"/>
                </p:cNvSpPr>
                <p:nvPr/>
              </p:nvSpPr>
              <p:spPr bwMode="auto">
                <a:xfrm>
                  <a:off x="1336033" y="1054731"/>
                  <a:ext cx="1367730" cy="5850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en-US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＝</a:t>
                  </a:r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6 </a:t>
                  </a:r>
                  <a:r>
                    <a:rPr lang="zh-CN" altLang="en-US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＋</a:t>
                  </a:r>
                </a:p>
              </p:txBody>
            </p:sp>
          </p:grpSp>
          <p:grpSp>
            <p:nvGrpSpPr>
              <p:cNvPr id="24653" name="组合 74"/>
              <p:cNvGrpSpPr/>
              <p:nvPr/>
            </p:nvGrpSpPr>
            <p:grpSpPr bwMode="auto">
              <a:xfrm>
                <a:off x="11004" y="7942"/>
                <a:ext cx="1917" cy="1640"/>
                <a:chOff x="5000628" y="315896"/>
                <a:chExt cx="1217602" cy="1041399"/>
              </a:xfrm>
            </p:grpSpPr>
            <p:sp>
              <p:nvSpPr>
                <p:cNvPr id="24654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5000628" y="571480"/>
                  <a:ext cx="646561" cy="646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zh-CN" altLang="en-US" sz="36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＝</a:t>
                  </a:r>
                </a:p>
              </p:txBody>
            </p:sp>
            <p:grpSp>
              <p:nvGrpSpPr>
                <p:cNvPr id="24655" name="组合 47"/>
                <p:cNvGrpSpPr/>
                <p:nvPr/>
              </p:nvGrpSpPr>
              <p:grpSpPr bwMode="auto">
                <a:xfrm>
                  <a:off x="5429255" y="315896"/>
                  <a:ext cx="788975" cy="1041399"/>
                  <a:chOff x="2000232" y="1828803"/>
                  <a:chExt cx="788669" cy="1041402"/>
                </a:xfrm>
              </p:grpSpPr>
              <p:grpSp>
                <p:nvGrpSpPr>
                  <p:cNvPr id="24656" name="Group 19"/>
                  <p:cNvGrpSpPr/>
                  <p:nvPr/>
                </p:nvGrpSpPr>
                <p:grpSpPr bwMode="auto">
                  <a:xfrm>
                    <a:off x="2266762" y="1828803"/>
                    <a:ext cx="522139" cy="1041402"/>
                    <a:chOff x="853" y="1152"/>
                    <a:chExt cx="299" cy="656"/>
                  </a:xfrm>
                </p:grpSpPr>
                <p:sp>
                  <p:nvSpPr>
                    <p:cNvPr id="24657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3" y="1440"/>
                      <a:ext cx="239" cy="3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3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p:txBody>
                </p:sp>
                <p:sp>
                  <p:nvSpPr>
                    <p:cNvPr id="24658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4" y="1152"/>
                      <a:ext cx="267" cy="3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32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p:txBody>
                </p:sp>
                <p:sp>
                  <p:nvSpPr>
                    <p:cNvPr id="24659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148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4660" name="Text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00232" y="2071678"/>
                    <a:ext cx="340854" cy="5835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r>
                      <a:rPr lang="en-US" altLang="zh-CN" sz="32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6</a:t>
                    </a:r>
                  </a:p>
                </p:txBody>
              </p:sp>
            </p:grpSp>
          </p:grpSp>
        </p:grpSp>
        <p:graphicFrame>
          <p:nvGraphicFramePr>
            <p:cNvPr id="24661" name="对象 1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6759" y="8722"/>
            <a:ext cx="1582" cy="1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67" r:id="rId4" imgW="355600" imgH="393700" progId="Equation.KSEE3">
                    <p:embed/>
                  </p:oleObj>
                </mc:Choice>
                <mc:Fallback>
                  <p:oleObj r:id="rId4" imgW="355600" imgH="393700" progId="Equation.KSEE3">
                    <p:embed/>
                    <p:pic>
                      <p:nvPicPr>
                        <p:cNvPr id="0" name="对象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9" y="8722"/>
                          <a:ext cx="1582" cy="17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452439" y="1400176"/>
            <a:ext cx="1852612" cy="708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14400" indent="-914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 Light" panose="020F0302020204030204" pitchFamily="34" charset="0"/>
              </a:rPr>
              <a:t>复习导入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68501" y="1117601"/>
            <a:ext cx="10028239" cy="311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5865"/>
              </a:lnSpc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小数的计数单位是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                                                         )</a:t>
            </a:r>
          </a:p>
          <a:p>
            <a:pPr>
              <a:lnSpc>
                <a:spcPts val="58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分别写作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                            )</a:t>
            </a:r>
          </a:p>
          <a:p>
            <a:pPr>
              <a:lnSpc>
                <a:spcPts val="5865"/>
              </a:lnSpc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小数相邻计数单位的进率是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 )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 Box 1047"/>
          <p:cNvSpPr txBox="1">
            <a:spLocks noChangeArrowheads="1"/>
          </p:cNvSpPr>
          <p:nvPr/>
        </p:nvSpPr>
        <p:spPr bwMode="auto">
          <a:xfrm>
            <a:off x="3757613" y="2801940"/>
            <a:ext cx="5257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</a:t>
            </a:r>
            <a:r>
              <a:rPr lang="zh-CN" altLang="en-US" sz="36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0.01</a:t>
            </a:r>
            <a:r>
              <a:rPr lang="zh-CN" altLang="en-US" sz="36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6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0.001</a:t>
            </a:r>
            <a:r>
              <a:rPr lang="en-US" altLang="en-US" sz="28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‥‥‥</a:t>
            </a:r>
            <a:endParaRPr lang="en-US" altLang="zh-CN" sz="280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 Box 1049"/>
          <p:cNvSpPr txBox="1">
            <a:spLocks noChangeArrowheads="1"/>
          </p:cNvSpPr>
          <p:nvPr/>
        </p:nvSpPr>
        <p:spPr bwMode="auto">
          <a:xfrm>
            <a:off x="1968500" y="4333875"/>
            <a:ext cx="77041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说出下面各小数数位名称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分别表示什么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1050"/>
          <p:cNvSpPr txBox="1">
            <a:spLocks noChangeArrowheads="1"/>
          </p:cNvSpPr>
          <p:nvPr/>
        </p:nvSpPr>
        <p:spPr bwMode="auto">
          <a:xfrm>
            <a:off x="3192463" y="5173665"/>
            <a:ext cx="1219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0.6</a:t>
            </a:r>
          </a:p>
        </p:txBody>
      </p:sp>
      <p:sp>
        <p:nvSpPr>
          <p:cNvPr id="8" name="Text Box 1051"/>
          <p:cNvSpPr txBox="1">
            <a:spLocks noChangeArrowheads="1"/>
          </p:cNvSpPr>
          <p:nvPr/>
        </p:nvSpPr>
        <p:spPr bwMode="auto">
          <a:xfrm>
            <a:off x="5473701" y="5173665"/>
            <a:ext cx="136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0.24</a:t>
            </a:r>
          </a:p>
        </p:txBody>
      </p:sp>
      <p:sp>
        <p:nvSpPr>
          <p:cNvPr id="9" name="Text Box 1052"/>
          <p:cNvSpPr txBox="1">
            <a:spLocks noChangeArrowheads="1"/>
          </p:cNvSpPr>
          <p:nvPr/>
        </p:nvSpPr>
        <p:spPr bwMode="auto">
          <a:xfrm>
            <a:off x="8078788" y="5173665"/>
            <a:ext cx="172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0.375</a:t>
            </a:r>
          </a:p>
        </p:txBody>
      </p:sp>
      <p:sp>
        <p:nvSpPr>
          <p:cNvPr id="10" name="Text Box 1053"/>
          <p:cNvSpPr txBox="1">
            <a:spLocks noChangeArrowheads="1"/>
          </p:cNvSpPr>
          <p:nvPr/>
        </p:nvSpPr>
        <p:spPr bwMode="auto">
          <a:xfrm>
            <a:off x="7261226" y="3568702"/>
            <a:ext cx="720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</a:p>
        </p:txBody>
      </p:sp>
      <p:sp>
        <p:nvSpPr>
          <p:cNvPr id="2" name="Text Box 1048"/>
          <p:cNvSpPr txBox="1">
            <a:spLocks noChangeArrowheads="1"/>
          </p:cNvSpPr>
          <p:nvPr/>
        </p:nvSpPr>
        <p:spPr bwMode="auto">
          <a:xfrm>
            <a:off x="2305051" y="2089151"/>
            <a:ext cx="7705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十分之一、百分之一、千分之一</a:t>
            </a:r>
            <a:r>
              <a:rPr lang="en-US" altLang="en-US" sz="2800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‥‥‥</a:t>
            </a:r>
            <a:endParaRPr lang="en-US" altLang="zh-CN" sz="280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452439" y="1400176"/>
            <a:ext cx="1852612" cy="708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14400" indent="-914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Calibri Light" panose="020F0302020204030204" pitchFamily="34" charset="0"/>
              </a:rPr>
              <a:t>复习导入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019300" y="141605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看图写出分数和小数。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457825" y="3000376"/>
            <a:ext cx="990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</a:t>
            </a:r>
          </a:p>
        </p:txBody>
      </p:sp>
      <p:graphicFrame>
        <p:nvGraphicFramePr>
          <p:cNvPr id="47" name="Group 6"/>
          <p:cNvGraphicFramePr>
            <a:graphicFrameLocks noGrp="1"/>
          </p:cNvGraphicFramePr>
          <p:nvPr/>
        </p:nvGraphicFramePr>
        <p:xfrm>
          <a:off x="8020052" y="4130675"/>
          <a:ext cx="1825629" cy="1905000"/>
        </p:xfrm>
        <a:graphic>
          <a:graphicData uri="http://schemas.openxmlformats.org/drawingml/2006/table">
            <a:tbl>
              <a:tblPr>
                <a:effectLst/>
                <a:tableStyleId>{5940675A-B579-460E-94D1-54222C63F5DA}</a:tableStyleId>
              </a:tblPr>
              <a:tblGrid>
                <a:gridCol w="182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1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5720" marR="45720" vert="eaVert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8" name="Text Box 129"/>
          <p:cNvSpPr txBox="1">
            <a:spLocks noChangeArrowheads="1"/>
          </p:cNvSpPr>
          <p:nvPr/>
        </p:nvSpPr>
        <p:spPr bwMode="auto">
          <a:xfrm>
            <a:off x="3590926" y="4130676"/>
            <a:ext cx="4538663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小数表示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  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        ）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分数表示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  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（        ）</a:t>
            </a:r>
            <a:endParaRPr lang="zh-CN" altLang="en-US" sz="3200" u="sng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9" name="Group 130"/>
          <p:cNvGrpSpPr/>
          <p:nvPr/>
        </p:nvGrpSpPr>
        <p:grpSpPr bwMode="auto">
          <a:xfrm>
            <a:off x="5948363" y="4559301"/>
            <a:ext cx="1066800" cy="1193800"/>
            <a:chOff x="4992" y="192"/>
            <a:chExt cx="672" cy="752"/>
          </a:xfrm>
        </p:grpSpPr>
        <p:sp>
          <p:nvSpPr>
            <p:cNvPr id="17538" name="Line 131"/>
            <p:cNvSpPr>
              <a:spLocks noChangeShapeType="1"/>
            </p:cNvSpPr>
            <p:nvPr/>
          </p:nvSpPr>
          <p:spPr bwMode="auto">
            <a:xfrm>
              <a:off x="5040" y="576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39" name="Text Box 132"/>
            <p:cNvSpPr txBox="1">
              <a:spLocks noChangeArrowheads="1"/>
            </p:cNvSpPr>
            <p:nvPr/>
          </p:nvSpPr>
          <p:spPr bwMode="auto">
            <a:xfrm>
              <a:off x="4992" y="576"/>
              <a:ext cx="67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</a:p>
          </p:txBody>
        </p:sp>
        <p:sp>
          <p:nvSpPr>
            <p:cNvPr id="17540" name="Text Box 133"/>
            <p:cNvSpPr txBox="1">
              <a:spLocks noChangeArrowheads="1"/>
            </p:cNvSpPr>
            <p:nvPr/>
          </p:nvSpPr>
          <p:spPr bwMode="auto">
            <a:xfrm>
              <a:off x="5040" y="192"/>
              <a:ext cx="48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23</a:t>
              </a:r>
            </a:p>
          </p:txBody>
        </p:sp>
      </p:grpSp>
      <p:sp>
        <p:nvSpPr>
          <p:cNvPr id="53" name="Text Box 134"/>
          <p:cNvSpPr txBox="1">
            <a:spLocks noChangeArrowheads="1"/>
          </p:cNvSpPr>
          <p:nvPr/>
        </p:nvSpPr>
        <p:spPr bwMode="auto">
          <a:xfrm>
            <a:off x="5948363" y="4059238"/>
            <a:ext cx="160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0.23</a:t>
            </a:r>
          </a:p>
        </p:txBody>
      </p:sp>
      <p:grpSp>
        <p:nvGrpSpPr>
          <p:cNvPr id="54" name="Group 135"/>
          <p:cNvGrpSpPr/>
          <p:nvPr/>
        </p:nvGrpSpPr>
        <p:grpSpPr bwMode="auto">
          <a:xfrm>
            <a:off x="9320213" y="2416175"/>
            <a:ext cx="914400" cy="1255713"/>
            <a:chOff x="4320" y="192"/>
            <a:chExt cx="576" cy="791"/>
          </a:xfrm>
        </p:grpSpPr>
        <p:sp>
          <p:nvSpPr>
            <p:cNvPr id="17543" name="Line 136"/>
            <p:cNvSpPr>
              <a:spLocks noChangeShapeType="1"/>
            </p:cNvSpPr>
            <p:nvPr/>
          </p:nvSpPr>
          <p:spPr bwMode="auto">
            <a:xfrm>
              <a:off x="4320" y="624"/>
              <a:ext cx="36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4" name="Text Box 137"/>
            <p:cNvSpPr txBox="1">
              <a:spLocks noChangeArrowheads="1"/>
            </p:cNvSpPr>
            <p:nvPr/>
          </p:nvSpPr>
          <p:spPr bwMode="auto">
            <a:xfrm>
              <a:off x="4368" y="192"/>
              <a:ext cx="36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7545" name="Text Box 138"/>
            <p:cNvSpPr txBox="1">
              <a:spLocks noChangeArrowheads="1"/>
            </p:cNvSpPr>
            <p:nvPr/>
          </p:nvSpPr>
          <p:spPr bwMode="auto">
            <a:xfrm>
              <a:off x="4320" y="576"/>
              <a:ext cx="57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</a:p>
          </p:txBody>
        </p:sp>
      </p:grpSp>
      <p:grpSp>
        <p:nvGrpSpPr>
          <p:cNvPr id="58" name="Group 139"/>
          <p:cNvGrpSpPr/>
          <p:nvPr/>
        </p:nvGrpSpPr>
        <p:grpSpPr bwMode="auto">
          <a:xfrm>
            <a:off x="2714626" y="2058988"/>
            <a:ext cx="7459663" cy="1655762"/>
            <a:chOff x="437" y="1287"/>
            <a:chExt cx="4699" cy="1043"/>
          </a:xfrm>
        </p:grpSpPr>
        <p:grpSp>
          <p:nvGrpSpPr>
            <p:cNvPr id="17547" name="Group 140"/>
            <p:cNvGrpSpPr/>
            <p:nvPr/>
          </p:nvGrpSpPr>
          <p:grpSpPr bwMode="auto">
            <a:xfrm>
              <a:off x="539" y="1287"/>
              <a:ext cx="3600" cy="379"/>
              <a:chOff x="539" y="1298"/>
              <a:chExt cx="3600" cy="379"/>
            </a:xfrm>
          </p:grpSpPr>
          <p:grpSp>
            <p:nvGrpSpPr>
              <p:cNvPr id="17548" name="Group 141"/>
              <p:cNvGrpSpPr/>
              <p:nvPr/>
            </p:nvGrpSpPr>
            <p:grpSpPr bwMode="auto">
              <a:xfrm>
                <a:off x="539" y="1581"/>
                <a:ext cx="3600" cy="96"/>
                <a:chOff x="432" y="1344"/>
                <a:chExt cx="4272" cy="96"/>
              </a:xfrm>
            </p:grpSpPr>
            <p:sp>
              <p:nvSpPr>
                <p:cNvPr id="17549" name="Line 142"/>
                <p:cNvSpPr>
                  <a:spLocks noChangeShapeType="1"/>
                </p:cNvSpPr>
                <p:nvPr/>
              </p:nvSpPr>
              <p:spPr bwMode="auto">
                <a:xfrm>
                  <a:off x="432" y="1440"/>
                  <a:ext cx="427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0" name="Line 143"/>
                <p:cNvSpPr>
                  <a:spLocks noChangeShapeType="1"/>
                </p:cNvSpPr>
                <p:nvPr/>
              </p:nvSpPr>
              <p:spPr bwMode="auto">
                <a:xfrm>
                  <a:off x="432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1" name="Line 144"/>
                <p:cNvSpPr>
                  <a:spLocks noChangeShapeType="1"/>
                </p:cNvSpPr>
                <p:nvPr/>
              </p:nvSpPr>
              <p:spPr bwMode="auto">
                <a:xfrm>
                  <a:off x="864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2" name="Line 145"/>
                <p:cNvSpPr>
                  <a:spLocks noChangeShapeType="1"/>
                </p:cNvSpPr>
                <p:nvPr/>
              </p:nvSpPr>
              <p:spPr bwMode="auto">
                <a:xfrm>
                  <a:off x="1296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3" name="Line 146"/>
                <p:cNvSpPr>
                  <a:spLocks noChangeShapeType="1"/>
                </p:cNvSpPr>
                <p:nvPr/>
              </p:nvSpPr>
              <p:spPr bwMode="auto">
                <a:xfrm>
                  <a:off x="1728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4" name="Line 147"/>
                <p:cNvSpPr>
                  <a:spLocks noChangeShapeType="1"/>
                </p:cNvSpPr>
                <p:nvPr/>
              </p:nvSpPr>
              <p:spPr bwMode="auto">
                <a:xfrm>
                  <a:off x="2160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5" name="Line 148"/>
                <p:cNvSpPr>
                  <a:spLocks noChangeShapeType="1"/>
                </p:cNvSpPr>
                <p:nvPr/>
              </p:nvSpPr>
              <p:spPr bwMode="auto">
                <a:xfrm>
                  <a:off x="2592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6" name="Line 149"/>
                <p:cNvSpPr>
                  <a:spLocks noChangeShapeType="1"/>
                </p:cNvSpPr>
                <p:nvPr/>
              </p:nvSpPr>
              <p:spPr bwMode="auto">
                <a:xfrm>
                  <a:off x="3024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7" name="Line 150"/>
                <p:cNvSpPr>
                  <a:spLocks noChangeShapeType="1"/>
                </p:cNvSpPr>
                <p:nvPr/>
              </p:nvSpPr>
              <p:spPr bwMode="auto">
                <a:xfrm>
                  <a:off x="3456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8" name="Line 151"/>
                <p:cNvSpPr>
                  <a:spLocks noChangeShapeType="1"/>
                </p:cNvSpPr>
                <p:nvPr/>
              </p:nvSpPr>
              <p:spPr bwMode="auto">
                <a:xfrm>
                  <a:off x="3888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59" name="Line 152"/>
                <p:cNvSpPr>
                  <a:spLocks noChangeShapeType="1"/>
                </p:cNvSpPr>
                <p:nvPr/>
              </p:nvSpPr>
              <p:spPr bwMode="auto">
                <a:xfrm>
                  <a:off x="4320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60" name="Line 153"/>
                <p:cNvSpPr>
                  <a:spLocks noChangeShapeType="1"/>
                </p:cNvSpPr>
                <p:nvPr/>
              </p:nvSpPr>
              <p:spPr bwMode="auto">
                <a:xfrm>
                  <a:off x="4704" y="1344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561" name="AutoShape 154"/>
              <p:cNvSpPr/>
              <p:nvPr/>
            </p:nvSpPr>
            <p:spPr bwMode="auto">
              <a:xfrm rot="-5372187">
                <a:off x="967" y="859"/>
                <a:ext cx="241" cy="1107"/>
              </a:xfrm>
              <a:prstGeom prst="rightBrace">
                <a:avLst>
                  <a:gd name="adj1" fmla="val 38150"/>
                  <a:gd name="adj2" fmla="val 50000"/>
                </a:avLst>
              </a:prstGeom>
              <a:noFill/>
              <a:ln w="3810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algn="ctr"/>
                <a:endParaRPr lang="zh-CN" altLang="zh-CN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7562" name="Group 155"/>
            <p:cNvGrpSpPr/>
            <p:nvPr/>
          </p:nvGrpSpPr>
          <p:grpSpPr bwMode="auto">
            <a:xfrm>
              <a:off x="437" y="1962"/>
              <a:ext cx="4699" cy="368"/>
              <a:chOff x="437" y="1973"/>
              <a:chExt cx="4699" cy="368"/>
            </a:xfrm>
          </p:grpSpPr>
          <p:sp>
            <p:nvSpPr>
              <p:cNvPr id="17563" name="Text Box 156"/>
              <p:cNvSpPr txBox="1">
                <a:spLocks noChangeArrowheads="1"/>
              </p:cNvSpPr>
              <p:nvPr/>
            </p:nvSpPr>
            <p:spPr bwMode="auto">
              <a:xfrm>
                <a:off x="437" y="1973"/>
                <a:ext cx="4080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小数表示                       分数表示</a:t>
                </a:r>
              </a:p>
            </p:txBody>
          </p:sp>
          <p:sp>
            <p:nvSpPr>
              <p:cNvPr id="17564" name="Line 157"/>
              <p:cNvSpPr>
                <a:spLocks noChangeShapeType="1"/>
              </p:cNvSpPr>
              <p:nvPr/>
            </p:nvSpPr>
            <p:spPr bwMode="auto">
              <a:xfrm>
                <a:off x="2064" y="225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565" name="Line 158"/>
              <p:cNvSpPr>
                <a:spLocks noChangeShapeType="1"/>
              </p:cNvSpPr>
              <p:nvPr/>
            </p:nvSpPr>
            <p:spPr bwMode="auto">
              <a:xfrm>
                <a:off x="4512" y="2256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Rectangle 14"/>
          <p:cNvSpPr txBox="1">
            <a:spLocks noChangeArrowheads="1"/>
          </p:cNvSpPr>
          <p:nvPr/>
        </p:nvSpPr>
        <p:spPr bwMode="auto">
          <a:xfrm>
            <a:off x="2305050" y="1373190"/>
            <a:ext cx="9582151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说出下列各分数的分数单位和有几个这样的单位。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8025" y="2108202"/>
            <a:ext cx="9286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5777" y="2165350"/>
            <a:ext cx="89217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10526" y="2238377"/>
            <a:ext cx="1123951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45114" y="4232275"/>
            <a:ext cx="13684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07339" y="4303713"/>
            <a:ext cx="131921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68651" y="4232275"/>
            <a:ext cx="13192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2"/>
          <p:cNvSpPr txBox="1">
            <a:spLocks noChangeArrowheads="1"/>
          </p:cNvSpPr>
          <p:nvPr/>
        </p:nvSpPr>
        <p:spPr bwMode="auto">
          <a:xfrm>
            <a:off x="452439" y="1400176"/>
            <a:ext cx="1852612" cy="708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14400" indent="-914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Calibri Light" panose="020F0302020204030204" pitchFamily="34" charset="0"/>
              </a:rPr>
              <a:t>复习导入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00275" y="696913"/>
            <a:ext cx="2071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分钟赛跑</a:t>
            </a:r>
          </a:p>
        </p:txBody>
      </p:sp>
      <p:pic>
        <p:nvPicPr>
          <p:cNvPr id="3" name="图片 2" descr="2008122282248822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35301" y="1381125"/>
            <a:ext cx="22367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1" descr="u=3969679318,1563590695&amp;fm=21&amp;gp=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2275" y="1339850"/>
            <a:ext cx="228600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700339" y="3768726"/>
            <a:ext cx="32271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羚羊跑了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千米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415089" y="3768726"/>
            <a:ext cx="31341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鸵鸟跑了    千米</a:t>
            </a:r>
          </a:p>
        </p:txBody>
      </p:sp>
      <p:grpSp>
        <p:nvGrpSpPr>
          <p:cNvPr id="10" name="Group 135"/>
          <p:cNvGrpSpPr/>
          <p:nvPr/>
        </p:nvGrpSpPr>
        <p:grpSpPr bwMode="auto">
          <a:xfrm>
            <a:off x="8032751" y="3513140"/>
            <a:ext cx="660400" cy="1158875"/>
            <a:chOff x="4320" y="248"/>
            <a:chExt cx="415" cy="750"/>
          </a:xfrm>
        </p:grpSpPr>
        <p:sp>
          <p:nvSpPr>
            <p:cNvPr id="11" name="Line 136"/>
            <p:cNvSpPr>
              <a:spLocks noChangeShapeType="1"/>
            </p:cNvSpPr>
            <p:nvPr/>
          </p:nvSpPr>
          <p:spPr bwMode="auto">
            <a:xfrm>
              <a:off x="4320" y="624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19465" name="Text Box 137"/>
            <p:cNvSpPr txBox="1">
              <a:spLocks noChangeArrowheads="1"/>
            </p:cNvSpPr>
            <p:nvPr/>
          </p:nvSpPr>
          <p:spPr bwMode="auto">
            <a:xfrm>
              <a:off x="4368" y="248"/>
              <a:ext cx="367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19466" name="Text Box 138"/>
            <p:cNvSpPr txBox="1">
              <a:spLocks noChangeArrowheads="1"/>
            </p:cNvSpPr>
            <p:nvPr/>
          </p:nvSpPr>
          <p:spPr bwMode="auto">
            <a:xfrm>
              <a:off x="4365" y="580"/>
              <a:ext cx="270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pic>
        <p:nvPicPr>
          <p:cNvPr id="13" name="图片 12" descr="小老鼠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4714" y="4411663"/>
            <a:ext cx="12573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圆角矩形标注 13"/>
          <p:cNvSpPr/>
          <p:nvPr/>
        </p:nvSpPr>
        <p:spPr>
          <a:xfrm>
            <a:off x="4914900" y="4697415"/>
            <a:ext cx="3214688" cy="642937"/>
          </a:xfrm>
          <a:prstGeom prst="wedgeRoundRectCallout">
            <a:avLst>
              <a:gd name="adj1" fmla="val -63287"/>
              <a:gd name="adj2" fmla="val 60377"/>
              <a:gd name="adj3" fmla="val 16667"/>
            </a:avLst>
          </a:prstGeom>
          <a:solidFill>
            <a:srgbClr val="FFFF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6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谁跑得快些？</a:t>
            </a:r>
          </a:p>
        </p:txBody>
      </p:sp>
      <p:sp>
        <p:nvSpPr>
          <p:cNvPr id="19469" name="TextBox 14"/>
          <p:cNvSpPr txBox="1">
            <a:spLocks noChangeArrowheads="1"/>
          </p:cNvSpPr>
          <p:nvPr/>
        </p:nvSpPr>
        <p:spPr bwMode="auto">
          <a:xfrm>
            <a:off x="328614" y="1035052"/>
            <a:ext cx="673582" cy="461665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96863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 descr="问题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9913" y="1042988"/>
            <a:ext cx="14128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小丸子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3700" y="85407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椭圆形标注 3"/>
          <p:cNvSpPr/>
          <p:nvPr/>
        </p:nvSpPr>
        <p:spPr>
          <a:xfrm>
            <a:off x="2197100" y="792165"/>
            <a:ext cx="3214688" cy="1285875"/>
          </a:xfrm>
          <a:prstGeom prst="wedgeEllipseCallout">
            <a:avLst>
              <a:gd name="adj1" fmla="val -61589"/>
              <a:gd name="adj2" fmla="val 31721"/>
            </a:avLst>
          </a:prstGeom>
          <a:solidFill>
            <a:srgbClr val="92D050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先把分数化成小数，再比较。</a:t>
            </a:r>
          </a:p>
        </p:txBody>
      </p:sp>
      <p:grpSp>
        <p:nvGrpSpPr>
          <p:cNvPr id="6" name="组合 63"/>
          <p:cNvGrpSpPr/>
          <p:nvPr/>
        </p:nvGrpSpPr>
        <p:grpSpPr bwMode="auto">
          <a:xfrm>
            <a:off x="2197100" y="2759077"/>
            <a:ext cx="4286251" cy="1133475"/>
            <a:chOff x="428596" y="2643182"/>
            <a:chExt cx="4286280" cy="1133475"/>
          </a:xfrm>
        </p:grpSpPr>
        <p:grpSp>
          <p:nvGrpSpPr>
            <p:cNvPr id="20486" name="Group 135"/>
            <p:cNvGrpSpPr/>
            <p:nvPr/>
          </p:nvGrpSpPr>
          <p:grpSpPr bwMode="auto">
            <a:xfrm>
              <a:off x="428596" y="2643182"/>
              <a:ext cx="658813" cy="1133475"/>
              <a:chOff x="4320" y="268"/>
              <a:chExt cx="415" cy="714"/>
            </a:xfrm>
          </p:grpSpPr>
          <p:sp>
            <p:nvSpPr>
              <p:cNvPr id="7" name="Line 136"/>
              <p:cNvSpPr>
                <a:spLocks noChangeShapeType="1"/>
              </p:cNvSpPr>
              <p:nvPr/>
            </p:nvSpPr>
            <p:spPr bwMode="auto">
              <a:xfrm>
                <a:off x="4320" y="624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0488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268"/>
                <a:ext cx="36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  <p:sp>
            <p:nvSpPr>
              <p:cNvPr id="20489" name="Text Box 138"/>
              <p:cNvSpPr txBox="1">
                <a:spLocks noChangeArrowheads="1"/>
              </p:cNvSpPr>
              <p:nvPr/>
            </p:nvSpPr>
            <p:spPr bwMode="auto">
              <a:xfrm>
                <a:off x="4389" y="578"/>
                <a:ext cx="27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</p:grpSp>
        <p:sp>
          <p:nvSpPr>
            <p:cNvPr id="20490" name="TextBox 20"/>
            <p:cNvSpPr txBox="1">
              <a:spLocks noChangeArrowheads="1"/>
            </p:cNvSpPr>
            <p:nvPr/>
          </p:nvSpPr>
          <p:spPr bwMode="auto">
            <a:xfrm>
              <a:off x="928662" y="2915663"/>
              <a:ext cx="378621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4÷5</a:t>
              </a:r>
              <a:r>
                <a:rPr lang="zh-CN" altLang="en-US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0.8</a:t>
              </a:r>
              <a:r>
                <a:rPr lang="zh-CN" altLang="en-US" sz="32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（千米）</a:t>
              </a:r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982914" y="3851276"/>
            <a:ext cx="17556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2625725" y="4493578"/>
            <a:ext cx="3081339" cy="1136650"/>
            <a:chOff x="4135" y="7077"/>
            <a:chExt cx="4852" cy="1790"/>
          </a:xfrm>
        </p:grpSpPr>
        <p:sp>
          <p:nvSpPr>
            <p:cNvPr id="20493" name="TextBox 22"/>
            <p:cNvSpPr txBox="1">
              <a:spLocks noChangeArrowheads="1"/>
            </p:cNvSpPr>
            <p:nvPr/>
          </p:nvSpPr>
          <p:spPr bwMode="auto">
            <a:xfrm>
              <a:off x="4135" y="7415"/>
              <a:ext cx="4852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所以    ＜</a:t>
              </a: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0.9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0494" name="Group 135"/>
            <p:cNvGrpSpPr/>
            <p:nvPr/>
          </p:nvGrpSpPr>
          <p:grpSpPr bwMode="auto">
            <a:xfrm>
              <a:off x="5652" y="7077"/>
              <a:ext cx="1037" cy="1790"/>
              <a:chOff x="4320" y="268"/>
              <a:chExt cx="415" cy="716"/>
            </a:xfrm>
          </p:grpSpPr>
          <p:sp>
            <p:nvSpPr>
              <p:cNvPr id="25" name="Line 136"/>
              <p:cNvSpPr>
                <a:spLocks noChangeShapeType="1"/>
              </p:cNvSpPr>
              <p:nvPr/>
            </p:nvSpPr>
            <p:spPr bwMode="auto">
              <a:xfrm>
                <a:off x="4320" y="624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0496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268"/>
                <a:ext cx="36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  <p:sp>
            <p:nvSpPr>
              <p:cNvPr id="20497" name="Text Box 138"/>
              <p:cNvSpPr txBox="1">
                <a:spLocks noChangeArrowheads="1"/>
              </p:cNvSpPr>
              <p:nvPr/>
            </p:nvSpPr>
            <p:spPr bwMode="auto">
              <a:xfrm>
                <a:off x="4365" y="580"/>
                <a:ext cx="27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</p:grpSp>
      </p:grpSp>
      <p:sp>
        <p:nvSpPr>
          <p:cNvPr id="28" name="椭圆形标注 27"/>
          <p:cNvSpPr/>
          <p:nvPr/>
        </p:nvSpPr>
        <p:spPr>
          <a:xfrm>
            <a:off x="5903914" y="850900"/>
            <a:ext cx="3471863" cy="996950"/>
          </a:xfrm>
          <a:prstGeom prst="wedgeEllipseCallout">
            <a:avLst>
              <a:gd name="adj1" fmla="val 57390"/>
              <a:gd name="adj2" fmla="val 63114"/>
            </a:avLst>
          </a:prstGeom>
          <a:solidFill>
            <a:srgbClr val="92D050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先把小数化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成分数，再比较。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402513" y="2705101"/>
            <a:ext cx="1175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0.9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grpSp>
        <p:nvGrpSpPr>
          <p:cNvPr id="9" name="Group 135"/>
          <p:cNvGrpSpPr/>
          <p:nvPr/>
        </p:nvGrpSpPr>
        <p:grpSpPr bwMode="auto">
          <a:xfrm>
            <a:off x="8367714" y="2425702"/>
            <a:ext cx="1123951" cy="1141413"/>
            <a:chOff x="4303" y="268"/>
            <a:chExt cx="432" cy="719"/>
          </a:xfrm>
        </p:grpSpPr>
        <p:sp>
          <p:nvSpPr>
            <p:cNvPr id="31" name="Line 136"/>
            <p:cNvSpPr>
              <a:spLocks noChangeShapeType="1"/>
            </p:cNvSpPr>
            <p:nvPr/>
          </p:nvSpPr>
          <p:spPr bwMode="auto">
            <a:xfrm>
              <a:off x="4320" y="624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0502" name="Text Box 137"/>
            <p:cNvSpPr txBox="1">
              <a:spLocks noChangeArrowheads="1"/>
            </p:cNvSpPr>
            <p:nvPr/>
          </p:nvSpPr>
          <p:spPr bwMode="auto">
            <a:xfrm>
              <a:off x="4368" y="268"/>
              <a:ext cx="367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20503" name="Text Box 138"/>
            <p:cNvSpPr txBox="1">
              <a:spLocks noChangeArrowheads="1"/>
            </p:cNvSpPr>
            <p:nvPr/>
          </p:nvSpPr>
          <p:spPr bwMode="auto">
            <a:xfrm>
              <a:off x="4303" y="580"/>
              <a:ext cx="415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</a:p>
          </p:txBody>
        </p:sp>
      </p:grpSp>
      <p:grpSp>
        <p:nvGrpSpPr>
          <p:cNvPr id="10" name="Group 135"/>
          <p:cNvGrpSpPr/>
          <p:nvPr/>
        </p:nvGrpSpPr>
        <p:grpSpPr bwMode="auto">
          <a:xfrm>
            <a:off x="7524751" y="3300415"/>
            <a:ext cx="658813" cy="1120775"/>
            <a:chOff x="4320" y="268"/>
            <a:chExt cx="415" cy="706"/>
          </a:xfrm>
        </p:grpSpPr>
        <p:sp>
          <p:nvSpPr>
            <p:cNvPr id="35" name="Line 136"/>
            <p:cNvSpPr>
              <a:spLocks noChangeShapeType="1"/>
            </p:cNvSpPr>
            <p:nvPr/>
          </p:nvSpPr>
          <p:spPr bwMode="auto">
            <a:xfrm>
              <a:off x="4320" y="624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0506" name="Text Box 137"/>
            <p:cNvSpPr txBox="1">
              <a:spLocks noChangeArrowheads="1"/>
            </p:cNvSpPr>
            <p:nvPr/>
          </p:nvSpPr>
          <p:spPr bwMode="auto">
            <a:xfrm>
              <a:off x="4368" y="268"/>
              <a:ext cx="36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0507" name="Text Box 138"/>
            <p:cNvSpPr txBox="1">
              <a:spLocks noChangeArrowheads="1"/>
            </p:cNvSpPr>
            <p:nvPr/>
          </p:nvSpPr>
          <p:spPr bwMode="auto">
            <a:xfrm>
              <a:off x="4365" y="570"/>
              <a:ext cx="2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grpSp>
        <p:nvGrpSpPr>
          <p:cNvPr id="11" name="Group 135"/>
          <p:cNvGrpSpPr/>
          <p:nvPr/>
        </p:nvGrpSpPr>
        <p:grpSpPr bwMode="auto">
          <a:xfrm>
            <a:off x="8315325" y="3290889"/>
            <a:ext cx="730251" cy="1125537"/>
            <a:chOff x="4285" y="268"/>
            <a:chExt cx="460" cy="709"/>
          </a:xfrm>
        </p:grpSpPr>
        <p:sp>
          <p:nvSpPr>
            <p:cNvPr id="39" name="Line 136"/>
            <p:cNvSpPr>
              <a:spLocks noChangeShapeType="1"/>
            </p:cNvSpPr>
            <p:nvPr/>
          </p:nvSpPr>
          <p:spPr bwMode="auto">
            <a:xfrm>
              <a:off x="4320" y="624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0510" name="Text Box 137"/>
            <p:cNvSpPr txBox="1">
              <a:spLocks noChangeArrowheads="1"/>
            </p:cNvSpPr>
            <p:nvPr/>
          </p:nvSpPr>
          <p:spPr bwMode="auto">
            <a:xfrm>
              <a:off x="4368" y="268"/>
              <a:ext cx="36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0511" name="Text Box 138"/>
            <p:cNvSpPr txBox="1">
              <a:spLocks noChangeArrowheads="1"/>
            </p:cNvSpPr>
            <p:nvPr/>
          </p:nvSpPr>
          <p:spPr bwMode="auto">
            <a:xfrm>
              <a:off x="4285" y="570"/>
              <a:ext cx="46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</a:p>
          </p:txBody>
        </p:sp>
      </p:grp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962901" y="3530601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7467601" y="4229100"/>
            <a:ext cx="2355216" cy="1189038"/>
            <a:chOff x="11760" y="6660"/>
            <a:chExt cx="3709" cy="1872"/>
          </a:xfrm>
        </p:grpSpPr>
        <p:grpSp>
          <p:nvGrpSpPr>
            <p:cNvPr id="20514" name="Group 135"/>
            <p:cNvGrpSpPr/>
            <p:nvPr/>
          </p:nvGrpSpPr>
          <p:grpSpPr bwMode="auto">
            <a:xfrm>
              <a:off x="13617" y="6722"/>
              <a:ext cx="1852" cy="1770"/>
              <a:chOff x="4295" y="268"/>
              <a:chExt cx="741" cy="708"/>
            </a:xfrm>
          </p:grpSpPr>
          <p:sp>
            <p:nvSpPr>
              <p:cNvPr id="44" name="Line 136"/>
              <p:cNvSpPr>
                <a:spLocks noChangeShapeType="1"/>
              </p:cNvSpPr>
              <p:nvPr/>
            </p:nvSpPr>
            <p:spPr bwMode="auto">
              <a:xfrm>
                <a:off x="4320" y="624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0516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268"/>
                <a:ext cx="36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</a:p>
            </p:txBody>
          </p:sp>
          <p:sp>
            <p:nvSpPr>
              <p:cNvPr id="20517" name="Text Box 138"/>
              <p:cNvSpPr txBox="1">
                <a:spLocks noChangeArrowheads="1"/>
              </p:cNvSpPr>
              <p:nvPr/>
            </p:nvSpPr>
            <p:spPr bwMode="auto">
              <a:xfrm>
                <a:off x="4295" y="570"/>
                <a:ext cx="741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</a:t>
                </a:r>
              </a:p>
            </p:txBody>
          </p:sp>
        </p:grpSp>
        <p:grpSp>
          <p:nvGrpSpPr>
            <p:cNvPr id="20518" name="Group 135"/>
            <p:cNvGrpSpPr/>
            <p:nvPr/>
          </p:nvGrpSpPr>
          <p:grpSpPr bwMode="auto">
            <a:xfrm>
              <a:off x="11760" y="6660"/>
              <a:ext cx="1150" cy="1872"/>
              <a:chOff x="4285" y="268"/>
              <a:chExt cx="460" cy="749"/>
            </a:xfrm>
          </p:grpSpPr>
          <p:sp>
            <p:nvSpPr>
              <p:cNvPr id="48" name="Line 136"/>
              <p:cNvSpPr>
                <a:spLocks noChangeShapeType="1"/>
              </p:cNvSpPr>
              <p:nvPr/>
            </p:nvSpPr>
            <p:spPr bwMode="auto">
              <a:xfrm>
                <a:off x="4320" y="624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0520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268"/>
                <a:ext cx="36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</a:p>
            </p:txBody>
          </p:sp>
          <p:sp>
            <p:nvSpPr>
              <p:cNvPr id="20521" name="Text Box 138"/>
              <p:cNvSpPr txBox="1">
                <a:spLocks noChangeArrowheads="1"/>
              </p:cNvSpPr>
              <p:nvPr/>
            </p:nvSpPr>
            <p:spPr bwMode="auto">
              <a:xfrm>
                <a:off x="4285" y="610"/>
                <a:ext cx="46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</a:t>
                </a:r>
              </a:p>
            </p:txBody>
          </p:sp>
        </p:grpSp>
        <p:sp>
          <p:nvSpPr>
            <p:cNvPr id="20522" name="TextBox 50"/>
            <p:cNvSpPr txBox="1">
              <a:spLocks noChangeArrowheads="1"/>
            </p:cNvSpPr>
            <p:nvPr/>
          </p:nvSpPr>
          <p:spPr bwMode="auto">
            <a:xfrm>
              <a:off x="12685" y="7085"/>
              <a:ext cx="937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＜</a:t>
              </a: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6721474" y="5150803"/>
            <a:ext cx="2483127" cy="1104900"/>
            <a:chOff x="10585" y="8112"/>
            <a:chExt cx="3910" cy="1740"/>
          </a:xfrm>
        </p:grpSpPr>
        <p:sp>
          <p:nvSpPr>
            <p:cNvPr id="20524" name="TextBox 56"/>
            <p:cNvSpPr txBox="1">
              <a:spLocks noChangeArrowheads="1"/>
            </p:cNvSpPr>
            <p:nvPr/>
          </p:nvSpPr>
          <p:spPr bwMode="auto">
            <a:xfrm>
              <a:off x="10585" y="8545"/>
              <a:ext cx="3910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所以    ＜</a:t>
              </a:r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0.9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0525" name="Group 135"/>
            <p:cNvGrpSpPr/>
            <p:nvPr/>
          </p:nvGrpSpPr>
          <p:grpSpPr bwMode="auto">
            <a:xfrm>
              <a:off x="11985" y="8112"/>
              <a:ext cx="1037" cy="1740"/>
              <a:chOff x="4320" y="268"/>
              <a:chExt cx="415" cy="696"/>
            </a:xfrm>
          </p:grpSpPr>
          <p:sp>
            <p:nvSpPr>
              <p:cNvPr id="59" name="Line 136"/>
              <p:cNvSpPr>
                <a:spLocks noChangeShapeType="1"/>
              </p:cNvSpPr>
              <p:nvPr/>
            </p:nvSpPr>
            <p:spPr bwMode="auto">
              <a:xfrm>
                <a:off x="4320" y="624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0527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268"/>
                <a:ext cx="36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  <p:sp>
            <p:nvSpPr>
              <p:cNvPr id="20528" name="Text Box 138"/>
              <p:cNvSpPr txBox="1">
                <a:spLocks noChangeArrowheads="1"/>
              </p:cNvSpPr>
              <p:nvPr/>
            </p:nvSpPr>
            <p:spPr bwMode="auto">
              <a:xfrm>
                <a:off x="4365" y="560"/>
                <a:ext cx="27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</p:grp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982788" y="5453064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怎样把分数化成小数？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522913" y="5994402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怎样把小数化成分数？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22" grpId="0"/>
      <p:bldP spid="28" grpId="0" bldLvl="0" animBg="1"/>
      <p:bldP spid="29" grpId="0"/>
      <p:bldP spid="42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|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311276" y="655639"/>
            <a:ext cx="88024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把下列分数化成小数（除不尽的保留三位小数）</a:t>
            </a:r>
          </a:p>
        </p:txBody>
      </p:sp>
      <p:grpSp>
        <p:nvGrpSpPr>
          <p:cNvPr id="2" name="Group 135"/>
          <p:cNvGrpSpPr/>
          <p:nvPr/>
        </p:nvGrpSpPr>
        <p:grpSpPr bwMode="auto">
          <a:xfrm>
            <a:off x="1597026" y="2101852"/>
            <a:ext cx="785813" cy="1146246"/>
            <a:chOff x="4275" y="425450"/>
            <a:chExt cx="495" cy="1146593"/>
          </a:xfrm>
        </p:grpSpPr>
        <p:sp>
          <p:nvSpPr>
            <p:cNvPr id="3" name="Line 136"/>
            <p:cNvSpPr>
              <a:spLocks noChangeShapeType="1"/>
            </p:cNvSpPr>
            <p:nvPr/>
          </p:nvSpPr>
          <p:spPr bwMode="auto">
            <a:xfrm>
              <a:off x="4320" y="997123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09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26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21510" name="Text Box 138"/>
            <p:cNvSpPr txBox="1">
              <a:spLocks noChangeArrowheads="1"/>
            </p:cNvSpPr>
            <p:nvPr/>
          </p:nvSpPr>
          <p:spPr bwMode="auto">
            <a:xfrm>
              <a:off x="4275" y="925516"/>
              <a:ext cx="495" cy="64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</a:p>
          </p:txBody>
        </p:sp>
      </p:grp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168526" y="2374900"/>
            <a:ext cx="2857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7÷10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0.7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Group 135"/>
          <p:cNvGrpSpPr/>
          <p:nvPr/>
        </p:nvGrpSpPr>
        <p:grpSpPr bwMode="auto">
          <a:xfrm>
            <a:off x="1811339" y="1089027"/>
            <a:ext cx="776287" cy="1146246"/>
            <a:chOff x="4269" y="425450"/>
            <a:chExt cx="489" cy="1146593"/>
          </a:xfrm>
        </p:grpSpPr>
        <p:sp>
          <p:nvSpPr>
            <p:cNvPr id="10" name="Line 136"/>
            <p:cNvSpPr>
              <a:spLocks noChangeShapeType="1"/>
            </p:cNvSpPr>
            <p:nvPr/>
          </p:nvSpPr>
          <p:spPr bwMode="auto">
            <a:xfrm>
              <a:off x="4320" y="997123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14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26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21515" name="Text Box 138"/>
            <p:cNvSpPr txBox="1">
              <a:spLocks noChangeArrowheads="1"/>
            </p:cNvSpPr>
            <p:nvPr/>
          </p:nvSpPr>
          <p:spPr bwMode="auto">
            <a:xfrm>
              <a:off x="4269" y="925516"/>
              <a:ext cx="489" cy="64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</a:p>
          </p:txBody>
        </p:sp>
      </p:grpSp>
      <p:grpSp>
        <p:nvGrpSpPr>
          <p:cNvPr id="8" name="Group 135"/>
          <p:cNvGrpSpPr/>
          <p:nvPr/>
        </p:nvGrpSpPr>
        <p:grpSpPr bwMode="auto">
          <a:xfrm>
            <a:off x="2943226" y="1089027"/>
            <a:ext cx="582613" cy="1146175"/>
            <a:chOff x="4320" y="425450"/>
            <a:chExt cx="367" cy="1146397"/>
          </a:xfrm>
        </p:grpSpPr>
        <p:sp>
          <p:nvSpPr>
            <p:cNvPr id="14" name="Line 136"/>
            <p:cNvSpPr>
              <a:spLocks noChangeShapeType="1"/>
            </p:cNvSpPr>
            <p:nvPr/>
          </p:nvSpPr>
          <p:spPr bwMode="auto">
            <a:xfrm>
              <a:off x="4320" y="997061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18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26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21519" name="Text Box 138"/>
            <p:cNvSpPr txBox="1">
              <a:spLocks noChangeArrowheads="1"/>
            </p:cNvSpPr>
            <p:nvPr/>
          </p:nvSpPr>
          <p:spPr bwMode="auto">
            <a:xfrm>
              <a:off x="4365" y="925516"/>
              <a:ext cx="2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</p:grpSp>
      <p:grpSp>
        <p:nvGrpSpPr>
          <p:cNvPr id="11" name="Group 135"/>
          <p:cNvGrpSpPr/>
          <p:nvPr/>
        </p:nvGrpSpPr>
        <p:grpSpPr bwMode="auto">
          <a:xfrm>
            <a:off x="3943351" y="1085852"/>
            <a:ext cx="582613" cy="1146175"/>
            <a:chOff x="4320" y="425450"/>
            <a:chExt cx="367" cy="1146397"/>
          </a:xfrm>
        </p:grpSpPr>
        <p:sp>
          <p:nvSpPr>
            <p:cNvPr id="18" name="Line 136"/>
            <p:cNvSpPr>
              <a:spLocks noChangeShapeType="1"/>
            </p:cNvSpPr>
            <p:nvPr/>
          </p:nvSpPr>
          <p:spPr bwMode="auto">
            <a:xfrm>
              <a:off x="4320" y="997061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22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26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21523" name="Text Box 138"/>
            <p:cNvSpPr txBox="1">
              <a:spLocks noChangeArrowheads="1"/>
            </p:cNvSpPr>
            <p:nvPr/>
          </p:nvSpPr>
          <p:spPr bwMode="auto">
            <a:xfrm>
              <a:off x="4365" y="925516"/>
              <a:ext cx="2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</p:grpSp>
      <p:grpSp>
        <p:nvGrpSpPr>
          <p:cNvPr id="12" name="Group 135"/>
          <p:cNvGrpSpPr/>
          <p:nvPr/>
        </p:nvGrpSpPr>
        <p:grpSpPr bwMode="auto">
          <a:xfrm>
            <a:off x="5097465" y="1089026"/>
            <a:ext cx="1233487" cy="1146630"/>
            <a:chOff x="4237" y="425450"/>
            <a:chExt cx="777" cy="1145706"/>
          </a:xfrm>
        </p:grpSpPr>
        <p:sp>
          <p:nvSpPr>
            <p:cNvPr id="22" name="Line 136"/>
            <p:cNvSpPr>
              <a:spLocks noChangeShapeType="1"/>
            </p:cNvSpPr>
            <p:nvPr/>
          </p:nvSpPr>
          <p:spPr bwMode="auto">
            <a:xfrm>
              <a:off x="4320" y="996489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26" name="Text Box 137"/>
            <p:cNvSpPr txBox="1">
              <a:spLocks noChangeArrowheads="1"/>
            </p:cNvSpPr>
            <p:nvPr/>
          </p:nvSpPr>
          <p:spPr bwMode="auto">
            <a:xfrm>
              <a:off x="4282" y="425450"/>
              <a:ext cx="499" cy="707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39</a:t>
              </a:r>
            </a:p>
          </p:txBody>
        </p:sp>
        <p:sp>
          <p:nvSpPr>
            <p:cNvPr id="21527" name="Text Box 138"/>
            <p:cNvSpPr txBox="1">
              <a:spLocks noChangeArrowheads="1"/>
            </p:cNvSpPr>
            <p:nvPr/>
          </p:nvSpPr>
          <p:spPr bwMode="auto">
            <a:xfrm>
              <a:off x="4237" y="925346"/>
              <a:ext cx="777" cy="645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</a:p>
          </p:txBody>
        </p:sp>
      </p:grpSp>
      <p:grpSp>
        <p:nvGrpSpPr>
          <p:cNvPr id="15" name="Group 135"/>
          <p:cNvGrpSpPr/>
          <p:nvPr/>
        </p:nvGrpSpPr>
        <p:grpSpPr bwMode="auto">
          <a:xfrm>
            <a:off x="6443664" y="1085852"/>
            <a:ext cx="796925" cy="1146175"/>
            <a:chOff x="4320" y="425450"/>
            <a:chExt cx="502" cy="1146397"/>
          </a:xfrm>
        </p:grpSpPr>
        <p:sp>
          <p:nvSpPr>
            <p:cNvPr id="26" name="Line 136"/>
            <p:cNvSpPr>
              <a:spLocks noChangeShapeType="1"/>
            </p:cNvSpPr>
            <p:nvPr/>
          </p:nvSpPr>
          <p:spPr bwMode="auto">
            <a:xfrm>
              <a:off x="4320" y="997061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30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45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1531" name="Text Box 138"/>
            <p:cNvSpPr txBox="1">
              <a:spLocks noChangeArrowheads="1"/>
            </p:cNvSpPr>
            <p:nvPr/>
          </p:nvSpPr>
          <p:spPr bwMode="auto">
            <a:xfrm>
              <a:off x="4365" y="925516"/>
              <a:ext cx="45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</p:grpSp>
      <p:grpSp>
        <p:nvGrpSpPr>
          <p:cNvPr id="16" name="Group 135"/>
          <p:cNvGrpSpPr/>
          <p:nvPr/>
        </p:nvGrpSpPr>
        <p:grpSpPr bwMode="auto">
          <a:xfrm>
            <a:off x="1668463" y="3157540"/>
            <a:ext cx="582612" cy="1146175"/>
            <a:chOff x="4320" y="425450"/>
            <a:chExt cx="367" cy="1146397"/>
          </a:xfrm>
        </p:grpSpPr>
        <p:sp>
          <p:nvSpPr>
            <p:cNvPr id="30" name="Line 136"/>
            <p:cNvSpPr>
              <a:spLocks noChangeShapeType="1"/>
            </p:cNvSpPr>
            <p:nvPr/>
          </p:nvSpPr>
          <p:spPr bwMode="auto">
            <a:xfrm>
              <a:off x="4320" y="997061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34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26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21535" name="Text Box 138"/>
            <p:cNvSpPr txBox="1">
              <a:spLocks noChangeArrowheads="1"/>
            </p:cNvSpPr>
            <p:nvPr/>
          </p:nvSpPr>
          <p:spPr bwMode="auto">
            <a:xfrm>
              <a:off x="4365" y="925516"/>
              <a:ext cx="2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</p:grp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168526" y="3362325"/>
            <a:ext cx="30718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5÷6≈0.833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Group 135"/>
          <p:cNvGrpSpPr/>
          <p:nvPr/>
        </p:nvGrpSpPr>
        <p:grpSpPr bwMode="auto">
          <a:xfrm>
            <a:off x="1739900" y="4375152"/>
            <a:ext cx="582613" cy="1146175"/>
            <a:chOff x="4320" y="425450"/>
            <a:chExt cx="367" cy="1146397"/>
          </a:xfrm>
        </p:grpSpPr>
        <p:sp>
          <p:nvSpPr>
            <p:cNvPr id="35" name="Line 136"/>
            <p:cNvSpPr>
              <a:spLocks noChangeShapeType="1"/>
            </p:cNvSpPr>
            <p:nvPr/>
          </p:nvSpPr>
          <p:spPr bwMode="auto">
            <a:xfrm>
              <a:off x="4320" y="997061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39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26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21540" name="Text Box 138"/>
            <p:cNvSpPr txBox="1">
              <a:spLocks noChangeArrowheads="1"/>
            </p:cNvSpPr>
            <p:nvPr/>
          </p:nvSpPr>
          <p:spPr bwMode="auto">
            <a:xfrm>
              <a:off x="4365" y="925516"/>
              <a:ext cx="2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</p:grp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239963" y="4648200"/>
            <a:ext cx="3143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3÷8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0.375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Group 135"/>
          <p:cNvGrpSpPr/>
          <p:nvPr/>
        </p:nvGrpSpPr>
        <p:grpSpPr bwMode="auto">
          <a:xfrm>
            <a:off x="5383214" y="2241551"/>
            <a:ext cx="1247775" cy="1146630"/>
            <a:chOff x="4230" y="425450"/>
            <a:chExt cx="786" cy="1145706"/>
          </a:xfrm>
        </p:grpSpPr>
        <p:sp>
          <p:nvSpPr>
            <p:cNvPr id="40" name="Line 136"/>
            <p:cNvSpPr>
              <a:spLocks noChangeShapeType="1"/>
            </p:cNvSpPr>
            <p:nvPr/>
          </p:nvSpPr>
          <p:spPr bwMode="auto">
            <a:xfrm>
              <a:off x="4320" y="996489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44" name="Text Box 137"/>
            <p:cNvSpPr txBox="1">
              <a:spLocks noChangeArrowheads="1"/>
            </p:cNvSpPr>
            <p:nvPr/>
          </p:nvSpPr>
          <p:spPr bwMode="auto">
            <a:xfrm>
              <a:off x="4275" y="425450"/>
              <a:ext cx="623" cy="707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39</a:t>
              </a:r>
            </a:p>
          </p:txBody>
        </p:sp>
        <p:sp>
          <p:nvSpPr>
            <p:cNvPr id="21545" name="Text Box 138"/>
            <p:cNvSpPr txBox="1">
              <a:spLocks noChangeArrowheads="1"/>
            </p:cNvSpPr>
            <p:nvPr/>
          </p:nvSpPr>
          <p:spPr bwMode="auto">
            <a:xfrm>
              <a:off x="4230" y="925346"/>
              <a:ext cx="786" cy="645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100</a:t>
              </a:r>
            </a:p>
          </p:txBody>
        </p: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026151" y="2514600"/>
            <a:ext cx="4000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39÷100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0.39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Group 135"/>
          <p:cNvGrpSpPr/>
          <p:nvPr/>
        </p:nvGrpSpPr>
        <p:grpSpPr bwMode="auto">
          <a:xfrm>
            <a:off x="5454651" y="3303588"/>
            <a:ext cx="582613" cy="1143000"/>
            <a:chOff x="4320" y="428621"/>
            <a:chExt cx="367" cy="1143351"/>
          </a:xfrm>
        </p:grpSpPr>
        <p:sp>
          <p:nvSpPr>
            <p:cNvPr id="45" name="Line 136"/>
            <p:cNvSpPr>
              <a:spLocks noChangeShapeType="1"/>
            </p:cNvSpPr>
            <p:nvPr/>
          </p:nvSpPr>
          <p:spPr bwMode="auto">
            <a:xfrm>
              <a:off x="4320" y="997121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49" name="Text Box 137"/>
            <p:cNvSpPr txBox="1">
              <a:spLocks noChangeArrowheads="1"/>
            </p:cNvSpPr>
            <p:nvPr/>
          </p:nvSpPr>
          <p:spPr bwMode="auto">
            <a:xfrm>
              <a:off x="4365" y="428621"/>
              <a:ext cx="315" cy="708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1550" name="Text Box 138"/>
            <p:cNvSpPr txBox="1">
              <a:spLocks noChangeArrowheads="1"/>
            </p:cNvSpPr>
            <p:nvPr/>
          </p:nvSpPr>
          <p:spPr bwMode="auto">
            <a:xfrm>
              <a:off x="4365" y="925516"/>
              <a:ext cx="270" cy="646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954714" y="3573463"/>
            <a:ext cx="385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4÷7≈0.571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Group 135"/>
          <p:cNvGrpSpPr/>
          <p:nvPr/>
        </p:nvGrpSpPr>
        <p:grpSpPr bwMode="auto">
          <a:xfrm>
            <a:off x="7443788" y="1089027"/>
            <a:ext cx="796925" cy="1146175"/>
            <a:chOff x="4320" y="425450"/>
            <a:chExt cx="502" cy="1146397"/>
          </a:xfrm>
        </p:grpSpPr>
        <p:sp>
          <p:nvSpPr>
            <p:cNvPr id="55" name="Line 136"/>
            <p:cNvSpPr>
              <a:spLocks noChangeShapeType="1"/>
            </p:cNvSpPr>
            <p:nvPr/>
          </p:nvSpPr>
          <p:spPr bwMode="auto">
            <a:xfrm>
              <a:off x="4320" y="997061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54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45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21555" name="Text Box 138"/>
            <p:cNvSpPr txBox="1">
              <a:spLocks noChangeArrowheads="1"/>
            </p:cNvSpPr>
            <p:nvPr/>
          </p:nvSpPr>
          <p:spPr bwMode="auto">
            <a:xfrm>
              <a:off x="4365" y="925516"/>
              <a:ext cx="45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</p:grpSp>
      <p:grpSp>
        <p:nvGrpSpPr>
          <p:cNvPr id="24" name="Group 135"/>
          <p:cNvGrpSpPr/>
          <p:nvPr/>
        </p:nvGrpSpPr>
        <p:grpSpPr bwMode="auto">
          <a:xfrm>
            <a:off x="5454651" y="4446590"/>
            <a:ext cx="582613" cy="1146175"/>
            <a:chOff x="4320" y="425450"/>
            <a:chExt cx="367" cy="1146397"/>
          </a:xfrm>
        </p:grpSpPr>
        <p:sp>
          <p:nvSpPr>
            <p:cNvPr id="59" name="Line 136"/>
            <p:cNvSpPr>
              <a:spLocks noChangeShapeType="1"/>
            </p:cNvSpPr>
            <p:nvPr/>
          </p:nvSpPr>
          <p:spPr bwMode="auto">
            <a:xfrm>
              <a:off x="4320" y="997061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1558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26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21559" name="Text Box 138"/>
            <p:cNvSpPr txBox="1">
              <a:spLocks noChangeArrowheads="1"/>
            </p:cNvSpPr>
            <p:nvPr/>
          </p:nvSpPr>
          <p:spPr bwMode="auto">
            <a:xfrm>
              <a:off x="4365" y="925516"/>
              <a:ext cx="2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954714" y="4719638"/>
            <a:ext cx="25717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3÷4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云形标注 62"/>
          <p:cNvSpPr/>
          <p:nvPr/>
        </p:nvSpPr>
        <p:spPr>
          <a:xfrm>
            <a:off x="-6350" y="5521325"/>
            <a:ext cx="11333163" cy="1447800"/>
          </a:xfrm>
          <a:prstGeom prst="cloudCallout">
            <a:avLst>
              <a:gd name="adj1" fmla="val -39461"/>
              <a:gd name="adj2" fmla="val 2897"/>
            </a:avLst>
          </a:prstGeom>
          <a:solidFill>
            <a:srgbClr val="FFFF00"/>
          </a:solidFill>
          <a:ln w="25400" cap="flat" cmpd="sng" algn="ctr">
            <a:solidFill>
              <a:srgbClr val="FFFF00"/>
            </a:solidFill>
            <a:prstDash val="solid"/>
          </a:ln>
          <a:effectLst/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分数化成小数：用分子除以分母，除不尽的用“四舍五入”按要求保</a:t>
            </a:r>
          </a:p>
          <a:p>
            <a:pPr algn="ctr">
              <a:buFontTx/>
              <a:buNone/>
              <a:defRPr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留几位小数。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38" grpId="0"/>
      <p:bldP spid="43" grpId="0"/>
      <p:bldP spid="48" grpId="0"/>
      <p:bldP spid="62" grpId="0"/>
      <p:bldP spid="6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733551" y="696914"/>
            <a:ext cx="88857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把下面的小数化成分数（能约分的要约分）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0.4       0.12      0.45     0.007     0.83        0.16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2"/>
          <p:cNvGrpSpPr/>
          <p:nvPr/>
        </p:nvGrpSpPr>
        <p:grpSpPr bwMode="auto">
          <a:xfrm>
            <a:off x="950914" y="1768476"/>
            <a:ext cx="2725737" cy="1146245"/>
            <a:chOff x="357158" y="1142984"/>
            <a:chExt cx="2725759" cy="1146370"/>
          </a:xfrm>
        </p:grpSpPr>
        <p:grpSp>
          <p:nvGrpSpPr>
            <p:cNvPr id="22532" name="Group 135"/>
            <p:cNvGrpSpPr/>
            <p:nvPr/>
          </p:nvGrpSpPr>
          <p:grpSpPr bwMode="auto">
            <a:xfrm>
              <a:off x="1428733" y="1142984"/>
              <a:ext cx="785813" cy="1146370"/>
              <a:chOff x="4275" y="425450"/>
              <a:chExt cx="495" cy="1146592"/>
            </a:xfrm>
          </p:grpSpPr>
          <p:sp>
            <p:nvSpPr>
              <p:cNvPr id="4" name="Line 136"/>
              <p:cNvSpPr>
                <a:spLocks noChangeShapeType="1"/>
              </p:cNvSpPr>
              <p:nvPr/>
            </p:nvSpPr>
            <p:spPr bwMode="auto">
              <a:xfrm>
                <a:off x="4320" y="997123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34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425450"/>
                <a:ext cx="26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  <p:sp>
            <p:nvSpPr>
              <p:cNvPr id="22535" name="Text Box 138"/>
              <p:cNvSpPr txBox="1">
                <a:spLocks noChangeArrowheads="1"/>
              </p:cNvSpPr>
              <p:nvPr/>
            </p:nvSpPr>
            <p:spPr bwMode="auto">
              <a:xfrm>
                <a:off x="4275" y="925516"/>
                <a:ext cx="495" cy="646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</a:t>
                </a:r>
              </a:p>
            </p:txBody>
          </p:sp>
        </p:grpSp>
        <p:sp>
          <p:nvSpPr>
            <p:cNvPr id="22536" name="TextBox 6"/>
            <p:cNvSpPr txBox="1">
              <a:spLocks noChangeArrowheads="1"/>
            </p:cNvSpPr>
            <p:nvPr/>
          </p:nvSpPr>
          <p:spPr bwMode="auto">
            <a:xfrm>
              <a:off x="357158" y="1428736"/>
              <a:ext cx="1175331" cy="584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0.4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  <p:grpSp>
          <p:nvGrpSpPr>
            <p:cNvPr id="22537" name="Group 135"/>
            <p:cNvGrpSpPr/>
            <p:nvPr/>
          </p:nvGrpSpPr>
          <p:grpSpPr bwMode="auto">
            <a:xfrm>
              <a:off x="2500304" y="1142984"/>
              <a:ext cx="582613" cy="1146300"/>
              <a:chOff x="4320" y="425450"/>
              <a:chExt cx="367" cy="1146522"/>
            </a:xfrm>
          </p:grpSpPr>
          <p:sp>
            <p:nvSpPr>
              <p:cNvPr id="6" name="Line 136"/>
              <p:cNvSpPr>
                <a:spLocks noChangeShapeType="1"/>
              </p:cNvSpPr>
              <p:nvPr/>
            </p:nvSpPr>
            <p:spPr bwMode="auto">
              <a:xfrm>
                <a:off x="4320" y="997123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39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425450"/>
                <a:ext cx="26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  <p:sp>
            <p:nvSpPr>
              <p:cNvPr id="22540" name="Text Box 138"/>
              <p:cNvSpPr txBox="1">
                <a:spLocks noChangeArrowheads="1"/>
              </p:cNvSpPr>
              <p:nvPr/>
            </p:nvSpPr>
            <p:spPr bwMode="auto">
              <a:xfrm>
                <a:off x="4365" y="925516"/>
                <a:ext cx="270" cy="646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</p:grpSp>
        <p:sp>
          <p:nvSpPr>
            <p:cNvPr id="22541" name="TextBox 11"/>
            <p:cNvSpPr txBox="1">
              <a:spLocks noChangeArrowheads="1"/>
            </p:cNvSpPr>
            <p:nvPr/>
          </p:nvSpPr>
          <p:spPr bwMode="auto">
            <a:xfrm>
              <a:off x="2000232" y="1415465"/>
              <a:ext cx="595040" cy="584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</p:grpSp>
      <p:grpSp>
        <p:nvGrpSpPr>
          <p:cNvPr id="7" name="组合 13"/>
          <p:cNvGrpSpPr/>
          <p:nvPr/>
        </p:nvGrpSpPr>
        <p:grpSpPr bwMode="auto">
          <a:xfrm>
            <a:off x="722314" y="2774951"/>
            <a:ext cx="3471863" cy="1211304"/>
            <a:chOff x="357158" y="1081332"/>
            <a:chExt cx="3471889" cy="1211382"/>
          </a:xfrm>
        </p:grpSpPr>
        <p:grpSp>
          <p:nvGrpSpPr>
            <p:cNvPr id="22543" name="Group 135"/>
            <p:cNvGrpSpPr/>
            <p:nvPr/>
          </p:nvGrpSpPr>
          <p:grpSpPr bwMode="auto">
            <a:xfrm>
              <a:off x="1500173" y="1081332"/>
              <a:ext cx="1000126" cy="1211382"/>
              <a:chOff x="4320" y="363716"/>
              <a:chExt cx="630" cy="1211382"/>
            </a:xfrm>
          </p:grpSpPr>
          <p:sp>
            <p:nvSpPr>
              <p:cNvPr id="22" name="Line 136"/>
              <p:cNvSpPr>
                <a:spLocks noChangeShapeType="1"/>
              </p:cNvSpPr>
              <p:nvPr/>
            </p:nvSpPr>
            <p:spPr bwMode="auto">
              <a:xfrm>
                <a:off x="4448" y="997170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45" name="Text Box 137"/>
              <p:cNvSpPr txBox="1">
                <a:spLocks noChangeArrowheads="1"/>
              </p:cNvSpPr>
              <p:nvPr/>
            </p:nvSpPr>
            <p:spPr bwMode="auto">
              <a:xfrm>
                <a:off x="4413" y="363716"/>
                <a:ext cx="492" cy="707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12</a:t>
                </a:r>
              </a:p>
            </p:txBody>
          </p:sp>
          <p:sp>
            <p:nvSpPr>
              <p:cNvPr id="22546" name="Text Box 138"/>
              <p:cNvSpPr txBox="1">
                <a:spLocks noChangeArrowheads="1"/>
              </p:cNvSpPr>
              <p:nvPr/>
            </p:nvSpPr>
            <p:spPr bwMode="auto">
              <a:xfrm>
                <a:off x="4320" y="928726"/>
                <a:ext cx="630" cy="646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</a:t>
                </a:r>
              </a:p>
            </p:txBody>
          </p:sp>
        </p:grpSp>
        <p:sp>
          <p:nvSpPr>
            <p:cNvPr id="22547" name="TextBox 15"/>
            <p:cNvSpPr txBox="1">
              <a:spLocks noChangeArrowheads="1"/>
            </p:cNvSpPr>
            <p:nvPr/>
          </p:nvSpPr>
          <p:spPr bwMode="auto">
            <a:xfrm>
              <a:off x="357158" y="1428736"/>
              <a:ext cx="1415783" cy="584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0.12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  <p:grpSp>
          <p:nvGrpSpPr>
            <p:cNvPr id="22548" name="Group 135"/>
            <p:cNvGrpSpPr/>
            <p:nvPr/>
          </p:nvGrpSpPr>
          <p:grpSpPr bwMode="auto">
            <a:xfrm>
              <a:off x="2643183" y="1152770"/>
              <a:ext cx="1185864" cy="1137910"/>
              <a:chOff x="4410" y="435154"/>
              <a:chExt cx="747" cy="1137910"/>
            </a:xfrm>
          </p:grpSpPr>
          <p:sp>
            <p:nvSpPr>
              <p:cNvPr id="19" name="Line 136"/>
              <p:cNvSpPr>
                <a:spLocks noChangeShapeType="1"/>
              </p:cNvSpPr>
              <p:nvPr/>
            </p:nvSpPr>
            <p:spPr bwMode="auto">
              <a:xfrm>
                <a:off x="4448" y="997170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50" name="Text Box 137"/>
              <p:cNvSpPr txBox="1">
                <a:spLocks noChangeArrowheads="1"/>
              </p:cNvSpPr>
              <p:nvPr/>
            </p:nvSpPr>
            <p:spPr bwMode="auto">
              <a:xfrm>
                <a:off x="4458" y="435154"/>
                <a:ext cx="26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  <p:sp>
            <p:nvSpPr>
              <p:cNvPr id="22551" name="Text Box 138"/>
              <p:cNvSpPr txBox="1">
                <a:spLocks noChangeArrowheads="1"/>
              </p:cNvSpPr>
              <p:nvPr/>
            </p:nvSpPr>
            <p:spPr bwMode="auto">
              <a:xfrm>
                <a:off x="4410" y="928581"/>
                <a:ext cx="747" cy="644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25</a:t>
                </a:r>
              </a:p>
            </p:txBody>
          </p:sp>
        </p:grpSp>
        <p:sp>
          <p:nvSpPr>
            <p:cNvPr id="22552" name="TextBox 17"/>
            <p:cNvSpPr txBox="1">
              <a:spLocks noChangeArrowheads="1"/>
            </p:cNvSpPr>
            <p:nvPr/>
          </p:nvSpPr>
          <p:spPr bwMode="auto">
            <a:xfrm>
              <a:off x="2191015" y="1415465"/>
              <a:ext cx="595039" cy="584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</p:grpSp>
      <p:grpSp>
        <p:nvGrpSpPr>
          <p:cNvPr id="10" name="组合 24"/>
          <p:cNvGrpSpPr/>
          <p:nvPr/>
        </p:nvGrpSpPr>
        <p:grpSpPr bwMode="auto">
          <a:xfrm>
            <a:off x="763589" y="4337051"/>
            <a:ext cx="3278187" cy="1146300"/>
            <a:chOff x="214282" y="1143066"/>
            <a:chExt cx="3278214" cy="1146522"/>
          </a:xfrm>
        </p:grpSpPr>
        <p:grpSp>
          <p:nvGrpSpPr>
            <p:cNvPr id="22554" name="Group 135"/>
            <p:cNvGrpSpPr/>
            <p:nvPr/>
          </p:nvGrpSpPr>
          <p:grpSpPr bwMode="auto">
            <a:xfrm>
              <a:off x="1285859" y="1143066"/>
              <a:ext cx="1000126" cy="1146522"/>
              <a:chOff x="4185" y="425450"/>
              <a:chExt cx="630" cy="1146522"/>
            </a:xfrm>
          </p:grpSpPr>
          <p:sp>
            <p:nvSpPr>
              <p:cNvPr id="33" name="Line 136"/>
              <p:cNvSpPr>
                <a:spLocks noChangeShapeType="1"/>
              </p:cNvSpPr>
              <p:nvPr/>
            </p:nvSpPr>
            <p:spPr bwMode="auto">
              <a:xfrm>
                <a:off x="4320" y="997061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56" name="Text Box 137"/>
              <p:cNvSpPr txBox="1">
                <a:spLocks noChangeArrowheads="1"/>
              </p:cNvSpPr>
              <p:nvPr/>
            </p:nvSpPr>
            <p:spPr bwMode="auto">
              <a:xfrm>
                <a:off x="4275" y="425450"/>
                <a:ext cx="492" cy="708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45</a:t>
                </a:r>
              </a:p>
            </p:txBody>
          </p:sp>
          <p:sp>
            <p:nvSpPr>
              <p:cNvPr id="22557" name="Text Box 138"/>
              <p:cNvSpPr txBox="1">
                <a:spLocks noChangeArrowheads="1"/>
              </p:cNvSpPr>
              <p:nvPr/>
            </p:nvSpPr>
            <p:spPr bwMode="auto">
              <a:xfrm>
                <a:off x="4185" y="925516"/>
                <a:ext cx="630" cy="646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</a:t>
                </a:r>
              </a:p>
            </p:txBody>
          </p:sp>
        </p:grpSp>
        <p:sp>
          <p:nvSpPr>
            <p:cNvPr id="22558" name="TextBox 26"/>
            <p:cNvSpPr txBox="1">
              <a:spLocks noChangeArrowheads="1"/>
            </p:cNvSpPr>
            <p:nvPr/>
          </p:nvSpPr>
          <p:spPr bwMode="auto">
            <a:xfrm>
              <a:off x="214282" y="1428736"/>
              <a:ext cx="1415784" cy="58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0.45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  <p:grpSp>
          <p:nvGrpSpPr>
            <p:cNvPr id="22559" name="Group 135"/>
            <p:cNvGrpSpPr/>
            <p:nvPr/>
          </p:nvGrpSpPr>
          <p:grpSpPr bwMode="auto">
            <a:xfrm>
              <a:off x="2428870" y="1143066"/>
              <a:ext cx="1063626" cy="1144412"/>
              <a:chOff x="4275" y="425450"/>
              <a:chExt cx="670" cy="1144412"/>
            </a:xfrm>
          </p:grpSpPr>
          <p:sp>
            <p:nvSpPr>
              <p:cNvPr id="30" name="Line 136"/>
              <p:cNvSpPr>
                <a:spLocks noChangeShapeType="1"/>
              </p:cNvSpPr>
              <p:nvPr/>
            </p:nvSpPr>
            <p:spPr bwMode="auto">
              <a:xfrm>
                <a:off x="4320" y="997061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61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425450"/>
                <a:ext cx="26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</a:p>
            </p:txBody>
          </p:sp>
          <p:sp>
            <p:nvSpPr>
              <p:cNvPr id="22562" name="Text Box 138"/>
              <p:cNvSpPr txBox="1">
                <a:spLocks noChangeArrowheads="1"/>
              </p:cNvSpPr>
              <p:nvPr/>
            </p:nvSpPr>
            <p:spPr bwMode="auto">
              <a:xfrm>
                <a:off x="4275" y="925292"/>
                <a:ext cx="670" cy="644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</a:t>
                </a:r>
              </a:p>
            </p:txBody>
          </p:sp>
        </p:grpSp>
        <p:sp>
          <p:nvSpPr>
            <p:cNvPr id="22563" name="TextBox 28"/>
            <p:cNvSpPr txBox="1">
              <a:spLocks noChangeArrowheads="1"/>
            </p:cNvSpPr>
            <p:nvPr/>
          </p:nvSpPr>
          <p:spPr bwMode="auto">
            <a:xfrm>
              <a:off x="2000232" y="1415465"/>
              <a:ext cx="595040" cy="58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</p:grpSp>
      <p:grpSp>
        <p:nvGrpSpPr>
          <p:cNvPr id="8" name="组合 35"/>
          <p:cNvGrpSpPr/>
          <p:nvPr/>
        </p:nvGrpSpPr>
        <p:grpSpPr bwMode="auto">
          <a:xfrm>
            <a:off x="4953001" y="1839915"/>
            <a:ext cx="2857500" cy="1145937"/>
            <a:chOff x="11083" y="1143066"/>
            <a:chExt cx="2857510" cy="1146478"/>
          </a:xfrm>
        </p:grpSpPr>
        <p:grpSp>
          <p:nvGrpSpPr>
            <p:cNvPr id="22565" name="Group 135"/>
            <p:cNvGrpSpPr/>
            <p:nvPr/>
          </p:nvGrpSpPr>
          <p:grpSpPr bwMode="auto">
            <a:xfrm>
              <a:off x="1225530" y="1143066"/>
              <a:ext cx="1643063" cy="1146478"/>
              <a:chOff x="4147" y="425450"/>
              <a:chExt cx="1035" cy="1146478"/>
            </a:xfrm>
          </p:grpSpPr>
          <p:sp>
            <p:nvSpPr>
              <p:cNvPr id="44" name="Line 136"/>
              <p:cNvSpPr>
                <a:spLocks noChangeShapeType="1"/>
              </p:cNvSpPr>
              <p:nvPr/>
            </p:nvSpPr>
            <p:spPr bwMode="auto">
              <a:xfrm>
                <a:off x="4320" y="997220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67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425450"/>
                <a:ext cx="26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</a:t>
                </a:r>
              </a:p>
            </p:txBody>
          </p:sp>
          <p:sp>
            <p:nvSpPr>
              <p:cNvPr id="22568" name="Text Box 138"/>
              <p:cNvSpPr txBox="1">
                <a:spLocks noChangeArrowheads="1"/>
              </p:cNvSpPr>
              <p:nvPr/>
            </p:nvSpPr>
            <p:spPr bwMode="auto">
              <a:xfrm>
                <a:off x="4147" y="925292"/>
                <a:ext cx="1035" cy="6466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1000</a:t>
                </a:r>
              </a:p>
            </p:txBody>
          </p:sp>
        </p:grpSp>
        <p:sp>
          <p:nvSpPr>
            <p:cNvPr id="22569" name="TextBox 37"/>
            <p:cNvSpPr txBox="1">
              <a:spLocks noChangeArrowheads="1"/>
            </p:cNvSpPr>
            <p:nvPr/>
          </p:nvSpPr>
          <p:spPr bwMode="auto">
            <a:xfrm>
              <a:off x="11083" y="1405941"/>
              <a:ext cx="1656229" cy="585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0.007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</p:grpSp>
      <p:grpSp>
        <p:nvGrpSpPr>
          <p:cNvPr id="15" name="组合 46"/>
          <p:cNvGrpSpPr/>
          <p:nvPr/>
        </p:nvGrpSpPr>
        <p:grpSpPr bwMode="auto">
          <a:xfrm>
            <a:off x="5207002" y="2979739"/>
            <a:ext cx="2466975" cy="1146300"/>
            <a:chOff x="142844" y="1143066"/>
            <a:chExt cx="2466991" cy="1146522"/>
          </a:xfrm>
        </p:grpSpPr>
        <p:grpSp>
          <p:nvGrpSpPr>
            <p:cNvPr id="22571" name="Group 135"/>
            <p:cNvGrpSpPr/>
            <p:nvPr/>
          </p:nvGrpSpPr>
          <p:grpSpPr bwMode="auto">
            <a:xfrm>
              <a:off x="1357297" y="1143066"/>
              <a:ext cx="1252538" cy="1146522"/>
              <a:chOff x="4230" y="425450"/>
              <a:chExt cx="789" cy="1146522"/>
            </a:xfrm>
          </p:grpSpPr>
          <p:sp>
            <p:nvSpPr>
              <p:cNvPr id="55" name="Line 136"/>
              <p:cNvSpPr>
                <a:spLocks noChangeShapeType="1"/>
              </p:cNvSpPr>
              <p:nvPr/>
            </p:nvSpPr>
            <p:spPr bwMode="auto">
              <a:xfrm>
                <a:off x="4320" y="997061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73" name="Text Box 137"/>
              <p:cNvSpPr txBox="1">
                <a:spLocks noChangeArrowheads="1"/>
              </p:cNvSpPr>
              <p:nvPr/>
            </p:nvSpPr>
            <p:spPr bwMode="auto">
              <a:xfrm>
                <a:off x="4323" y="425450"/>
                <a:ext cx="696" cy="706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83</a:t>
                </a:r>
              </a:p>
            </p:txBody>
          </p:sp>
          <p:sp>
            <p:nvSpPr>
              <p:cNvPr id="22574" name="Text Box 138"/>
              <p:cNvSpPr txBox="1">
                <a:spLocks noChangeArrowheads="1"/>
              </p:cNvSpPr>
              <p:nvPr/>
            </p:nvSpPr>
            <p:spPr bwMode="auto">
              <a:xfrm>
                <a:off x="4230" y="925516"/>
                <a:ext cx="630" cy="646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</a:t>
                </a:r>
              </a:p>
            </p:txBody>
          </p:sp>
        </p:grpSp>
        <p:sp>
          <p:nvSpPr>
            <p:cNvPr id="22575" name="TextBox 48"/>
            <p:cNvSpPr txBox="1">
              <a:spLocks noChangeArrowheads="1"/>
            </p:cNvSpPr>
            <p:nvPr/>
          </p:nvSpPr>
          <p:spPr bwMode="auto">
            <a:xfrm>
              <a:off x="142844" y="1418757"/>
              <a:ext cx="1415781" cy="58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0.83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</p:grpSp>
      <p:grpSp>
        <p:nvGrpSpPr>
          <p:cNvPr id="11" name="组合 57"/>
          <p:cNvGrpSpPr/>
          <p:nvPr/>
        </p:nvGrpSpPr>
        <p:grpSpPr bwMode="auto">
          <a:xfrm>
            <a:off x="4713290" y="4265614"/>
            <a:ext cx="3305175" cy="1146300"/>
            <a:chOff x="153959" y="1143066"/>
            <a:chExt cx="3305189" cy="1146522"/>
          </a:xfrm>
        </p:grpSpPr>
        <p:grpSp>
          <p:nvGrpSpPr>
            <p:cNvPr id="22577" name="Group 135"/>
            <p:cNvGrpSpPr/>
            <p:nvPr/>
          </p:nvGrpSpPr>
          <p:grpSpPr bwMode="auto">
            <a:xfrm>
              <a:off x="1296969" y="1143066"/>
              <a:ext cx="1466850" cy="1146522"/>
              <a:chOff x="4192" y="425450"/>
              <a:chExt cx="924" cy="1146522"/>
            </a:xfrm>
          </p:grpSpPr>
          <p:sp>
            <p:nvSpPr>
              <p:cNvPr id="66" name="Line 136"/>
              <p:cNvSpPr>
                <a:spLocks noChangeShapeType="1"/>
              </p:cNvSpPr>
              <p:nvPr/>
            </p:nvSpPr>
            <p:spPr bwMode="auto">
              <a:xfrm>
                <a:off x="4320" y="997061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79" name="Text Box 137"/>
              <p:cNvSpPr txBox="1">
                <a:spLocks noChangeArrowheads="1"/>
              </p:cNvSpPr>
              <p:nvPr/>
            </p:nvSpPr>
            <p:spPr bwMode="auto">
              <a:xfrm>
                <a:off x="4282" y="425450"/>
                <a:ext cx="834" cy="706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16</a:t>
                </a:r>
              </a:p>
            </p:txBody>
          </p:sp>
          <p:sp>
            <p:nvSpPr>
              <p:cNvPr id="22580" name="Text Box 138"/>
              <p:cNvSpPr txBox="1">
                <a:spLocks noChangeArrowheads="1"/>
              </p:cNvSpPr>
              <p:nvPr/>
            </p:nvSpPr>
            <p:spPr bwMode="auto">
              <a:xfrm>
                <a:off x="4192" y="925516"/>
                <a:ext cx="637" cy="6464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</a:t>
                </a:r>
              </a:p>
            </p:txBody>
          </p:sp>
        </p:grpSp>
        <p:sp>
          <p:nvSpPr>
            <p:cNvPr id="22581" name="TextBox 59"/>
            <p:cNvSpPr txBox="1">
              <a:spLocks noChangeArrowheads="1"/>
            </p:cNvSpPr>
            <p:nvPr/>
          </p:nvSpPr>
          <p:spPr bwMode="auto">
            <a:xfrm>
              <a:off x="153959" y="1428736"/>
              <a:ext cx="1415778" cy="58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0.16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  <p:grpSp>
          <p:nvGrpSpPr>
            <p:cNvPr id="22582" name="Group 135"/>
            <p:cNvGrpSpPr/>
            <p:nvPr/>
          </p:nvGrpSpPr>
          <p:grpSpPr bwMode="auto">
            <a:xfrm>
              <a:off x="2439973" y="1143066"/>
              <a:ext cx="1019175" cy="1144412"/>
              <a:chOff x="4282" y="425450"/>
              <a:chExt cx="642" cy="1144412"/>
            </a:xfrm>
          </p:grpSpPr>
          <p:sp>
            <p:nvSpPr>
              <p:cNvPr id="63" name="Line 136"/>
              <p:cNvSpPr>
                <a:spLocks noChangeShapeType="1"/>
              </p:cNvSpPr>
              <p:nvPr/>
            </p:nvSpPr>
            <p:spPr bwMode="auto">
              <a:xfrm>
                <a:off x="4320" y="997061"/>
                <a:ext cx="367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2584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425450"/>
                <a:ext cx="26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  <p:sp>
            <p:nvSpPr>
              <p:cNvPr id="22585" name="Text Box 138"/>
              <p:cNvSpPr txBox="1">
                <a:spLocks noChangeArrowheads="1"/>
              </p:cNvSpPr>
              <p:nvPr/>
            </p:nvSpPr>
            <p:spPr bwMode="auto">
              <a:xfrm>
                <a:off x="4282" y="925292"/>
                <a:ext cx="642" cy="644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25</a:t>
                </a:r>
              </a:p>
            </p:txBody>
          </p:sp>
        </p:grpSp>
        <p:sp>
          <p:nvSpPr>
            <p:cNvPr id="22586" name="TextBox 61"/>
            <p:cNvSpPr txBox="1">
              <a:spLocks noChangeArrowheads="1"/>
            </p:cNvSpPr>
            <p:nvPr/>
          </p:nvSpPr>
          <p:spPr bwMode="auto">
            <a:xfrm>
              <a:off x="2000232" y="1415465"/>
              <a:ext cx="595038" cy="58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</a:p>
          </p:txBody>
        </p:sp>
      </p:grp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810500" y="2914652"/>
            <a:ext cx="42005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小数化成分数：根据小数的意义，有限小数可以直接写成分母是</a:t>
            </a:r>
            <a:r>
              <a:rPr lang="en-US" altLang="zh-CN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10</a:t>
            </a:r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100</a:t>
            </a:r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、</a:t>
            </a:r>
            <a:r>
              <a:rPr lang="en-US" altLang="zh-CN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1000 … … </a:t>
            </a:r>
            <a:r>
              <a:rPr lang="zh-CN" altLang="en-US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的分数，再约成最简分数。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8199035" y="280988"/>
            <a:ext cx="31277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五年级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452439" y="1400176"/>
            <a:ext cx="18526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914400" indent="-914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Calibri Light" panose="020F0302020204030204" pitchFamily="34" charset="0"/>
              </a:rPr>
              <a:t>练一练</a:t>
            </a: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2362201" y="671514"/>
            <a:ext cx="88024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把下列分数化成小数（除不尽的保留三位小数）</a:t>
            </a:r>
          </a:p>
        </p:txBody>
      </p:sp>
      <p:grpSp>
        <p:nvGrpSpPr>
          <p:cNvPr id="3" name="Group 135"/>
          <p:cNvGrpSpPr/>
          <p:nvPr/>
        </p:nvGrpSpPr>
        <p:grpSpPr bwMode="auto">
          <a:xfrm>
            <a:off x="2497139" y="1409701"/>
            <a:ext cx="1000125" cy="1144588"/>
            <a:chOff x="4269" y="425450"/>
            <a:chExt cx="630" cy="1145421"/>
          </a:xfrm>
        </p:grpSpPr>
        <p:sp>
          <p:nvSpPr>
            <p:cNvPr id="4" name="Line 136"/>
            <p:cNvSpPr>
              <a:spLocks noChangeShapeType="1"/>
            </p:cNvSpPr>
            <p:nvPr/>
          </p:nvSpPr>
          <p:spPr bwMode="auto">
            <a:xfrm>
              <a:off x="4320" y="997366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3558" name="Text Box 137"/>
            <p:cNvSpPr txBox="1">
              <a:spLocks noChangeArrowheads="1"/>
            </p:cNvSpPr>
            <p:nvPr/>
          </p:nvSpPr>
          <p:spPr bwMode="auto">
            <a:xfrm>
              <a:off x="4269" y="425450"/>
              <a:ext cx="630" cy="708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17</a:t>
              </a:r>
            </a:p>
          </p:txBody>
        </p:sp>
        <p:sp>
          <p:nvSpPr>
            <p:cNvPr id="23559" name="Text Box 138"/>
            <p:cNvSpPr txBox="1">
              <a:spLocks noChangeArrowheads="1"/>
            </p:cNvSpPr>
            <p:nvPr/>
          </p:nvSpPr>
          <p:spPr bwMode="auto">
            <a:xfrm>
              <a:off x="4359" y="925516"/>
              <a:ext cx="270" cy="645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</p:grpSp>
      <p:grpSp>
        <p:nvGrpSpPr>
          <p:cNvPr id="6" name="Group 135"/>
          <p:cNvGrpSpPr/>
          <p:nvPr/>
        </p:nvGrpSpPr>
        <p:grpSpPr bwMode="auto">
          <a:xfrm>
            <a:off x="4335463" y="1358901"/>
            <a:ext cx="990600" cy="1146175"/>
            <a:chOff x="4263" y="425450"/>
            <a:chExt cx="624" cy="1145421"/>
          </a:xfrm>
        </p:grpSpPr>
        <p:sp>
          <p:nvSpPr>
            <p:cNvPr id="7" name="Line 136"/>
            <p:cNvSpPr>
              <a:spLocks noChangeShapeType="1"/>
            </p:cNvSpPr>
            <p:nvPr/>
          </p:nvSpPr>
          <p:spPr bwMode="auto">
            <a:xfrm>
              <a:off x="4320" y="996574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3562" name="Text Box 137"/>
            <p:cNvSpPr txBox="1">
              <a:spLocks noChangeArrowheads="1"/>
            </p:cNvSpPr>
            <p:nvPr/>
          </p:nvSpPr>
          <p:spPr bwMode="auto">
            <a:xfrm>
              <a:off x="4263" y="425450"/>
              <a:ext cx="624" cy="707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33</a:t>
              </a:r>
            </a:p>
          </p:txBody>
        </p:sp>
        <p:sp>
          <p:nvSpPr>
            <p:cNvPr id="23563" name="Text Box 138"/>
            <p:cNvSpPr txBox="1">
              <a:spLocks noChangeArrowheads="1"/>
            </p:cNvSpPr>
            <p:nvPr/>
          </p:nvSpPr>
          <p:spPr bwMode="auto">
            <a:xfrm>
              <a:off x="4359" y="925516"/>
              <a:ext cx="264" cy="645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</p:grpSp>
      <p:grpSp>
        <p:nvGrpSpPr>
          <p:cNvPr id="8" name="Group 135"/>
          <p:cNvGrpSpPr/>
          <p:nvPr/>
        </p:nvGrpSpPr>
        <p:grpSpPr bwMode="auto">
          <a:xfrm>
            <a:off x="5949951" y="1271590"/>
            <a:ext cx="582613" cy="1146175"/>
            <a:chOff x="4320" y="425450"/>
            <a:chExt cx="367" cy="1145421"/>
          </a:xfrm>
        </p:grpSpPr>
        <p:sp>
          <p:nvSpPr>
            <p:cNvPr id="10" name="Line 136"/>
            <p:cNvSpPr>
              <a:spLocks noChangeShapeType="1"/>
            </p:cNvSpPr>
            <p:nvPr/>
          </p:nvSpPr>
          <p:spPr bwMode="auto">
            <a:xfrm>
              <a:off x="4320" y="996574"/>
              <a:ext cx="367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en-US">
                <a:solidFill>
                  <a:sysClr val="windowText" lastClr="000000"/>
                </a:solidFill>
                <a:latin typeface="Calibri" panose="020F0502020204030204" pitchFamily="34" charset="0"/>
                <a:cs typeface="+mn-ea"/>
              </a:endParaRPr>
            </a:p>
          </p:txBody>
        </p:sp>
        <p:sp>
          <p:nvSpPr>
            <p:cNvPr id="23566" name="Text Box 137"/>
            <p:cNvSpPr txBox="1">
              <a:spLocks noChangeArrowheads="1"/>
            </p:cNvSpPr>
            <p:nvPr/>
          </p:nvSpPr>
          <p:spPr bwMode="auto">
            <a:xfrm>
              <a:off x="4368" y="425450"/>
              <a:ext cx="267" cy="706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00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23567" name="Text Box 138"/>
            <p:cNvSpPr txBox="1">
              <a:spLocks noChangeArrowheads="1"/>
            </p:cNvSpPr>
            <p:nvPr/>
          </p:nvSpPr>
          <p:spPr bwMode="auto">
            <a:xfrm>
              <a:off x="4359" y="925516"/>
              <a:ext cx="270" cy="645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1612265" y="2342515"/>
            <a:ext cx="3499485" cy="1145223"/>
            <a:chOff x="4057" y="3033"/>
            <a:chExt cx="5513" cy="1803"/>
          </a:xfrm>
        </p:grpSpPr>
        <p:grpSp>
          <p:nvGrpSpPr>
            <p:cNvPr id="23569" name="Group 135"/>
            <p:cNvGrpSpPr/>
            <p:nvPr/>
          </p:nvGrpSpPr>
          <p:grpSpPr bwMode="auto">
            <a:xfrm>
              <a:off x="4057" y="3033"/>
              <a:ext cx="1230" cy="1803"/>
              <a:chOff x="4230" y="425450"/>
              <a:chExt cx="492" cy="1145421"/>
            </a:xfrm>
          </p:grpSpPr>
          <p:sp>
            <p:nvSpPr>
              <p:cNvPr id="12" name="Line 136"/>
              <p:cNvSpPr>
                <a:spLocks noChangeShapeType="1"/>
              </p:cNvSpPr>
              <p:nvPr/>
            </p:nvSpPr>
            <p:spPr bwMode="auto">
              <a:xfrm>
                <a:off x="4320" y="997684"/>
                <a:ext cx="364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3571" name="Text Box 137"/>
              <p:cNvSpPr txBox="1">
                <a:spLocks noChangeArrowheads="1"/>
              </p:cNvSpPr>
              <p:nvPr/>
            </p:nvSpPr>
            <p:spPr bwMode="auto">
              <a:xfrm>
                <a:off x="4230" y="425450"/>
                <a:ext cx="492" cy="707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17</a:t>
                </a:r>
              </a:p>
            </p:txBody>
          </p:sp>
          <p:sp>
            <p:nvSpPr>
              <p:cNvPr id="23572" name="Text Box 138"/>
              <p:cNvSpPr txBox="1">
                <a:spLocks noChangeArrowheads="1"/>
              </p:cNvSpPr>
              <p:nvPr/>
            </p:nvSpPr>
            <p:spPr bwMode="auto">
              <a:xfrm>
                <a:off x="4365" y="925516"/>
                <a:ext cx="225" cy="645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</p:grpSp>
        <p:sp>
          <p:nvSpPr>
            <p:cNvPr id="23573" name="TextBox 19"/>
            <p:cNvSpPr txBox="1">
              <a:spLocks noChangeArrowheads="1"/>
            </p:cNvSpPr>
            <p:nvPr/>
          </p:nvSpPr>
          <p:spPr bwMode="auto">
            <a:xfrm>
              <a:off x="5070" y="3463"/>
              <a:ext cx="4500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17÷4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4.25</a:t>
              </a:r>
              <a:endPara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 bwMode="auto">
          <a:xfrm>
            <a:off x="6719253" y="2367916"/>
            <a:ext cx="3929697" cy="1145223"/>
            <a:chOff x="10582" y="3033"/>
            <a:chExt cx="6187" cy="1803"/>
          </a:xfrm>
        </p:grpSpPr>
        <p:grpSp>
          <p:nvGrpSpPr>
            <p:cNvPr id="23575" name="Group 135"/>
            <p:cNvGrpSpPr/>
            <p:nvPr/>
          </p:nvGrpSpPr>
          <p:grpSpPr bwMode="auto">
            <a:xfrm>
              <a:off x="10582" y="3033"/>
              <a:ext cx="1714" cy="1803"/>
              <a:chOff x="4275" y="425450"/>
              <a:chExt cx="686" cy="1145421"/>
            </a:xfrm>
          </p:grpSpPr>
          <p:sp>
            <p:nvSpPr>
              <p:cNvPr id="22" name="Line 136"/>
              <p:cNvSpPr>
                <a:spLocks noChangeShapeType="1"/>
              </p:cNvSpPr>
              <p:nvPr/>
            </p:nvSpPr>
            <p:spPr bwMode="auto">
              <a:xfrm>
                <a:off x="4320" y="997684"/>
                <a:ext cx="364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3577" name="Text Box 137"/>
              <p:cNvSpPr txBox="1">
                <a:spLocks noChangeArrowheads="1"/>
              </p:cNvSpPr>
              <p:nvPr/>
            </p:nvSpPr>
            <p:spPr bwMode="auto">
              <a:xfrm>
                <a:off x="4275" y="425450"/>
                <a:ext cx="686" cy="706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33</a:t>
                </a:r>
              </a:p>
            </p:txBody>
          </p:sp>
          <p:sp>
            <p:nvSpPr>
              <p:cNvPr id="23578" name="Text Box 138"/>
              <p:cNvSpPr txBox="1">
                <a:spLocks noChangeArrowheads="1"/>
              </p:cNvSpPr>
              <p:nvPr/>
            </p:nvSpPr>
            <p:spPr bwMode="auto">
              <a:xfrm>
                <a:off x="4365" y="925516"/>
                <a:ext cx="225" cy="645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</a:p>
            </p:txBody>
          </p:sp>
        </p:grpSp>
        <p:sp>
          <p:nvSpPr>
            <p:cNvPr id="23579" name="TextBox 24"/>
            <p:cNvSpPr txBox="1">
              <a:spLocks noChangeArrowheads="1"/>
            </p:cNvSpPr>
            <p:nvPr/>
          </p:nvSpPr>
          <p:spPr bwMode="auto">
            <a:xfrm>
              <a:off x="11482" y="3463"/>
              <a:ext cx="5287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33÷8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4.125</a:t>
              </a:r>
              <a:endPara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 bwMode="auto">
          <a:xfrm>
            <a:off x="1694815" y="3396615"/>
            <a:ext cx="3358197" cy="1143634"/>
            <a:chOff x="4282" y="4603"/>
            <a:chExt cx="5288" cy="1803"/>
          </a:xfrm>
        </p:grpSpPr>
        <p:grpSp>
          <p:nvGrpSpPr>
            <p:cNvPr id="23581" name="Group 135"/>
            <p:cNvGrpSpPr/>
            <p:nvPr/>
          </p:nvGrpSpPr>
          <p:grpSpPr bwMode="auto">
            <a:xfrm>
              <a:off x="4282" y="4603"/>
              <a:ext cx="917" cy="1803"/>
              <a:chOff x="4320" y="425450"/>
              <a:chExt cx="367" cy="1145421"/>
            </a:xfrm>
          </p:grpSpPr>
          <p:sp>
            <p:nvSpPr>
              <p:cNvPr id="27" name="Line 136"/>
              <p:cNvSpPr>
                <a:spLocks noChangeShapeType="1"/>
              </p:cNvSpPr>
              <p:nvPr/>
            </p:nvSpPr>
            <p:spPr bwMode="auto">
              <a:xfrm>
                <a:off x="4320" y="996889"/>
                <a:ext cx="364" cy="0"/>
              </a:xfrm>
              <a:prstGeom prst="line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zh-CN" altLang="en-US">
                  <a:solidFill>
                    <a:sysClr val="windowText" lastClr="000000"/>
                  </a:solidFill>
                  <a:latin typeface="Calibri" panose="020F0502020204030204" pitchFamily="34" charset="0"/>
                  <a:cs typeface="+mn-ea"/>
                </a:endParaRPr>
              </a:p>
            </p:txBody>
          </p:sp>
          <p:sp>
            <p:nvSpPr>
              <p:cNvPr id="23583" name="Text Box 137"/>
              <p:cNvSpPr txBox="1">
                <a:spLocks noChangeArrowheads="1"/>
              </p:cNvSpPr>
              <p:nvPr/>
            </p:nvSpPr>
            <p:spPr bwMode="auto">
              <a:xfrm>
                <a:off x="4368" y="425450"/>
                <a:ext cx="267" cy="706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40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</a:p>
            </p:txBody>
          </p:sp>
          <p:sp>
            <p:nvSpPr>
              <p:cNvPr id="23584" name="Text Box 138"/>
              <p:cNvSpPr txBox="1">
                <a:spLocks noChangeArrowheads="1"/>
              </p:cNvSpPr>
              <p:nvPr/>
            </p:nvSpPr>
            <p:spPr bwMode="auto">
              <a:xfrm>
                <a:off x="4365" y="925516"/>
                <a:ext cx="270" cy="645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6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</p:grpSp>
        <p:sp>
          <p:nvSpPr>
            <p:cNvPr id="23585" name="TextBox 29"/>
            <p:cNvSpPr txBox="1">
              <a:spLocks noChangeArrowheads="1"/>
            </p:cNvSpPr>
            <p:nvPr/>
          </p:nvSpPr>
          <p:spPr bwMode="auto">
            <a:xfrm>
              <a:off x="5070" y="5033"/>
              <a:ext cx="4500" cy="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9÷5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1.8</a:t>
              </a:r>
              <a:endPara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5549901" y="3445828"/>
            <a:ext cx="6912928" cy="1041400"/>
            <a:chOff x="7721" y="4539"/>
            <a:chExt cx="10886" cy="1640"/>
          </a:xfrm>
        </p:grpSpPr>
        <p:grpSp>
          <p:nvGrpSpPr>
            <p:cNvPr id="23587" name="组合 47"/>
            <p:cNvGrpSpPr/>
            <p:nvPr/>
          </p:nvGrpSpPr>
          <p:grpSpPr bwMode="auto">
            <a:xfrm>
              <a:off x="7721" y="4539"/>
              <a:ext cx="1242" cy="1640"/>
              <a:chOff x="2000232" y="1828803"/>
              <a:chExt cx="788675" cy="1041402"/>
            </a:xfrm>
          </p:grpSpPr>
          <p:grpSp>
            <p:nvGrpSpPr>
              <p:cNvPr id="23588" name="Group 19"/>
              <p:cNvGrpSpPr/>
              <p:nvPr/>
            </p:nvGrpSpPr>
            <p:grpSpPr bwMode="auto">
              <a:xfrm>
                <a:off x="2285977" y="1828803"/>
                <a:ext cx="502930" cy="1041402"/>
                <a:chOff x="864" y="1152"/>
                <a:chExt cx="288" cy="656"/>
              </a:xfrm>
            </p:grpSpPr>
            <p:sp>
              <p:nvSpPr>
                <p:cNvPr id="2358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864" y="1440"/>
                  <a:ext cx="205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</a:p>
              </p:txBody>
            </p:sp>
            <p:sp>
              <p:nvSpPr>
                <p:cNvPr id="2359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864" y="1152"/>
                  <a:ext cx="267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</a:p>
              </p:txBody>
            </p:sp>
            <p:sp>
              <p:nvSpPr>
                <p:cNvPr id="23591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4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592" name="TextBox 46"/>
              <p:cNvSpPr txBox="1">
                <a:spLocks noChangeArrowheads="1"/>
              </p:cNvSpPr>
              <p:nvPr/>
            </p:nvSpPr>
            <p:spPr bwMode="auto">
              <a:xfrm>
                <a:off x="2000232" y="2071678"/>
                <a:ext cx="340854" cy="583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</p:grpSp>
        <p:sp>
          <p:nvSpPr>
            <p:cNvPr id="23593" name="TextBox 36"/>
            <p:cNvSpPr txBox="1">
              <a:spLocks noChangeArrowheads="1"/>
            </p:cNvSpPr>
            <p:nvPr/>
          </p:nvSpPr>
          <p:spPr bwMode="auto">
            <a:xfrm>
              <a:off x="8820" y="4837"/>
              <a:ext cx="9787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 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3÷4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0.75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1.75</a:t>
              </a:r>
              <a:endPara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 bwMode="auto">
          <a:xfrm>
            <a:off x="3214053" y="4476751"/>
            <a:ext cx="6930072" cy="1041400"/>
            <a:chOff x="6082" y="7871"/>
            <a:chExt cx="10912" cy="1640"/>
          </a:xfrm>
        </p:grpSpPr>
        <p:grpSp>
          <p:nvGrpSpPr>
            <p:cNvPr id="23595" name="组合 47"/>
            <p:cNvGrpSpPr/>
            <p:nvPr/>
          </p:nvGrpSpPr>
          <p:grpSpPr bwMode="auto">
            <a:xfrm>
              <a:off x="6082" y="7871"/>
              <a:ext cx="2040" cy="1640"/>
              <a:chOff x="2000232" y="1828803"/>
              <a:chExt cx="1295096" cy="1041402"/>
            </a:xfrm>
          </p:grpSpPr>
          <p:grpSp>
            <p:nvGrpSpPr>
              <p:cNvPr id="23596" name="Group 19"/>
              <p:cNvGrpSpPr/>
              <p:nvPr/>
            </p:nvGrpSpPr>
            <p:grpSpPr bwMode="auto">
              <a:xfrm>
                <a:off x="2214378" y="1828803"/>
                <a:ext cx="1080950" cy="1041402"/>
                <a:chOff x="823" y="1152"/>
                <a:chExt cx="619" cy="656"/>
              </a:xfrm>
            </p:grpSpPr>
            <p:sp>
              <p:nvSpPr>
                <p:cNvPr id="2359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823" y="1440"/>
                  <a:ext cx="619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20</a:t>
                  </a:r>
                </a:p>
              </p:txBody>
            </p:sp>
            <p:sp>
              <p:nvSpPr>
                <p:cNvPr id="235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864" y="1152"/>
                  <a:ext cx="267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</a:p>
              </p:txBody>
            </p:sp>
            <p:sp>
              <p:nvSpPr>
                <p:cNvPr id="23599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4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600" name="TextBox 46"/>
              <p:cNvSpPr txBox="1">
                <a:spLocks noChangeArrowheads="1"/>
              </p:cNvSpPr>
              <p:nvPr/>
            </p:nvSpPr>
            <p:spPr bwMode="auto">
              <a:xfrm>
                <a:off x="2000232" y="2071678"/>
                <a:ext cx="340854" cy="583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p:grpSp>
        <p:sp>
          <p:nvSpPr>
            <p:cNvPr id="23601" name="TextBox 49"/>
            <p:cNvSpPr txBox="1">
              <a:spLocks noChangeArrowheads="1"/>
            </p:cNvSpPr>
            <p:nvPr/>
          </p:nvSpPr>
          <p:spPr bwMode="auto">
            <a:xfrm>
              <a:off x="7207" y="8188"/>
              <a:ext cx="9787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 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3÷20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0.15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3.15</a:t>
              </a:r>
              <a:endPara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 bwMode="auto">
          <a:xfrm>
            <a:off x="3286126" y="5524500"/>
            <a:ext cx="7572375" cy="1041400"/>
            <a:chOff x="6195" y="9381"/>
            <a:chExt cx="11925" cy="1640"/>
          </a:xfrm>
        </p:grpSpPr>
        <p:grpSp>
          <p:nvGrpSpPr>
            <p:cNvPr id="23603" name="组合 47"/>
            <p:cNvGrpSpPr/>
            <p:nvPr/>
          </p:nvGrpSpPr>
          <p:grpSpPr bwMode="auto">
            <a:xfrm>
              <a:off x="6195" y="9381"/>
              <a:ext cx="1242" cy="1640"/>
              <a:chOff x="2000232" y="1828803"/>
              <a:chExt cx="788673" cy="1041402"/>
            </a:xfrm>
          </p:grpSpPr>
          <p:grpSp>
            <p:nvGrpSpPr>
              <p:cNvPr id="23604" name="Group 19"/>
              <p:cNvGrpSpPr/>
              <p:nvPr/>
            </p:nvGrpSpPr>
            <p:grpSpPr bwMode="auto">
              <a:xfrm>
                <a:off x="2285975" y="1828803"/>
                <a:ext cx="502930" cy="1041402"/>
                <a:chOff x="864" y="1152"/>
                <a:chExt cx="288" cy="656"/>
              </a:xfrm>
            </p:grpSpPr>
            <p:sp>
              <p:nvSpPr>
                <p:cNvPr id="2360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864" y="1440"/>
                  <a:ext cx="205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7</a:t>
                  </a:r>
                </a:p>
              </p:txBody>
            </p:sp>
            <p:sp>
              <p:nvSpPr>
                <p:cNvPr id="2360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864" y="1152"/>
                  <a:ext cx="267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</a:p>
              </p:txBody>
            </p:sp>
            <p:sp>
              <p:nvSpPr>
                <p:cNvPr id="23607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4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608" name="TextBox 46"/>
              <p:cNvSpPr txBox="1">
                <a:spLocks noChangeArrowheads="1"/>
              </p:cNvSpPr>
              <p:nvPr/>
            </p:nvSpPr>
            <p:spPr bwMode="auto">
              <a:xfrm>
                <a:off x="2000232" y="2071678"/>
                <a:ext cx="340854" cy="583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</p:grpSp>
        <p:sp>
          <p:nvSpPr>
            <p:cNvPr id="23609" name="TextBox 50"/>
            <p:cNvSpPr txBox="1">
              <a:spLocks noChangeArrowheads="1"/>
            </p:cNvSpPr>
            <p:nvPr/>
          </p:nvSpPr>
          <p:spPr bwMode="auto">
            <a:xfrm>
              <a:off x="7320" y="9763"/>
              <a:ext cx="10800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 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2÷7 ≈ 5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0.286 </a:t>
              </a:r>
              <a:r>
                <a:rPr lang="zh-CN" altLang="en-US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5.286</a:t>
              </a:r>
              <a:endPara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4" name="组合 47"/>
          <p:cNvGrpSpPr/>
          <p:nvPr/>
        </p:nvGrpSpPr>
        <p:grpSpPr bwMode="auto">
          <a:xfrm>
            <a:off x="7248525" y="1314450"/>
            <a:ext cx="787400" cy="1041400"/>
            <a:chOff x="2000232" y="1828803"/>
            <a:chExt cx="788671" cy="1041402"/>
          </a:xfrm>
        </p:grpSpPr>
        <p:grpSp>
          <p:nvGrpSpPr>
            <p:cNvPr id="23611" name="Group 19"/>
            <p:cNvGrpSpPr/>
            <p:nvPr/>
          </p:nvGrpSpPr>
          <p:grpSpPr bwMode="auto">
            <a:xfrm>
              <a:off x="2285973" y="1828803"/>
              <a:ext cx="502930" cy="1041402"/>
              <a:chOff x="864" y="1152"/>
              <a:chExt cx="288" cy="656"/>
            </a:xfrm>
          </p:grpSpPr>
          <p:sp>
            <p:nvSpPr>
              <p:cNvPr id="23612" name="Text Box 20"/>
              <p:cNvSpPr txBox="1">
                <a:spLocks noChangeArrowheads="1"/>
              </p:cNvSpPr>
              <p:nvPr/>
            </p:nvSpPr>
            <p:spPr bwMode="auto">
              <a:xfrm>
                <a:off x="864" y="1440"/>
                <a:ext cx="20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  <p:sp>
            <p:nvSpPr>
              <p:cNvPr id="23613" name="Text Box 21"/>
              <p:cNvSpPr txBox="1">
                <a:spLocks noChangeArrowheads="1"/>
              </p:cNvSpPr>
              <p:nvPr/>
            </p:nvSpPr>
            <p:spPr bwMode="auto">
              <a:xfrm>
                <a:off x="864" y="1152"/>
                <a:ext cx="26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  <p:sp>
            <p:nvSpPr>
              <p:cNvPr id="23614" name="Line 22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615" name="TextBox 46"/>
            <p:cNvSpPr txBox="1">
              <a:spLocks noChangeArrowheads="1"/>
            </p:cNvSpPr>
            <p:nvPr/>
          </p:nvSpPr>
          <p:spPr bwMode="auto">
            <a:xfrm>
              <a:off x="2000232" y="2071678"/>
              <a:ext cx="340854" cy="583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  <p:grpSp>
        <p:nvGrpSpPr>
          <p:cNvPr id="36" name="组合 47"/>
          <p:cNvGrpSpPr/>
          <p:nvPr/>
        </p:nvGrpSpPr>
        <p:grpSpPr bwMode="auto">
          <a:xfrm>
            <a:off x="8609014" y="1228725"/>
            <a:ext cx="1022349" cy="1041400"/>
            <a:chOff x="2000232" y="1828803"/>
            <a:chExt cx="1022672" cy="1041402"/>
          </a:xfrm>
        </p:grpSpPr>
        <p:grpSp>
          <p:nvGrpSpPr>
            <p:cNvPr id="23617" name="Group 19"/>
            <p:cNvGrpSpPr/>
            <p:nvPr/>
          </p:nvGrpSpPr>
          <p:grpSpPr bwMode="auto">
            <a:xfrm>
              <a:off x="2207390" y="1828803"/>
              <a:ext cx="815514" cy="1041402"/>
              <a:chOff x="819" y="1152"/>
              <a:chExt cx="467" cy="656"/>
            </a:xfrm>
          </p:grpSpPr>
          <p:sp>
            <p:nvSpPr>
              <p:cNvPr id="23618" name="Text Box 20"/>
              <p:cNvSpPr txBox="1">
                <a:spLocks noChangeArrowheads="1"/>
              </p:cNvSpPr>
              <p:nvPr/>
            </p:nvSpPr>
            <p:spPr bwMode="auto">
              <a:xfrm>
                <a:off x="819" y="1440"/>
                <a:ext cx="46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</a:t>
                </a:r>
              </a:p>
            </p:txBody>
          </p:sp>
          <p:sp>
            <p:nvSpPr>
              <p:cNvPr id="23619" name="Text Box 21"/>
              <p:cNvSpPr txBox="1">
                <a:spLocks noChangeArrowheads="1"/>
              </p:cNvSpPr>
              <p:nvPr/>
            </p:nvSpPr>
            <p:spPr bwMode="auto">
              <a:xfrm>
                <a:off x="864" y="1152"/>
                <a:ext cx="26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  <p:sp>
            <p:nvSpPr>
              <p:cNvPr id="23620" name="Line 22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621" name="TextBox 46"/>
            <p:cNvSpPr txBox="1">
              <a:spLocks noChangeArrowheads="1"/>
            </p:cNvSpPr>
            <p:nvPr/>
          </p:nvSpPr>
          <p:spPr bwMode="auto">
            <a:xfrm>
              <a:off x="2000232" y="2071678"/>
              <a:ext cx="340854" cy="583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grpSp>
        <p:nvGrpSpPr>
          <p:cNvPr id="43" name="组合 47"/>
          <p:cNvGrpSpPr/>
          <p:nvPr/>
        </p:nvGrpSpPr>
        <p:grpSpPr bwMode="auto">
          <a:xfrm>
            <a:off x="9920288" y="1196975"/>
            <a:ext cx="788987" cy="1041400"/>
            <a:chOff x="2000232" y="1828803"/>
            <a:chExt cx="788671" cy="1041402"/>
          </a:xfrm>
        </p:grpSpPr>
        <p:grpSp>
          <p:nvGrpSpPr>
            <p:cNvPr id="23623" name="Group 19"/>
            <p:cNvGrpSpPr/>
            <p:nvPr/>
          </p:nvGrpSpPr>
          <p:grpSpPr bwMode="auto">
            <a:xfrm>
              <a:off x="2285973" y="1828803"/>
              <a:ext cx="502930" cy="1041402"/>
              <a:chOff x="864" y="1152"/>
              <a:chExt cx="288" cy="656"/>
            </a:xfrm>
          </p:grpSpPr>
          <p:sp>
            <p:nvSpPr>
              <p:cNvPr id="23624" name="Text Box 20"/>
              <p:cNvSpPr txBox="1">
                <a:spLocks noChangeArrowheads="1"/>
              </p:cNvSpPr>
              <p:nvPr/>
            </p:nvSpPr>
            <p:spPr bwMode="auto">
              <a:xfrm>
                <a:off x="864" y="1440"/>
                <a:ext cx="20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</a:t>
                </a:r>
              </a:p>
            </p:txBody>
          </p:sp>
          <p:sp>
            <p:nvSpPr>
              <p:cNvPr id="23625" name="Text Box 21"/>
              <p:cNvSpPr txBox="1">
                <a:spLocks noChangeArrowheads="1"/>
              </p:cNvSpPr>
              <p:nvPr/>
            </p:nvSpPr>
            <p:spPr bwMode="auto">
              <a:xfrm>
                <a:off x="864" y="1152"/>
                <a:ext cx="267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  <p:sp>
            <p:nvSpPr>
              <p:cNvPr id="23626" name="Line 22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627" name="TextBox 46"/>
            <p:cNvSpPr txBox="1">
              <a:spLocks noChangeArrowheads="1"/>
            </p:cNvSpPr>
            <p:nvPr/>
          </p:nvSpPr>
          <p:spPr bwMode="auto">
            <a:xfrm>
              <a:off x="2000232" y="2071678"/>
              <a:ext cx="340854" cy="583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176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17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custom823695_1"/>
  <p:tag name="KSO_WM_TEMPLATE_CATEGORY" val="custom"/>
  <p:tag name="KSO_WM_TEMPLATE_INDEX" val="20181761"/>
  <p:tag name="KSO_WM_TEMPLATE_SUBCATEGORY" val="combine"/>
  <p:tag name="KSO_WM_TEMPLATE_THUMBS_INDEX" val="1、5、6、11、12、18、23、27、30、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1761"/>
</p:tagLst>
</file>

<file path=ppt/theme/theme1.xml><?xml version="1.0" encoding="utf-8"?>
<a:theme xmlns:a="http://schemas.openxmlformats.org/drawingml/2006/main" name="WWW.2PPT.COM&#10;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宽屏</PresentationFormat>
  <Paragraphs>222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宋体</vt:lpstr>
      <vt:lpstr>微软雅黑</vt:lpstr>
      <vt:lpstr>禹卫书法行书简体</vt:lpstr>
      <vt:lpstr>Arial</vt:lpstr>
      <vt:lpstr>Calibri</vt:lpstr>
      <vt:lpstr>Calibri Light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2022-01-06T06:51:38Z</dcterms:created>
  <dcterms:modified xsi:type="dcterms:W3CDTF">2023-01-16T17:14:55Z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CE544FFCB45C4FABB2707453189F991C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