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98896-F1D3-4042-AF0D-FCF2F76198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5ACB-3E98-416D-99BD-6838DABC53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5ACB-3E98-416D-99BD-6838DABC53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141A-F138-4547-A2A8-4DEF757FEF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6470F-288A-48B8-97CE-A45DD7F5AC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608EA-578E-4F1C-995D-D5808BFA75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CA1D6-A493-4811-98F5-66AC9256D5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8048A-EC9C-4FBD-94EA-B7E3FB98DD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2C8C6-E2C4-45BF-951A-F288DF75C5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88A7D-F7C8-4F49-A43C-C2A3892949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F39A-7B86-4336-A9A0-C9AB265EC3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D711-6E1F-47EC-AF4D-7DB2C9E036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5AF21-149F-4206-A408-04A1518BD2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6BB1A8F-F23A-4535-97E7-07B0D58E7E1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2286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Unit 1 This is me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Reading </a:t>
            </a:r>
            <a:r>
              <a:rPr lang="en-US" altLang="zh-CN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zh-CN" sz="5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257800"/>
            <a:ext cx="9144000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照片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13"/>
          <p:cNvSpPr txBox="1">
            <a:spLocks noChangeArrowheads="1"/>
          </p:cNvSpPr>
          <p:nvPr/>
        </p:nvSpPr>
        <p:spPr bwMode="auto">
          <a:xfrm>
            <a:off x="5111750" y="333375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Appearance:</a:t>
            </a:r>
          </a:p>
        </p:txBody>
      </p:sp>
      <p:sp>
        <p:nvSpPr>
          <p:cNvPr id="138244" name="Rectangle 14"/>
          <p:cNvSpPr>
            <a:spLocks noChangeArrowheads="1"/>
          </p:cNvSpPr>
          <p:nvPr/>
        </p:nvSpPr>
        <p:spPr bwMode="auto">
          <a:xfrm>
            <a:off x="5435600" y="1268413"/>
            <a:ext cx="34051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tall and slim</a:t>
            </a:r>
          </a:p>
        </p:txBody>
      </p:sp>
      <p:sp>
        <p:nvSpPr>
          <p:cNvPr id="138245" name="Text Box 15"/>
          <p:cNvSpPr txBox="1">
            <a:spLocks noChangeArrowheads="1"/>
          </p:cNvSpPr>
          <p:nvPr/>
        </p:nvSpPr>
        <p:spPr bwMode="auto">
          <a:xfrm>
            <a:off x="5219700" y="3429000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Hobby:</a:t>
            </a:r>
          </a:p>
        </p:txBody>
      </p:sp>
      <p:sp>
        <p:nvSpPr>
          <p:cNvPr id="138246" name="Rectangle 16"/>
          <p:cNvSpPr>
            <a:spLocks noChangeArrowheads="1"/>
          </p:cNvSpPr>
          <p:nvPr/>
        </p:nvSpPr>
        <p:spPr bwMode="auto">
          <a:xfrm>
            <a:off x="5364163" y="2852738"/>
            <a:ext cx="2879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long black</a:t>
            </a:r>
          </a:p>
        </p:txBody>
      </p:sp>
      <p:sp>
        <p:nvSpPr>
          <p:cNvPr id="138247" name="Text Box 17"/>
          <p:cNvSpPr txBox="1">
            <a:spLocks noChangeArrowheads="1"/>
          </p:cNvSpPr>
          <p:nvPr/>
        </p:nvSpPr>
        <p:spPr bwMode="auto">
          <a:xfrm>
            <a:off x="5184775" y="2060575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Hair:</a:t>
            </a:r>
          </a:p>
        </p:txBody>
      </p:sp>
      <p:sp>
        <p:nvSpPr>
          <p:cNvPr id="138248" name="Rectangle 18"/>
          <p:cNvSpPr>
            <a:spLocks noChangeArrowheads="1"/>
          </p:cNvSpPr>
          <p:nvPr/>
        </p:nvSpPr>
        <p:spPr bwMode="auto">
          <a:xfrm>
            <a:off x="5508625" y="4149725"/>
            <a:ext cx="1708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6" grpId="0"/>
      <p:bldP spid="138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71525"/>
            <a:ext cx="9144000" cy="5105400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Sandy is  ______________. </a:t>
            </a: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en-US" altLang="zh-CN" sz="4000" b="1" dirty="0">
                <a:solidFill>
                  <a:schemeClr val="bg1"/>
                </a:solidFill>
              </a:rPr>
              <a:t>She has _________ hair.</a:t>
            </a: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en-US" altLang="zh-CN" sz="4000" b="1" dirty="0">
                <a:solidFill>
                  <a:schemeClr val="bg1"/>
                </a:solidFill>
              </a:rPr>
              <a:t>She likes __________________.</a:t>
            </a: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39269" name="Text Box 7"/>
          <p:cNvSpPr txBox="1">
            <a:spLocks noChangeArrowheads="1"/>
          </p:cNvSpPr>
          <p:nvPr/>
        </p:nvSpPr>
        <p:spPr bwMode="auto">
          <a:xfrm>
            <a:off x="4067175" y="782638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tall and slim</a:t>
            </a:r>
          </a:p>
        </p:txBody>
      </p:sp>
      <p:sp>
        <p:nvSpPr>
          <p:cNvPr id="139270" name="Text Box 10"/>
          <p:cNvSpPr txBox="1">
            <a:spLocks noChangeArrowheads="1"/>
          </p:cNvSpPr>
          <p:nvPr/>
        </p:nvSpPr>
        <p:spPr bwMode="auto">
          <a:xfrm>
            <a:off x="2843213" y="3716338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listening to music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5105400" y="4572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13927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900" y="3571875"/>
            <a:ext cx="2209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Text Box 13"/>
          <p:cNvSpPr txBox="1">
            <a:spLocks noChangeArrowheads="1"/>
          </p:cNvSpPr>
          <p:nvPr/>
        </p:nvSpPr>
        <p:spPr bwMode="auto">
          <a:xfrm>
            <a:off x="2700338" y="2205038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long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0" grpId="0" autoUpdateAnimBg="0"/>
      <p:bldP spid="1392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152400" y="1371600"/>
            <a:ext cx="4108450" cy="3600450"/>
          </a:xfrm>
          <a:prstGeom prst="wedgeRectCallout">
            <a:avLst>
              <a:gd name="adj1" fmla="val 62713"/>
              <a:gd name="adj2" fmla="val 1874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This is Kitty.</a:t>
            </a:r>
          </a:p>
          <a:p>
            <a:pPr algn="l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is 11 years old. </a:t>
            </a:r>
          </a:p>
          <a:p>
            <a:pPr algn="l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is small.</a:t>
            </a:r>
          </a:p>
          <a:p>
            <a:pPr algn="l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loves dancing.</a:t>
            </a:r>
          </a:p>
          <a:p>
            <a:pPr algn="l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works hard.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454660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AutoShape 3"/>
          <p:cNvSpPr>
            <a:spLocks noChangeArrowheads="1"/>
          </p:cNvSpPr>
          <p:nvPr/>
        </p:nvSpPr>
        <p:spPr bwMode="auto">
          <a:xfrm>
            <a:off x="-252413" y="476250"/>
            <a:ext cx="5616576" cy="4105275"/>
          </a:xfrm>
          <a:prstGeom prst="wedgeEllipseCallout">
            <a:avLst>
              <a:gd name="adj1" fmla="val 50171"/>
              <a:gd name="adj2" fmla="val 343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zh-CN" sz="3600" b="1" dirty="0">
                <a:solidFill>
                  <a:schemeClr val="bg1"/>
                </a:solidFill>
              </a:rPr>
              <a:t>This is </a:t>
            </a:r>
            <a:r>
              <a:rPr lang="en-US" altLang="zh-CN" sz="3600" b="1" dirty="0" err="1">
                <a:solidFill>
                  <a:schemeClr val="bg1"/>
                </a:solidFill>
              </a:rPr>
              <a:t>Daniel.He</a:t>
            </a:r>
            <a:r>
              <a:rPr lang="en-US" altLang="zh-CN" sz="3600" b="1" dirty="0">
                <a:solidFill>
                  <a:schemeClr val="bg1"/>
                </a:solidFill>
              </a:rPr>
              <a:t> is from Nanjing.</a:t>
            </a:r>
          </a:p>
          <a:p>
            <a:pPr algn="l">
              <a:lnSpc>
                <a:spcPct val="80000"/>
              </a:lnSpc>
            </a:pPr>
            <a:r>
              <a:rPr lang="en-US" altLang="zh-CN" sz="3600" b="1" dirty="0">
                <a:solidFill>
                  <a:schemeClr val="bg1"/>
                </a:solidFill>
              </a:rPr>
              <a:t>He is short. He is good at </a:t>
            </a:r>
            <a:r>
              <a:rPr lang="en-US" altLang="zh-CN" sz="3600" b="1" dirty="0" err="1">
                <a:solidFill>
                  <a:schemeClr val="bg1"/>
                </a:solidFill>
              </a:rPr>
              <a:t>Maths</a:t>
            </a:r>
            <a:r>
              <a:rPr lang="en-US" altLang="zh-CN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1613" y="476250"/>
            <a:ext cx="38623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照片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695825" cy="6308725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3635375" y="1341438"/>
            <a:ext cx="5113338" cy="1466850"/>
          </a:xfrm>
          <a:prstGeom prst="wedgeRoundRectCallout">
            <a:avLst>
              <a:gd name="adj1" fmla="val -85051"/>
              <a:gd name="adj2" fmla="val 7749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616575" y="1700213"/>
            <a:ext cx="3527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/>
              <a:t>    </a:t>
            </a:r>
            <a:r>
              <a:rPr lang="en-US" altLang="zh-CN" sz="4800" b="1">
                <a:solidFill>
                  <a:srgbClr val="FF0000"/>
                </a:solidFill>
              </a:rPr>
              <a:t>glasses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51275" y="1773238"/>
            <a:ext cx="29860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/>
              <a:t>a pair of 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643438" y="4005263"/>
            <a:ext cx="4321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enjoy</a:t>
            </a:r>
            <a:r>
              <a:rPr lang="en-US" altLang="zh-CN" sz="4000" b="1">
                <a:solidFill>
                  <a:srgbClr val="009900"/>
                </a:solidFill>
              </a:rPr>
              <a:t> </a:t>
            </a:r>
            <a:r>
              <a:rPr lang="en-US" altLang="zh-CN" sz="4000" b="1">
                <a:solidFill>
                  <a:srgbClr val="008000"/>
                </a:solidFill>
              </a:rPr>
              <a:t>playing computer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  <p:bldP spid="142341" grpId="0"/>
      <p:bldP spid="142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762000"/>
            <a:ext cx="6934200" cy="6096000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Daniel wears _________.</a:t>
            </a: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en-US" altLang="zh-CN" sz="4000" b="1" dirty="0">
                <a:solidFill>
                  <a:schemeClr val="bg1"/>
                </a:solidFill>
              </a:rPr>
              <a:t>He enjoys ________________.</a:t>
            </a: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en-US" altLang="zh-CN" sz="4000" b="1" dirty="0">
                <a:solidFill>
                  <a:schemeClr val="bg1"/>
                </a:solidFill>
              </a:rPr>
              <a:t>He is _____ and good at ______.</a:t>
            </a:r>
          </a:p>
        </p:txBody>
      </p:sp>
      <p:sp>
        <p:nvSpPr>
          <p:cNvPr id="143364" name="Rectangle 4"/>
          <p:cNvSpPr>
            <a:spLocks noGrp="1" noChangeArrowheads="1" noTextEdit="1"/>
          </p:cNvSpPr>
          <p:nvPr>
            <p:ph type="clipArt" sz="half" idx="4294967295"/>
          </p:nvPr>
        </p:nvSpPr>
        <p:spPr>
          <a:xfrm flipV="1">
            <a:off x="8991600" y="6705600"/>
            <a:ext cx="152400" cy="152400"/>
          </a:xfrm>
        </p:spPr>
      </p:sp>
      <p:sp>
        <p:nvSpPr>
          <p:cNvPr id="143365" name="Text Box 6"/>
          <p:cNvSpPr txBox="1">
            <a:spLocks noChangeArrowheads="1"/>
          </p:cNvSpPr>
          <p:nvPr/>
        </p:nvSpPr>
        <p:spPr bwMode="auto">
          <a:xfrm>
            <a:off x="4500563" y="765175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glasses</a:t>
            </a:r>
          </a:p>
        </p:txBody>
      </p:sp>
      <p:sp>
        <p:nvSpPr>
          <p:cNvPr id="143366" name="Text Box 7"/>
          <p:cNvSpPr txBox="1">
            <a:spLocks noChangeArrowheads="1"/>
          </p:cNvSpPr>
          <p:nvPr/>
        </p:nvSpPr>
        <p:spPr bwMode="auto">
          <a:xfrm>
            <a:off x="468313" y="2743200"/>
            <a:ext cx="5545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playing computer games</a:t>
            </a:r>
          </a:p>
        </p:txBody>
      </p:sp>
      <p:sp>
        <p:nvSpPr>
          <p:cNvPr id="143367" name="Text Box 8"/>
          <p:cNvSpPr txBox="1">
            <a:spLocks noChangeArrowheads="1"/>
          </p:cNvSpPr>
          <p:nvPr/>
        </p:nvSpPr>
        <p:spPr bwMode="auto">
          <a:xfrm>
            <a:off x="2189163" y="4311650"/>
            <a:ext cx="2166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sp>
        <p:nvSpPr>
          <p:cNvPr id="143368" name="Text Box 9"/>
          <p:cNvSpPr txBox="1">
            <a:spLocks noChangeArrowheads="1"/>
          </p:cNvSpPr>
          <p:nvPr/>
        </p:nvSpPr>
        <p:spPr bwMode="auto">
          <a:xfrm>
            <a:off x="539750" y="4868863"/>
            <a:ext cx="216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Maths</a:t>
            </a:r>
          </a:p>
        </p:txBody>
      </p:sp>
      <p:sp>
        <p:nvSpPr>
          <p:cNvPr id="143369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4337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1628775"/>
            <a:ext cx="2543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  <p:bldP spid="143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7772400" cy="1143000"/>
          </a:xfrm>
        </p:spPr>
        <p:txBody>
          <a:bodyPr anchor="b"/>
          <a:lstStyle/>
          <a:p>
            <a:r>
              <a:rPr lang="en-US" altLang="zh-CN" dirty="0">
                <a:solidFill>
                  <a:schemeClr val="bg1"/>
                </a:solidFill>
              </a:rPr>
              <a:t>True or False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08050"/>
            <a:ext cx="8229600" cy="4525963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1. Millie is 11 years old.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2. Millie has short hair.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3. Simon is not tall.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4. Simon likes sports.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5. Sandy is short 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6. Sandy does not have long hair.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7. Daniel is tall.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8. Daniel is from Nanjing.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F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T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F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68313" y="2708275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T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39750" y="4005263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F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68313" y="5734050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T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9275" y="5157788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F</a:t>
            </a:r>
          </a:p>
        </p:txBody>
      </p:sp>
      <p:sp>
        <p:nvSpPr>
          <p:cNvPr id="144395" name="Text Box 8"/>
          <p:cNvSpPr txBox="1">
            <a:spLocks noChangeArrowheads="1"/>
          </p:cNvSpPr>
          <p:nvPr/>
        </p:nvSpPr>
        <p:spPr bwMode="auto">
          <a:xfrm>
            <a:off x="468313" y="3357563"/>
            <a:ext cx="493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32503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9" grpId="0"/>
      <p:bldP spid="144390" grpId="0"/>
      <p:bldP spid="144391" grpId="0"/>
      <p:bldP spid="144392" grpId="0"/>
      <p:bldP spid="144393" grpId="0"/>
      <p:bldP spid="144394" grpId="0"/>
      <p:bldP spid="144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92150"/>
            <a:ext cx="7772400" cy="609600"/>
          </a:xfrm>
        </p:spPr>
        <p:txBody>
          <a:bodyPr anchor="b"/>
          <a:lstStyle/>
          <a:p>
            <a:r>
              <a:rPr lang="en-US" altLang="zh-CN" b="1">
                <a:solidFill>
                  <a:schemeClr val="bg1"/>
                </a:solidFill>
              </a:rPr>
              <a:t>profiles</a:t>
            </a:r>
          </a:p>
        </p:txBody>
      </p:sp>
      <p:graphicFrame>
        <p:nvGraphicFramePr>
          <p:cNvPr id="26804" name="Group 180"/>
          <p:cNvGraphicFramePr>
            <a:graphicFrameLocks noGrp="1"/>
          </p:cNvGraphicFramePr>
          <p:nvPr/>
        </p:nvGraphicFramePr>
        <p:xfrm>
          <a:off x="323850" y="1341438"/>
          <a:ext cx="8424863" cy="460756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English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Millie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Sandy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Daniel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appearance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hobbies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5449" name="Text Box 85"/>
          <p:cNvSpPr txBox="1">
            <a:spLocks noChangeArrowheads="1"/>
          </p:cNvSpPr>
          <p:nvPr/>
        </p:nvSpPr>
        <p:spPr bwMode="auto">
          <a:xfrm>
            <a:off x="3733800" y="228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5450" name="Text Box 91"/>
          <p:cNvSpPr txBox="1">
            <a:spLocks noChangeArrowheads="1"/>
          </p:cNvSpPr>
          <p:nvPr/>
        </p:nvSpPr>
        <p:spPr bwMode="auto">
          <a:xfrm>
            <a:off x="3527425" y="5630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5451" name="Text Box 100"/>
          <p:cNvSpPr txBox="1">
            <a:spLocks noChangeArrowheads="1"/>
          </p:cNvSpPr>
          <p:nvPr/>
        </p:nvSpPr>
        <p:spPr bwMode="auto">
          <a:xfrm>
            <a:off x="5889625" y="5630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5452" name="Text Box 102"/>
          <p:cNvSpPr txBox="1">
            <a:spLocks noChangeArrowheads="1"/>
          </p:cNvSpPr>
          <p:nvPr/>
        </p:nvSpPr>
        <p:spPr bwMode="auto">
          <a:xfrm>
            <a:off x="6080125" y="5354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5453" name="Text Box 138"/>
          <p:cNvSpPr txBox="1">
            <a:spLocks noChangeArrowheads="1"/>
          </p:cNvSpPr>
          <p:nvPr/>
        </p:nvSpPr>
        <p:spPr bwMode="auto">
          <a:xfrm>
            <a:off x="1500188" y="66675"/>
            <a:ext cx="727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1F22A7"/>
                </a:solidFill>
                <a:latin typeface="Times New Roman" panose="02020603050405020304" pitchFamily="18" charset="0"/>
              </a:rPr>
              <a:t>Task 2 Read and complete</a:t>
            </a:r>
          </a:p>
        </p:txBody>
      </p:sp>
      <p:sp>
        <p:nvSpPr>
          <p:cNvPr id="145454" name="Text Box 139"/>
          <p:cNvSpPr txBox="1">
            <a:spLocks noChangeArrowheads="1"/>
          </p:cNvSpPr>
          <p:nvPr/>
        </p:nvSpPr>
        <p:spPr bwMode="auto">
          <a:xfrm>
            <a:off x="3059113" y="2420938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45455" name="Text Box 142"/>
          <p:cNvSpPr txBox="1">
            <a:spLocks noChangeArrowheads="1"/>
          </p:cNvSpPr>
          <p:nvPr/>
        </p:nvSpPr>
        <p:spPr bwMode="auto">
          <a:xfrm>
            <a:off x="5867400" y="3357563"/>
            <a:ext cx="144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tall and slim</a:t>
            </a:r>
          </a:p>
        </p:txBody>
      </p:sp>
      <p:sp>
        <p:nvSpPr>
          <p:cNvPr id="145456" name="Text Box 146"/>
          <p:cNvSpPr txBox="1">
            <a:spLocks noChangeArrowheads="1"/>
          </p:cNvSpPr>
          <p:nvPr/>
        </p:nvSpPr>
        <p:spPr bwMode="auto">
          <a:xfrm>
            <a:off x="5724525" y="4365625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long hair</a:t>
            </a:r>
          </a:p>
        </p:txBody>
      </p:sp>
      <p:sp>
        <p:nvSpPr>
          <p:cNvPr id="145457" name="Text Box 149"/>
          <p:cNvSpPr txBox="1">
            <a:spLocks noChangeArrowheads="1"/>
          </p:cNvSpPr>
          <p:nvPr/>
        </p:nvSpPr>
        <p:spPr bwMode="auto">
          <a:xfrm>
            <a:off x="2700338" y="5373688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145458" name="Text Box 150"/>
          <p:cNvSpPr txBox="1">
            <a:spLocks noChangeArrowheads="1"/>
          </p:cNvSpPr>
          <p:nvPr/>
        </p:nvSpPr>
        <p:spPr bwMode="auto">
          <a:xfrm>
            <a:off x="4356100" y="5373688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sports</a:t>
            </a:r>
          </a:p>
        </p:txBody>
      </p:sp>
      <p:sp>
        <p:nvSpPr>
          <p:cNvPr id="145459" name="Text Box 151"/>
          <p:cNvSpPr txBox="1">
            <a:spLocks noChangeArrowheads="1"/>
          </p:cNvSpPr>
          <p:nvPr/>
        </p:nvSpPr>
        <p:spPr bwMode="auto">
          <a:xfrm>
            <a:off x="5724525" y="5084763"/>
            <a:ext cx="14398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en-US" altLang="zh-CN" sz="2400" b="1">
              <a:solidFill>
                <a:srgbClr val="A71F94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music</a:t>
            </a:r>
          </a:p>
        </p:txBody>
      </p:sp>
      <p:sp>
        <p:nvSpPr>
          <p:cNvPr id="145460" name="Text Box 146"/>
          <p:cNvSpPr txBox="1">
            <a:spLocks noChangeArrowheads="1"/>
          </p:cNvSpPr>
          <p:nvPr/>
        </p:nvSpPr>
        <p:spPr bwMode="auto">
          <a:xfrm>
            <a:off x="2339975" y="4437063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short hair</a:t>
            </a:r>
          </a:p>
        </p:txBody>
      </p:sp>
      <p:sp>
        <p:nvSpPr>
          <p:cNvPr id="145461" name="Text Box 149"/>
          <p:cNvSpPr txBox="1">
            <a:spLocks noChangeArrowheads="1"/>
          </p:cNvSpPr>
          <p:nvPr/>
        </p:nvSpPr>
        <p:spPr bwMode="auto">
          <a:xfrm>
            <a:off x="4427538" y="350043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tall</a:t>
            </a:r>
          </a:p>
        </p:txBody>
      </p:sp>
      <p:sp>
        <p:nvSpPr>
          <p:cNvPr id="145462" name="Text Box 149"/>
          <p:cNvSpPr txBox="1">
            <a:spLocks noChangeArrowheads="1"/>
          </p:cNvSpPr>
          <p:nvPr/>
        </p:nvSpPr>
        <p:spPr bwMode="auto">
          <a:xfrm>
            <a:off x="7308850" y="350043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A71F94"/>
                </a:solidFill>
                <a:latin typeface="Times New Roman" panose="02020603050405020304" pitchFamily="18" charset="0"/>
              </a:rPr>
              <a:t>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49" grpId="0" autoUpdateAnimBg="0"/>
      <p:bldP spid="145450" grpId="0" autoUpdateAnimBg="0"/>
      <p:bldP spid="145451" grpId="0" autoUpdateAnimBg="0"/>
      <p:bldP spid="145452" grpId="0" autoUpdateAnimBg="0"/>
      <p:bldP spid="145454" grpId="0" autoUpdateAnimBg="0"/>
      <p:bldP spid="145455" grpId="0" autoUpdateAnimBg="0"/>
      <p:bldP spid="145456" grpId="0" autoUpdateAnimBg="0"/>
      <p:bldP spid="145457" grpId="0" autoUpdateAnimBg="0"/>
      <p:bldP spid="145458" grpId="0" autoUpdateAnimBg="0"/>
      <p:bldP spid="145459" grpId="0" autoUpdateAnimBg="0"/>
      <p:bldP spid="145460" grpId="0" autoUpdateAnimBg="0"/>
      <p:bldP spid="145461" grpId="0" autoUpdateAnimBg="0"/>
      <p:bldP spid="1454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387350"/>
            <a:ext cx="7772400" cy="1143000"/>
          </a:xfrm>
        </p:spPr>
        <p:txBody>
          <a:bodyPr anchor="b"/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New classmates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4491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		Simon is very tall.  He loves playing ________ after school. 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  Sandy is tall and ________.  She has ____hair.  She likes listening to ________. Millie is </a:t>
            </a:r>
            <a:r>
              <a:rPr lang="en-US" altLang="zh-CN" b="1" u="sng" dirty="0">
                <a:solidFill>
                  <a:schemeClr val="bg1"/>
                </a:solidFill>
              </a:rPr>
              <a:t>       </a:t>
            </a:r>
            <a:r>
              <a:rPr lang="en-US" altLang="zh-CN" b="1" dirty="0">
                <a:solidFill>
                  <a:schemeClr val="bg1"/>
                </a:solidFill>
              </a:rPr>
              <a:t>years old.  She has ________.  She loves ________.  Daniel is from</a:t>
            </a:r>
            <a:r>
              <a:rPr lang="en-US" altLang="zh-CN" b="1" u="sng" dirty="0">
                <a:solidFill>
                  <a:schemeClr val="bg1"/>
                </a:solidFill>
              </a:rPr>
              <a:t>         </a:t>
            </a:r>
            <a:r>
              <a:rPr lang="en-US" altLang="zh-CN" b="1" dirty="0">
                <a:solidFill>
                  <a:schemeClr val="bg1"/>
                </a:solidFill>
              </a:rPr>
              <a:t>.  He is ______.  He is good at ________.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84213" y="1196975"/>
            <a:ext cx="1700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football</a:t>
            </a:r>
          </a:p>
        </p:txBody>
      </p:sp>
      <p:sp>
        <p:nvSpPr>
          <p:cNvPr id="146437" name="Rectangle 6"/>
          <p:cNvSpPr>
            <a:spLocks noChangeArrowheads="1"/>
          </p:cNvSpPr>
          <p:nvPr/>
        </p:nvSpPr>
        <p:spPr bwMode="auto">
          <a:xfrm>
            <a:off x="4140200" y="1773238"/>
            <a:ext cx="923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146438" name="Rectangle 7"/>
          <p:cNvSpPr>
            <a:spLocks noChangeArrowheads="1"/>
          </p:cNvSpPr>
          <p:nvPr/>
        </p:nvSpPr>
        <p:spPr bwMode="auto">
          <a:xfrm>
            <a:off x="323850" y="2205038"/>
            <a:ext cx="1114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long </a:t>
            </a:r>
          </a:p>
        </p:txBody>
      </p:sp>
      <p:sp>
        <p:nvSpPr>
          <p:cNvPr id="146439" name="Rectangle 8"/>
          <p:cNvSpPr>
            <a:spLocks noChangeArrowheads="1"/>
          </p:cNvSpPr>
          <p:nvPr/>
        </p:nvSpPr>
        <p:spPr bwMode="auto">
          <a:xfrm>
            <a:off x="6934200" y="2133600"/>
            <a:ext cx="1233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music</a:t>
            </a:r>
          </a:p>
        </p:txBody>
      </p:sp>
      <p:sp>
        <p:nvSpPr>
          <p:cNvPr id="146440" name="Rectangle 9"/>
          <p:cNvSpPr>
            <a:spLocks noChangeArrowheads="1"/>
          </p:cNvSpPr>
          <p:nvPr/>
        </p:nvSpPr>
        <p:spPr bwMode="auto">
          <a:xfrm>
            <a:off x="1981200" y="2819400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6441" name="Rectangle 10"/>
          <p:cNvSpPr>
            <a:spLocks noChangeArrowheads="1"/>
          </p:cNvSpPr>
          <p:nvPr/>
        </p:nvSpPr>
        <p:spPr bwMode="auto">
          <a:xfrm>
            <a:off x="6248400" y="3733800"/>
            <a:ext cx="139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146442" name="Rectangle 11"/>
          <p:cNvSpPr>
            <a:spLocks noChangeArrowheads="1"/>
          </p:cNvSpPr>
          <p:nvPr/>
        </p:nvSpPr>
        <p:spPr bwMode="auto">
          <a:xfrm>
            <a:off x="7239000" y="3200400"/>
            <a:ext cx="165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Nanjing</a:t>
            </a:r>
          </a:p>
        </p:txBody>
      </p:sp>
      <p:sp>
        <p:nvSpPr>
          <p:cNvPr id="146443" name="Rectangle 12"/>
          <p:cNvSpPr>
            <a:spLocks noChangeArrowheads="1"/>
          </p:cNvSpPr>
          <p:nvPr/>
        </p:nvSpPr>
        <p:spPr bwMode="auto">
          <a:xfrm>
            <a:off x="2514600" y="3276600"/>
            <a:ext cx="161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146444" name="Rectangle 13"/>
          <p:cNvSpPr>
            <a:spLocks noChangeArrowheads="1"/>
          </p:cNvSpPr>
          <p:nvPr/>
        </p:nvSpPr>
        <p:spPr bwMode="auto">
          <a:xfrm>
            <a:off x="6705600" y="2743200"/>
            <a:ext cx="216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short hair</a:t>
            </a:r>
          </a:p>
        </p:txBody>
      </p:sp>
      <p:sp>
        <p:nvSpPr>
          <p:cNvPr id="146445" name="Rectangle 10"/>
          <p:cNvSpPr>
            <a:spLocks noChangeArrowheads="1"/>
          </p:cNvSpPr>
          <p:nvPr/>
        </p:nvSpPr>
        <p:spPr bwMode="auto">
          <a:xfrm>
            <a:off x="1600200" y="3657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short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utoUpdateAnimBg="0"/>
      <p:bldP spid="146437" grpId="0" autoUpdateAnimBg="0"/>
      <p:bldP spid="146438" grpId="0" autoUpdateAnimBg="0"/>
      <p:bldP spid="146439" grpId="0" autoUpdateAnimBg="0"/>
      <p:bldP spid="146440" grpId="0" autoUpdateAnimBg="0"/>
      <p:bldP spid="146441" grpId="0" autoUpdateAnimBg="0"/>
      <p:bldP spid="146442" grpId="0" autoUpdateAnimBg="0"/>
      <p:bldP spid="146443" grpId="0" autoUpdateAnimBg="0"/>
      <p:bldP spid="146444" grpId="0" autoUpdateAnimBg="0"/>
      <p:bldP spid="14644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476375" y="549275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9388" y="228600"/>
            <a:ext cx="89646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</a:rPr>
              <a:t>Try to say </a:t>
            </a:r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 about yourself.</a:t>
            </a:r>
          </a:p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</a:rPr>
              <a:t>    (</a:t>
            </a:r>
            <a:r>
              <a:rPr lang="zh-CN" altLang="en-US" sz="4000" b="1" dirty="0">
                <a:solidFill>
                  <a:schemeClr val="bg1"/>
                </a:solidFill>
              </a:rPr>
              <a:t>试着说说你自己 </a:t>
            </a:r>
            <a:r>
              <a:rPr lang="en-US" altLang="zh-CN" sz="4000" b="1" dirty="0">
                <a:solidFill>
                  <a:schemeClr val="bg1"/>
                </a:solidFill>
              </a:rPr>
              <a:t>,</a:t>
            </a:r>
            <a:r>
              <a:rPr lang="zh-CN" altLang="en-US" sz="4000" b="1" dirty="0">
                <a:solidFill>
                  <a:schemeClr val="bg1"/>
                </a:solidFill>
              </a:rPr>
              <a:t>不少于</a:t>
            </a:r>
            <a:r>
              <a:rPr lang="en-US" altLang="zh-CN" sz="4000" b="1" dirty="0">
                <a:solidFill>
                  <a:schemeClr val="bg1"/>
                </a:solidFill>
              </a:rPr>
              <a:t>5</a:t>
            </a:r>
            <a:r>
              <a:rPr lang="zh-CN" altLang="en-US" sz="4000" b="1" dirty="0">
                <a:solidFill>
                  <a:schemeClr val="bg1"/>
                </a:solidFill>
              </a:rPr>
              <a:t>句话</a:t>
            </a:r>
            <a:r>
              <a:rPr lang="en-US" altLang="zh-CN" sz="4000" b="1" dirty="0">
                <a:solidFill>
                  <a:schemeClr val="bg1"/>
                </a:solidFill>
              </a:rPr>
              <a:t>) 	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</a:rPr>
              <a:t>Hi</a:t>
            </a:r>
            <a:r>
              <a:rPr lang="en-US" altLang="zh-CN" sz="3600" b="1" dirty="0">
                <a:solidFill>
                  <a:schemeClr val="bg1"/>
                </a:solidFill>
              </a:rPr>
              <a:t>, I am ____. I am in _____ Seven. I am from ____. I am      ____ years old. I was born in _____.Now, I live in _____. I have _____ hair and ____ eyes. I love_____ and_____. I am good at ______.  I wear______ (I don’t wear ...).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greet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8064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1" lang="zh-CN" altLang="zh-CN" sz="44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30052" name="Rectangle 5"/>
          <p:cNvSpPr>
            <a:spLocks noChangeArrowheads="1"/>
          </p:cNvSpPr>
          <p:nvPr/>
        </p:nvSpPr>
        <p:spPr bwMode="auto">
          <a:xfrm>
            <a:off x="179388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1" lang="zh-CN" altLang="zh-CN" sz="8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79388" y="2565400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Amy</a:t>
            </a:r>
          </a:p>
        </p:txBody>
      </p:sp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1476375" y="2205038"/>
            <a:ext cx="151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Simon</a:t>
            </a:r>
          </a:p>
        </p:txBody>
      </p:sp>
      <p:sp>
        <p:nvSpPr>
          <p:cNvPr id="130055" name="Text Box 9"/>
          <p:cNvSpPr txBox="1">
            <a:spLocks noChangeArrowheads="1"/>
          </p:cNvSpPr>
          <p:nvPr/>
        </p:nvSpPr>
        <p:spPr bwMode="auto">
          <a:xfrm>
            <a:off x="2916238" y="2565400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Millie</a:t>
            </a:r>
          </a:p>
        </p:txBody>
      </p:sp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211638" y="2708275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Kitty</a:t>
            </a:r>
          </a:p>
        </p:txBody>
      </p:sp>
      <p:sp>
        <p:nvSpPr>
          <p:cNvPr id="130057" name="Text Box 11"/>
          <p:cNvSpPr txBox="1">
            <a:spLocks noChangeArrowheads="1"/>
          </p:cNvSpPr>
          <p:nvPr/>
        </p:nvSpPr>
        <p:spPr bwMode="auto">
          <a:xfrm>
            <a:off x="5435600" y="2133600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Sandy</a:t>
            </a:r>
          </a:p>
        </p:txBody>
      </p:sp>
      <p:sp>
        <p:nvSpPr>
          <p:cNvPr id="130058" name="Text Box 12"/>
          <p:cNvSpPr txBox="1">
            <a:spLocks noChangeArrowheads="1"/>
          </p:cNvSpPr>
          <p:nvPr/>
        </p:nvSpPr>
        <p:spPr bwMode="auto">
          <a:xfrm>
            <a:off x="7164388" y="2636838"/>
            <a:ext cx="151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Daniel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622300" y="765175"/>
            <a:ext cx="806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9900"/>
                </a:solidFill>
              </a:rPr>
              <a:t>They are all in </a:t>
            </a:r>
            <a:r>
              <a:rPr lang="en-US" altLang="zh-CN" sz="4400" b="1" dirty="0">
                <a:solidFill>
                  <a:srgbClr val="FFFF99"/>
                </a:solidFill>
              </a:rPr>
              <a:t>Grade</a:t>
            </a:r>
            <a:r>
              <a:rPr lang="en-US" altLang="zh-CN" sz="4400" b="1" dirty="0">
                <a:solidFill>
                  <a:srgbClr val="FF9900"/>
                </a:solidFill>
              </a:rPr>
              <a:t> Seven</a:t>
            </a:r>
            <a:endParaRPr lang="en-US" altLang="zh-C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54" grpId="0"/>
      <p:bldP spid="130055" grpId="0"/>
      <p:bldP spid="130056" grpId="0"/>
      <p:bldP spid="130057" grpId="0"/>
      <p:bldP spid="130058" grpId="0"/>
      <p:bldP spid="130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1981200" y="1219200"/>
            <a:ext cx="4679950" cy="10810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en-US" altLang="zh-CN" sz="3600" b="1" kern="10" dirty="0">
                <a:ln w="9525">
                  <a:rou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b="1" kern="10" dirty="0">
              <a:ln w="9525">
                <a:rou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919162" y="2852738"/>
            <a:ext cx="7667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</a:rPr>
              <a:t>Read the text a lot after class 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</a:rPr>
              <a:t>Finish off the workbook exercises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. 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-762000" y="381000"/>
            <a:ext cx="5791200" cy="5419725"/>
          </a:xfrm>
          <a:prstGeom prst="wedgeEllipseCallout">
            <a:avLst>
              <a:gd name="adj1" fmla="val 52384"/>
              <a:gd name="adj2" fmla="val 3761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600" b="1" dirty="0">
                <a:solidFill>
                  <a:schemeClr val="bg1"/>
                </a:solidFill>
              </a:rPr>
              <a:t>Hi, I’m Millie, a new student at Sunshine Middle School. I’m 12 years old. I have short hair. I love reading. Now let’s meet my new classmates. 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81000"/>
            <a:ext cx="456406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27088" y="1341438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32099" name="Picture 4" descr="照片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79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7"/>
          <p:cNvSpPr txBox="1">
            <a:spLocks noChangeArrowheads="1"/>
          </p:cNvSpPr>
          <p:nvPr/>
        </p:nvSpPr>
        <p:spPr bwMode="auto">
          <a:xfrm>
            <a:off x="5111750" y="333375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Age:</a:t>
            </a:r>
          </a:p>
        </p:txBody>
      </p:sp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6804025" y="330200"/>
            <a:ext cx="793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32102" name="Text Box 10"/>
          <p:cNvSpPr txBox="1">
            <a:spLocks noChangeArrowheads="1"/>
          </p:cNvSpPr>
          <p:nvPr/>
        </p:nvSpPr>
        <p:spPr bwMode="auto">
          <a:xfrm>
            <a:off x="5148263" y="1341438"/>
            <a:ext cx="3924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chemeClr val="bg1"/>
                </a:solidFill>
              </a:rPr>
              <a:t>Hobby:</a:t>
            </a:r>
          </a:p>
        </p:txBody>
      </p:sp>
      <p:sp>
        <p:nvSpPr>
          <p:cNvPr id="132103" name="Rectangle 11"/>
          <p:cNvSpPr>
            <a:spLocks noChangeArrowheads="1"/>
          </p:cNvSpPr>
          <p:nvPr/>
        </p:nvSpPr>
        <p:spPr bwMode="auto">
          <a:xfrm>
            <a:off x="6156325" y="2133600"/>
            <a:ext cx="2352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132104" name="Text Box 12"/>
          <p:cNvSpPr txBox="1">
            <a:spLocks noChangeArrowheads="1"/>
          </p:cNvSpPr>
          <p:nvPr/>
        </p:nvSpPr>
        <p:spPr bwMode="auto">
          <a:xfrm>
            <a:off x="4716463" y="3933825"/>
            <a:ext cx="44275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kumimoji="1" lang="en-US" altLang="zh-CN" sz="4800" b="1">
                <a:solidFill>
                  <a:schemeClr val="bg1"/>
                </a:solidFill>
              </a:rPr>
              <a:t>Appearance:</a:t>
            </a:r>
          </a:p>
        </p:txBody>
      </p:sp>
      <p:sp>
        <p:nvSpPr>
          <p:cNvPr id="132105" name="Text Box 13"/>
          <p:cNvSpPr txBox="1">
            <a:spLocks noChangeArrowheads="1"/>
          </p:cNvSpPr>
          <p:nvPr/>
        </p:nvSpPr>
        <p:spPr bwMode="auto">
          <a:xfrm>
            <a:off x="5940425" y="501332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endParaRPr kumimoji="1" lang="zh-CN" altLang="zh-CN" sz="3600" b="1">
              <a:solidFill>
                <a:srgbClr val="0303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6" name="Text Box 14"/>
          <p:cNvSpPr txBox="1">
            <a:spLocks noChangeArrowheads="1"/>
          </p:cNvSpPr>
          <p:nvPr/>
        </p:nvSpPr>
        <p:spPr bwMode="auto">
          <a:xfrm>
            <a:off x="5292725" y="5084763"/>
            <a:ext cx="35988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SzPct val="90000"/>
              <a:buFontTx/>
              <a:buBlip>
                <a:blip r:embed="rId3"/>
              </a:buBlip>
            </a:pPr>
            <a:r>
              <a:rPr kumimoji="1" lang="en-US" altLang="zh-CN" sz="4800" b="1">
                <a:solidFill>
                  <a:srgbClr val="F32503"/>
                </a:solidFill>
                <a:latin typeface="Times New Roman" panose="02020603050405020304" pitchFamily="18" charset="0"/>
              </a:rPr>
              <a:t>short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85875"/>
            <a:ext cx="8459788" cy="5791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Millie is _____ years old.</a:t>
            </a:r>
          </a:p>
          <a:p>
            <a:pPr>
              <a:lnSpc>
                <a:spcPct val="120000"/>
              </a:lnSpc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has</a:t>
            </a:r>
            <a:r>
              <a:rPr lang="en-US" altLang="zh-CN" sz="4000" u="sng" dirty="0">
                <a:solidFill>
                  <a:schemeClr val="bg1"/>
                </a:solidFill>
              </a:rPr>
              <a:t>                      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She loves __________.</a:t>
            </a:r>
          </a:p>
          <a:p>
            <a:pPr>
              <a:lnSpc>
                <a:spcPct val="120000"/>
              </a:lnSpc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33124" name="Rectangle 4"/>
          <p:cNvSpPr>
            <a:spLocks noGrp="1" noChangeArrowheads="1" noTextEdit="1"/>
          </p:cNvSpPr>
          <p:nvPr>
            <p:ph type="clipArt" sz="half" idx="4294967295"/>
          </p:nvPr>
        </p:nvSpPr>
        <p:spPr>
          <a:xfrm>
            <a:off x="9144000" y="6858000"/>
            <a:ext cx="304800" cy="457200"/>
          </a:xfrm>
        </p:spPr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2700338" y="119697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2714625" y="2786063"/>
            <a:ext cx="2879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short hair</a:t>
            </a:r>
          </a:p>
        </p:txBody>
      </p:sp>
      <p:sp>
        <p:nvSpPr>
          <p:cNvPr id="133127" name="Text Box 9"/>
          <p:cNvSpPr txBox="1">
            <a:spLocks noChangeArrowheads="1"/>
          </p:cNvSpPr>
          <p:nvPr/>
        </p:nvSpPr>
        <p:spPr bwMode="auto">
          <a:xfrm>
            <a:off x="3357563" y="371475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133128" name="Text Box 11"/>
          <p:cNvSpPr txBox="1">
            <a:spLocks noChangeArrowheads="1"/>
          </p:cNvSpPr>
          <p:nvPr/>
        </p:nvSpPr>
        <p:spPr bwMode="auto">
          <a:xfrm>
            <a:off x="6248400" y="10668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3312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857625"/>
            <a:ext cx="2028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Text Box 13"/>
          <p:cNvSpPr txBox="1">
            <a:spLocks noChangeArrowheads="1"/>
          </p:cNvSpPr>
          <p:nvPr/>
        </p:nvSpPr>
        <p:spPr bwMode="auto">
          <a:xfrm>
            <a:off x="395288" y="357188"/>
            <a:ext cx="8748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Read and fill in the blanks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133126" grpId="0" autoUpdateAnimBg="0"/>
      <p:bldP spid="1331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250825" y="404813"/>
            <a:ext cx="8642350" cy="3311525"/>
          </a:xfrm>
          <a:prstGeom prst="wedgeRoundRectCallout">
            <a:avLst>
              <a:gd name="adj1" fmla="val -23273"/>
              <a:gd name="adj2" fmla="val 6217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600" b="1" dirty="0">
                <a:solidFill>
                  <a:schemeClr val="bg1"/>
                </a:solidFill>
              </a:rPr>
              <a:t>Hello!  My name is Simon.  I am tall  I like sports.  I often play football after school.  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644900"/>
            <a:ext cx="52197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照片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0546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5111750" y="333375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Appearance:</a:t>
            </a:r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5724525" y="1268413"/>
            <a:ext cx="1031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32503"/>
                </a:solidFill>
                <a:latin typeface="Times New Roman" panose="02020603050405020304" pitchFamily="18" charset="0"/>
              </a:rPr>
              <a:t>tall</a:t>
            </a:r>
          </a:p>
        </p:txBody>
      </p:sp>
      <p:sp>
        <p:nvSpPr>
          <p:cNvPr id="135173" name="Text Box 7"/>
          <p:cNvSpPr txBox="1">
            <a:spLocks noChangeArrowheads="1"/>
          </p:cNvSpPr>
          <p:nvPr/>
        </p:nvSpPr>
        <p:spPr bwMode="auto">
          <a:xfrm>
            <a:off x="5219700" y="2060575"/>
            <a:ext cx="3924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</a:rPr>
              <a:t>Hobby:</a:t>
            </a:r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5867400" y="2852738"/>
            <a:ext cx="218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32503"/>
                </a:solidFill>
                <a:latin typeface="Times New Roman" panose="02020603050405020304" pitchFamily="18" charset="0"/>
              </a:rPr>
              <a:t>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928688"/>
            <a:ext cx="8604250" cy="55435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What does Simon like?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Simon is _________.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What does he love doing?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 He loves ______ ______ after school.</a:t>
            </a:r>
          </a:p>
          <a:p>
            <a:pPr>
              <a:lnSpc>
                <a:spcPct val="120000"/>
              </a:lnSpc>
            </a:pP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36197" name="Text Box 9"/>
          <p:cNvSpPr txBox="1">
            <a:spLocks noChangeArrowheads="1"/>
          </p:cNvSpPr>
          <p:nvPr/>
        </p:nvSpPr>
        <p:spPr bwMode="auto">
          <a:xfrm>
            <a:off x="5429250" y="3500438"/>
            <a:ext cx="30241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136198" name="Text Box 10"/>
          <p:cNvSpPr txBox="1">
            <a:spLocks noChangeArrowheads="1"/>
          </p:cNvSpPr>
          <p:nvPr/>
        </p:nvSpPr>
        <p:spPr bwMode="auto">
          <a:xfrm>
            <a:off x="7086600" y="45720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endParaRPr kumimoji="1" lang="zh-CN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3619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2625" y="3690938"/>
            <a:ext cx="21113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Text Box 12"/>
          <p:cNvSpPr txBox="1">
            <a:spLocks noChangeArrowheads="1"/>
          </p:cNvSpPr>
          <p:nvPr/>
        </p:nvSpPr>
        <p:spPr bwMode="auto">
          <a:xfrm>
            <a:off x="3500438" y="3500438"/>
            <a:ext cx="18288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playing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3857625" y="1714500"/>
            <a:ext cx="30241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  <p:bldP spid="136200" grpId="0" autoUpdateAnimBg="0"/>
      <p:bldP spid="1362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AutoShape 3"/>
          <p:cNvSpPr>
            <a:spLocks noChangeArrowheads="1"/>
          </p:cNvSpPr>
          <p:nvPr/>
        </p:nvSpPr>
        <p:spPr bwMode="auto">
          <a:xfrm>
            <a:off x="4191000" y="44450"/>
            <a:ext cx="4953000" cy="4608513"/>
          </a:xfrm>
          <a:prstGeom prst="cloudCallout">
            <a:avLst>
              <a:gd name="adj1" fmla="val -57644"/>
              <a:gd name="adj2" fmla="val 260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This is Sandy. She is tall and slim. Her hair is long. She likes music.  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1" y="457201"/>
            <a:ext cx="43155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全屏显示(4:3)</PresentationFormat>
  <Paragraphs>129</Paragraphs>
  <Slides>20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Comic Sans MS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True or False</vt:lpstr>
      <vt:lpstr>profiles</vt:lpstr>
      <vt:lpstr>New classmates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FAA2CDC57BDD4FAAAC38F39286A418B6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