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361" r:id="rId4"/>
    <p:sldId id="836" r:id="rId5"/>
    <p:sldId id="837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855" r:id="rId24"/>
    <p:sldId id="856" r:id="rId25"/>
    <p:sldId id="857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>
        <p:scale>
          <a:sx n="75" d="100"/>
          <a:sy n="75" d="100"/>
        </p:scale>
        <p:origin x="94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FEBDA80-7000-4547-B2DD-4B84F6C8287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9283EA-0169-4D84-865E-C7001C68CF9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6156" b="282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80770" y="1983279"/>
            <a:ext cx="5760622" cy="2127830"/>
            <a:chOff x="433642" y="2739541"/>
            <a:chExt cx="4934233" cy="2127830"/>
          </a:xfrm>
        </p:grpSpPr>
        <p:sp>
          <p:nvSpPr>
            <p:cNvPr id="7" name="文本框 6"/>
            <p:cNvSpPr txBox="1"/>
            <p:nvPr/>
          </p:nvSpPr>
          <p:spPr>
            <a:xfrm>
              <a:off x="433642" y="2739541"/>
              <a:ext cx="4934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4800" b="1" spc="300" dirty="0">
                  <a:solidFill>
                    <a:schemeClr val="bg1"/>
                  </a:solidFill>
                  <a:cs typeface="+mn-ea"/>
                  <a:sym typeface="+mn-lt"/>
                </a:rPr>
                <a:t>方帽子店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79631" y="49289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" y="1303020"/>
            <a:ext cx="8082280" cy="4573905"/>
          </a:xfrm>
          <a:prstGeom prst="rect">
            <a:avLst/>
          </a:prstGeom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026795" y="2407285"/>
            <a:ext cx="760476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【密密麻麻】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形容又多又密。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【古董】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古代留传下来的可供玩赏的字画、器物等。也比喻过时的东西或顽固守旧的人。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【广告】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向公众介绍商品、服务内容或文娱体育节目的一种宣传方式。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【人山人海】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指人群如山似海，形容人聚集得非常多。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脉络梳理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660400" y="1612252"/>
            <a:ext cx="10655300" cy="3633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第一部分（1~4自然段）：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方帽子和方帽子店的情况。</a:t>
            </a:r>
          </a:p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第二部分（5~14自然段）：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方帽子不舒服，孩子们创造出圆的、尖的、香蕉形的帽子。</a:t>
            </a:r>
          </a:p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第三部分（15~20自然段）：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方帽子店终于被新式的帽子店打垮，淘汰了。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848360" y="2877820"/>
            <a:ext cx="7088505" cy="2940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这个故事主要讲一家方帽子店从来只做方帽子，一直拒绝改变。后来，有了卖各式各样帽子的新帽子店，人们有了更多更好的选择，方帽子慢慢就成了古董。</a:t>
            </a:r>
          </a:p>
        </p:txBody>
      </p:sp>
      <p:sp>
        <p:nvSpPr>
          <p:cNvPr id="6" name="矩形 5"/>
          <p:cNvSpPr/>
          <p:nvPr/>
        </p:nvSpPr>
        <p:spPr>
          <a:xfrm>
            <a:off x="848360" y="1895254"/>
            <a:ext cx="5816632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7412" t="3591" r="3864" b="-3591"/>
          <a:stretch>
            <a:fillRect/>
          </a:stretch>
        </p:blipFill>
        <p:spPr>
          <a:xfrm>
            <a:off x="8159860" y="3280677"/>
            <a:ext cx="2926605" cy="224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43210" y="2660015"/>
            <a:ext cx="4820920" cy="2874727"/>
          </a:xfrm>
          <a:prstGeom prst="roundRect">
            <a:avLst/>
          </a:prstGeom>
          <a:solidFill>
            <a:srgbClr val="BBE0E3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他们的橱窗里都是方帽子。第一顶是方的，第二顶是方的，第三顶还是方的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6005" y="1624330"/>
            <a:ext cx="9850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方帽子店卖的是什么形状的帽子？在课文中用“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”画出来。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98" y="2632207"/>
            <a:ext cx="3157061" cy="2785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6577" y="1378375"/>
            <a:ext cx="8768715" cy="1363860"/>
          </a:xfrm>
          <a:prstGeom prst="snip2Diag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总是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这样回答:“我们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从来都是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做方帽子，方帽子才是好帽子，不能改的。”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92767" y="3102400"/>
            <a:ext cx="7607300" cy="552025"/>
          </a:xfrm>
          <a:prstGeom prst="snip2Diag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大人们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总是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这样回答:“因为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一直以来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都是这样的。”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10935" y="4198620"/>
            <a:ext cx="3919220" cy="1607012"/>
          </a:xfrm>
          <a:prstGeom prst="wedgeEllipseCallout">
            <a:avLst>
              <a:gd name="adj1" fmla="val -47683"/>
              <a:gd name="adj2" fmla="val -62621"/>
            </a:avLst>
          </a:prstGeom>
          <a:noFill/>
          <a:ln w="25400">
            <a:solidFill>
              <a:srgbClr val="29D6C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人们的思想保守，不愿改变。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28483" b="35157"/>
          <a:stretch>
            <a:fillRect/>
          </a:stretch>
        </p:blipFill>
        <p:spPr>
          <a:xfrm>
            <a:off x="1221740" y="4124960"/>
            <a:ext cx="3054350" cy="199644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21835" y="1556020"/>
            <a:ext cx="3876040" cy="578534"/>
          </a:xfrm>
          <a:prstGeom prst="roundRect">
            <a:avLst/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方帽子怎么不舒服了？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6800" y="2598128"/>
            <a:ext cx="60763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圆圆的脑袋藏在方帽子里，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紧的地方太紧，宽的地方太宽，冬天戴着不太暖，夏天戴着却热得满头大汗。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舒服吗？真不舒服！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4699978"/>
            <a:ext cx="3876675" cy="1168463"/>
          </a:xfrm>
          <a:prstGeom prst="wedgeEllipseCallout">
            <a:avLst>
              <a:gd name="adj1" fmla="val 27592"/>
              <a:gd name="adj2" fmla="val -68515"/>
            </a:avLst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说明方帽子不能顺应时代发展。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58" y="2385853"/>
            <a:ext cx="2799874" cy="249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7999" y="2039620"/>
            <a:ext cx="1122172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小孩子们可不喜欢戴方方的帽子，他们喜欢用纸做出圆的、尖的、香蕉形的帽子，戴在头上，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又舒服又漂亮。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假如我们用布做成真的帽子.....”一个小孩子说。          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“那戴在头上就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更舒服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了。”另一个小孩子接着说。          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他们设法找到一些布，试着做了几顶圆帽子，像碗一样扣在头上，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很舒服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孩子们慢慢地长大了，想出了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许多帽子的式样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，圆的、香蕉形的、圆筒形的....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80734" y="5266055"/>
            <a:ext cx="4958080" cy="651455"/>
          </a:xfrm>
          <a:prstGeom prst="wedgeRoundRectCallout">
            <a:avLst>
              <a:gd name="adj1" fmla="val -35719"/>
              <a:gd name="adj2" fmla="val -72013"/>
              <a:gd name="adj3" fmla="val 16667"/>
            </a:avLst>
          </a:prstGeom>
          <a:solidFill>
            <a:srgbClr val="FBD0DB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孩子们不愿墨守成规，喜欢创新。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05929" y="4498975"/>
            <a:ext cx="4452620" cy="260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63734" y="3213100"/>
            <a:ext cx="1218128" cy="7027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54469" y="1130300"/>
            <a:ext cx="4493538" cy="782430"/>
          </a:xfrm>
          <a:prstGeom prst="doubleWave">
            <a:avLst/>
          </a:prstGeom>
          <a:solidFill>
            <a:srgbClr val="FBD0D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顺应时代变化，符合人们要求。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27580" y="1416050"/>
            <a:ext cx="8980170" cy="970280"/>
            <a:chOff x="4088" y="2686"/>
            <a:chExt cx="14142" cy="1528"/>
          </a:xfrm>
        </p:grpSpPr>
        <p:pic>
          <p:nvPicPr>
            <p:cNvPr id="5" name="图片 4" descr="1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8" y="2686"/>
              <a:ext cx="14142" cy="152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681" y="3039"/>
              <a:ext cx="96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方形帽后来为什么被圆形帽给淘汰了？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23055" y="4655185"/>
            <a:ext cx="5080000" cy="1255805"/>
          </a:xfrm>
          <a:prstGeom prst="wedgeRoundRectCallout">
            <a:avLst>
              <a:gd name="adj1" fmla="val -35850"/>
              <a:gd name="adj2" fmla="val -66011"/>
              <a:gd name="adj3" fmla="val 16667"/>
            </a:avLst>
          </a:prstGeom>
          <a:solidFill>
            <a:srgbClr val="87CDD5"/>
          </a:solidFill>
          <a:ln w="349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圆形帽戴着舒服，还漂亮，方形帽不舒服、不好看。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1380" y="2390140"/>
            <a:ext cx="106375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方帽子店里摆放着方方正正的帽子，却没有一顶是圆的，玻璃橱窗里还贴了一张广告:“专卖从不改变的方的好帽子。”对面的新帽子店里也贴了一张广告:“专卖各式各样的舒服的好帽子。”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4184015"/>
            <a:ext cx="2530475" cy="1950085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1073150" y="1636395"/>
            <a:ext cx="10847705" cy="5334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你喜欢课文的哪一部分，哪个部分让你意想不到，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请用自己的话复述这一部分。</a:t>
            </a:r>
          </a:p>
        </p:txBody>
      </p:sp>
      <p:sp>
        <p:nvSpPr>
          <p:cNvPr id="11" name="棱台 5"/>
          <p:cNvSpPr/>
          <p:nvPr/>
        </p:nvSpPr>
        <p:spPr>
          <a:xfrm>
            <a:off x="3663240" y="2902255"/>
            <a:ext cx="7303051" cy="2769385"/>
          </a:xfrm>
          <a:prstGeom prst="bevel">
            <a:avLst>
              <a:gd name="adj" fmla="val 8018"/>
            </a:avLst>
          </a:prstGeom>
          <a:solidFill>
            <a:srgbClr val="BBE0E3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孩子们不喜欢方帽子，于是自己创造出各种各样的帽子，戴起来既舒服又漂亮。关键是连方帽子店老板的儿子都特别喜欢戴这种帽子，让他爸爸也就是方帽子老板大吃一惊。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3" y="2749550"/>
            <a:ext cx="2238375" cy="145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0270" y="1445750"/>
            <a:ext cx="586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读了这篇故事，你懂得了什么道理？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93310" y="3632200"/>
            <a:ext cx="6625590" cy="1448127"/>
          </a:xfrm>
          <a:prstGeom prst="wedgeRoundRectCallout">
            <a:avLst>
              <a:gd name="adj1" fmla="val -25455"/>
              <a:gd name="adj2" fmla="val -80396"/>
              <a:gd name="adj3" fmla="val 16667"/>
            </a:avLst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日子一天天地过去，世界一天天在改变，我们的思想观念也应该跟着转变。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7316"/>
          <a:stretch>
            <a:fillRect/>
          </a:stretch>
        </p:blipFill>
        <p:spPr>
          <a:xfrm>
            <a:off x="1055201" y="2907810"/>
            <a:ext cx="3170555" cy="250444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6156" b="282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756795" y="1725561"/>
            <a:ext cx="2594670" cy="747352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572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56795" y="2590543"/>
            <a:ext cx="2594670" cy="747352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56795" y="3455525"/>
            <a:ext cx="2594670" cy="747352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6795" y="4320507"/>
            <a:ext cx="2594670" cy="747352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56795" y="5185488"/>
            <a:ext cx="2594670" cy="747352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课文主旨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68975" y="2456782"/>
            <a:ext cx="5621020" cy="2350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方帽子店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讲的是一家方帽子店，卖的全是不舒服的方帽子，后来孩子们想办法创造出的各式各样，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既舒服又漂亮的帽子，逐渐替代了方帽子，方帽子变成了古董。这个故事告诉我们：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不能因循守旧，要敢于创新，勇于接受新事物。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82" y="2122434"/>
            <a:ext cx="3918242" cy="301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61765" y="2617152"/>
            <a:ext cx="68014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课文记叙了方帽子店经营失败的经过，告诉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我们要勇于探索，不但创新，才能发展壮大，否则迟早会被时代淘汰的道理。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9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63110" y="2153920"/>
            <a:ext cx="709739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26*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方帽子店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第一部分：方帽子店的情况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第二部分：孩子们创造出其他形状的帽子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第三部分：方帽子店被淘汰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95" y="2246312"/>
            <a:ext cx="2852420" cy="236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7" name="矩形 17"/>
          <p:cNvSpPr/>
          <p:nvPr/>
        </p:nvSpPr>
        <p:spPr>
          <a:xfrm>
            <a:off x="815975" y="1659890"/>
            <a:ext cx="740600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一、连一连。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rǎnɡ      tǒnɡ     dǒnɡ      jiāo       kòu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蕉        扣        嚷        筒       董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294890" y="3354705"/>
            <a:ext cx="2135505" cy="1306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21050" y="3393440"/>
            <a:ext cx="2135505" cy="1306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30395" y="3294380"/>
            <a:ext cx="2135505" cy="1306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035810" y="3294380"/>
            <a:ext cx="3535045" cy="1405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239770" y="3294380"/>
            <a:ext cx="3445510" cy="13931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矩形 17"/>
          <p:cNvSpPr/>
          <p:nvPr/>
        </p:nvSpPr>
        <p:spPr>
          <a:xfrm>
            <a:off x="727859" y="1543050"/>
            <a:ext cx="1005268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二、根据意思写词语。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1.人群如山似海，形容人聚集得非常多。（  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2.形容又多又密。（      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3.指多种不同的式样、种类或方式。（                   ）                                      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17245" y="271551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人山人海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34846" y="355371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密密麻麻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67005" y="4409942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各式各样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3210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1855749"/>
            <a:ext cx="7484110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1.将故事讲给父母听。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2.你还知道哪些因为不思进取、故步自封导致失败的故事，给同学们讲一讲。</a:t>
            </a:r>
          </a:p>
        </p:txBody>
      </p:sp>
      <p:pic>
        <p:nvPicPr>
          <p:cNvPr id="4" name="图片 3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08" y="3784600"/>
            <a:ext cx="172203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6156" b="282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53105" y="1983279"/>
            <a:ext cx="5388286" cy="2127830"/>
            <a:chOff x="752564" y="2739541"/>
            <a:chExt cx="4615310" cy="2127830"/>
          </a:xfrm>
        </p:grpSpPr>
        <p:sp>
          <p:nvSpPr>
            <p:cNvPr id="7" name="文本框 6"/>
            <p:cNvSpPr txBox="1"/>
            <p:nvPr/>
          </p:nvSpPr>
          <p:spPr>
            <a:xfrm>
              <a:off x="766528" y="2739541"/>
              <a:ext cx="4601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279631" y="49289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2980" y="2366772"/>
            <a:ext cx="5482590" cy="2797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同学们，你见过方帽子吗？今天，我们要来到方帽子店看看那里到底发生了什么……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今天，我们就来学习《方帽子店》，看看到底有什么有趣的事情发生。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7316"/>
          <a:stretch>
            <a:fillRect/>
          </a:stretch>
        </p:blipFill>
        <p:spPr>
          <a:xfrm>
            <a:off x="7064375" y="2023745"/>
            <a:ext cx="3975100" cy="3140075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走近作者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905069" y="2098991"/>
            <a:ext cx="10560491" cy="30664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施雁冰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著有长篇小说《初夏奏鸣曲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童话集《不要脚的朋友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短篇小说集《外国蜡烛和镀金戒指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作品集《施雁冰作品选》等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1563409"/>
            <a:ext cx="8976360" cy="42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96204" y="1130300"/>
            <a:ext cx="2424430" cy="890171"/>
          </a:xfrm>
          <a:prstGeom prst="cloudCallout">
            <a:avLst>
              <a:gd name="adj1" fmla="val 19711"/>
              <a:gd name="adj2" fmla="val 25179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0905" y="2221865"/>
            <a:ext cx="784225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橱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窗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变 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香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蕉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扣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在头上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嚷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嚷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一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溜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烟  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筒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古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0895" y="1638300"/>
            <a:ext cx="102624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chú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20670" y="1638300"/>
            <a:ext cx="99738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gǎi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5255" y="1638300"/>
            <a:ext cx="88998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jiāo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97955" y="1638300"/>
            <a:ext cx="93307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kòu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0895" y="3302635"/>
            <a:ext cx="10712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rāng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61535" y="3302635"/>
            <a:ext cx="111280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tǒng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97955" y="3302635"/>
            <a:ext cx="121379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dǒng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34310" y="3302635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liù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38928" y="836874"/>
            <a:ext cx="2424430" cy="895714"/>
          </a:xfrm>
          <a:prstGeom prst="cloudCallout">
            <a:avLst>
              <a:gd name="adj1" fmla="val 12377"/>
              <a:gd name="adj2" fmla="val 17691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34333" y="1771323"/>
            <a:ext cx="856755" cy="991870"/>
            <a:chOff x="933096" y="1201103"/>
            <a:chExt cx="593961" cy="810101"/>
          </a:xfrm>
        </p:grpSpPr>
        <p:sp>
          <p:nvSpPr>
            <p:cNvPr id="6" name="椭圆 5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982939" y="1311563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嚷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308324" y="3917530"/>
            <a:ext cx="949960" cy="560705"/>
          </a:xfrm>
          <a:prstGeom prst="rect">
            <a:avLst/>
          </a:prstGeom>
          <a:solidFill>
            <a:srgbClr val="FDFEC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嚷</a:t>
            </a:r>
          </a:p>
        </p:txBody>
      </p:sp>
      <p:sp>
        <p:nvSpPr>
          <p:cNvPr id="9" name="矩形 8"/>
          <p:cNvSpPr/>
          <p:nvPr/>
        </p:nvSpPr>
        <p:spPr>
          <a:xfrm>
            <a:off x="2725519" y="3419260"/>
            <a:ext cx="85985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rǎnɡ</a:t>
            </a:r>
          </a:p>
        </p:txBody>
      </p:sp>
      <p:sp>
        <p:nvSpPr>
          <p:cNvPr id="10" name="矩形 9"/>
          <p:cNvSpPr/>
          <p:nvPr/>
        </p:nvSpPr>
        <p:spPr>
          <a:xfrm>
            <a:off x="2203493" y="1937084"/>
            <a:ext cx="5335435" cy="561692"/>
          </a:xfrm>
          <a:prstGeom prst="rect">
            <a:avLst/>
          </a:prstGeom>
          <a:solidFill>
            <a:srgbClr val="BBE0E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我要！我要！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儿子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嚷着。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208300" y="1438249"/>
            <a:ext cx="1018223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rān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</a:t>
            </a:r>
          </a:p>
        </p:txBody>
      </p:sp>
      <p:sp>
        <p:nvSpPr>
          <p:cNvPr id="12" name="矩形 11"/>
          <p:cNvSpPr/>
          <p:nvPr/>
        </p:nvSpPr>
        <p:spPr>
          <a:xfrm>
            <a:off x="3578860" y="3917765"/>
            <a:ext cx="1824990" cy="560705"/>
          </a:xfrm>
          <a:prstGeom prst="rect">
            <a:avLst/>
          </a:prstGeom>
          <a:solidFill>
            <a:srgbClr val="FDFEC3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大吵大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嚷</a:t>
            </a:r>
          </a:p>
        </p:txBody>
      </p:sp>
      <p:sp>
        <p:nvSpPr>
          <p:cNvPr id="13" name="矩形 12"/>
          <p:cNvSpPr/>
          <p:nvPr/>
        </p:nvSpPr>
        <p:spPr>
          <a:xfrm>
            <a:off x="4722538" y="3420854"/>
            <a:ext cx="85985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rǎnɡ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95372" y="950670"/>
            <a:ext cx="2424430" cy="895714"/>
          </a:xfrm>
          <a:prstGeom prst="cloudCallout">
            <a:avLst>
              <a:gd name="adj1" fmla="val 13949"/>
              <a:gd name="adj2" fmla="val 26057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30885" y="1917065"/>
            <a:ext cx="1150753" cy="1016635"/>
            <a:chOff x="933096" y="1201103"/>
            <a:chExt cx="646661" cy="810101"/>
          </a:xfrm>
        </p:grpSpPr>
        <p:sp>
          <p:nvSpPr>
            <p:cNvPr id="6" name="椭圆 5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43902" y="1311590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溜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555339" y="3827128"/>
            <a:ext cx="1356360" cy="560705"/>
          </a:xfrm>
          <a:prstGeom prst="rect">
            <a:avLst/>
          </a:prstGeom>
          <a:solidFill>
            <a:srgbClr val="FDFEC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溜溜</a:t>
            </a:r>
          </a:p>
        </p:txBody>
      </p:sp>
      <p:sp>
        <p:nvSpPr>
          <p:cNvPr id="9" name="矩形 8"/>
          <p:cNvSpPr/>
          <p:nvPr/>
        </p:nvSpPr>
        <p:spPr>
          <a:xfrm>
            <a:off x="2972534" y="3328858"/>
            <a:ext cx="556884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liū</a:t>
            </a:r>
          </a:p>
        </p:txBody>
      </p:sp>
      <p:sp>
        <p:nvSpPr>
          <p:cNvPr id="10" name="矩形 9"/>
          <p:cNvSpPr/>
          <p:nvPr/>
        </p:nvSpPr>
        <p:spPr>
          <a:xfrm>
            <a:off x="2304458" y="2123542"/>
            <a:ext cx="5826760" cy="560705"/>
          </a:xfrm>
          <a:prstGeom prst="rect">
            <a:avLst/>
          </a:prstGeom>
          <a:solidFill>
            <a:srgbClr val="BBE0E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儿子不理他，一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烟似的跑了。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244718" y="1624608"/>
            <a:ext cx="1018223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liù</a:t>
            </a:r>
          </a:p>
        </p:txBody>
      </p:sp>
      <p:sp>
        <p:nvSpPr>
          <p:cNvPr id="12" name="矩形 11"/>
          <p:cNvSpPr/>
          <p:nvPr/>
        </p:nvSpPr>
        <p:spPr>
          <a:xfrm>
            <a:off x="4305186" y="3827363"/>
            <a:ext cx="1824990" cy="560705"/>
          </a:xfrm>
          <a:prstGeom prst="rect">
            <a:avLst/>
          </a:prstGeom>
          <a:solidFill>
            <a:srgbClr val="FDFEC3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之大吉</a:t>
            </a:r>
          </a:p>
        </p:txBody>
      </p:sp>
      <p:sp>
        <p:nvSpPr>
          <p:cNvPr id="13" name="矩形 12"/>
          <p:cNvSpPr/>
          <p:nvPr/>
        </p:nvSpPr>
        <p:spPr>
          <a:xfrm>
            <a:off x="4305186" y="3326991"/>
            <a:ext cx="556884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liū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14" name="图片 13" descr="水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80" y="4869815"/>
            <a:ext cx="1027430" cy="1264285"/>
          </a:xfrm>
          <a:prstGeom prst="rect">
            <a:avLst/>
          </a:prstGeom>
        </p:spPr>
      </p:pic>
      <p:sp>
        <p:nvSpPr>
          <p:cNvPr id="16" name="TextBox 37"/>
          <p:cNvSpPr txBox="1"/>
          <p:nvPr/>
        </p:nvSpPr>
        <p:spPr>
          <a:xfrm>
            <a:off x="763588" y="2056776"/>
            <a:ext cx="7478554" cy="20059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熟字加偏旁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橱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筒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焦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董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扌+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扣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763588" y="4066075"/>
            <a:ext cx="3441859" cy="64850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形近字比较：嚷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嚷着  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45" y="4319132"/>
            <a:ext cx="2203450" cy="1754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710" y="4344532"/>
            <a:ext cx="2184400" cy="17291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284754" y="4232286"/>
            <a:ext cx="970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土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壤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42" y="1201669"/>
            <a:ext cx="1750060" cy="2316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zjiznv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宽屏</PresentationFormat>
  <Paragraphs>134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2021-05-10T00:38:39Z</dcterms:created>
  <dcterms:modified xsi:type="dcterms:W3CDTF">2023-01-10T05:38:32Z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B6BCB5B30736448B956B8B7F221FC2C2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