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69" r:id="rId2"/>
    <p:sldId id="275" r:id="rId3"/>
    <p:sldId id="273" r:id="rId4"/>
    <p:sldId id="264" r:id="rId5"/>
    <p:sldId id="278" r:id="rId6"/>
    <p:sldId id="279" r:id="rId7"/>
    <p:sldId id="263" r:id="rId8"/>
    <p:sldId id="265" r:id="rId9"/>
    <p:sldId id="281" r:id="rId10"/>
    <p:sldId id="266" r:id="rId11"/>
    <p:sldId id="268" r:id="rId12"/>
    <p:sldId id="277" r:id="rId13"/>
    <p:sldId id="282" r:id="rId14"/>
    <p:sldId id="283" r:id="rId15"/>
    <p:sldId id="284" r:id="rId16"/>
    <p:sldId id="286" r:id="rId17"/>
    <p:sldId id="271" r:id="rId18"/>
    <p:sldId id="272" r:id="rId19"/>
    <p:sldId id="285" r:id="rId20"/>
    <p:sldId id="287"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9F"/>
    <a:srgbClr val="CC3300"/>
    <a:srgbClr val="5B5BFF"/>
    <a:srgbClr val="0000CC"/>
    <a:srgbClr val="4D4D4D"/>
    <a:srgbClr val="777777"/>
    <a:srgbClr val="33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5" autoAdjust="0"/>
    <p:restoredTop sz="94660"/>
  </p:normalViewPr>
  <p:slideViewPr>
    <p:cSldViewPr>
      <p:cViewPr>
        <p:scale>
          <a:sx n="100" d="100"/>
          <a:sy n="100" d="100"/>
        </p:scale>
        <p:origin x="-348"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activeX/activeX1.xml><?xml version="1.0" encoding="utf-8"?>
<ax:ocx xmlns:ax="http://schemas.microsoft.com/office/2006/activeX" xmlns:r="http://schemas.openxmlformats.org/officeDocument/2006/relationships" ax:classid="{6BF52A52-394A-11D3-B153-00C04F79FAA6}" ax:persistence="persistPropertyBag">
  <ax:ocxPr ax:name="URL" ax:value="p43-1a.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7990"/>
  <ax:ocxPr ax:name="_cy" ax:value="1799"/>
</ax:ocx>
</file>

<file path=ppt/activeX/activeX2.xml><?xml version="1.0" encoding="utf-8"?>
<ax:ocx xmlns:ax="http://schemas.microsoft.com/office/2006/activeX" xmlns:r="http://schemas.openxmlformats.org/officeDocument/2006/relationships" ax:classid="{6BF52A52-394A-11D3-B153-00C04F79FAA6}" ax:persistence="persistPropertyBag">
  <ax:ocxPr ax:name="URL" ax:value="p44-2.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9803"/>
  <ax:ocxPr ax:name="_cy" ax:value="1799"/>
</ax:ocx>
</file>

<file path=ppt/activeX/activeX3.xml><?xml version="1.0" encoding="utf-8"?>
<ax:ocx xmlns:ax="http://schemas.microsoft.com/office/2006/activeX" xmlns:r="http://schemas.openxmlformats.org/officeDocument/2006/relationships" ax:classid="{6BF52A52-394A-11D3-B153-00C04F79FAA6}" ax:persistence="persistPropertyBag">
  <ax:ocxPr ax:name="URL" ax:value="p44-2.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9816"/>
  <ax:ocxPr ax:name="_cy" ax:value="1799"/>
</ax:ocx>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96971-9F71-4421-83DE-21DE0E07D9F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53AD2-EDC0-4095-8C5F-7FDF7BB3101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5653AD2-EDC0-4095-8C5F-7FDF7BB3101D}"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5800" y="2667000"/>
            <a:ext cx="7772400" cy="685800"/>
          </a:xfrm>
        </p:spPr>
        <p:txBody>
          <a:bodyPr/>
          <a:lstStyle>
            <a:lvl1pPr>
              <a:defRPr>
                <a:solidFill>
                  <a:srgbClr val="336699"/>
                </a:solidFill>
              </a:defRPr>
            </a:lvl1pPr>
          </a:lstStyle>
          <a:p>
            <a:r>
              <a:rPr lang="zh-CN" altLang="en-US"/>
              <a:t>单击此处编辑母版标题样式</a:t>
            </a:r>
          </a:p>
        </p:txBody>
      </p:sp>
      <p:sp>
        <p:nvSpPr>
          <p:cNvPr id="70659" name="Rectangle 3"/>
          <p:cNvSpPr>
            <a:spLocks noGrp="1" noChangeArrowheads="1"/>
          </p:cNvSpPr>
          <p:nvPr>
            <p:ph type="subTitle" idx="1"/>
          </p:nvPr>
        </p:nvSpPr>
        <p:spPr>
          <a:xfrm>
            <a:off x="685800" y="3276600"/>
            <a:ext cx="6096000" cy="533400"/>
          </a:xfrm>
        </p:spPr>
        <p:txBody>
          <a:bodyPr/>
          <a:lstStyle>
            <a:lvl1pPr marL="0" indent="0">
              <a:buFontTx/>
              <a:buNone/>
              <a:defRPr sz="1800" b="1">
                <a:solidFill>
                  <a:srgbClr val="FF6600"/>
                </a:solidFill>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C3E7DEA-47AC-40F8-9F88-87475D195DA7}"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82A41E3-F0B7-4150-A3C8-61EE381A1497}"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949A8FE9-D281-4883-8266-2994F12337EE}"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11188" y="1628775"/>
            <a:ext cx="33147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078288" y="1628775"/>
            <a:ext cx="33147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8149DE6-6097-450E-8F7C-1371A9DF2975}"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59709B4-1C43-461A-B25C-E6686F10F23A}"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FCA4358-E3B5-4FF5-BCAF-FCD23C263F7D}"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3314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076700" y="1600200"/>
            <a:ext cx="3314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6230E74-3538-4F4A-AD08-DEFF67D76C99}"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84A90144-7645-47A7-99B2-BC75EE247E30}"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874D9E05-FA37-42C6-A818-4094A7E0E3E8}"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6C599B5A-7D8F-4438-BD6B-FC2A801F3CC3}"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B1133D8-C80B-48DC-924E-74A535848112}"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E556C35C-790B-44C8-9AAB-2DDFEB2289FC}"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lum/>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2291" name="Rectangle 3"/>
          <p:cNvSpPr>
            <a:spLocks noGrp="1" noChangeArrowheads="1"/>
          </p:cNvSpPr>
          <p:nvPr>
            <p:ph type="body" idx="1"/>
          </p:nvPr>
        </p:nvSpPr>
        <p:spPr bwMode="auto">
          <a:xfrm>
            <a:off x="609600" y="1600200"/>
            <a:ext cx="6781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963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ea typeface="+mn-ea"/>
              </a:defRPr>
            </a:lvl1pPr>
          </a:lstStyle>
          <a:p>
            <a:pPr>
              <a:defRPr/>
            </a:pPr>
            <a:endParaRPr lang="en-US" altLang="zh-CN"/>
          </a:p>
        </p:txBody>
      </p:sp>
      <p:sp>
        <p:nvSpPr>
          <p:cNvPr id="6963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ea typeface="+mn-ea"/>
              </a:defRPr>
            </a:lvl1pPr>
          </a:lstStyle>
          <a:p>
            <a:pPr>
              <a:defRPr/>
            </a:pPr>
            <a:endParaRPr lang="en-US" altLang="zh-CN"/>
          </a:p>
        </p:txBody>
      </p:sp>
      <p:sp>
        <p:nvSpPr>
          <p:cNvPr id="69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ea typeface="+mn-ea"/>
              </a:defRPr>
            </a:lvl1pPr>
          </a:lstStyle>
          <a:p>
            <a:pPr>
              <a:defRPr/>
            </a:pPr>
            <a:fld id="{2B06B9BD-8FBD-44A1-A6E3-097A4F50C671}"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1">
          <a:solidFill>
            <a:srgbClr val="FF6600"/>
          </a:solidFill>
          <a:latin typeface="+mj-lt"/>
          <a:ea typeface="+mj-ea"/>
          <a:cs typeface="+mj-cs"/>
        </a:defRPr>
      </a:lvl1pPr>
      <a:lvl2pPr algn="l" rtl="0" eaLnBrk="0" fontAlgn="base" hangingPunct="0">
        <a:spcBef>
          <a:spcPct val="0"/>
        </a:spcBef>
        <a:spcAft>
          <a:spcPct val="0"/>
        </a:spcAft>
        <a:defRPr sz="4000" b="1">
          <a:solidFill>
            <a:srgbClr val="FF6600"/>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000" b="1">
          <a:solidFill>
            <a:srgbClr val="FF6600"/>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000" b="1">
          <a:solidFill>
            <a:srgbClr val="FF6600"/>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000" b="1">
          <a:solidFill>
            <a:srgbClr val="FF6600"/>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4000" b="1">
          <a:solidFill>
            <a:srgbClr val="FF6600"/>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4000" b="1">
          <a:solidFill>
            <a:srgbClr val="FF6600"/>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4000" b="1">
          <a:solidFill>
            <a:srgbClr val="FF6600"/>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4000" b="1">
          <a:solidFill>
            <a:srgbClr val="FF6600"/>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24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000">
          <a:solidFill>
            <a:srgbClr val="336699"/>
          </a:solidFill>
          <a:latin typeface="+mn-lt"/>
          <a:ea typeface="+mn-ea"/>
        </a:defRPr>
      </a:lvl2pPr>
      <a:lvl3pPr marL="1143000" indent="-228600" algn="l" rtl="0" eaLnBrk="0" fontAlgn="base" hangingPunct="0">
        <a:spcBef>
          <a:spcPct val="20000"/>
        </a:spcBef>
        <a:spcAft>
          <a:spcPct val="0"/>
        </a:spcAft>
        <a:buChar char="•"/>
        <a:defRPr>
          <a:solidFill>
            <a:srgbClr val="336699"/>
          </a:solidFill>
          <a:latin typeface="+mn-lt"/>
          <a:ea typeface="+mn-ea"/>
        </a:defRPr>
      </a:lvl3pPr>
      <a:lvl4pPr marL="1600200" indent="-228600" algn="l" rtl="0" eaLnBrk="0" fontAlgn="base" hangingPunct="0">
        <a:spcBef>
          <a:spcPct val="20000"/>
        </a:spcBef>
        <a:spcAft>
          <a:spcPct val="0"/>
        </a:spcAft>
        <a:buChar char="–"/>
        <a:defRPr sz="1600">
          <a:solidFill>
            <a:srgbClr val="336699"/>
          </a:solidFill>
          <a:latin typeface="+mn-lt"/>
          <a:ea typeface="+mn-ea"/>
        </a:defRPr>
      </a:lvl4pPr>
      <a:lvl5pPr marL="2057400" indent="-228600" algn="l" rtl="0" eaLnBrk="0" fontAlgn="base" hangingPunct="0">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21.wmf"/><Relationship Id="rId4" Type="http://schemas.openxmlformats.org/officeDocument/2006/relationships/image" Target="../media/image22.GI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3.xml"/><Relationship Id="rId1" Type="http://schemas.openxmlformats.org/officeDocument/2006/relationships/vmlDrawing" Target="../drawings/vmlDrawing3.vml"/><Relationship Id="rId5" Type="http://schemas.openxmlformats.org/officeDocument/2006/relationships/image" Target="../media/image21.wmf"/><Relationship Id="rId4" Type="http://schemas.openxmlformats.org/officeDocument/2006/relationships/image" Target="../media/image22.GIF"/></Relationships>
</file>

<file path=ppt/slides/_rels/slide12.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WordArt 9"/>
          <p:cNvSpPr>
            <a:spLocks noChangeArrowheads="1" noChangeShapeType="1" noTextEdit="1"/>
          </p:cNvSpPr>
          <p:nvPr/>
        </p:nvSpPr>
        <p:spPr bwMode="auto">
          <a:xfrm>
            <a:off x="3563936" y="3758404"/>
            <a:ext cx="1800225" cy="359569"/>
          </a:xfrm>
          <a:prstGeom prst="rect">
            <a:avLst/>
          </a:prstGeom>
        </p:spPr>
        <p:txBody>
          <a:bodyPr wrap="none" fromWordArt="1">
            <a:prstTxWarp prst="textPlain">
              <a:avLst>
                <a:gd name="adj" fmla="val 50000"/>
              </a:avLst>
            </a:prstTxWarp>
          </a:bodyPr>
          <a:lstStyle/>
          <a:p>
            <a:pPr algn="ctr"/>
            <a:r>
              <a:rPr lang="en-US" altLang="zh-CN" sz="3600" b="1" kern="10" dirty="0">
                <a:ln w="9525">
                  <a:noFill/>
                  <a:round/>
                </a:ln>
                <a:solidFill>
                  <a:srgbClr val="FF0000"/>
                </a:solidFill>
                <a:latin typeface="宋体" panose="02010600030101010101" pitchFamily="2" charset="-122"/>
              </a:rPr>
              <a:t>Section A</a:t>
            </a:r>
            <a:endParaRPr lang="zh-CN" altLang="en-US" sz="3600" b="1" kern="10" dirty="0">
              <a:ln w="9525">
                <a:noFill/>
                <a:round/>
              </a:ln>
              <a:solidFill>
                <a:srgbClr val="FF0000"/>
              </a:solidFill>
              <a:latin typeface="宋体" panose="02010600030101010101" pitchFamily="2" charset="-122"/>
            </a:endParaRPr>
          </a:p>
        </p:txBody>
      </p:sp>
      <p:sp>
        <p:nvSpPr>
          <p:cNvPr id="8" name="矩形 7"/>
          <p:cNvSpPr/>
          <p:nvPr/>
        </p:nvSpPr>
        <p:spPr>
          <a:xfrm>
            <a:off x="2924753" y="558924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21084" y="1052736"/>
            <a:ext cx="9144002" cy="2002023"/>
          </a:xfrm>
          <a:prstGeom prst="rect">
            <a:avLst/>
          </a:prstGeom>
        </p:spPr>
        <p:txBody>
          <a:bodyPr wrap="square">
            <a:spAutoFit/>
          </a:bodyPr>
          <a:lstStyle/>
          <a:p>
            <a:pPr algn="ctr">
              <a:lnSpc>
                <a:spcPct val="150000"/>
              </a:lnSpc>
            </a:pPr>
            <a:r>
              <a:rPr lang="en-US" altLang="zh-CN" sz="4400" b="1" kern="10" dirty="0" smtClean="0">
                <a:ln w="9525">
                  <a:noFill/>
                  <a:round/>
                </a:ln>
                <a:solidFill>
                  <a:srgbClr val="FF0000"/>
                </a:solidFill>
                <a:latin typeface="Times New Roman" panose="02020603050405020304" pitchFamily="18" charset="0"/>
                <a:cs typeface="Times New Roman" panose="02020603050405020304" pitchFamily="18" charset="0"/>
              </a:rPr>
              <a:t>Unit 6 Topic 3</a:t>
            </a:r>
          </a:p>
          <a:p>
            <a:pPr algn="ctr">
              <a:lnSpc>
                <a:spcPct val="150000"/>
              </a:lnSpc>
            </a:pPr>
            <a:r>
              <a:rPr lang="en-US" altLang="zh-CN" sz="4400" b="1" kern="10" dirty="0" smtClean="0">
                <a:ln w="9525">
                  <a:noFill/>
                  <a:round/>
                </a:ln>
                <a:solidFill>
                  <a:srgbClr val="FF0000"/>
                </a:solidFill>
                <a:latin typeface="Times New Roman" panose="02020603050405020304" pitchFamily="18" charset="0"/>
                <a:cs typeface="Times New Roman" panose="02020603050405020304" pitchFamily="18" charset="0"/>
              </a:rPr>
              <a:t>Bicycle riding is good exercise.</a:t>
            </a:r>
          </a:p>
        </p:txBody>
      </p:sp>
    </p:spTree>
  </p:cSld>
  <p:clrMapOvr>
    <a:masterClrMapping/>
  </p:clrMapOvr>
  <p:transition>
    <p:random/>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0" y="908050"/>
            <a:ext cx="9144000" cy="5949950"/>
          </a:xfrm>
          <a:solidFill>
            <a:schemeClr val="bg1">
              <a:alpha val="79999"/>
            </a:schemeClr>
          </a:solidFill>
        </p:spPr>
        <p:txBody>
          <a:bodyPr/>
          <a:lstStyle/>
          <a:p>
            <a:pPr marL="762000" indent="-762000" eaLnBrk="1" hangingPunct="1"/>
            <a:r>
              <a:rPr lang="en-US" altLang="zh-CN" sz="3200" dirty="0" smtClean="0">
                <a:latin typeface="Arial Narrow" panose="020B0606020202030204" pitchFamily="34" charset="0"/>
                <a:ea typeface="宋体" panose="02010600030101010101" pitchFamily="2" charset="-122"/>
              </a:rPr>
              <a:t>	</a:t>
            </a:r>
            <a:endParaRPr lang="zh-CN" altLang="en-US" sz="3200" dirty="0" smtClean="0">
              <a:latin typeface="Arial Narrow" panose="020B0606020202030204" pitchFamily="34" charset="0"/>
              <a:ea typeface="宋体" panose="02010600030101010101" pitchFamily="2" charset="-122"/>
            </a:endParaRPr>
          </a:p>
        </p:txBody>
      </p:sp>
      <p:pic>
        <p:nvPicPr>
          <p:cNvPr id="3077" name="Picture 3" descr="bmx_bike_detail_hg_clr"/>
          <p:cNvPicPr>
            <a:picLocks noChangeAspect="1" noChangeArrowheads="1"/>
          </p:cNvPicPr>
          <p:nvPr/>
        </p:nvPicPr>
        <p:blipFill>
          <a:blip r:embed="rId4" cstate="email"/>
          <a:srcRect/>
          <a:stretch>
            <a:fillRect/>
          </a:stretch>
        </p:blipFill>
        <p:spPr bwMode="auto">
          <a:xfrm>
            <a:off x="250825" y="4733925"/>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8" name="Group 4"/>
          <p:cNvGrpSpPr/>
          <p:nvPr/>
        </p:nvGrpSpPr>
        <p:grpSpPr bwMode="auto">
          <a:xfrm>
            <a:off x="395288" y="260350"/>
            <a:ext cx="728662" cy="519113"/>
            <a:chOff x="204" y="164"/>
            <a:chExt cx="459" cy="327"/>
          </a:xfrm>
        </p:grpSpPr>
        <p:sp>
          <p:nvSpPr>
            <p:cNvPr id="3093" name="Oval 5"/>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ea typeface="宋体" panose="02010600030101010101" pitchFamily="2" charset="-122"/>
              </a:endParaRPr>
            </a:p>
          </p:txBody>
        </p:sp>
        <p:sp>
          <p:nvSpPr>
            <p:cNvPr id="3094" name="Rectangle 6"/>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ea typeface="宋体" panose="02010600030101010101" pitchFamily="2" charset="-122"/>
                </a:rPr>
                <a:t> 2</a:t>
              </a:r>
              <a:endParaRPr lang="zh-CN" altLang="en-US" sz="2800" b="1">
                <a:solidFill>
                  <a:schemeClr val="bg1"/>
                </a:solidFill>
                <a:ea typeface="宋体" panose="02010600030101010101" pitchFamily="2" charset="-122"/>
              </a:endParaRPr>
            </a:p>
          </p:txBody>
        </p:sp>
      </p:grpSp>
      <p:sp>
        <p:nvSpPr>
          <p:cNvPr id="3079" name="Rectangle 7"/>
          <p:cNvSpPr>
            <a:spLocks noChangeArrowheads="1"/>
          </p:cNvSpPr>
          <p:nvPr/>
        </p:nvSpPr>
        <p:spPr bwMode="auto">
          <a:xfrm>
            <a:off x="1331913" y="260350"/>
            <a:ext cx="7129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ea typeface="宋体" panose="02010600030101010101" pitchFamily="2" charset="-122"/>
              </a:rPr>
              <a:t>Listen to the passage and fill in the blanks.</a:t>
            </a:r>
            <a:endParaRPr lang="zh-CN" altLang="en-US" sz="2800" b="1" dirty="0">
              <a:latin typeface="Times New Roman" panose="02020603050405020304" pitchFamily="18" charset="0"/>
              <a:ea typeface="宋体" panose="02010600030101010101" pitchFamily="2" charset="-122"/>
            </a:endParaRPr>
          </a:p>
        </p:txBody>
      </p:sp>
      <p:grpSp>
        <p:nvGrpSpPr>
          <p:cNvPr id="3" name="Group 13"/>
          <p:cNvGrpSpPr/>
          <p:nvPr/>
        </p:nvGrpSpPr>
        <p:grpSpPr bwMode="auto">
          <a:xfrm>
            <a:off x="0" y="1052513"/>
            <a:ext cx="8964613" cy="4324350"/>
            <a:chOff x="0" y="659"/>
            <a:chExt cx="5623" cy="2724"/>
          </a:xfrm>
        </p:grpSpPr>
        <p:sp>
          <p:nvSpPr>
            <p:cNvPr id="3088" name="Rectangle 8"/>
            <p:cNvSpPr>
              <a:spLocks noChangeArrowheads="1"/>
            </p:cNvSpPr>
            <p:nvPr/>
          </p:nvSpPr>
          <p:spPr bwMode="auto">
            <a:xfrm>
              <a:off x="113" y="659"/>
              <a:ext cx="5375"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0000CC"/>
                  </a:solidFill>
                  <a:latin typeface="Times New Roman" panose="02020603050405020304" pitchFamily="18" charset="0"/>
                  <a:ea typeface="宋体" panose="02010600030101010101" pitchFamily="2" charset="-122"/>
                </a:rPr>
                <a:t>1. Many people around the world use bicycles for _______ and _______. </a:t>
              </a:r>
              <a:br>
                <a:rPr lang="en-US" altLang="zh-CN" sz="2800" dirty="0">
                  <a:solidFill>
                    <a:srgbClr val="0000CC"/>
                  </a:solidFill>
                  <a:latin typeface="Times New Roman" panose="02020603050405020304" pitchFamily="18" charset="0"/>
                  <a:ea typeface="宋体" panose="02010600030101010101" pitchFamily="2" charset="-122"/>
                </a:rPr>
              </a:br>
              <a:endParaRPr lang="zh-CN" altLang="en-US" sz="2800" dirty="0">
                <a:solidFill>
                  <a:srgbClr val="0000CC"/>
                </a:solidFill>
                <a:latin typeface="Times New Roman" panose="02020603050405020304" pitchFamily="18" charset="0"/>
                <a:ea typeface="宋体" panose="02010600030101010101" pitchFamily="2" charset="-122"/>
              </a:endParaRPr>
            </a:p>
          </p:txBody>
        </p:sp>
        <p:grpSp>
          <p:nvGrpSpPr>
            <p:cNvPr id="3089" name="Group 12"/>
            <p:cNvGrpSpPr/>
            <p:nvPr/>
          </p:nvGrpSpPr>
          <p:grpSpPr bwMode="auto">
            <a:xfrm>
              <a:off x="0" y="1434"/>
              <a:ext cx="5623" cy="1949"/>
              <a:chOff x="0" y="1436"/>
              <a:chExt cx="5623" cy="1949"/>
            </a:xfrm>
          </p:grpSpPr>
          <p:sp>
            <p:nvSpPr>
              <p:cNvPr id="3090" name="Rectangle 9"/>
              <p:cNvSpPr>
                <a:spLocks noChangeArrowheads="1"/>
              </p:cNvSpPr>
              <p:nvPr/>
            </p:nvSpPr>
            <p:spPr bwMode="auto">
              <a:xfrm>
                <a:off x="0" y="2069"/>
                <a:ext cx="2336"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rgbClr val="0000CC"/>
                    </a:solidFill>
                    <a:latin typeface="Times New Roman" panose="02020603050405020304" pitchFamily="18" charset="0"/>
                    <a:ea typeface="宋体" panose="02010600030101010101" pitchFamily="2" charset="-122"/>
                  </a:rPr>
                  <a:t>2. More people in China use bicycles because</a:t>
                </a:r>
                <a:endParaRPr lang="zh-CN" altLang="en-US" sz="2800">
                  <a:solidFill>
                    <a:srgbClr val="0000CC"/>
                  </a:solidFill>
                  <a:latin typeface="Times New Roman" panose="02020603050405020304" pitchFamily="18" charset="0"/>
                  <a:ea typeface="宋体" panose="02010600030101010101" pitchFamily="2" charset="-122"/>
                </a:endParaRPr>
              </a:p>
            </p:txBody>
          </p:sp>
          <p:sp>
            <p:nvSpPr>
              <p:cNvPr id="3091" name="Rectangle 10"/>
              <p:cNvSpPr>
                <a:spLocks noChangeArrowheads="1"/>
              </p:cNvSpPr>
              <p:nvPr/>
            </p:nvSpPr>
            <p:spPr bwMode="auto">
              <a:xfrm>
                <a:off x="2653" y="1436"/>
                <a:ext cx="2970" cy="194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p>
                <a:pPr marL="342900" indent="-342900">
                  <a:buFontTx/>
                  <a:buAutoNum type="arabicParenR"/>
                </a:pPr>
                <a:r>
                  <a:rPr lang="en-US" altLang="zh-CN" sz="2800">
                    <a:solidFill>
                      <a:srgbClr val="0000CC"/>
                    </a:solidFill>
                    <a:latin typeface="Times New Roman" panose="02020603050405020304" pitchFamily="18" charset="0"/>
                    <a:ea typeface="宋体" panose="02010600030101010101" pitchFamily="2" charset="-122"/>
                  </a:rPr>
                  <a:t> bicycles ______very little. </a:t>
                </a:r>
              </a:p>
              <a:p>
                <a:pPr marL="342900" indent="-342900">
                  <a:buFontTx/>
                  <a:buAutoNum type="arabicParenR"/>
                </a:pPr>
                <a:r>
                  <a:rPr lang="en-US" altLang="zh-CN" sz="2800">
                    <a:solidFill>
                      <a:srgbClr val="0000CC"/>
                    </a:solidFill>
                    <a:latin typeface="Times New Roman" panose="02020603050405020304" pitchFamily="18" charset="0"/>
                    <a:ea typeface="宋体" panose="02010600030101010101" pitchFamily="2" charset="-122"/>
                  </a:rPr>
                  <a:t> bicycles need _______ space than cars.</a:t>
                </a:r>
              </a:p>
              <a:p>
                <a:pPr marL="342900" indent="-342900">
                  <a:buFontTx/>
                  <a:buAutoNum type="arabicParenR"/>
                </a:pPr>
                <a:r>
                  <a:rPr lang="en-US" altLang="zh-CN" sz="2800">
                    <a:solidFill>
                      <a:srgbClr val="0000CC"/>
                    </a:solidFill>
                    <a:latin typeface="Times New Roman" panose="02020603050405020304" pitchFamily="18" charset="0"/>
                    <a:ea typeface="宋体" panose="02010600030101010101" pitchFamily="2" charset="-122"/>
                  </a:rPr>
                  <a:t> cycling doesn’t cause _______ __________. </a:t>
                </a:r>
              </a:p>
              <a:p>
                <a:pPr marL="342900" indent="-342900">
                  <a:buFontTx/>
                  <a:buAutoNum type="arabicParenR"/>
                </a:pPr>
                <a:r>
                  <a:rPr lang="en-US" altLang="zh-CN" sz="2800">
                    <a:solidFill>
                      <a:srgbClr val="0000CC"/>
                    </a:solidFill>
                    <a:latin typeface="Times New Roman" panose="02020603050405020304" pitchFamily="18" charset="0"/>
                    <a:ea typeface="宋体" panose="02010600030101010101" pitchFamily="2" charset="-122"/>
                  </a:rPr>
                  <a:t> cycling is a _____________</a:t>
                </a:r>
              </a:p>
              <a:p>
                <a:pPr marL="342900" indent="-342900">
                  <a:buFontTx/>
                  <a:buAutoNum type="arabicParenR"/>
                </a:pPr>
                <a:r>
                  <a:rPr lang="en-US" altLang="zh-CN" sz="2800">
                    <a:solidFill>
                      <a:srgbClr val="0000CC"/>
                    </a:solidFill>
                    <a:latin typeface="Times New Roman" panose="02020603050405020304" pitchFamily="18" charset="0"/>
                    <a:ea typeface="宋体" panose="02010600030101010101" pitchFamily="2" charset="-122"/>
                  </a:rPr>
                  <a:t> cycling is_______________</a:t>
                </a:r>
              </a:p>
            </p:txBody>
          </p:sp>
          <p:sp>
            <p:nvSpPr>
              <p:cNvPr id="3092" name="AutoShape 11"/>
              <p:cNvSpPr>
                <a:spLocks noChangeArrowheads="1"/>
              </p:cNvSpPr>
              <p:nvPr/>
            </p:nvSpPr>
            <p:spPr bwMode="auto">
              <a:xfrm>
                <a:off x="2064" y="2432"/>
                <a:ext cx="408" cy="182"/>
              </a:xfrm>
              <a:prstGeom prst="rightArrow">
                <a:avLst>
                  <a:gd name="adj1" fmla="val 50000"/>
                  <a:gd name="adj2" fmla="val 56044"/>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宋体" panose="02010600030101010101" pitchFamily="2" charset="-122"/>
                </a:endParaRPr>
              </a:p>
            </p:txBody>
          </p:sp>
        </p:grpSp>
      </p:grpSp>
      <p:sp>
        <p:nvSpPr>
          <p:cNvPr id="8207" name="Text Box 15"/>
          <p:cNvSpPr txBox="1">
            <a:spLocks noChangeArrowheads="1"/>
          </p:cNvSpPr>
          <p:nvPr/>
        </p:nvSpPr>
        <p:spPr bwMode="auto">
          <a:xfrm>
            <a:off x="323850" y="1484313"/>
            <a:ext cx="1081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work</a:t>
            </a:r>
          </a:p>
        </p:txBody>
      </p:sp>
      <p:sp>
        <p:nvSpPr>
          <p:cNvPr id="8208" name="Text Box 16"/>
          <p:cNvSpPr txBox="1">
            <a:spLocks noChangeArrowheads="1"/>
          </p:cNvSpPr>
          <p:nvPr/>
        </p:nvSpPr>
        <p:spPr bwMode="auto">
          <a:xfrm>
            <a:off x="2124075" y="1484313"/>
            <a:ext cx="1512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pleasure</a:t>
            </a:r>
          </a:p>
        </p:txBody>
      </p:sp>
      <p:sp>
        <p:nvSpPr>
          <p:cNvPr id="8209" name="Text Box 17"/>
          <p:cNvSpPr txBox="1">
            <a:spLocks noChangeArrowheads="1"/>
          </p:cNvSpPr>
          <p:nvPr/>
        </p:nvSpPr>
        <p:spPr bwMode="auto">
          <a:xfrm>
            <a:off x="6011863" y="2276475"/>
            <a:ext cx="755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cost</a:t>
            </a:r>
          </a:p>
        </p:txBody>
      </p:sp>
      <p:sp>
        <p:nvSpPr>
          <p:cNvPr id="8211" name="Text Box 19"/>
          <p:cNvSpPr txBox="1">
            <a:spLocks noChangeArrowheads="1"/>
          </p:cNvSpPr>
          <p:nvPr/>
        </p:nvSpPr>
        <p:spPr bwMode="auto">
          <a:xfrm>
            <a:off x="6877050" y="2708275"/>
            <a:ext cx="715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less</a:t>
            </a:r>
          </a:p>
        </p:txBody>
      </p:sp>
      <p:sp>
        <p:nvSpPr>
          <p:cNvPr id="8212" name="Text Box 20"/>
          <p:cNvSpPr txBox="1">
            <a:spLocks noChangeArrowheads="1"/>
          </p:cNvSpPr>
          <p:nvPr/>
        </p:nvSpPr>
        <p:spPr bwMode="auto">
          <a:xfrm>
            <a:off x="4859338" y="4005263"/>
            <a:ext cx="2381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air 	pollution</a:t>
            </a:r>
          </a:p>
        </p:txBody>
      </p:sp>
      <p:sp>
        <p:nvSpPr>
          <p:cNvPr id="8213" name="Text Box 21"/>
          <p:cNvSpPr txBox="1">
            <a:spLocks noChangeArrowheads="1"/>
          </p:cNvSpPr>
          <p:nvPr/>
        </p:nvSpPr>
        <p:spPr bwMode="auto">
          <a:xfrm>
            <a:off x="6443663" y="4422775"/>
            <a:ext cx="18526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useful sport</a:t>
            </a:r>
          </a:p>
        </p:txBody>
      </p:sp>
      <p:sp>
        <p:nvSpPr>
          <p:cNvPr id="8214" name="Text Box 22"/>
          <p:cNvSpPr txBox="1">
            <a:spLocks noChangeArrowheads="1"/>
          </p:cNvSpPr>
          <p:nvPr/>
        </p:nvSpPr>
        <p:spPr bwMode="auto">
          <a:xfrm>
            <a:off x="6011863" y="4868863"/>
            <a:ext cx="291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ea typeface="宋体" panose="02010600030101010101" pitchFamily="2" charset="-122"/>
              </a:rPr>
              <a:t>good for our health</a:t>
            </a:r>
          </a:p>
        </p:txBody>
      </p:sp>
    </p:spTree>
    <p:controls>
      <mc:AlternateContent xmlns:mc="http://schemas.openxmlformats.org/markup-compatibility/2006">
        <mc:Choice xmlns:v="urn:schemas-microsoft-com:vml" Requires="v">
          <p:control spid="3079" name="WindowsMediaPlayer1" r:id="rId2" imgW="3529080" imgH="647640"/>
        </mc:Choice>
        <mc:Fallback>
          <p:control name="WindowsMediaPlayer1" r:id="rId2" imgW="3529080" imgH="647640">
            <p:pic>
              <p:nvPicPr>
                <p:cNvPr id="2" name="WindowsMediaPlayer1"/>
                <p:cNvPicPr preferRelativeResize="0">
                  <a:picLocks noChangeArrowheads="1" noChangeShapeType="1"/>
                </p:cNvPicPr>
                <p:nvPr/>
              </p:nvPicPr>
              <p:blipFill>
                <a:blip r:embed="rId5"/>
                <a:srcRect/>
                <a:stretch>
                  <a:fillRect/>
                </a:stretch>
              </p:blipFill>
              <p:spPr bwMode="auto">
                <a:xfrm>
                  <a:off x="5360988" y="5876925"/>
                  <a:ext cx="3538537" cy="647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207"/>
                                        </p:tgtEl>
                                        <p:attrNameLst>
                                          <p:attrName>style.visibility</p:attrName>
                                        </p:attrNameLst>
                                      </p:cBhvr>
                                      <p:to>
                                        <p:strVal val="visible"/>
                                      </p:to>
                                    </p:set>
                                    <p:animEffect transition="in" filter="box(in)">
                                      <p:cBhvr>
                                        <p:cTn id="13" dur="500"/>
                                        <p:tgtEl>
                                          <p:spTgt spid="820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208"/>
                                        </p:tgtEl>
                                        <p:attrNameLst>
                                          <p:attrName>style.visibility</p:attrName>
                                        </p:attrNameLst>
                                      </p:cBhvr>
                                      <p:to>
                                        <p:strVal val="visible"/>
                                      </p:to>
                                    </p:set>
                                    <p:animEffect transition="in" filter="box(in)">
                                      <p:cBhvr>
                                        <p:cTn id="18" dur="500"/>
                                        <p:tgtEl>
                                          <p:spTgt spid="8208"/>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209"/>
                                        </p:tgtEl>
                                        <p:attrNameLst>
                                          <p:attrName>style.visibility</p:attrName>
                                        </p:attrNameLst>
                                      </p:cBhvr>
                                      <p:to>
                                        <p:strVal val="visible"/>
                                      </p:to>
                                    </p:set>
                                    <p:animEffect transition="in" filter="box(in)">
                                      <p:cBhvr>
                                        <p:cTn id="23" dur="500"/>
                                        <p:tgtEl>
                                          <p:spTgt spid="820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211"/>
                                        </p:tgtEl>
                                        <p:attrNameLst>
                                          <p:attrName>style.visibility</p:attrName>
                                        </p:attrNameLst>
                                      </p:cBhvr>
                                      <p:to>
                                        <p:strVal val="visible"/>
                                      </p:to>
                                    </p:set>
                                    <p:animEffect transition="in" filter="box(in)">
                                      <p:cBhvr>
                                        <p:cTn id="28" dur="500"/>
                                        <p:tgtEl>
                                          <p:spTgt spid="8211"/>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8212"/>
                                        </p:tgtEl>
                                        <p:attrNameLst>
                                          <p:attrName>style.visibility</p:attrName>
                                        </p:attrNameLst>
                                      </p:cBhvr>
                                      <p:to>
                                        <p:strVal val="visible"/>
                                      </p:to>
                                    </p:set>
                                    <p:animEffect transition="in" filter="box(in)">
                                      <p:cBhvr>
                                        <p:cTn id="33" dur="500"/>
                                        <p:tgtEl>
                                          <p:spTgt spid="8212"/>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8213"/>
                                        </p:tgtEl>
                                        <p:attrNameLst>
                                          <p:attrName>style.visibility</p:attrName>
                                        </p:attrNameLst>
                                      </p:cBhvr>
                                      <p:to>
                                        <p:strVal val="visible"/>
                                      </p:to>
                                    </p:set>
                                    <p:animEffect transition="in" filter="box(in)">
                                      <p:cBhvr>
                                        <p:cTn id="38" dur="500"/>
                                        <p:tgtEl>
                                          <p:spTgt spid="8213"/>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8214"/>
                                        </p:tgtEl>
                                        <p:attrNameLst>
                                          <p:attrName>style.visibility</p:attrName>
                                        </p:attrNameLst>
                                      </p:cBhvr>
                                      <p:to>
                                        <p:strVal val="visible"/>
                                      </p:to>
                                    </p:set>
                                    <p:animEffect transition="in" filter="box(in)">
                                      <p:cBhvr>
                                        <p:cTn id="43" dur="500"/>
                                        <p:tgtEl>
                                          <p:spTgt spid="8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p:bldP spid="8208" grpId="0"/>
      <p:bldP spid="8209" grpId="0"/>
      <p:bldP spid="8211" grpId="0"/>
      <p:bldP spid="8212" grpId="0"/>
      <p:bldP spid="8213" grpId="0"/>
      <p:bldP spid="82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3" descr="bmx_bike_detail_hg_clr"/>
          <p:cNvPicPr>
            <a:picLocks noChangeAspect="1" noChangeArrowheads="1"/>
          </p:cNvPicPr>
          <p:nvPr/>
        </p:nvPicPr>
        <p:blipFill>
          <a:blip r:embed="rId4" cstate="email"/>
          <a:srcRect/>
          <a:stretch>
            <a:fillRect/>
          </a:stretch>
        </p:blipFill>
        <p:spPr bwMode="auto">
          <a:xfrm>
            <a:off x="250825" y="4733925"/>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ChangeArrowheads="1"/>
          </p:cNvSpPr>
          <p:nvPr/>
        </p:nvSpPr>
        <p:spPr bwMode="auto">
          <a:xfrm>
            <a:off x="755650" y="260350"/>
            <a:ext cx="7705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Times New Roman" panose="02020603050405020304" pitchFamily="18" charset="0"/>
              </a:rPr>
              <a:t>Answer the following questions according to 2.</a:t>
            </a:r>
            <a:endParaRPr lang="zh-CN" altLang="en-US" sz="2800" b="1">
              <a:latin typeface="Times New Roman" panose="02020603050405020304" pitchFamily="18" charset="0"/>
            </a:endParaRPr>
          </a:p>
        </p:txBody>
      </p:sp>
      <p:sp>
        <p:nvSpPr>
          <p:cNvPr id="4103" name="Rectangle 9"/>
          <p:cNvSpPr>
            <a:spLocks noChangeArrowheads="1"/>
          </p:cNvSpPr>
          <p:nvPr/>
        </p:nvSpPr>
        <p:spPr bwMode="auto">
          <a:xfrm>
            <a:off x="179388" y="1619250"/>
            <a:ext cx="8713787"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Tx/>
              <a:buAutoNum type="arabicPeriod"/>
            </a:pPr>
            <a:r>
              <a:rPr lang="en-US" altLang="zh-CN" sz="2800">
                <a:solidFill>
                  <a:srgbClr val="0000CC"/>
                </a:solidFill>
                <a:latin typeface="Times New Roman" panose="02020603050405020304" pitchFamily="18" charset="0"/>
              </a:rPr>
              <a:t>What do many people around the world use bicycles for?</a:t>
            </a:r>
            <a:endParaRPr lang="zh-CN" altLang="en-US" sz="2800">
              <a:solidFill>
                <a:srgbClr val="0000CC"/>
              </a:solidFill>
              <a:latin typeface="Times New Roman" panose="02020603050405020304" pitchFamily="18" charset="0"/>
            </a:endParaRPr>
          </a:p>
          <a:p>
            <a:pPr marL="342900" indent="-342900">
              <a:buFontTx/>
              <a:buAutoNum type="arabicPeriod"/>
            </a:pPr>
            <a:endParaRPr lang="zh-CN" altLang="en-US" sz="2800">
              <a:solidFill>
                <a:srgbClr val="0000CC"/>
              </a:solidFill>
              <a:latin typeface="Times New Roman" panose="02020603050405020304" pitchFamily="18" charset="0"/>
            </a:endParaRPr>
          </a:p>
          <a:p>
            <a:pPr marL="342900" indent="-342900"/>
            <a:r>
              <a:rPr lang="en-US" altLang="zh-CN" sz="2800">
                <a:solidFill>
                  <a:srgbClr val="0000CC"/>
                </a:solidFill>
                <a:latin typeface="Times New Roman" panose="02020603050405020304" pitchFamily="18" charset="0"/>
              </a:rPr>
              <a:t> ____________________________________________</a:t>
            </a:r>
            <a:endParaRPr lang="zh-CN" altLang="en-US" sz="2800">
              <a:solidFill>
                <a:srgbClr val="0000CC"/>
              </a:solidFill>
              <a:latin typeface="Times New Roman" panose="02020603050405020304" pitchFamily="18" charset="0"/>
            </a:endParaRPr>
          </a:p>
          <a:p>
            <a:pPr marL="342900" indent="-342900"/>
            <a:r>
              <a:rPr lang="en-US" altLang="zh-CN" sz="2800">
                <a:solidFill>
                  <a:srgbClr val="0000CC"/>
                </a:solidFill>
                <a:latin typeface="Times New Roman" panose="02020603050405020304" pitchFamily="18" charset="0"/>
              </a:rPr>
              <a:t>2. In China, how many people have cars while how many people have bicycles?</a:t>
            </a:r>
          </a:p>
          <a:p>
            <a:pPr marL="342900" indent="-342900">
              <a:buFontTx/>
              <a:buAutoNum type="arabicPeriod"/>
            </a:pPr>
            <a:endParaRPr lang="en-US" altLang="zh-CN" sz="2800">
              <a:solidFill>
                <a:srgbClr val="0000CC"/>
              </a:solidFill>
              <a:latin typeface="Times New Roman" panose="02020603050405020304" pitchFamily="18" charset="0"/>
            </a:endParaRPr>
          </a:p>
          <a:p>
            <a:pPr marL="342900" indent="-342900"/>
            <a:r>
              <a:rPr lang="en-US" altLang="zh-CN" sz="2800">
                <a:solidFill>
                  <a:srgbClr val="0000CC"/>
                </a:solidFill>
                <a:latin typeface="Times New Roman" panose="02020603050405020304" pitchFamily="18" charset="0"/>
              </a:rPr>
              <a:t>    ____________________________________________</a:t>
            </a:r>
          </a:p>
        </p:txBody>
      </p:sp>
      <p:sp>
        <p:nvSpPr>
          <p:cNvPr id="14354" name="Text Box 18"/>
          <p:cNvSpPr txBox="1">
            <a:spLocks noChangeArrowheads="1"/>
          </p:cNvSpPr>
          <p:nvPr/>
        </p:nvSpPr>
        <p:spPr bwMode="auto">
          <a:xfrm>
            <a:off x="468313" y="2338388"/>
            <a:ext cx="6103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rPr>
              <a:t>They use bicycles for work and pleasure. </a:t>
            </a:r>
          </a:p>
        </p:txBody>
      </p:sp>
      <p:sp>
        <p:nvSpPr>
          <p:cNvPr id="14355" name="Text Box 19"/>
          <p:cNvSpPr txBox="1">
            <a:spLocks noChangeArrowheads="1"/>
          </p:cNvSpPr>
          <p:nvPr/>
        </p:nvSpPr>
        <p:spPr bwMode="auto">
          <a:xfrm>
            <a:off x="539750" y="3778250"/>
            <a:ext cx="73453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FF0000"/>
                </a:solidFill>
                <a:latin typeface="Times New Roman" panose="02020603050405020304" pitchFamily="18" charset="0"/>
              </a:rPr>
              <a:t>Millions of people have  cars while hundreds of millions of people use  bicycles </a:t>
            </a:r>
          </a:p>
        </p:txBody>
      </p:sp>
    </p:spTree>
    <p:controls>
      <mc:AlternateContent xmlns:mc="http://schemas.openxmlformats.org/markup-compatibility/2006">
        <mc:Choice xmlns:v="urn:schemas-microsoft-com:vml" Requires="v">
          <p:control spid="4111" name="WindowsMediaPlayer1" r:id="rId2" imgW="3533760" imgH="647640"/>
        </mc:Choice>
        <mc:Fallback>
          <p:control name="WindowsMediaPlayer1" r:id="rId2" imgW="3533760" imgH="647640">
            <p:pic>
              <p:nvPicPr>
                <p:cNvPr id="2" name="WindowsMediaPlayer1"/>
                <p:cNvPicPr preferRelativeResize="0">
                  <a:picLocks noChangeArrowheads="1" noChangeShapeType="1"/>
                </p:cNvPicPr>
                <p:nvPr/>
              </p:nvPicPr>
              <p:blipFill>
                <a:blip r:embed="rId5"/>
                <a:srcRect/>
                <a:stretch>
                  <a:fillRect/>
                </a:stretch>
              </p:blipFill>
              <p:spPr bwMode="auto">
                <a:xfrm>
                  <a:off x="969963" y="908050"/>
                  <a:ext cx="3533775" cy="647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box(in)">
                                      <p:cBhvr>
                                        <p:cTn id="7" dur="500"/>
                                        <p:tgtEl>
                                          <p:spTgt spid="143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55"/>
                                        </p:tgtEl>
                                        <p:attrNameLst>
                                          <p:attrName>style.visibility</p:attrName>
                                        </p:attrNameLst>
                                      </p:cBhvr>
                                      <p:to>
                                        <p:strVal val="visible"/>
                                      </p:to>
                                    </p:set>
                                    <p:animEffect transition="in" filter="box(in)">
                                      <p:cBhvr>
                                        <p:cTn id="12" dur="500"/>
                                        <p:tgtEl>
                                          <p:spTgt spid="14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4" grpId="0"/>
      <p:bldP spid="143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descr="bmx_bike_detail_hg_clr"/>
          <p:cNvPicPr>
            <a:picLocks noChangeAspect="1" noChangeArrowheads="1"/>
          </p:cNvPicPr>
          <p:nvPr/>
        </p:nvPicPr>
        <p:blipFill>
          <a:blip r:embed="rId2" cstate="email"/>
          <a:srcRect/>
          <a:stretch>
            <a:fillRect/>
          </a:stretch>
        </p:blipFill>
        <p:spPr bwMode="auto">
          <a:xfrm>
            <a:off x="323850" y="4733925"/>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699" name="Group 4"/>
          <p:cNvGrpSpPr/>
          <p:nvPr/>
        </p:nvGrpSpPr>
        <p:grpSpPr bwMode="auto">
          <a:xfrm>
            <a:off x="1692275" y="317500"/>
            <a:ext cx="728663" cy="519113"/>
            <a:chOff x="204" y="164"/>
            <a:chExt cx="459" cy="327"/>
          </a:xfrm>
        </p:grpSpPr>
        <p:sp>
          <p:nvSpPr>
            <p:cNvPr id="29702" name="Oval 5"/>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p>
          </p:txBody>
        </p:sp>
        <p:sp>
          <p:nvSpPr>
            <p:cNvPr id="29703" name="Rectangle 6"/>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rPr>
                <a:t> 2</a:t>
              </a:r>
              <a:endParaRPr lang="zh-CN" altLang="en-US" sz="2800" b="1">
                <a:solidFill>
                  <a:schemeClr val="bg1"/>
                </a:solidFill>
              </a:endParaRPr>
            </a:p>
          </p:txBody>
        </p:sp>
      </p:grpSp>
      <p:sp>
        <p:nvSpPr>
          <p:cNvPr id="29700" name="Rectangle 7"/>
          <p:cNvSpPr>
            <a:spLocks noChangeArrowheads="1"/>
          </p:cNvSpPr>
          <p:nvPr/>
        </p:nvSpPr>
        <p:spPr bwMode="auto">
          <a:xfrm>
            <a:off x="1331913" y="260350"/>
            <a:ext cx="7129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dirty="0">
                <a:latin typeface="Times New Roman" panose="02020603050405020304" pitchFamily="18" charset="0"/>
              </a:rPr>
              <a:t>Listening text.</a:t>
            </a:r>
            <a:endParaRPr lang="zh-CN" altLang="en-US" sz="3600" b="1" dirty="0">
              <a:latin typeface="Times New Roman" panose="02020603050405020304" pitchFamily="18" charset="0"/>
            </a:endParaRPr>
          </a:p>
        </p:txBody>
      </p:sp>
      <p:sp>
        <p:nvSpPr>
          <p:cNvPr id="46088" name="Rectangle 8"/>
          <p:cNvSpPr>
            <a:spLocks noChangeArrowheads="1"/>
          </p:cNvSpPr>
          <p:nvPr/>
        </p:nvSpPr>
        <p:spPr bwMode="auto">
          <a:xfrm>
            <a:off x="0" y="1196975"/>
            <a:ext cx="9144000" cy="3812069"/>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5000"/>
              </a:lnSpc>
            </a:pPr>
            <a:r>
              <a:rPr lang="en-US" altLang="zh-CN" sz="2800" dirty="0">
                <a:solidFill>
                  <a:srgbClr val="0000CC"/>
                </a:solidFill>
                <a:latin typeface="Times New Roman" panose="02020603050405020304" pitchFamily="18" charset="0"/>
              </a:rPr>
              <a:t>		Many people around the world use bicycles for work and pleasure. In China, millions of people have cars while hundreds of millions of people use bicycles. Why? Because bicycles cost very little. Cars cost much more than bicycles. Bicycles need less space than cars. Cycling does not cause air pollution. What’s more, cycling is a useful sport and it is good for our health.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6088"/>
                                        </p:tgtEl>
                                        <p:attrNameLst>
                                          <p:attrName>style.visibility</p:attrName>
                                        </p:attrNameLst>
                                      </p:cBhvr>
                                      <p:to>
                                        <p:strVal val="visible"/>
                                      </p:to>
                                    </p:set>
                                    <p:anim calcmode="lin" valueType="num">
                                      <p:cBhvr>
                                        <p:cTn id="7" dur="500" fill="hold"/>
                                        <p:tgtEl>
                                          <p:spTgt spid="46088"/>
                                        </p:tgtEl>
                                        <p:attrNameLst>
                                          <p:attrName>ppt_w</p:attrName>
                                        </p:attrNameLst>
                                      </p:cBhvr>
                                      <p:tavLst>
                                        <p:tav tm="0">
                                          <p:val>
                                            <p:fltVal val="0"/>
                                          </p:val>
                                        </p:tav>
                                        <p:tav tm="100000">
                                          <p:val>
                                            <p:strVal val="#ppt_w"/>
                                          </p:val>
                                        </p:tav>
                                      </p:tavLst>
                                    </p:anim>
                                    <p:anim calcmode="lin" valueType="num">
                                      <p:cBhvr>
                                        <p:cTn id="8" dur="500" fill="hold"/>
                                        <p:tgtEl>
                                          <p:spTgt spid="460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2" y="188640"/>
            <a:ext cx="8229600" cy="777875"/>
          </a:xfrm>
        </p:spPr>
        <p:txBody>
          <a:bodyPr/>
          <a:lstStyle/>
          <a:p>
            <a:pPr eaLnBrk="1" hangingPunct="1"/>
            <a:r>
              <a:rPr lang="en-US" altLang="zh-CN" sz="3600" dirty="0" smtClean="0"/>
              <a:t>Translate the phrases. </a:t>
            </a:r>
          </a:p>
        </p:txBody>
      </p:sp>
      <p:sp>
        <p:nvSpPr>
          <p:cNvPr id="60419" name="Rectangle 3"/>
          <p:cNvSpPr>
            <a:spLocks noGrp="1" noChangeArrowheads="1"/>
          </p:cNvSpPr>
          <p:nvPr>
            <p:ph idx="1"/>
          </p:nvPr>
        </p:nvSpPr>
        <p:spPr>
          <a:xfrm>
            <a:off x="612775" y="1125538"/>
            <a:ext cx="3990975" cy="4768850"/>
          </a:xfrm>
        </p:spPr>
        <p:txBody>
          <a:bodyPr/>
          <a:lstStyle/>
          <a:p>
            <a:pPr marL="457200" indent="-457200" eaLnBrk="1" hangingPunct="1">
              <a:lnSpc>
                <a:spcPct val="150000"/>
              </a:lnSpc>
              <a:buFontTx/>
              <a:buNone/>
            </a:pPr>
            <a:r>
              <a:rPr lang="zh-CN" altLang="en-US" sz="3600" dirty="0" smtClean="0">
                <a:solidFill>
                  <a:schemeClr val="tx1"/>
                </a:solidFill>
                <a:ea typeface="楷体" panose="02010609060101010101" pitchFamily="49" charset="-122"/>
              </a:rPr>
              <a:t>一起交通事故</a:t>
            </a:r>
            <a:endParaRPr lang="en-US" altLang="zh-CN" sz="3600" dirty="0" smtClean="0">
              <a:solidFill>
                <a:schemeClr val="tx1"/>
              </a:solidFill>
              <a:ea typeface="楷体" panose="02010609060101010101" pitchFamily="49" charset="-122"/>
            </a:endParaRPr>
          </a:p>
          <a:p>
            <a:pPr marL="457200" indent="-457200" eaLnBrk="1" hangingPunct="1">
              <a:lnSpc>
                <a:spcPct val="150000"/>
              </a:lnSpc>
              <a:buFontTx/>
              <a:buNone/>
            </a:pPr>
            <a:r>
              <a:rPr lang="zh-CN" altLang="en-US" sz="3600" dirty="0" smtClean="0">
                <a:solidFill>
                  <a:schemeClr val="tx1"/>
                </a:solidFill>
                <a:ea typeface="楷体" panose="02010609060101010101" pitchFamily="49" charset="-122"/>
              </a:rPr>
              <a:t>受伤</a:t>
            </a:r>
            <a:endParaRPr lang="en-US" altLang="zh-CN" sz="3600" dirty="0" smtClean="0">
              <a:solidFill>
                <a:schemeClr val="tx1"/>
              </a:solidFill>
              <a:ea typeface="楷体" panose="02010609060101010101" pitchFamily="49" charset="-122"/>
            </a:endParaRPr>
          </a:p>
          <a:p>
            <a:pPr marL="457200" indent="-457200" eaLnBrk="1" hangingPunct="1">
              <a:lnSpc>
                <a:spcPct val="150000"/>
              </a:lnSpc>
              <a:buFontTx/>
              <a:buNone/>
            </a:pPr>
            <a:r>
              <a:rPr lang="zh-CN" altLang="en-US" sz="3600" dirty="0" smtClean="0">
                <a:solidFill>
                  <a:schemeClr val="tx1"/>
                </a:solidFill>
                <a:ea typeface="楷体" panose="02010609060101010101" pitchFamily="49" charset="-122"/>
              </a:rPr>
              <a:t>遵守交通规则</a:t>
            </a:r>
            <a:endParaRPr lang="en-US" altLang="zh-CN" sz="3600" dirty="0" smtClean="0">
              <a:solidFill>
                <a:schemeClr val="tx1"/>
              </a:solidFill>
              <a:ea typeface="楷体" panose="02010609060101010101" pitchFamily="49" charset="-122"/>
            </a:endParaRPr>
          </a:p>
          <a:p>
            <a:pPr marL="457200" indent="-457200" eaLnBrk="1" hangingPunct="1">
              <a:lnSpc>
                <a:spcPct val="150000"/>
              </a:lnSpc>
              <a:buFontTx/>
              <a:buNone/>
            </a:pPr>
            <a:r>
              <a:rPr lang="zh-CN" altLang="en-US" sz="3600" dirty="0" smtClean="0">
                <a:solidFill>
                  <a:schemeClr val="tx1"/>
                </a:solidFill>
                <a:ea typeface="楷体" panose="02010609060101010101" pitchFamily="49" charset="-122"/>
              </a:rPr>
              <a:t>节约能源</a:t>
            </a:r>
            <a:endParaRPr lang="en-US" altLang="zh-CN" sz="3600" dirty="0" smtClean="0">
              <a:solidFill>
                <a:schemeClr val="tx1"/>
              </a:solidFill>
              <a:ea typeface="楷体" panose="02010609060101010101" pitchFamily="49" charset="-122"/>
            </a:endParaRPr>
          </a:p>
          <a:p>
            <a:pPr marL="457200" indent="-457200" eaLnBrk="1" hangingPunct="1">
              <a:lnSpc>
                <a:spcPct val="150000"/>
              </a:lnSpc>
              <a:buFontTx/>
              <a:buNone/>
            </a:pPr>
            <a:r>
              <a:rPr lang="zh-CN" altLang="en-US" sz="3600" dirty="0" smtClean="0">
                <a:solidFill>
                  <a:schemeClr val="tx1"/>
                </a:solidFill>
                <a:ea typeface="楷体" panose="02010609060101010101" pitchFamily="49" charset="-122"/>
              </a:rPr>
              <a:t>造成空气污染</a:t>
            </a:r>
          </a:p>
        </p:txBody>
      </p:sp>
      <p:sp>
        <p:nvSpPr>
          <p:cNvPr id="60420" name="Rectangle 4"/>
          <p:cNvSpPr>
            <a:spLocks noChangeArrowheads="1"/>
          </p:cNvSpPr>
          <p:nvPr/>
        </p:nvSpPr>
        <p:spPr bwMode="auto">
          <a:xfrm>
            <a:off x="4500563" y="1123950"/>
            <a:ext cx="4643437"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50000"/>
              </a:lnSpc>
              <a:spcBef>
                <a:spcPct val="20000"/>
              </a:spcBef>
            </a:pPr>
            <a:r>
              <a:rPr lang="en-US" altLang="zh-CN" sz="3600">
                <a:latin typeface="Times New Roman" panose="02020603050405020304" pitchFamily="18" charset="0"/>
                <a:ea typeface="楷体" panose="02010609060101010101" pitchFamily="49" charset="-122"/>
              </a:rPr>
              <a:t>a traffic accident</a:t>
            </a:r>
          </a:p>
          <a:p>
            <a:pPr marL="457200" indent="-457200">
              <a:lnSpc>
                <a:spcPct val="150000"/>
              </a:lnSpc>
              <a:spcBef>
                <a:spcPct val="20000"/>
              </a:spcBef>
            </a:pPr>
            <a:r>
              <a:rPr lang="en-US" altLang="zh-CN" sz="3600">
                <a:latin typeface="Times New Roman" panose="02020603050405020304" pitchFamily="18" charset="0"/>
                <a:ea typeface="楷体" panose="02010609060101010101" pitchFamily="49" charset="-122"/>
              </a:rPr>
              <a:t>be/get hurt</a:t>
            </a:r>
          </a:p>
          <a:p>
            <a:pPr marL="457200" indent="-457200">
              <a:lnSpc>
                <a:spcPct val="150000"/>
              </a:lnSpc>
              <a:spcBef>
                <a:spcPct val="20000"/>
              </a:spcBef>
            </a:pPr>
            <a:r>
              <a:rPr lang="en-US" altLang="zh-CN" sz="3600">
                <a:latin typeface="Times New Roman" panose="02020603050405020304" pitchFamily="18" charset="0"/>
                <a:ea typeface="楷体" panose="02010609060101010101" pitchFamily="49" charset="-122"/>
              </a:rPr>
              <a:t>obey the traffic rules</a:t>
            </a:r>
          </a:p>
          <a:p>
            <a:pPr marL="457200" indent="-457200">
              <a:lnSpc>
                <a:spcPct val="150000"/>
              </a:lnSpc>
              <a:spcBef>
                <a:spcPct val="20000"/>
              </a:spcBef>
            </a:pPr>
            <a:r>
              <a:rPr lang="en-US" altLang="zh-CN" sz="3600">
                <a:latin typeface="Times New Roman" panose="02020603050405020304" pitchFamily="18" charset="0"/>
                <a:ea typeface="楷体" panose="02010609060101010101" pitchFamily="49" charset="-122"/>
              </a:rPr>
              <a:t>save energy</a:t>
            </a:r>
          </a:p>
          <a:p>
            <a:pPr marL="457200" indent="-457200">
              <a:lnSpc>
                <a:spcPct val="150000"/>
              </a:lnSpc>
              <a:spcBef>
                <a:spcPct val="20000"/>
              </a:spcBef>
            </a:pPr>
            <a:r>
              <a:rPr lang="en-US" altLang="zh-CN" sz="3600">
                <a:latin typeface="Times New Roman" panose="02020603050405020304" pitchFamily="18" charset="0"/>
                <a:ea typeface="楷体" panose="02010609060101010101" pitchFamily="49" charset="-122"/>
              </a:rPr>
              <a:t>cause air pollution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checkerboard(across)">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checkerboard(across)">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checkerboard(across)">
                                      <p:cBhvr>
                                        <p:cTn id="17" dur="500"/>
                                        <p:tgtEl>
                                          <p:spTgt spid="60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420">
                                            <p:txEl>
                                              <p:pRg st="1" end="1"/>
                                            </p:txEl>
                                          </p:spTgt>
                                        </p:tgtEl>
                                        <p:attrNameLst>
                                          <p:attrName>style.visibility</p:attrName>
                                        </p:attrNameLst>
                                      </p:cBhvr>
                                      <p:to>
                                        <p:strVal val="visible"/>
                                      </p:to>
                                    </p:set>
                                    <p:animEffect transition="in" filter="checkerboard(across)">
                                      <p:cBhvr>
                                        <p:cTn id="22" dur="500"/>
                                        <p:tgtEl>
                                          <p:spTgt spid="6042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419">
                                            <p:txEl>
                                              <p:pRg st="2" end="2"/>
                                            </p:txEl>
                                          </p:spTgt>
                                        </p:tgtEl>
                                        <p:attrNameLst>
                                          <p:attrName>style.visibility</p:attrName>
                                        </p:attrNameLst>
                                      </p:cBhvr>
                                      <p:to>
                                        <p:strVal val="visible"/>
                                      </p:to>
                                    </p:set>
                                    <p:animEffect transition="in" filter="checkerboard(across)">
                                      <p:cBhvr>
                                        <p:cTn id="27" dur="500"/>
                                        <p:tgtEl>
                                          <p:spTgt spid="6041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0420">
                                            <p:txEl>
                                              <p:pRg st="2" end="2"/>
                                            </p:txEl>
                                          </p:spTgt>
                                        </p:tgtEl>
                                        <p:attrNameLst>
                                          <p:attrName>style.visibility</p:attrName>
                                        </p:attrNameLst>
                                      </p:cBhvr>
                                      <p:to>
                                        <p:strVal val="visible"/>
                                      </p:to>
                                    </p:set>
                                    <p:animEffect transition="in" filter="checkerboard(across)">
                                      <p:cBhvr>
                                        <p:cTn id="32" dur="500"/>
                                        <p:tgtEl>
                                          <p:spTgt spid="6042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0419">
                                            <p:txEl>
                                              <p:pRg st="3" end="3"/>
                                            </p:txEl>
                                          </p:spTgt>
                                        </p:tgtEl>
                                        <p:attrNameLst>
                                          <p:attrName>style.visibility</p:attrName>
                                        </p:attrNameLst>
                                      </p:cBhvr>
                                      <p:to>
                                        <p:strVal val="visible"/>
                                      </p:to>
                                    </p:set>
                                    <p:animEffect transition="in" filter="checkerboard(across)">
                                      <p:cBhvr>
                                        <p:cTn id="37" dur="500"/>
                                        <p:tgtEl>
                                          <p:spTgt spid="6041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0420">
                                            <p:txEl>
                                              <p:pRg st="3" end="3"/>
                                            </p:txEl>
                                          </p:spTgt>
                                        </p:tgtEl>
                                        <p:attrNameLst>
                                          <p:attrName>style.visibility</p:attrName>
                                        </p:attrNameLst>
                                      </p:cBhvr>
                                      <p:to>
                                        <p:strVal val="visible"/>
                                      </p:to>
                                    </p:set>
                                    <p:animEffect transition="in" filter="checkerboard(across)">
                                      <p:cBhvr>
                                        <p:cTn id="42" dur="500"/>
                                        <p:tgtEl>
                                          <p:spTgt spid="6042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0419">
                                            <p:txEl>
                                              <p:pRg st="4" end="4"/>
                                            </p:txEl>
                                          </p:spTgt>
                                        </p:tgtEl>
                                        <p:attrNameLst>
                                          <p:attrName>style.visibility</p:attrName>
                                        </p:attrNameLst>
                                      </p:cBhvr>
                                      <p:to>
                                        <p:strVal val="visible"/>
                                      </p:to>
                                    </p:set>
                                    <p:animEffect transition="in" filter="checkerboard(across)">
                                      <p:cBhvr>
                                        <p:cTn id="47" dur="500"/>
                                        <p:tgtEl>
                                          <p:spTgt spid="6041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0420">
                                            <p:txEl>
                                              <p:pRg st="4" end="4"/>
                                            </p:txEl>
                                          </p:spTgt>
                                        </p:tgtEl>
                                        <p:attrNameLst>
                                          <p:attrName>style.visibility</p:attrName>
                                        </p:attrNameLst>
                                      </p:cBhvr>
                                      <p:to>
                                        <p:strVal val="visible"/>
                                      </p:to>
                                    </p:set>
                                    <p:animEffect transition="in" filter="checkerboard(across)">
                                      <p:cBhvr>
                                        <p:cTn id="52" dur="500"/>
                                        <p:tgtEl>
                                          <p:spTgt spid="604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P spid="6042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16632"/>
            <a:ext cx="9144000" cy="777875"/>
          </a:xfrm>
        </p:spPr>
        <p:txBody>
          <a:bodyPr/>
          <a:lstStyle/>
          <a:p>
            <a:pPr algn="ctr" eaLnBrk="1" hangingPunct="1"/>
            <a:r>
              <a:rPr lang="en-US" altLang="zh-CN" dirty="0" smtClean="0"/>
              <a:t>Complete the following sentences. </a:t>
            </a:r>
          </a:p>
        </p:txBody>
      </p:sp>
      <p:sp>
        <p:nvSpPr>
          <p:cNvPr id="64515" name="Rectangle 3"/>
          <p:cNvSpPr>
            <a:spLocks noGrp="1" noChangeArrowheads="1"/>
          </p:cNvSpPr>
          <p:nvPr>
            <p:ph idx="1"/>
          </p:nvPr>
        </p:nvSpPr>
        <p:spPr>
          <a:xfrm>
            <a:off x="0" y="692150"/>
            <a:ext cx="7800975" cy="777875"/>
          </a:xfrm>
          <a:noFill/>
        </p:spPr>
        <p:txBody>
          <a:bodyPr wrap="none">
            <a:spAutoFit/>
          </a:bodyPr>
          <a:lstStyle/>
          <a:p>
            <a:pPr marL="457200" indent="-457200" eaLnBrk="1" hangingPunct="1">
              <a:lnSpc>
                <a:spcPct val="150000"/>
              </a:lnSpc>
              <a:buFontTx/>
              <a:buNone/>
            </a:pPr>
            <a:r>
              <a:rPr lang="en-US" altLang="zh-CN" sz="3000" dirty="0" smtClean="0">
                <a:solidFill>
                  <a:schemeClr val="tx1"/>
                </a:solidFill>
                <a:ea typeface="楷体" panose="02010609060101010101" pitchFamily="49" charset="-122"/>
              </a:rPr>
              <a:t>1. </a:t>
            </a:r>
            <a:r>
              <a:rPr lang="zh-CN" altLang="en-US" sz="3000" dirty="0" smtClean="0">
                <a:solidFill>
                  <a:schemeClr val="tx1"/>
                </a:solidFill>
                <a:ea typeface="楷体" panose="02010609060101010101" pitchFamily="49" charset="-122"/>
              </a:rPr>
              <a:t>公共汽车上挤满了</a:t>
            </a:r>
            <a:r>
              <a:rPr lang="en-US" altLang="zh-CN" sz="3000" dirty="0" smtClean="0">
                <a:solidFill>
                  <a:schemeClr val="tx1"/>
                </a:solidFill>
                <a:ea typeface="楷体" panose="02010609060101010101" pitchFamily="49" charset="-122"/>
              </a:rPr>
              <a:t>(be crowded with)</a:t>
            </a:r>
            <a:r>
              <a:rPr lang="zh-CN" altLang="en-US" sz="3000" dirty="0" smtClean="0">
                <a:solidFill>
                  <a:schemeClr val="tx1"/>
                </a:solidFill>
                <a:ea typeface="楷体" panose="02010609060101010101" pitchFamily="49" charset="-122"/>
              </a:rPr>
              <a:t>乘客。</a:t>
            </a:r>
          </a:p>
        </p:txBody>
      </p:sp>
      <p:sp>
        <p:nvSpPr>
          <p:cNvPr id="64516" name="Rectangle 4"/>
          <p:cNvSpPr>
            <a:spLocks noChangeArrowheads="1"/>
          </p:cNvSpPr>
          <p:nvPr/>
        </p:nvSpPr>
        <p:spPr bwMode="auto">
          <a:xfrm>
            <a:off x="0" y="1268413"/>
            <a:ext cx="5773738"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solidFill>
                  <a:srgbClr val="0000CC"/>
                </a:solidFill>
                <a:latin typeface="Times New Roman" panose="02020603050405020304" pitchFamily="18" charset="0"/>
                <a:ea typeface="楷体" panose="02010609060101010101" pitchFamily="49" charset="-122"/>
              </a:rPr>
              <a:t>The bus is crowded with passengers.</a:t>
            </a:r>
          </a:p>
        </p:txBody>
      </p:sp>
      <p:sp>
        <p:nvSpPr>
          <p:cNvPr id="64519" name="Rectangle 7"/>
          <p:cNvSpPr>
            <a:spLocks noChangeArrowheads="1"/>
          </p:cNvSpPr>
          <p:nvPr/>
        </p:nvSpPr>
        <p:spPr bwMode="auto">
          <a:xfrm>
            <a:off x="0" y="1844675"/>
            <a:ext cx="92202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ea typeface="楷体" panose="02010609060101010101" pitchFamily="49" charset="-122"/>
              </a:rPr>
              <a:t>2. Jeff</a:t>
            </a:r>
            <a:r>
              <a:rPr lang="zh-CN" altLang="en-US" sz="3000" dirty="0">
                <a:ea typeface="楷体" panose="02010609060101010101" pitchFamily="49" charset="-122"/>
              </a:rPr>
              <a:t>到处找他的钥匙，但哪儿</a:t>
            </a:r>
            <a:r>
              <a:rPr lang="en-US" altLang="zh-CN" sz="3000" dirty="0">
                <a:ea typeface="楷体" panose="02010609060101010101" pitchFamily="49" charset="-122"/>
              </a:rPr>
              <a:t>(anywhere)</a:t>
            </a:r>
            <a:r>
              <a:rPr lang="zh-CN" altLang="en-US" sz="3000" dirty="0">
                <a:ea typeface="楷体" panose="02010609060101010101" pitchFamily="49" charset="-122"/>
              </a:rPr>
              <a:t>都找不到。</a:t>
            </a:r>
          </a:p>
        </p:txBody>
      </p:sp>
      <p:sp>
        <p:nvSpPr>
          <p:cNvPr id="64520" name="Rectangle 8"/>
          <p:cNvSpPr>
            <a:spLocks noChangeArrowheads="1"/>
          </p:cNvSpPr>
          <p:nvPr/>
        </p:nvSpPr>
        <p:spPr bwMode="auto">
          <a:xfrm>
            <a:off x="55216" y="2447926"/>
            <a:ext cx="7926387"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solidFill>
                  <a:srgbClr val="0000CC"/>
                </a:solidFill>
                <a:latin typeface="Times New Roman" panose="02020603050405020304" pitchFamily="18" charset="0"/>
                <a:ea typeface="楷体" panose="02010609060101010101" pitchFamily="49" charset="-122"/>
              </a:rPr>
              <a:t>Jeff looked for his keys, but he couldn’t find them </a:t>
            </a:r>
          </a:p>
          <a:p>
            <a:pPr marL="457200" indent="-457200">
              <a:lnSpc>
                <a:spcPct val="150000"/>
              </a:lnSpc>
              <a:spcBef>
                <a:spcPct val="20000"/>
              </a:spcBef>
            </a:pPr>
            <a:r>
              <a:rPr lang="en-US" altLang="zh-CN" sz="3000" dirty="0">
                <a:solidFill>
                  <a:srgbClr val="0000CC"/>
                </a:solidFill>
                <a:latin typeface="Times New Roman" panose="02020603050405020304" pitchFamily="18" charset="0"/>
                <a:ea typeface="楷体" panose="02010609060101010101" pitchFamily="49" charset="-122"/>
              </a:rPr>
              <a:t>anywhere.   </a:t>
            </a:r>
          </a:p>
        </p:txBody>
      </p:sp>
      <p:sp>
        <p:nvSpPr>
          <p:cNvPr id="64521" name="Rectangle 9"/>
          <p:cNvSpPr>
            <a:spLocks noChangeArrowheads="1"/>
          </p:cNvSpPr>
          <p:nvPr/>
        </p:nvSpPr>
        <p:spPr bwMode="auto">
          <a:xfrm>
            <a:off x="0" y="3789363"/>
            <a:ext cx="78470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ea typeface="楷体" panose="02010609060101010101" pitchFamily="49" charset="-122"/>
              </a:rPr>
              <a:t>3. </a:t>
            </a:r>
            <a:r>
              <a:rPr lang="zh-CN" altLang="en-US" sz="3000" dirty="0">
                <a:ea typeface="楷体" panose="02010609060101010101" pitchFamily="49" charset="-122"/>
              </a:rPr>
              <a:t>在你们这种年龄有一些疯狂的想法很正常。</a:t>
            </a:r>
          </a:p>
        </p:txBody>
      </p:sp>
      <p:sp>
        <p:nvSpPr>
          <p:cNvPr id="64522" name="Rectangle 10"/>
          <p:cNvSpPr>
            <a:spLocks noChangeArrowheads="1"/>
          </p:cNvSpPr>
          <p:nvPr/>
        </p:nvSpPr>
        <p:spPr bwMode="auto">
          <a:xfrm>
            <a:off x="52388" y="4508500"/>
            <a:ext cx="7759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solidFill>
                  <a:srgbClr val="0000CC"/>
                </a:solidFill>
                <a:latin typeface="Times New Roman" panose="02020603050405020304" pitchFamily="18" charset="0"/>
                <a:ea typeface="楷体" panose="02010609060101010101" pitchFamily="49" charset="-122"/>
              </a:rPr>
              <a:t>It’s normal to have some crazy ideas at your age. </a:t>
            </a:r>
          </a:p>
        </p:txBody>
      </p:sp>
      <p:sp>
        <p:nvSpPr>
          <p:cNvPr id="64523" name="Rectangle 11"/>
          <p:cNvSpPr>
            <a:spLocks noChangeArrowheads="1"/>
          </p:cNvSpPr>
          <p:nvPr/>
        </p:nvSpPr>
        <p:spPr bwMode="auto">
          <a:xfrm>
            <a:off x="131937" y="5084763"/>
            <a:ext cx="51800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ea typeface="楷体" panose="02010609060101010101" pitchFamily="49" charset="-122"/>
              </a:rPr>
              <a:t>4. </a:t>
            </a:r>
            <a:r>
              <a:rPr lang="zh-CN" altLang="en-US" sz="3000" dirty="0">
                <a:ea typeface="楷体" panose="02010609060101010101" pitchFamily="49" charset="-122"/>
              </a:rPr>
              <a:t>工厂和汽车导致空气污染。</a:t>
            </a:r>
          </a:p>
        </p:txBody>
      </p:sp>
      <p:sp>
        <p:nvSpPr>
          <p:cNvPr id="64524" name="Rectangle 12"/>
          <p:cNvSpPr>
            <a:spLocks noChangeArrowheads="1"/>
          </p:cNvSpPr>
          <p:nvPr/>
        </p:nvSpPr>
        <p:spPr bwMode="auto">
          <a:xfrm>
            <a:off x="112713" y="5734050"/>
            <a:ext cx="60436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lnSpc>
                <a:spcPct val="150000"/>
              </a:lnSpc>
              <a:spcBef>
                <a:spcPct val="20000"/>
              </a:spcBef>
            </a:pPr>
            <a:r>
              <a:rPr lang="en-US" altLang="zh-CN" sz="3000" dirty="0">
                <a:solidFill>
                  <a:srgbClr val="0000CC"/>
                </a:solidFill>
                <a:latin typeface="Times New Roman" panose="02020603050405020304" pitchFamily="18" charset="0"/>
                <a:ea typeface="楷体" panose="02010609060101010101" pitchFamily="49" charset="-122"/>
              </a:rPr>
              <a:t>Factories and cars cause air pollution.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checkerboard(across)">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16">
                                            <p:txEl>
                                              <p:pRg st="0" end="0"/>
                                            </p:txEl>
                                          </p:spTgt>
                                        </p:tgtEl>
                                        <p:attrNameLst>
                                          <p:attrName>style.visibility</p:attrName>
                                        </p:attrNameLst>
                                      </p:cBhvr>
                                      <p:to>
                                        <p:strVal val="visible"/>
                                      </p:to>
                                    </p:set>
                                    <p:animEffect transition="in" filter="checkerboard(across)">
                                      <p:cBhvr>
                                        <p:cTn id="12" dur="500"/>
                                        <p:tgtEl>
                                          <p:spTgt spid="645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519">
                                            <p:txEl>
                                              <p:pRg st="0" end="0"/>
                                            </p:txEl>
                                          </p:spTgt>
                                        </p:tgtEl>
                                        <p:attrNameLst>
                                          <p:attrName>style.visibility</p:attrName>
                                        </p:attrNameLst>
                                      </p:cBhvr>
                                      <p:to>
                                        <p:strVal val="visible"/>
                                      </p:to>
                                    </p:set>
                                    <p:animEffect transition="in" filter="checkerboard(across)">
                                      <p:cBhvr>
                                        <p:cTn id="17" dur="500"/>
                                        <p:tgtEl>
                                          <p:spTgt spid="6451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4520">
                                            <p:txEl>
                                              <p:pRg st="0" end="0"/>
                                            </p:txEl>
                                          </p:spTgt>
                                        </p:tgtEl>
                                        <p:attrNameLst>
                                          <p:attrName>style.visibility</p:attrName>
                                        </p:attrNameLst>
                                      </p:cBhvr>
                                      <p:to>
                                        <p:strVal val="visible"/>
                                      </p:to>
                                    </p:set>
                                    <p:animEffect transition="in" filter="checkerboard(across)">
                                      <p:cBhvr>
                                        <p:cTn id="22" dur="500"/>
                                        <p:tgtEl>
                                          <p:spTgt spid="6452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4520">
                                            <p:txEl>
                                              <p:pRg st="1" end="1"/>
                                            </p:txEl>
                                          </p:spTgt>
                                        </p:tgtEl>
                                        <p:attrNameLst>
                                          <p:attrName>style.visibility</p:attrName>
                                        </p:attrNameLst>
                                      </p:cBhvr>
                                      <p:to>
                                        <p:strVal val="visible"/>
                                      </p:to>
                                    </p:set>
                                    <p:animEffect transition="in" filter="checkerboard(across)">
                                      <p:cBhvr>
                                        <p:cTn id="27" dur="500"/>
                                        <p:tgtEl>
                                          <p:spTgt spid="6452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4521">
                                            <p:txEl>
                                              <p:pRg st="0" end="0"/>
                                            </p:txEl>
                                          </p:spTgt>
                                        </p:tgtEl>
                                        <p:attrNameLst>
                                          <p:attrName>style.visibility</p:attrName>
                                        </p:attrNameLst>
                                      </p:cBhvr>
                                      <p:to>
                                        <p:strVal val="visible"/>
                                      </p:to>
                                    </p:set>
                                    <p:animEffect transition="in" filter="checkerboard(across)">
                                      <p:cBhvr>
                                        <p:cTn id="32" dur="500"/>
                                        <p:tgtEl>
                                          <p:spTgt spid="6452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4522">
                                            <p:txEl>
                                              <p:pRg st="0" end="0"/>
                                            </p:txEl>
                                          </p:spTgt>
                                        </p:tgtEl>
                                        <p:attrNameLst>
                                          <p:attrName>style.visibility</p:attrName>
                                        </p:attrNameLst>
                                      </p:cBhvr>
                                      <p:to>
                                        <p:strVal val="visible"/>
                                      </p:to>
                                    </p:set>
                                    <p:animEffect transition="in" filter="checkerboard(across)">
                                      <p:cBhvr>
                                        <p:cTn id="37" dur="500"/>
                                        <p:tgtEl>
                                          <p:spTgt spid="6452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4523">
                                            <p:txEl>
                                              <p:pRg st="0" end="0"/>
                                            </p:txEl>
                                          </p:spTgt>
                                        </p:tgtEl>
                                        <p:attrNameLst>
                                          <p:attrName>style.visibility</p:attrName>
                                        </p:attrNameLst>
                                      </p:cBhvr>
                                      <p:to>
                                        <p:strVal val="visible"/>
                                      </p:to>
                                    </p:set>
                                    <p:animEffect transition="in" filter="checkerboard(across)">
                                      <p:cBhvr>
                                        <p:cTn id="42" dur="500"/>
                                        <p:tgtEl>
                                          <p:spTgt spid="6452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4524">
                                            <p:txEl>
                                              <p:pRg st="0" end="0"/>
                                            </p:txEl>
                                          </p:spTgt>
                                        </p:tgtEl>
                                        <p:attrNameLst>
                                          <p:attrName>style.visibility</p:attrName>
                                        </p:attrNameLst>
                                      </p:cBhvr>
                                      <p:to>
                                        <p:strVal val="visible"/>
                                      </p:to>
                                    </p:set>
                                    <p:animEffect transition="in" filter="checkerboard(across)">
                                      <p:cBhvr>
                                        <p:cTn id="47" dur="500"/>
                                        <p:tgtEl>
                                          <p:spTgt spid="645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P spid="64516" grpId="0" build="p"/>
      <p:bldP spid="64519" grpId="0" build="p"/>
      <p:bldP spid="64520" grpId="0" build="p"/>
      <p:bldP spid="64521" grpId="0" build="p"/>
      <p:bldP spid="64522" grpId="0" build="p"/>
      <p:bldP spid="64523" grpId="0" build="p"/>
      <p:bldP spid="6452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13531" y="404664"/>
            <a:ext cx="8229600" cy="633412"/>
          </a:xfrm>
        </p:spPr>
        <p:txBody>
          <a:bodyPr/>
          <a:lstStyle/>
          <a:p>
            <a:pPr eaLnBrk="1" hangingPunct="1"/>
            <a:r>
              <a:rPr lang="en-US" altLang="zh-CN" sz="3600" dirty="0" smtClean="0"/>
              <a:t>Summary</a:t>
            </a:r>
          </a:p>
        </p:txBody>
      </p:sp>
      <p:sp>
        <p:nvSpPr>
          <p:cNvPr id="65539" name="Rectangle 3"/>
          <p:cNvSpPr>
            <a:spLocks noGrp="1" noChangeArrowheads="1"/>
          </p:cNvSpPr>
          <p:nvPr>
            <p:ph idx="1"/>
          </p:nvPr>
        </p:nvSpPr>
        <p:spPr>
          <a:xfrm>
            <a:off x="250825" y="1054001"/>
            <a:ext cx="8713788" cy="4967287"/>
          </a:xfrm>
          <a:solidFill>
            <a:schemeClr val="bg1">
              <a:alpha val="67842"/>
            </a:schemeClr>
          </a:solidFill>
        </p:spPr>
        <p:txBody>
          <a:bodyPr/>
          <a:lstStyle/>
          <a:p>
            <a:pPr eaLnBrk="1" hangingPunct="1">
              <a:buClr>
                <a:srgbClr val="FF0000"/>
              </a:buClr>
              <a:buFontTx/>
              <a:buNone/>
            </a:pPr>
            <a:r>
              <a:rPr lang="en-US" altLang="zh-CN" sz="2800" dirty="0" smtClean="0"/>
              <a:t>				We learn </a:t>
            </a:r>
          </a:p>
          <a:p>
            <a:pPr eaLnBrk="1" hangingPunct="1">
              <a:buClr>
                <a:srgbClr val="FF0000"/>
              </a:buClr>
              <a:buFont typeface="Arial" panose="020B0604020202020204" pitchFamily="34" charset="0"/>
              <a:buChar char="☼"/>
            </a:pPr>
            <a:r>
              <a:rPr lang="en-US" altLang="zh-CN" sz="2800" dirty="0" smtClean="0"/>
              <a:t> New words and phrases: </a:t>
            </a:r>
          </a:p>
          <a:p>
            <a:pPr eaLnBrk="1" hangingPunct="1">
              <a:buClr>
                <a:srgbClr val="FF0000"/>
              </a:buClr>
              <a:buFontTx/>
              <a:buNone/>
            </a:pPr>
            <a:r>
              <a:rPr lang="en-US" altLang="zh-CN" sz="2800" dirty="0" smtClean="0"/>
              <a:t>	passenger, crazy, anywhere, pollution</a:t>
            </a:r>
          </a:p>
          <a:p>
            <a:pPr eaLnBrk="1" hangingPunct="1">
              <a:buClr>
                <a:srgbClr val="FF0000"/>
              </a:buClr>
              <a:buFont typeface="Arial" panose="020B0604020202020204" pitchFamily="34" charset="0"/>
              <a:buChar char="☼"/>
            </a:pPr>
            <a:r>
              <a:rPr lang="en-US" altLang="zh-CN" sz="2800" dirty="0" smtClean="0"/>
              <a:t> Useful expressions: </a:t>
            </a:r>
          </a:p>
          <a:p>
            <a:pPr eaLnBrk="1" hangingPunct="1">
              <a:buClr>
                <a:srgbClr val="FF0000"/>
              </a:buClr>
              <a:buFontTx/>
              <a:buNone/>
            </a:pPr>
            <a:r>
              <a:rPr lang="en-US" altLang="zh-CN" sz="2800" dirty="0" smtClean="0"/>
              <a:t>	</a:t>
            </a:r>
          </a:p>
          <a:p>
            <a:pPr eaLnBrk="1" hangingPunct="1">
              <a:buClr>
                <a:srgbClr val="FF0000"/>
              </a:buClr>
              <a:buFontTx/>
              <a:buNone/>
            </a:pPr>
            <a:r>
              <a:rPr lang="en-US" altLang="zh-CN" sz="2800" dirty="0" smtClean="0"/>
              <a:t>	If people obey the traffic rules, there will be fewer accidents. </a:t>
            </a:r>
          </a:p>
          <a:p>
            <a:pPr eaLnBrk="1" hangingPunct="1">
              <a:buClr>
                <a:srgbClr val="FF0000"/>
              </a:buClr>
              <a:buFontTx/>
              <a:buNone/>
            </a:pPr>
            <a:r>
              <a:rPr lang="en-US" altLang="zh-CN" sz="2800" dirty="0" smtClean="0"/>
              <a:t>	</a:t>
            </a:r>
          </a:p>
          <a:p>
            <a:pPr eaLnBrk="1" hangingPunct="1">
              <a:buClr>
                <a:srgbClr val="FF0000"/>
              </a:buClr>
              <a:buFontTx/>
              <a:buNone/>
            </a:pPr>
            <a:r>
              <a:rPr lang="en-US" altLang="zh-CN" sz="2800" dirty="0" smtClean="0"/>
              <a:t>	Cycling can help us save energy and it doesn’t cause air pollution. </a:t>
            </a:r>
          </a:p>
        </p:txBody>
      </p:sp>
      <p:sp>
        <p:nvSpPr>
          <p:cNvPr id="65540" name="Text Box 4"/>
          <p:cNvSpPr txBox="1">
            <a:spLocks noChangeArrowheads="1"/>
          </p:cNvSpPr>
          <p:nvPr/>
        </p:nvSpPr>
        <p:spPr bwMode="auto">
          <a:xfrm>
            <a:off x="684213" y="3141563"/>
            <a:ext cx="7345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zh-CN" altLang="en-US" sz="2400" dirty="0">
                <a:latin typeface="楷体" panose="02010609060101010101" pitchFamily="49" charset="-122"/>
                <a:ea typeface="楷体" panose="02010609060101010101" pitchFamily="49" charset="-122"/>
              </a:rPr>
              <a:t>如果人们都遵守交通规则，交通事故就会少了。</a:t>
            </a:r>
          </a:p>
        </p:txBody>
      </p:sp>
      <p:sp>
        <p:nvSpPr>
          <p:cNvPr id="65542" name="Text Box 6"/>
          <p:cNvSpPr txBox="1">
            <a:spLocks noChangeArrowheads="1"/>
          </p:cNvSpPr>
          <p:nvPr/>
        </p:nvSpPr>
        <p:spPr bwMode="auto">
          <a:xfrm>
            <a:off x="755650" y="4583013"/>
            <a:ext cx="7345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zh-CN" altLang="en-US" sz="2400" dirty="0">
                <a:latin typeface="楷体" panose="02010609060101010101" pitchFamily="49" charset="-122"/>
                <a:ea typeface="楷体" panose="02010609060101010101" pitchFamily="49" charset="-122"/>
              </a:rPr>
              <a:t>骑自行车既能帮助我们节能又不引起空气污染。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5539">
                                            <p:bg/>
                                          </p:spTgt>
                                        </p:tgtEl>
                                        <p:attrNameLst>
                                          <p:attrName>style.visibility</p:attrName>
                                        </p:attrNameLst>
                                      </p:cBhvr>
                                      <p:to>
                                        <p:strVal val="visible"/>
                                      </p:to>
                                    </p:set>
                                    <p:animEffect transition="in" filter="wedge">
                                      <p:cBhvr>
                                        <p:cTn id="7" dur="1000"/>
                                        <p:tgtEl>
                                          <p:spTgt spid="65539">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wedge">
                                      <p:cBhvr>
                                        <p:cTn id="12" dur="10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wedge">
                                      <p:cBhvr>
                                        <p:cTn id="17" dur="1000"/>
                                        <p:tgtEl>
                                          <p:spTgt spid="655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Effect transition="in" filter="wedge">
                                      <p:cBhvr>
                                        <p:cTn id="22" dur="1000"/>
                                        <p:tgtEl>
                                          <p:spTgt spid="655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65539">
                                            <p:txEl>
                                              <p:pRg st="3" end="3"/>
                                            </p:txEl>
                                          </p:spTgt>
                                        </p:tgtEl>
                                        <p:attrNameLst>
                                          <p:attrName>style.visibility</p:attrName>
                                        </p:attrNameLst>
                                      </p:cBhvr>
                                      <p:to>
                                        <p:strVal val="visible"/>
                                      </p:to>
                                    </p:set>
                                    <p:animEffect transition="in" filter="wedge">
                                      <p:cBhvr>
                                        <p:cTn id="27" dur="1000"/>
                                        <p:tgtEl>
                                          <p:spTgt spid="655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5540"/>
                                        </p:tgtEl>
                                        <p:attrNameLst>
                                          <p:attrName>style.visibility</p:attrName>
                                        </p:attrNameLst>
                                      </p:cBhvr>
                                      <p:to>
                                        <p:strVal val="visible"/>
                                      </p:to>
                                    </p:set>
                                    <p:animEffect transition="in" filter="wipe(left)">
                                      <p:cBhvr>
                                        <p:cTn id="32" dur="500"/>
                                        <p:tgtEl>
                                          <p:spTgt spid="65540"/>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65539">
                                            <p:txEl>
                                              <p:pRg st="4" end="4"/>
                                            </p:txEl>
                                          </p:spTgt>
                                        </p:tgtEl>
                                        <p:attrNameLst>
                                          <p:attrName>style.visibility</p:attrName>
                                        </p:attrNameLst>
                                      </p:cBhvr>
                                      <p:to>
                                        <p:strVal val="visible"/>
                                      </p:to>
                                    </p:set>
                                    <p:animEffect transition="in" filter="wedge">
                                      <p:cBhvr>
                                        <p:cTn id="37" dur="1000"/>
                                        <p:tgtEl>
                                          <p:spTgt spid="655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65539">
                                            <p:txEl>
                                              <p:pRg st="5" end="5"/>
                                            </p:txEl>
                                          </p:spTgt>
                                        </p:tgtEl>
                                        <p:attrNameLst>
                                          <p:attrName>style.visibility</p:attrName>
                                        </p:attrNameLst>
                                      </p:cBhvr>
                                      <p:to>
                                        <p:strVal val="visible"/>
                                      </p:to>
                                    </p:set>
                                    <p:animEffect transition="in" filter="wedge">
                                      <p:cBhvr>
                                        <p:cTn id="42" dur="1000"/>
                                        <p:tgtEl>
                                          <p:spTgt spid="6553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65539">
                                            <p:txEl>
                                              <p:pRg st="6" end="6"/>
                                            </p:txEl>
                                          </p:spTgt>
                                        </p:tgtEl>
                                        <p:attrNameLst>
                                          <p:attrName>style.visibility</p:attrName>
                                        </p:attrNameLst>
                                      </p:cBhvr>
                                      <p:to>
                                        <p:strVal val="visible"/>
                                      </p:to>
                                    </p:set>
                                    <p:animEffect transition="in" filter="wedge">
                                      <p:cBhvr>
                                        <p:cTn id="47" dur="1000"/>
                                        <p:tgtEl>
                                          <p:spTgt spid="65539">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5542"/>
                                        </p:tgtEl>
                                        <p:attrNameLst>
                                          <p:attrName>style.visibility</p:attrName>
                                        </p:attrNameLst>
                                      </p:cBhvr>
                                      <p:to>
                                        <p:strVal val="visible"/>
                                      </p:to>
                                    </p:set>
                                    <p:animEffect transition="in" filter="wipe(left)">
                                      <p:cBhvr>
                                        <p:cTn id="52" dur="500"/>
                                        <p:tgtEl>
                                          <p:spTgt spid="65542"/>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65539">
                                            <p:txEl>
                                              <p:pRg st="7" end="7"/>
                                            </p:txEl>
                                          </p:spTgt>
                                        </p:tgtEl>
                                        <p:attrNameLst>
                                          <p:attrName>style.visibility</p:attrName>
                                        </p:attrNameLst>
                                      </p:cBhvr>
                                      <p:to>
                                        <p:strVal val="visible"/>
                                      </p:to>
                                    </p:set>
                                    <p:animEffect transition="in" filter="wedge">
                                      <p:cBhvr>
                                        <p:cTn id="57" dur="1000"/>
                                        <p:tgtEl>
                                          <p:spTgt spid="65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nimBg="1"/>
      <p:bldP spid="65540" grpId="0"/>
      <p:bldP spid="655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552" y="620688"/>
            <a:ext cx="2520950" cy="503237"/>
          </a:xfrm>
        </p:spPr>
        <p:txBody>
          <a:bodyPr/>
          <a:lstStyle/>
          <a:p>
            <a:pPr eaLnBrk="1" hangingPunct="1"/>
            <a:r>
              <a:rPr lang="en-US" altLang="zh-CN" sz="3600" dirty="0" smtClean="0"/>
              <a:t>Summary</a:t>
            </a:r>
          </a:p>
        </p:txBody>
      </p:sp>
      <p:sp>
        <p:nvSpPr>
          <p:cNvPr id="71683" name="Rectangle 3"/>
          <p:cNvSpPr>
            <a:spLocks noGrp="1" noChangeArrowheads="1"/>
          </p:cNvSpPr>
          <p:nvPr>
            <p:ph type="body" idx="1"/>
          </p:nvPr>
        </p:nvSpPr>
        <p:spPr>
          <a:xfrm>
            <a:off x="323528" y="1772816"/>
            <a:ext cx="8496300" cy="3240088"/>
          </a:xfrm>
          <a:solidFill>
            <a:schemeClr val="bg1">
              <a:alpha val="67842"/>
            </a:schemeClr>
          </a:solidFill>
        </p:spPr>
        <p:txBody>
          <a:bodyPr/>
          <a:lstStyle/>
          <a:p>
            <a:pPr eaLnBrk="1" hangingPunct="1">
              <a:buClr>
                <a:srgbClr val="FF0000"/>
              </a:buClr>
              <a:buFontTx/>
              <a:buNone/>
            </a:pPr>
            <a:r>
              <a:rPr lang="en-US" altLang="zh-CN" sz="2800" dirty="0" smtClean="0"/>
              <a:t>				We can </a:t>
            </a:r>
          </a:p>
          <a:p>
            <a:pPr eaLnBrk="1" hangingPunct="1">
              <a:buClr>
                <a:srgbClr val="FF0000"/>
              </a:buClr>
              <a:buFont typeface="Arial" panose="020B0604020202020204" pitchFamily="34" charset="0"/>
              <a:buChar char="☼"/>
            </a:pPr>
            <a:r>
              <a:rPr lang="en-US" altLang="zh-CN" sz="2800" dirty="0" smtClean="0"/>
              <a:t> Talk about the advantages / disadvantages  of riding bikes: </a:t>
            </a:r>
          </a:p>
          <a:p>
            <a:pPr eaLnBrk="1" hangingPunct="1">
              <a:buClr>
                <a:srgbClr val="FF0000"/>
              </a:buClr>
              <a:buFontTx/>
              <a:buNone/>
            </a:pPr>
            <a:r>
              <a:rPr lang="en-US" altLang="zh-CN" sz="2800" dirty="0" smtClean="0"/>
              <a:t>		Bicycles need less space than cars. </a:t>
            </a:r>
          </a:p>
          <a:p>
            <a:pPr eaLnBrk="1" hangingPunct="1">
              <a:buClr>
                <a:srgbClr val="FF0000"/>
              </a:buClr>
              <a:buFontTx/>
              <a:buNone/>
            </a:pPr>
            <a:r>
              <a:rPr lang="en-US" altLang="zh-CN" sz="2800" dirty="0" smtClean="0"/>
              <a:t>		It’s easy to park bikes, too. </a:t>
            </a:r>
          </a:p>
          <a:p>
            <a:pPr eaLnBrk="1" hangingPunct="1">
              <a:buClr>
                <a:srgbClr val="FF0000"/>
              </a:buClr>
              <a:buFont typeface="Arial" panose="020B0604020202020204" pitchFamily="34" charset="0"/>
              <a:buChar char="☼"/>
            </a:pPr>
            <a:r>
              <a:rPr lang="en-US" altLang="zh-CN" sz="2800" dirty="0" smtClean="0"/>
              <a:t> Describe a traffic accident.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1683">
                                            <p:bg/>
                                          </p:spTgt>
                                        </p:tgtEl>
                                        <p:attrNameLst>
                                          <p:attrName>style.visibility</p:attrName>
                                        </p:attrNameLst>
                                      </p:cBhvr>
                                      <p:to>
                                        <p:strVal val="visible"/>
                                      </p:to>
                                    </p:set>
                                    <p:animEffect transition="in" filter="wedge">
                                      <p:cBhvr>
                                        <p:cTn id="7" dur="1000"/>
                                        <p:tgtEl>
                                          <p:spTgt spid="71683">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wedge">
                                      <p:cBhvr>
                                        <p:cTn id="12" dur="10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wedge">
                                      <p:cBhvr>
                                        <p:cTn id="17" dur="1000"/>
                                        <p:tgtEl>
                                          <p:spTgt spid="71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wedge">
                                      <p:cBhvr>
                                        <p:cTn id="22" dur="1000"/>
                                        <p:tgtEl>
                                          <p:spTgt spid="716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71683">
                                            <p:txEl>
                                              <p:pRg st="3" end="3"/>
                                            </p:txEl>
                                          </p:spTgt>
                                        </p:tgtEl>
                                        <p:attrNameLst>
                                          <p:attrName>style.visibility</p:attrName>
                                        </p:attrNameLst>
                                      </p:cBhvr>
                                      <p:to>
                                        <p:strVal val="visible"/>
                                      </p:to>
                                    </p:set>
                                    <p:animEffect transition="in" filter="wedge">
                                      <p:cBhvr>
                                        <p:cTn id="27" dur="1000"/>
                                        <p:tgtEl>
                                          <p:spTgt spid="716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71683">
                                            <p:txEl>
                                              <p:pRg st="4" end="4"/>
                                            </p:txEl>
                                          </p:spTgt>
                                        </p:tgtEl>
                                        <p:attrNameLst>
                                          <p:attrName>style.visibility</p:attrName>
                                        </p:attrNameLst>
                                      </p:cBhvr>
                                      <p:to>
                                        <p:strVal val="visible"/>
                                      </p:to>
                                    </p:set>
                                    <p:animEffect transition="in" filter="wedge">
                                      <p:cBhvr>
                                        <p:cTn id="32" dur="10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bwMode="auto">
          <a:xfrm>
            <a:off x="179388" y="404813"/>
            <a:ext cx="728662" cy="519112"/>
            <a:chOff x="204" y="164"/>
            <a:chExt cx="459" cy="327"/>
          </a:xfrm>
        </p:grpSpPr>
        <p:sp>
          <p:nvSpPr>
            <p:cNvPr id="34832" name="Oval 6"/>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p>
          </p:txBody>
        </p:sp>
        <p:sp>
          <p:nvSpPr>
            <p:cNvPr id="34833" name="Rectangle 7"/>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rPr>
                <a:t> 3a</a:t>
              </a:r>
              <a:endParaRPr lang="zh-CN" altLang="en-US" sz="2800" b="1">
                <a:solidFill>
                  <a:schemeClr val="bg1"/>
                </a:solidFill>
              </a:endParaRPr>
            </a:p>
          </p:txBody>
        </p:sp>
      </p:grpSp>
      <p:sp>
        <p:nvSpPr>
          <p:cNvPr id="23560" name="Rectangle 8"/>
          <p:cNvSpPr>
            <a:spLocks noChangeArrowheads="1"/>
          </p:cNvSpPr>
          <p:nvPr/>
        </p:nvSpPr>
        <p:spPr bwMode="auto">
          <a:xfrm>
            <a:off x="971550" y="333375"/>
            <a:ext cx="81010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Arial Narrow" panose="020B0606020202030204" pitchFamily="34" charset="0"/>
              </a:rPr>
              <a:t>Talk about the following pictures in groups and complete the sentences. </a:t>
            </a:r>
            <a:endParaRPr lang="zh-CN" altLang="en-US" sz="2800" b="1">
              <a:latin typeface="Arial Narrow" panose="020B0606020202030204" pitchFamily="34" charset="0"/>
            </a:endParaRPr>
          </a:p>
        </p:txBody>
      </p:sp>
      <p:sp>
        <p:nvSpPr>
          <p:cNvPr id="34821" name="Text Box 18"/>
          <p:cNvSpPr txBox="1">
            <a:spLocks noChangeArrowheads="1"/>
          </p:cNvSpPr>
          <p:nvPr/>
        </p:nvSpPr>
        <p:spPr bwMode="auto">
          <a:xfrm>
            <a:off x="5795963" y="5989638"/>
            <a:ext cx="1658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b="1">
                <a:latin typeface="Times New Roman" panose="02020603050405020304" pitchFamily="18" charset="0"/>
              </a:rPr>
              <a:t>ask about</a:t>
            </a:r>
          </a:p>
        </p:txBody>
      </p:sp>
      <p:grpSp>
        <p:nvGrpSpPr>
          <p:cNvPr id="34822" name="Group 24"/>
          <p:cNvGrpSpPr/>
          <p:nvPr/>
        </p:nvGrpSpPr>
        <p:grpSpPr bwMode="auto">
          <a:xfrm>
            <a:off x="0" y="1412875"/>
            <a:ext cx="8483600" cy="5127625"/>
            <a:chOff x="187" y="890"/>
            <a:chExt cx="5344" cy="3230"/>
          </a:xfrm>
        </p:grpSpPr>
        <p:sp>
          <p:nvSpPr>
            <p:cNvPr id="34824" name="Text Box 15"/>
            <p:cNvSpPr txBox="1">
              <a:spLocks noChangeArrowheads="1"/>
            </p:cNvSpPr>
            <p:nvPr/>
          </p:nvSpPr>
          <p:spPr bwMode="auto">
            <a:xfrm>
              <a:off x="274" y="2116"/>
              <a:ext cx="17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b="1">
                  <a:latin typeface="Times New Roman" panose="02020603050405020304" pitchFamily="18" charset="0"/>
                </a:rPr>
                <a:t>have an accident</a:t>
              </a:r>
            </a:p>
          </p:txBody>
        </p:sp>
        <p:sp>
          <p:nvSpPr>
            <p:cNvPr id="34825" name="Text Box 16"/>
            <p:cNvSpPr txBox="1">
              <a:spLocks noChangeArrowheads="1"/>
            </p:cNvSpPr>
            <p:nvPr/>
          </p:nvSpPr>
          <p:spPr bwMode="auto">
            <a:xfrm>
              <a:off x="2315" y="2115"/>
              <a:ext cx="11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b="1">
                  <a:latin typeface="Times New Roman" panose="02020603050405020304" pitchFamily="18" charset="0"/>
                </a:rPr>
                <a:t>badly hurt</a:t>
              </a:r>
            </a:p>
          </p:txBody>
        </p:sp>
        <p:sp>
          <p:nvSpPr>
            <p:cNvPr id="34826" name="Text Box 17"/>
            <p:cNvSpPr txBox="1">
              <a:spLocks noChangeArrowheads="1"/>
            </p:cNvSpPr>
            <p:nvPr/>
          </p:nvSpPr>
          <p:spPr bwMode="auto">
            <a:xfrm>
              <a:off x="4356" y="2116"/>
              <a:ext cx="1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zh-CN" sz="2800" b="1">
                <a:latin typeface="Times New Roman" panose="02020603050405020304" pitchFamily="18" charset="0"/>
              </a:endParaRPr>
            </a:p>
          </p:txBody>
        </p:sp>
        <p:pic>
          <p:nvPicPr>
            <p:cNvPr id="34827" name="Picture 9" descr="p43-2-5"/>
            <p:cNvPicPr>
              <a:picLocks noChangeAspect="1" noChangeArrowheads="1"/>
            </p:cNvPicPr>
            <p:nvPr/>
          </p:nvPicPr>
          <p:blipFill>
            <a:blip r:embed="rId2" cstate="email"/>
            <a:srcRect/>
            <a:stretch>
              <a:fillRect/>
            </a:stretch>
          </p:blipFill>
          <p:spPr bwMode="auto">
            <a:xfrm>
              <a:off x="613" y="2523"/>
              <a:ext cx="1884" cy="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0" descr="p43-2-1"/>
            <p:cNvPicPr>
              <a:picLocks noChangeAspect="1" noChangeArrowheads="1"/>
            </p:cNvPicPr>
            <p:nvPr/>
          </p:nvPicPr>
          <p:blipFill>
            <a:blip r:embed="rId3" cstate="email"/>
            <a:srcRect/>
            <a:stretch>
              <a:fillRect/>
            </a:stretch>
          </p:blipFill>
          <p:spPr bwMode="auto">
            <a:xfrm>
              <a:off x="187" y="890"/>
              <a:ext cx="1674" cy="1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9" name="Picture 11" descr="p43-2-2"/>
            <p:cNvPicPr>
              <a:picLocks noChangeAspect="1" noChangeArrowheads="1"/>
            </p:cNvPicPr>
            <p:nvPr/>
          </p:nvPicPr>
          <p:blipFill>
            <a:blip r:embed="rId4" cstate="email"/>
            <a:srcRect/>
            <a:stretch>
              <a:fillRect/>
            </a:stretch>
          </p:blipFill>
          <p:spPr bwMode="auto">
            <a:xfrm>
              <a:off x="1997" y="890"/>
              <a:ext cx="1674" cy="1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0" name="Picture 12" descr="p43-2-3"/>
            <p:cNvPicPr>
              <a:picLocks noChangeAspect="1" noChangeArrowheads="1"/>
            </p:cNvPicPr>
            <p:nvPr/>
          </p:nvPicPr>
          <p:blipFill>
            <a:blip r:embed="rId5" cstate="email"/>
            <a:srcRect/>
            <a:stretch>
              <a:fillRect/>
            </a:stretch>
          </p:blipFill>
          <p:spPr bwMode="auto">
            <a:xfrm>
              <a:off x="3857" y="890"/>
              <a:ext cx="1674" cy="1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1" name="Text Box 19"/>
            <p:cNvSpPr txBox="1">
              <a:spLocks noChangeArrowheads="1"/>
            </p:cNvSpPr>
            <p:nvPr/>
          </p:nvSpPr>
          <p:spPr bwMode="auto">
            <a:xfrm>
              <a:off x="930" y="3793"/>
              <a:ext cx="213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b="1">
                  <a:latin typeface="Times New Roman" panose="02020603050405020304" pitchFamily="18" charset="0"/>
                </a:rPr>
                <a:t>send…to the hospital</a:t>
              </a:r>
            </a:p>
          </p:txBody>
        </p:sp>
      </p:grpSp>
      <p:sp>
        <p:nvSpPr>
          <p:cNvPr id="34834" name="Text Box 18"/>
          <p:cNvSpPr txBox="1">
            <a:spLocks noChangeArrowheads="1"/>
          </p:cNvSpPr>
          <p:nvPr/>
        </p:nvSpPr>
        <p:spPr bwMode="auto">
          <a:xfrm>
            <a:off x="5867400" y="3500438"/>
            <a:ext cx="2592388"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a:t>call 120 at once</a:t>
            </a:r>
          </a:p>
          <a:p>
            <a:pPr>
              <a:spcBef>
                <a:spcPct val="50000"/>
              </a:spcBef>
            </a:pPr>
            <a:endParaRPr lang="zh-CN" altLang="en-US" sz="2400"/>
          </a:p>
        </p:txBody>
      </p:sp>
      <p:pic>
        <p:nvPicPr>
          <p:cNvPr id="34835" name="Picture 19"/>
          <p:cNvPicPr>
            <a:picLocks noChangeAspect="1" noChangeArrowheads="1"/>
          </p:cNvPicPr>
          <p:nvPr/>
        </p:nvPicPr>
        <p:blipFill>
          <a:blip r:embed="rId6" cstate="email"/>
          <a:srcRect/>
          <a:stretch>
            <a:fillRect/>
          </a:stretch>
        </p:blipFill>
        <p:spPr bwMode="auto">
          <a:xfrm>
            <a:off x="5149850" y="4005263"/>
            <a:ext cx="2735263" cy="210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560"/>
                                        </p:tgtEl>
                                        <p:attrNameLst>
                                          <p:attrName>style.visibility</p:attrName>
                                        </p:attrNameLst>
                                      </p:cBhvr>
                                      <p:to>
                                        <p:strVal val="visible"/>
                                      </p:to>
                                    </p:set>
                                    <p:animEffect transition="in" filter="box(in)">
                                      <p:cBhvr>
                                        <p:cTn id="10" dur="20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06363" y="437927"/>
            <a:ext cx="728662" cy="519113"/>
            <a:chOff x="204" y="164"/>
            <a:chExt cx="459" cy="327"/>
          </a:xfrm>
        </p:grpSpPr>
        <p:sp>
          <p:nvSpPr>
            <p:cNvPr id="35851" name="Oval 4"/>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p>
          </p:txBody>
        </p:sp>
        <p:sp>
          <p:nvSpPr>
            <p:cNvPr id="35852" name="Rectangle 5"/>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rPr>
                <a:t> 3a</a:t>
              </a:r>
              <a:endParaRPr lang="zh-CN" altLang="en-US" sz="2800" b="1">
                <a:solidFill>
                  <a:schemeClr val="bg1"/>
                </a:solidFill>
              </a:endParaRPr>
            </a:p>
          </p:txBody>
        </p:sp>
      </p:grpSp>
      <p:sp>
        <p:nvSpPr>
          <p:cNvPr id="27654" name="Rectangle 6"/>
          <p:cNvSpPr>
            <a:spLocks noChangeArrowheads="1"/>
          </p:cNvSpPr>
          <p:nvPr/>
        </p:nvSpPr>
        <p:spPr bwMode="auto">
          <a:xfrm>
            <a:off x="900113" y="250602"/>
            <a:ext cx="79216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rPr>
              <a:t>Talk about the following pictures in groups and complete the sentences. </a:t>
            </a:r>
            <a:endParaRPr lang="zh-CN" altLang="en-US" sz="2800" b="1" dirty="0">
              <a:latin typeface="Times New Roman" panose="02020603050405020304" pitchFamily="18" charset="0"/>
            </a:endParaRPr>
          </a:p>
        </p:txBody>
      </p:sp>
      <p:sp>
        <p:nvSpPr>
          <p:cNvPr id="27667" name="Rectangle 19"/>
          <p:cNvSpPr>
            <a:spLocks noChangeArrowheads="1"/>
          </p:cNvSpPr>
          <p:nvPr/>
        </p:nvSpPr>
        <p:spPr bwMode="auto">
          <a:xfrm>
            <a:off x="71438" y="1358454"/>
            <a:ext cx="8964612" cy="4878858"/>
          </a:xfrm>
          <a:prstGeom prst="rect">
            <a:avLst/>
          </a:prstGeom>
          <a:solidFill>
            <a:srgbClr val="FFFF99">
              <a:alpha val="7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5000"/>
              </a:lnSpc>
              <a:buFontTx/>
              <a:buAutoNum type="arabicPeriod"/>
            </a:pPr>
            <a:r>
              <a:rPr lang="en-US" altLang="zh-CN" sz="3200" dirty="0">
                <a:latin typeface="Arial Narrow" panose="020B0606020202030204" pitchFamily="34" charset="0"/>
              </a:rPr>
              <a:t> While the bicycle rider was crossing the road, ___________________________. </a:t>
            </a:r>
          </a:p>
          <a:p>
            <a:pPr marL="342900" indent="-342900">
              <a:lnSpc>
                <a:spcPct val="125000"/>
              </a:lnSpc>
              <a:buFontTx/>
              <a:buAutoNum type="arabicPeriod"/>
            </a:pPr>
            <a:r>
              <a:rPr lang="zh-CN" altLang="en-US" sz="3200" dirty="0">
                <a:latin typeface="Arial Narrow" panose="020B0606020202030204" pitchFamily="34" charset="0"/>
              </a:rPr>
              <a:t> </a:t>
            </a:r>
            <a:r>
              <a:rPr lang="en-US" altLang="zh-CN" sz="3200" dirty="0">
                <a:latin typeface="Arial Narrow" panose="020B0606020202030204" pitchFamily="34" charset="0"/>
              </a:rPr>
              <a:t>When the driver came out to have a look, he found ___________________________. </a:t>
            </a:r>
          </a:p>
          <a:p>
            <a:pPr marL="342900" indent="-342900">
              <a:lnSpc>
                <a:spcPct val="125000"/>
              </a:lnSpc>
              <a:buFontTx/>
              <a:buAutoNum type="arabicPeriod"/>
            </a:pPr>
            <a:r>
              <a:rPr lang="en-US" altLang="zh-CN" sz="3200" dirty="0">
                <a:latin typeface="Arial Narrow" panose="020B0606020202030204" pitchFamily="34" charset="0"/>
              </a:rPr>
              <a:t> As soon as the driver saw what happened, he </a:t>
            </a:r>
            <a:r>
              <a:rPr lang="en-US" altLang="zh-CN" dirty="0"/>
              <a:t>________________________________________. </a:t>
            </a:r>
          </a:p>
          <a:p>
            <a:pPr marL="342900" indent="-342900">
              <a:lnSpc>
                <a:spcPct val="125000"/>
              </a:lnSpc>
              <a:buFontTx/>
              <a:buAutoNum type="arabicPeriod"/>
            </a:pPr>
            <a:r>
              <a:rPr lang="en-US" altLang="zh-CN" sz="3200" dirty="0">
                <a:latin typeface="Arial Narrow" panose="020B0606020202030204" pitchFamily="34" charset="0"/>
              </a:rPr>
              <a:t> After the doctors came, </a:t>
            </a:r>
            <a:r>
              <a:rPr lang="en-US" altLang="zh-CN" dirty="0"/>
              <a:t>____________________________________. </a:t>
            </a:r>
          </a:p>
          <a:p>
            <a:pPr marL="342900" indent="-342900">
              <a:lnSpc>
                <a:spcPct val="125000"/>
              </a:lnSpc>
              <a:buFontTx/>
              <a:buAutoNum type="arabicPeriod"/>
            </a:pPr>
            <a:r>
              <a:rPr lang="en-US" altLang="zh-CN" sz="3200" dirty="0">
                <a:latin typeface="Arial Narrow" panose="020B0606020202030204" pitchFamily="34" charset="0"/>
              </a:rPr>
              <a:t> After the police arrived, </a:t>
            </a:r>
            <a:r>
              <a:rPr lang="en-US" altLang="zh-CN" dirty="0"/>
              <a:t>____________________________________. </a:t>
            </a:r>
            <a:endParaRPr lang="en-US" altLang="zh-CN" sz="3200" dirty="0">
              <a:latin typeface="Arial Narrow" panose="020B0606020202030204" pitchFamily="34" charset="0"/>
            </a:endParaRPr>
          </a:p>
        </p:txBody>
      </p:sp>
      <p:sp>
        <p:nvSpPr>
          <p:cNvPr id="27668" name="Text Box 20"/>
          <p:cNvSpPr txBox="1">
            <a:spLocks noChangeArrowheads="1"/>
          </p:cNvSpPr>
          <p:nvPr/>
        </p:nvSpPr>
        <p:spPr bwMode="auto">
          <a:xfrm>
            <a:off x="571500" y="1929954"/>
            <a:ext cx="3200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CC3300"/>
                </a:solidFill>
                <a:latin typeface="Times New Roman" panose="02020603050405020304" pitchFamily="18" charset="0"/>
              </a:rPr>
              <a:t>he had an accident</a:t>
            </a:r>
          </a:p>
        </p:txBody>
      </p:sp>
      <p:sp>
        <p:nvSpPr>
          <p:cNvPr id="27669" name="Text Box 21"/>
          <p:cNvSpPr txBox="1">
            <a:spLocks noChangeArrowheads="1"/>
          </p:cNvSpPr>
          <p:nvPr/>
        </p:nvSpPr>
        <p:spPr bwMode="auto">
          <a:xfrm>
            <a:off x="900113" y="3141216"/>
            <a:ext cx="4044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CC3300"/>
                </a:solidFill>
                <a:latin typeface="Times New Roman" panose="02020603050405020304" pitchFamily="18" charset="0"/>
              </a:rPr>
              <a:t>the rider was badly hurt</a:t>
            </a:r>
          </a:p>
        </p:txBody>
      </p:sp>
      <p:sp>
        <p:nvSpPr>
          <p:cNvPr id="27670" name="Text Box 22"/>
          <p:cNvSpPr txBox="1">
            <a:spLocks noChangeArrowheads="1"/>
          </p:cNvSpPr>
          <p:nvPr/>
        </p:nvSpPr>
        <p:spPr bwMode="auto">
          <a:xfrm>
            <a:off x="642938" y="4215954"/>
            <a:ext cx="3132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CC3300"/>
                </a:solidFill>
                <a:latin typeface="Times New Roman" panose="02020603050405020304" pitchFamily="18" charset="0"/>
              </a:rPr>
              <a:t>called 120 at once</a:t>
            </a:r>
          </a:p>
        </p:txBody>
      </p:sp>
      <p:sp>
        <p:nvSpPr>
          <p:cNvPr id="27671" name="Text Box 23"/>
          <p:cNvSpPr txBox="1">
            <a:spLocks noChangeArrowheads="1"/>
          </p:cNvSpPr>
          <p:nvPr/>
        </p:nvSpPr>
        <p:spPr bwMode="auto">
          <a:xfrm>
            <a:off x="4140200" y="5373241"/>
            <a:ext cx="4657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CC3300"/>
                </a:solidFill>
                <a:latin typeface="Times New Roman" panose="02020603050405020304" pitchFamily="18" charset="0"/>
              </a:rPr>
              <a:t>he asked about the accident</a:t>
            </a:r>
          </a:p>
        </p:txBody>
      </p:sp>
      <p:sp>
        <p:nvSpPr>
          <p:cNvPr id="27672" name="Text Box 24"/>
          <p:cNvSpPr txBox="1">
            <a:spLocks noChangeArrowheads="1"/>
          </p:cNvSpPr>
          <p:nvPr/>
        </p:nvSpPr>
        <p:spPr bwMode="auto">
          <a:xfrm>
            <a:off x="4067175" y="4796979"/>
            <a:ext cx="5715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solidFill>
                  <a:srgbClr val="CC3300"/>
                </a:solidFill>
                <a:latin typeface="Arial Narrow" panose="020B0606020202030204" pitchFamily="34" charset="0"/>
              </a:rPr>
              <a:t>they sent the rider to the hospital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654"/>
                                        </p:tgtEl>
                                        <p:attrNameLst>
                                          <p:attrName>style.visibility</p:attrName>
                                        </p:attrNameLst>
                                      </p:cBhvr>
                                      <p:to>
                                        <p:strVal val="visible"/>
                                      </p:to>
                                    </p:set>
                                    <p:animEffect transition="in" filter="strips(downLeft)">
                                      <p:cBhvr>
                                        <p:cTn id="10" dur="500"/>
                                        <p:tgtEl>
                                          <p:spTgt spid="27654"/>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27667"/>
                                        </p:tgtEl>
                                        <p:attrNameLst>
                                          <p:attrName>style.visibility</p:attrName>
                                        </p:attrNameLst>
                                      </p:cBhvr>
                                      <p:to>
                                        <p:strVal val="visible"/>
                                      </p:to>
                                    </p:set>
                                    <p:anim calcmode="lin" valueType="num">
                                      <p:cBhvr>
                                        <p:cTn id="15" dur="500" fill="hold"/>
                                        <p:tgtEl>
                                          <p:spTgt spid="27667"/>
                                        </p:tgtEl>
                                        <p:attrNameLst>
                                          <p:attrName>ppt_w</p:attrName>
                                        </p:attrNameLst>
                                      </p:cBhvr>
                                      <p:tavLst>
                                        <p:tav tm="0">
                                          <p:val>
                                            <p:fltVal val="0"/>
                                          </p:val>
                                        </p:tav>
                                        <p:tav tm="100000">
                                          <p:val>
                                            <p:strVal val="#ppt_w"/>
                                          </p:val>
                                        </p:tav>
                                      </p:tavLst>
                                    </p:anim>
                                    <p:anim calcmode="lin" valueType="num">
                                      <p:cBhvr>
                                        <p:cTn id="16" dur="500" fill="hold"/>
                                        <p:tgtEl>
                                          <p:spTgt spid="2766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27668"/>
                                        </p:tgtEl>
                                        <p:attrNameLst>
                                          <p:attrName>style.visibility</p:attrName>
                                        </p:attrNameLst>
                                      </p:cBhvr>
                                      <p:to>
                                        <p:strVal val="visible"/>
                                      </p:to>
                                    </p:set>
                                    <p:animEffect transition="in" filter="slide(fromBottom)">
                                      <p:cBhvr>
                                        <p:cTn id="21" dur="500"/>
                                        <p:tgtEl>
                                          <p:spTgt spid="27668"/>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27669">
                                            <p:txEl>
                                              <p:pRg st="0" end="0"/>
                                            </p:txEl>
                                          </p:spTgt>
                                        </p:tgtEl>
                                        <p:attrNameLst>
                                          <p:attrName>style.visibility</p:attrName>
                                        </p:attrNameLst>
                                      </p:cBhvr>
                                      <p:to>
                                        <p:strVal val="visible"/>
                                      </p:to>
                                    </p:set>
                                    <p:animEffect transition="in" filter="slide(fromBottom)">
                                      <p:cBhvr>
                                        <p:cTn id="26" dur="500"/>
                                        <p:tgtEl>
                                          <p:spTgt spid="2766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27670">
                                            <p:txEl>
                                              <p:pRg st="0" end="0"/>
                                            </p:txEl>
                                          </p:spTgt>
                                        </p:tgtEl>
                                        <p:attrNameLst>
                                          <p:attrName>style.visibility</p:attrName>
                                        </p:attrNameLst>
                                      </p:cBhvr>
                                      <p:to>
                                        <p:strVal val="visible"/>
                                      </p:to>
                                    </p:set>
                                    <p:animEffect transition="in" filter="slide(fromBottom)">
                                      <p:cBhvr>
                                        <p:cTn id="31" dur="500"/>
                                        <p:tgtEl>
                                          <p:spTgt spid="2767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27672"/>
                                        </p:tgtEl>
                                        <p:attrNameLst>
                                          <p:attrName>style.visibility</p:attrName>
                                        </p:attrNameLst>
                                      </p:cBhvr>
                                      <p:to>
                                        <p:strVal val="visible"/>
                                      </p:to>
                                    </p:set>
                                    <p:animEffect transition="in" filter="slide(fromBottom)">
                                      <p:cBhvr>
                                        <p:cTn id="36" dur="500"/>
                                        <p:tgtEl>
                                          <p:spTgt spid="27672"/>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27671">
                                            <p:txEl>
                                              <p:pRg st="0" end="0"/>
                                            </p:txEl>
                                          </p:spTgt>
                                        </p:tgtEl>
                                        <p:attrNameLst>
                                          <p:attrName>style.visibility</p:attrName>
                                        </p:attrNameLst>
                                      </p:cBhvr>
                                      <p:to>
                                        <p:strVal val="visible"/>
                                      </p:to>
                                    </p:set>
                                    <p:animEffect transition="in" filter="slide(fromBottom)">
                                      <p:cBhvr>
                                        <p:cTn id="41" dur="500"/>
                                        <p:tgtEl>
                                          <p:spTgt spid="276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67" grpId="0" animBg="1"/>
      <p:bldP spid="27668" grpId="0"/>
      <p:bldP spid="276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7544" y="404664"/>
            <a:ext cx="8229600" cy="1143000"/>
          </a:xfrm>
        </p:spPr>
        <p:txBody>
          <a:bodyPr/>
          <a:lstStyle/>
          <a:p>
            <a:pPr eaLnBrk="1" hangingPunct="1"/>
            <a:r>
              <a:rPr lang="en-US" altLang="zh-CN" dirty="0" smtClean="0"/>
              <a:t>Project</a:t>
            </a:r>
          </a:p>
        </p:txBody>
      </p:sp>
      <p:sp>
        <p:nvSpPr>
          <p:cNvPr id="67587" name="Rectangle 3"/>
          <p:cNvSpPr>
            <a:spLocks noGrp="1" noChangeArrowheads="1"/>
          </p:cNvSpPr>
          <p:nvPr>
            <p:ph idx="1"/>
          </p:nvPr>
        </p:nvSpPr>
        <p:spPr>
          <a:xfrm>
            <a:off x="468313" y="2133600"/>
            <a:ext cx="7993062" cy="2087563"/>
          </a:xfrm>
          <a:solidFill>
            <a:schemeClr val="bg1">
              <a:alpha val="59999"/>
            </a:schemeClr>
          </a:solidFill>
        </p:spPr>
        <p:txBody>
          <a:bodyPr/>
          <a:lstStyle/>
          <a:p>
            <a:pPr marL="457200" indent="-457200" eaLnBrk="1" hangingPunct="1">
              <a:buFontTx/>
              <a:buNone/>
            </a:pPr>
            <a:r>
              <a:rPr lang="en-US" altLang="zh-CN" sz="3200" dirty="0" smtClean="0">
                <a:solidFill>
                  <a:srgbClr val="0000CC"/>
                </a:solidFill>
              </a:rPr>
              <a:t>	Suppose you are a witness (</a:t>
            </a:r>
            <a:r>
              <a:rPr lang="zh-CN" altLang="en-US" sz="3200" dirty="0" smtClean="0">
                <a:solidFill>
                  <a:srgbClr val="0000CC"/>
                </a:solidFill>
              </a:rPr>
              <a:t>目击者</a:t>
            </a:r>
            <a:r>
              <a:rPr lang="en-US" altLang="zh-CN" sz="3200" dirty="0" smtClean="0">
                <a:solidFill>
                  <a:srgbClr val="0000CC"/>
                </a:solidFill>
              </a:rPr>
              <a:t>) of the accident in 3a. Try to tell your partners  about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7587">
                                            <p:bg/>
                                          </p:spTgt>
                                        </p:tgtEl>
                                        <p:attrNameLst>
                                          <p:attrName>style.visibility</p:attrName>
                                        </p:attrNameLst>
                                      </p:cBhvr>
                                      <p:to>
                                        <p:strVal val="visible"/>
                                      </p:to>
                                    </p:set>
                                    <p:anim calcmode="lin" valueType="num">
                                      <p:cBhvr>
                                        <p:cTn id="7" dur="1000" fill="hold"/>
                                        <p:tgtEl>
                                          <p:spTgt spid="67587">
                                            <p:bg/>
                                          </p:spTgt>
                                        </p:tgtEl>
                                        <p:attrNameLst>
                                          <p:attrName>ppt_w</p:attrName>
                                        </p:attrNameLst>
                                      </p:cBhvr>
                                      <p:tavLst>
                                        <p:tav tm="0">
                                          <p:val>
                                            <p:fltVal val="0"/>
                                          </p:val>
                                        </p:tav>
                                        <p:tav tm="100000">
                                          <p:val>
                                            <p:strVal val="#ppt_w"/>
                                          </p:val>
                                        </p:tav>
                                      </p:tavLst>
                                    </p:anim>
                                    <p:anim calcmode="lin" valueType="num">
                                      <p:cBhvr>
                                        <p:cTn id="8" dur="1000" fill="hold"/>
                                        <p:tgtEl>
                                          <p:spTgt spid="67587">
                                            <p:bg/>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67587">
                                            <p:txEl>
                                              <p:pRg st="0" end="0"/>
                                            </p:txEl>
                                          </p:spTgt>
                                        </p:tgtEl>
                                        <p:attrNameLst>
                                          <p:attrName>style.visibility</p:attrName>
                                        </p:attrNameLst>
                                      </p:cBhvr>
                                      <p:to>
                                        <p:strVal val="visible"/>
                                      </p:to>
                                    </p:set>
                                    <p:anim calcmode="lin" valueType="num">
                                      <p:cBhvr>
                                        <p:cTn id="11" dur="1000" fill="hold"/>
                                        <p:tgtEl>
                                          <p:spTgt spid="67587">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6758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63575" y="188913"/>
            <a:ext cx="8229600" cy="922337"/>
          </a:xfrm>
        </p:spPr>
        <p:txBody>
          <a:bodyPr/>
          <a:lstStyle/>
          <a:p>
            <a:pPr algn="r" eaLnBrk="1" hangingPunct="1"/>
            <a:r>
              <a:rPr lang="en-US" altLang="zh-CN" sz="3600" dirty="0" smtClean="0"/>
              <a:t>Traffic signs</a:t>
            </a:r>
          </a:p>
        </p:txBody>
      </p:sp>
      <p:pic>
        <p:nvPicPr>
          <p:cNvPr id="37892" name="Picture 4" descr="6541148_212716054147_2"/>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4859338" y="2133600"/>
            <a:ext cx="14414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6541148_212716054147_2"/>
          <p:cNvPicPr>
            <a:picLocks noChangeAspect="1" noChangeArrowheads="1"/>
          </p:cNvPicPr>
          <p:nvPr/>
        </p:nvPicPr>
        <p:blipFill>
          <a:blip r:embed="rId3" cstate="email"/>
          <a:srcRect/>
          <a:stretch>
            <a:fillRect/>
          </a:stretch>
        </p:blipFill>
        <p:spPr bwMode="auto">
          <a:xfrm>
            <a:off x="1042988" y="2224088"/>
            <a:ext cx="1814512"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6541148_212716054147_2"/>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6588125" y="2060575"/>
            <a:ext cx="1363663"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6541148_212716054147_2"/>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3063875" y="2206625"/>
            <a:ext cx="1439863"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8" descr="20120407cklpnjmnxs"/>
          <p:cNvPicPr>
            <a:picLocks noChangeAspect="1" noChangeArrowheads="1"/>
          </p:cNvPicPr>
          <p:nvPr/>
        </p:nvPicPr>
        <p:blipFill>
          <a:blip r:embed="rId6" cstate="email"/>
          <a:srcRect/>
          <a:stretch>
            <a:fillRect/>
          </a:stretch>
        </p:blipFill>
        <p:spPr bwMode="auto">
          <a:xfrm>
            <a:off x="5580063" y="4149725"/>
            <a:ext cx="15811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Picture 9" descr="20120407cklpnjmnxs"/>
          <p:cNvPicPr>
            <a:picLocks noChangeAspect="1" noChangeArrowheads="1"/>
          </p:cNvPicPr>
          <p:nvPr/>
        </p:nvPicPr>
        <p:blipFill>
          <a:blip r:embed="rId7" cstate="email"/>
          <a:srcRect/>
          <a:stretch>
            <a:fillRect/>
          </a:stretch>
        </p:blipFill>
        <p:spPr bwMode="auto">
          <a:xfrm>
            <a:off x="7164388" y="4149725"/>
            <a:ext cx="1584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0" descr="1622276344824454765625001163262105"/>
          <p:cNvPicPr>
            <a:picLocks noChangeAspect="1" noChangeArrowheads="1"/>
          </p:cNvPicPr>
          <p:nvPr/>
        </p:nvPicPr>
        <p:blipFill>
          <a:blip r:embed="rId8" cstate="email"/>
          <a:srcRect/>
          <a:stretch>
            <a:fillRect/>
          </a:stretch>
        </p:blipFill>
        <p:spPr bwMode="auto">
          <a:xfrm>
            <a:off x="3924300" y="4149725"/>
            <a:ext cx="1655763"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Picture 11" descr="1622276344824454765625001163262105"/>
          <p:cNvPicPr>
            <a:picLocks noChangeAspect="1" noChangeArrowheads="1"/>
          </p:cNvPicPr>
          <p:nvPr/>
        </p:nvPicPr>
        <p:blipFill>
          <a:blip r:embed="rId9" cstate="email"/>
          <a:srcRect/>
          <a:stretch>
            <a:fillRect/>
          </a:stretch>
        </p:blipFill>
        <p:spPr bwMode="auto">
          <a:xfrm>
            <a:off x="468313" y="4149725"/>
            <a:ext cx="1584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0" name="Picture 12" descr="1622276344824454765625001163262105"/>
          <p:cNvPicPr>
            <a:picLocks noChangeAspect="1" noChangeArrowheads="1"/>
          </p:cNvPicPr>
          <p:nvPr/>
        </p:nvPicPr>
        <p:blipFill>
          <a:blip r:embed="rId10" cstate="email"/>
          <a:srcRect/>
          <a:stretch>
            <a:fillRect/>
          </a:stretch>
        </p:blipFill>
        <p:spPr bwMode="auto">
          <a:xfrm>
            <a:off x="2266950" y="4149725"/>
            <a:ext cx="154781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1" name="Text Box 13"/>
          <p:cNvSpPr txBox="1">
            <a:spLocks noChangeArrowheads="1"/>
          </p:cNvSpPr>
          <p:nvPr/>
        </p:nvSpPr>
        <p:spPr bwMode="auto">
          <a:xfrm>
            <a:off x="250825" y="1196975"/>
            <a:ext cx="511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0000CC"/>
                </a:solidFill>
              </a:rPr>
              <a:t>What does it mean?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7901"/>
                                        </p:tgtEl>
                                        <p:attrNameLst>
                                          <p:attrName>style.visibility</p:attrName>
                                        </p:attrNameLst>
                                      </p:cBhvr>
                                      <p:to>
                                        <p:strVal val="visible"/>
                                      </p:to>
                                    </p:set>
                                    <p:anim calcmode="lin" valueType="num">
                                      <p:cBhvr>
                                        <p:cTn id="13" dur="500" fill="hold"/>
                                        <p:tgtEl>
                                          <p:spTgt spid="37901"/>
                                        </p:tgtEl>
                                        <p:attrNameLst>
                                          <p:attrName>ppt_w</p:attrName>
                                        </p:attrNameLst>
                                      </p:cBhvr>
                                      <p:tavLst>
                                        <p:tav tm="0">
                                          <p:val>
                                            <p:fltVal val="0"/>
                                          </p:val>
                                        </p:tav>
                                        <p:tav tm="100000">
                                          <p:val>
                                            <p:strVal val="#ppt_w"/>
                                          </p:val>
                                        </p:tav>
                                      </p:tavLst>
                                    </p:anim>
                                    <p:anim calcmode="lin" valueType="num">
                                      <p:cBhvr>
                                        <p:cTn id="14" dur="500" fill="hold"/>
                                        <p:tgtEl>
                                          <p:spTgt spid="37901"/>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7893"/>
                                        </p:tgtEl>
                                        <p:attrNameLst>
                                          <p:attrName>style.visibility</p:attrName>
                                        </p:attrNameLst>
                                      </p:cBhvr>
                                      <p:to>
                                        <p:strVal val="visible"/>
                                      </p:to>
                                    </p:set>
                                    <p:animEffect transition="in" filter="checkerboard(across)">
                                      <p:cBhvr>
                                        <p:cTn id="19" dur="500"/>
                                        <p:tgtEl>
                                          <p:spTgt spid="37893"/>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37895"/>
                                        </p:tgtEl>
                                        <p:attrNameLst>
                                          <p:attrName>style.visibility</p:attrName>
                                        </p:attrNameLst>
                                      </p:cBhvr>
                                      <p:to>
                                        <p:strVal val="visible"/>
                                      </p:to>
                                    </p:set>
                                    <p:animEffect transition="in" filter="strips(downLeft)">
                                      <p:cBhvr>
                                        <p:cTn id="24" dur="500"/>
                                        <p:tgtEl>
                                          <p:spTgt spid="3789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7892"/>
                                        </p:tgtEl>
                                        <p:attrNameLst>
                                          <p:attrName>style.visibility</p:attrName>
                                        </p:attrNameLst>
                                      </p:cBhvr>
                                      <p:to>
                                        <p:strVal val="visible"/>
                                      </p:to>
                                    </p:set>
                                    <p:animEffect transition="in" filter="strips(downLeft)">
                                      <p:cBhvr>
                                        <p:cTn id="29" dur="500"/>
                                        <p:tgtEl>
                                          <p:spTgt spid="3789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7894"/>
                                        </p:tgtEl>
                                        <p:attrNameLst>
                                          <p:attrName>style.visibility</p:attrName>
                                        </p:attrNameLst>
                                      </p:cBhvr>
                                      <p:to>
                                        <p:strVal val="visible"/>
                                      </p:to>
                                    </p:set>
                                    <p:anim calcmode="lin" valueType="num">
                                      <p:cBhvr additive="base">
                                        <p:cTn id="34" dur="500" fill="hold"/>
                                        <p:tgtEl>
                                          <p:spTgt spid="37894"/>
                                        </p:tgtEl>
                                        <p:attrNameLst>
                                          <p:attrName>ppt_x</p:attrName>
                                        </p:attrNameLst>
                                      </p:cBhvr>
                                      <p:tavLst>
                                        <p:tav tm="0">
                                          <p:val>
                                            <p:strVal val="#ppt_x"/>
                                          </p:val>
                                        </p:tav>
                                        <p:tav tm="100000">
                                          <p:val>
                                            <p:strVal val="#ppt_x"/>
                                          </p:val>
                                        </p:tav>
                                      </p:tavLst>
                                    </p:anim>
                                    <p:anim calcmode="lin" valueType="num">
                                      <p:cBhvr additive="base">
                                        <p:cTn id="35"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789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790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7898"/>
                                        </p:tgtEl>
                                        <p:attrNameLst>
                                          <p:attrName>style.visibility</p:attrName>
                                        </p:attrNameLst>
                                      </p:cBhvr>
                                      <p:to>
                                        <p:strVal val="visible"/>
                                      </p:to>
                                    </p:set>
                                    <p:animEffect transition="in" filter="box(in)">
                                      <p:cBhvr>
                                        <p:cTn id="48" dur="500"/>
                                        <p:tgtEl>
                                          <p:spTgt spid="37898"/>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37896"/>
                                        </p:tgtEl>
                                        <p:attrNameLst>
                                          <p:attrName>style.visibility</p:attrName>
                                        </p:attrNameLst>
                                      </p:cBhvr>
                                      <p:to>
                                        <p:strVal val="visible"/>
                                      </p:to>
                                    </p:set>
                                    <p:animEffect transition="in" filter="box(in)">
                                      <p:cBhvr>
                                        <p:cTn id="53" dur="500"/>
                                        <p:tgtEl>
                                          <p:spTgt spid="37896"/>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nodeType="clickEffect">
                                  <p:stCondLst>
                                    <p:cond delay="0"/>
                                  </p:stCondLst>
                                  <p:childTnLst>
                                    <p:set>
                                      <p:cBhvr>
                                        <p:cTn id="57" dur="1" fill="hold">
                                          <p:stCondLst>
                                            <p:cond delay="0"/>
                                          </p:stCondLst>
                                        </p:cTn>
                                        <p:tgtEl>
                                          <p:spTgt spid="37897"/>
                                        </p:tgtEl>
                                        <p:attrNameLst>
                                          <p:attrName>style.visibility</p:attrName>
                                        </p:attrNameLst>
                                      </p:cBhvr>
                                      <p:to>
                                        <p:strVal val="visible"/>
                                      </p:to>
                                    </p:set>
                                    <p:animEffect transition="in" filter="checkerboard(across)">
                                      <p:cBhvr>
                                        <p:cTn id="58" dur="500"/>
                                        <p:tgtEl>
                                          <p:spTgt spid="37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9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zh-CN" dirty="0" smtClean="0"/>
              <a:t>Homework</a:t>
            </a:r>
          </a:p>
        </p:txBody>
      </p:sp>
      <p:sp>
        <p:nvSpPr>
          <p:cNvPr id="37891" name="Rectangle 3"/>
          <p:cNvSpPr>
            <a:spLocks noGrp="1" noChangeArrowheads="1"/>
          </p:cNvSpPr>
          <p:nvPr>
            <p:ph type="body" idx="1"/>
          </p:nvPr>
        </p:nvSpPr>
        <p:spPr>
          <a:xfrm>
            <a:off x="323850" y="1600200"/>
            <a:ext cx="8424863" cy="3629025"/>
          </a:xfrm>
          <a:solidFill>
            <a:schemeClr val="bg1">
              <a:alpha val="59999"/>
            </a:schemeClr>
          </a:solidFill>
        </p:spPr>
        <p:txBody>
          <a:bodyPr/>
          <a:lstStyle/>
          <a:p>
            <a:pPr marL="457200" indent="-457200" eaLnBrk="1" hangingPunct="1">
              <a:buFontTx/>
              <a:buAutoNum type="arabicPeriod"/>
            </a:pPr>
            <a:r>
              <a:rPr lang="en-US" altLang="zh-CN" sz="3200" dirty="0" smtClean="0">
                <a:solidFill>
                  <a:srgbClr val="0000CC"/>
                </a:solidFill>
              </a:rPr>
              <a:t> Review the key points in Section A. </a:t>
            </a:r>
          </a:p>
          <a:p>
            <a:pPr marL="457200" indent="-457200" eaLnBrk="1" hangingPunct="1">
              <a:buFontTx/>
              <a:buAutoNum type="arabicPeriod"/>
            </a:pPr>
            <a:r>
              <a:rPr lang="en-US" altLang="zh-CN" sz="3200" dirty="0" smtClean="0">
                <a:solidFill>
                  <a:srgbClr val="0000CC"/>
                </a:solidFill>
              </a:rPr>
              <a:t> Write a passage about the accident in 3a. </a:t>
            </a:r>
          </a:p>
          <a:p>
            <a:pPr marL="457200" indent="-457200" eaLnBrk="1" hangingPunct="1">
              <a:buFontTx/>
              <a:buAutoNum type="arabicPeriod"/>
            </a:pPr>
            <a:r>
              <a:rPr lang="zh-CN" altLang="en-US" sz="3200" dirty="0" smtClean="0">
                <a:solidFill>
                  <a:srgbClr val="0000CC"/>
                </a:solidFill>
              </a:rPr>
              <a:t> </a:t>
            </a:r>
            <a:r>
              <a:rPr lang="en-US" altLang="zh-CN" sz="3200" dirty="0" smtClean="0">
                <a:solidFill>
                  <a:srgbClr val="0000CC"/>
                </a:solidFill>
              </a:rPr>
              <a:t>Collect as many traffic rules as you can. </a:t>
            </a:r>
          </a:p>
          <a:p>
            <a:pPr marL="457200" indent="-457200" eaLnBrk="1" hangingPunct="1">
              <a:buFontTx/>
              <a:buAutoNum type="arabicPeriod"/>
            </a:pPr>
            <a:r>
              <a:rPr lang="en-US" altLang="zh-CN" sz="3200" dirty="0" smtClean="0">
                <a:solidFill>
                  <a:srgbClr val="0000CC"/>
                </a:solidFill>
              </a:rPr>
              <a:t> Preview Section B.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auto">
          <a:xfrm>
            <a:off x="2267744" y="1700808"/>
            <a:ext cx="4392613" cy="2401887"/>
          </a:xfrm>
          <a:prstGeom prst="rect">
            <a:avLst/>
          </a:prstGeom>
        </p:spPr>
        <p:txBody>
          <a:bodyPr wrap="none" fromWordArt="1">
            <a:prstTxWarp prst="textSlantUp">
              <a:avLst>
                <a:gd name="adj" fmla="val 32056"/>
              </a:avLst>
            </a:prstTxWarp>
          </a:bodyPr>
          <a:lstStyle/>
          <a:p>
            <a:pPr algn="ct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rPr>
              <a:t>The end. </a:t>
            </a:r>
          </a:p>
          <a:p>
            <a:pPr algn="ct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rPr>
              <a:t>    Thank you!</a:t>
            </a:r>
            <a:endPar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5E-6 4.07407E-6 L -0.00382 0.46527 " pathEditMode="relative" rAng="0" ptsTypes="AA">
                                      <p:cBhvr>
                                        <p:cTn id="6" dur="2000" fill="hold"/>
                                        <p:tgtEl>
                                          <p:spTgt spid="22531"/>
                                        </p:tgtEl>
                                        <p:attrNameLst>
                                          <p:attrName>ppt_x</p:attrName>
                                          <p:attrName>ppt_y</p:attrName>
                                        </p:attrNameLst>
                                      </p:cBhvr>
                                      <p:rCtr x="-191" y="23264"/>
                                    </p:animMotion>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60350"/>
            <a:ext cx="8229600" cy="1143000"/>
          </a:xfrm>
        </p:spPr>
        <p:txBody>
          <a:bodyPr/>
          <a:lstStyle/>
          <a:p>
            <a:pPr algn="r" eaLnBrk="1" hangingPunct="1"/>
            <a:r>
              <a:rPr lang="en-US" altLang="zh-CN" sz="3600" dirty="0" smtClean="0"/>
              <a:t>Survey</a:t>
            </a:r>
          </a:p>
        </p:txBody>
      </p:sp>
      <p:sp>
        <p:nvSpPr>
          <p:cNvPr id="23555" name="Rectangle 3"/>
          <p:cNvSpPr>
            <a:spLocks noGrp="1" noChangeArrowheads="1"/>
          </p:cNvSpPr>
          <p:nvPr>
            <p:ph type="body" sz="half" idx="1"/>
          </p:nvPr>
        </p:nvSpPr>
        <p:spPr>
          <a:xfrm>
            <a:off x="250825" y="1268413"/>
            <a:ext cx="8713788" cy="719137"/>
          </a:xfrm>
        </p:spPr>
        <p:txBody>
          <a:bodyPr/>
          <a:lstStyle/>
          <a:p>
            <a:pPr eaLnBrk="1" hangingPunct="1">
              <a:buFont typeface="Wingdings" panose="05000000000000000000" pitchFamily="2" charset="2"/>
              <a:buNone/>
            </a:pPr>
            <a:r>
              <a:rPr lang="en-US" altLang="zh-CN" sz="3200" dirty="0" smtClean="0">
                <a:solidFill>
                  <a:srgbClr val="0000CC"/>
                </a:solidFill>
              </a:rPr>
              <a:t>How do you usually come to school?</a:t>
            </a:r>
          </a:p>
        </p:txBody>
      </p:sp>
      <p:graphicFrame>
        <p:nvGraphicFramePr>
          <p:cNvPr id="33891" name="Group 99"/>
          <p:cNvGraphicFramePr>
            <a:graphicFrameLocks noGrp="1"/>
          </p:cNvGraphicFramePr>
          <p:nvPr>
            <p:ph sz="half" idx="2"/>
          </p:nvPr>
        </p:nvGraphicFramePr>
        <p:xfrm>
          <a:off x="252413" y="2062163"/>
          <a:ext cx="8640762" cy="2767013"/>
        </p:xfrm>
        <a:graphic>
          <a:graphicData uri="http://schemas.openxmlformats.org/drawingml/2006/table">
            <a:tbl>
              <a:tblPr/>
              <a:tblGrid>
                <a:gridCol w="1296987">
                  <a:extLst>
                    <a:ext uri="{9D8B030D-6E8A-4147-A177-3AD203B41FA5}">
                      <a16:colId xmlns:a16="http://schemas.microsoft.com/office/drawing/2014/main" val="20000"/>
                    </a:ext>
                  </a:extLst>
                </a:gridCol>
                <a:gridCol w="1173163">
                  <a:extLst>
                    <a:ext uri="{9D8B030D-6E8A-4147-A177-3AD203B41FA5}">
                      <a16:colId xmlns:a16="http://schemas.microsoft.com/office/drawing/2014/main" val="20001"/>
                    </a:ext>
                  </a:extLst>
                </a:gridCol>
                <a:gridCol w="1171575">
                  <a:extLst>
                    <a:ext uri="{9D8B030D-6E8A-4147-A177-3AD203B41FA5}">
                      <a16:colId xmlns:a16="http://schemas.microsoft.com/office/drawing/2014/main" val="20002"/>
                    </a:ext>
                  </a:extLst>
                </a:gridCol>
                <a:gridCol w="1293812">
                  <a:extLst>
                    <a:ext uri="{9D8B030D-6E8A-4147-A177-3AD203B41FA5}">
                      <a16:colId xmlns:a16="http://schemas.microsoft.com/office/drawing/2014/main" val="20003"/>
                    </a:ext>
                  </a:extLst>
                </a:gridCol>
                <a:gridCol w="1235075">
                  <a:extLst>
                    <a:ext uri="{9D8B030D-6E8A-4147-A177-3AD203B41FA5}">
                      <a16:colId xmlns:a16="http://schemas.microsoft.com/office/drawing/2014/main" val="20004"/>
                    </a:ext>
                  </a:extLst>
                </a:gridCol>
                <a:gridCol w="1235075">
                  <a:extLst>
                    <a:ext uri="{9D8B030D-6E8A-4147-A177-3AD203B41FA5}">
                      <a16:colId xmlns:a16="http://schemas.microsoft.com/office/drawing/2014/main" val="20005"/>
                    </a:ext>
                  </a:extLst>
                </a:gridCol>
                <a:gridCol w="1235075">
                  <a:extLst>
                    <a:ext uri="{9D8B030D-6E8A-4147-A177-3AD203B41FA5}">
                      <a16:colId xmlns:a16="http://schemas.microsoft.com/office/drawing/2014/main" val="20006"/>
                    </a:ext>
                  </a:extLst>
                </a:gridCol>
              </a:tblGrid>
              <a:tr h="976313">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Way</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Bike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Bus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Subway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Car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On foot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Others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535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Number</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535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Reason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Wingdings" panose="05000000000000000000" pitchFamily="2" charset="2"/>
                        <a:buNone/>
                      </a:pPr>
                      <a:endParaRPr kumimoji="0" lang="zh-CN" altLang="en-US"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871" name="Rectangle 79"/>
          <p:cNvSpPr>
            <a:spLocks noChangeArrowheads="1"/>
          </p:cNvSpPr>
          <p:nvPr/>
        </p:nvSpPr>
        <p:spPr bwMode="auto">
          <a:xfrm>
            <a:off x="250825" y="5229225"/>
            <a:ext cx="8497888" cy="1227138"/>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FF0000"/>
              </a:buClr>
              <a:buFont typeface="Wingdings" panose="05000000000000000000" pitchFamily="2" charset="2"/>
              <a:buNone/>
            </a:pPr>
            <a:r>
              <a:rPr lang="en-US" altLang="zh-CN" sz="3200">
                <a:solidFill>
                  <a:srgbClr val="0000CC"/>
                </a:solidFill>
              </a:rPr>
              <a:t>	Most of the students in our class come to school ______ ________. 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3891"/>
                                        </p:tgtEl>
                                        <p:attrNameLst>
                                          <p:attrName>style.visibility</p:attrName>
                                        </p:attrNameLst>
                                      </p:cBhvr>
                                      <p:to>
                                        <p:strVal val="visible"/>
                                      </p:to>
                                    </p:set>
                                    <p:anim calcmode="lin" valueType="num">
                                      <p:cBhvr>
                                        <p:cTn id="7" dur="500" fill="hold"/>
                                        <p:tgtEl>
                                          <p:spTgt spid="33891"/>
                                        </p:tgtEl>
                                        <p:attrNameLst>
                                          <p:attrName>ppt_w</p:attrName>
                                        </p:attrNameLst>
                                      </p:cBhvr>
                                      <p:tavLst>
                                        <p:tav tm="0">
                                          <p:val>
                                            <p:fltVal val="0"/>
                                          </p:val>
                                        </p:tav>
                                        <p:tav tm="100000">
                                          <p:val>
                                            <p:strVal val="#ppt_w"/>
                                          </p:val>
                                        </p:tav>
                                      </p:tavLst>
                                    </p:anim>
                                    <p:anim calcmode="lin" valueType="num">
                                      <p:cBhvr>
                                        <p:cTn id="8" dur="500" fill="hold"/>
                                        <p:tgtEl>
                                          <p:spTgt spid="3389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3871"/>
                                        </p:tgtEl>
                                        <p:attrNameLst>
                                          <p:attrName>style.visibility</p:attrName>
                                        </p:attrNameLst>
                                      </p:cBhvr>
                                      <p:to>
                                        <p:strVal val="visible"/>
                                      </p:to>
                                    </p:set>
                                    <p:anim calcmode="lin" valueType="num">
                                      <p:cBhvr>
                                        <p:cTn id="13" dur="500" fill="hold"/>
                                        <p:tgtEl>
                                          <p:spTgt spid="33871"/>
                                        </p:tgtEl>
                                        <p:attrNameLst>
                                          <p:attrName>ppt_w</p:attrName>
                                        </p:attrNameLst>
                                      </p:cBhvr>
                                      <p:tavLst>
                                        <p:tav tm="0">
                                          <p:val>
                                            <p:fltVal val="0"/>
                                          </p:val>
                                        </p:tav>
                                        <p:tav tm="100000">
                                          <p:val>
                                            <p:strVal val="#ppt_w"/>
                                          </p:val>
                                        </p:tav>
                                      </p:tavLst>
                                    </p:anim>
                                    <p:anim calcmode="lin" valueType="num">
                                      <p:cBhvr>
                                        <p:cTn id="14" dur="500" fill="hold"/>
                                        <p:tgtEl>
                                          <p:spTgt spid="338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250825" y="260350"/>
            <a:ext cx="728663" cy="519113"/>
            <a:chOff x="204" y="164"/>
            <a:chExt cx="459" cy="327"/>
          </a:xfrm>
        </p:grpSpPr>
        <p:sp>
          <p:nvSpPr>
            <p:cNvPr id="24581" name="Oval 4"/>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ea typeface="宋体" panose="02010600030101010101" pitchFamily="2" charset="-122"/>
              </a:endParaRPr>
            </a:p>
          </p:txBody>
        </p:sp>
        <p:sp>
          <p:nvSpPr>
            <p:cNvPr id="24582" name="Rectangle 5"/>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ea typeface="宋体" panose="02010600030101010101" pitchFamily="2" charset="-122"/>
                </a:rPr>
                <a:t>1d</a:t>
              </a:r>
              <a:endParaRPr lang="zh-CN" altLang="en-US" sz="2800" b="1">
                <a:solidFill>
                  <a:schemeClr val="bg1"/>
                </a:solidFill>
                <a:ea typeface="宋体" panose="02010600030101010101" pitchFamily="2" charset="-122"/>
              </a:endParaRPr>
            </a:p>
          </p:txBody>
        </p:sp>
      </p:grpSp>
      <p:sp>
        <p:nvSpPr>
          <p:cNvPr id="7174" name="Rectangle 6"/>
          <p:cNvSpPr>
            <a:spLocks noChangeArrowheads="1"/>
          </p:cNvSpPr>
          <p:nvPr/>
        </p:nvSpPr>
        <p:spPr bwMode="auto">
          <a:xfrm>
            <a:off x="244425" y="2133599"/>
            <a:ext cx="8676456" cy="3313113"/>
          </a:xfrm>
          <a:prstGeom prst="rect">
            <a:avLst/>
          </a:prstGeom>
          <a:solidFill>
            <a:srgbClr val="CCFFCC">
              <a:alpha val="8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50000"/>
              </a:lnSpc>
            </a:pPr>
            <a:r>
              <a:rPr lang="en-US" altLang="zh-CN" sz="4000" b="1" dirty="0">
                <a:solidFill>
                  <a:srgbClr val="CC3300"/>
                </a:solidFill>
                <a:latin typeface="Times New Roman" panose="02020603050405020304" pitchFamily="18" charset="0"/>
                <a:ea typeface="宋体" panose="02010600030101010101" pitchFamily="2" charset="-122"/>
              </a:rPr>
              <a:t>Cycling can …</a:t>
            </a:r>
            <a:br>
              <a:rPr lang="en-US" altLang="zh-CN" sz="4000" b="1" dirty="0">
                <a:solidFill>
                  <a:srgbClr val="CC3300"/>
                </a:solidFill>
                <a:latin typeface="Times New Roman" panose="02020603050405020304" pitchFamily="18" charset="0"/>
                <a:ea typeface="宋体" panose="02010600030101010101" pitchFamily="2" charset="-122"/>
              </a:rPr>
            </a:br>
            <a:r>
              <a:rPr lang="en-US" altLang="zh-CN" sz="4000" b="1" dirty="0">
                <a:solidFill>
                  <a:srgbClr val="CC3300"/>
                </a:solidFill>
                <a:latin typeface="Times New Roman" panose="02020603050405020304" pitchFamily="18" charset="0"/>
                <a:ea typeface="宋体" panose="02010600030101010101" pitchFamily="2" charset="-122"/>
              </a:rPr>
              <a:t>It’s easy to….</a:t>
            </a:r>
            <a:br>
              <a:rPr lang="en-US" altLang="zh-CN" sz="4000" b="1" dirty="0">
                <a:solidFill>
                  <a:srgbClr val="CC3300"/>
                </a:solidFill>
                <a:latin typeface="Times New Roman" panose="02020603050405020304" pitchFamily="18" charset="0"/>
                <a:ea typeface="宋体" panose="02010600030101010101" pitchFamily="2" charset="-122"/>
              </a:rPr>
            </a:br>
            <a:r>
              <a:rPr lang="en-US" altLang="zh-CN" sz="4000" b="1" dirty="0">
                <a:solidFill>
                  <a:srgbClr val="CC3300"/>
                </a:solidFill>
                <a:latin typeface="Times New Roman" panose="02020603050405020304" pitchFamily="18" charset="0"/>
                <a:ea typeface="宋体" panose="02010600030101010101" pitchFamily="2" charset="-122"/>
              </a:rPr>
              <a:t>I agree / disagree with you. I think…  </a:t>
            </a:r>
          </a:p>
        </p:txBody>
      </p:sp>
      <p:sp>
        <p:nvSpPr>
          <p:cNvPr id="7176" name="Rectangle 8"/>
          <p:cNvSpPr>
            <a:spLocks noChangeArrowheads="1"/>
          </p:cNvSpPr>
          <p:nvPr/>
        </p:nvSpPr>
        <p:spPr bwMode="auto">
          <a:xfrm>
            <a:off x="1187450" y="260350"/>
            <a:ext cx="777716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dirty="0">
                <a:latin typeface="Times New Roman" panose="02020603050405020304" pitchFamily="18" charset="0"/>
                <a:ea typeface="宋体" panose="02010600030101010101" pitchFamily="2" charset="-122"/>
              </a:rPr>
              <a:t>Work in groups and discuss the advantages and disadvantages of riding bikes. The following expressions may help you.</a:t>
            </a:r>
            <a:endParaRPr lang="zh-CN" altLang="en-US" sz="3200" b="1"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7176"/>
                                        </p:tgtEl>
                                        <p:attrNameLst>
                                          <p:attrName>style.visibility</p:attrName>
                                        </p:attrNameLst>
                                      </p:cBhvr>
                                      <p:to>
                                        <p:strVal val="visible"/>
                                      </p:to>
                                    </p:set>
                                    <p:animEffect transition="in" filter="wedge">
                                      <p:cBhvr>
                                        <p:cTn id="10" dur="1000"/>
                                        <p:tgtEl>
                                          <p:spTgt spid="7176"/>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anim calcmode="lin" valueType="num">
                                      <p:cBhvr>
                                        <p:cTn id="15" dur="500" fill="hold"/>
                                        <p:tgtEl>
                                          <p:spTgt spid="7174"/>
                                        </p:tgtEl>
                                        <p:attrNameLst>
                                          <p:attrName>ppt_w</p:attrName>
                                        </p:attrNameLst>
                                      </p:cBhvr>
                                      <p:tavLst>
                                        <p:tav tm="0">
                                          <p:val>
                                            <p:fltVal val="0"/>
                                          </p:val>
                                        </p:tav>
                                        <p:tav tm="100000">
                                          <p:val>
                                            <p:strVal val="#ppt_w"/>
                                          </p:val>
                                        </p:tav>
                                      </p:tavLst>
                                    </p:anim>
                                    <p:anim calcmode="lin" valueType="num">
                                      <p:cBhvr>
                                        <p:cTn id="16" dur="500" fill="hold"/>
                                        <p:tgtEl>
                                          <p:spTgt spid="71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15888"/>
            <a:ext cx="8229600" cy="1143000"/>
          </a:xfrm>
        </p:spPr>
        <p:txBody>
          <a:bodyPr/>
          <a:lstStyle/>
          <a:p>
            <a:pPr eaLnBrk="1" hangingPunct="1"/>
            <a:r>
              <a:rPr lang="en-US" altLang="zh-CN" dirty="0" smtClean="0">
                <a:ea typeface="宋体" panose="02010600030101010101" pitchFamily="2" charset="-122"/>
              </a:rPr>
              <a:t>New words</a:t>
            </a:r>
          </a:p>
        </p:txBody>
      </p:sp>
      <p:sp>
        <p:nvSpPr>
          <p:cNvPr id="47107" name="Rectangle 3"/>
          <p:cNvSpPr>
            <a:spLocks noGrp="1" noChangeArrowheads="1"/>
          </p:cNvSpPr>
          <p:nvPr>
            <p:ph idx="1"/>
          </p:nvPr>
        </p:nvSpPr>
        <p:spPr>
          <a:xfrm>
            <a:off x="3779912" y="2170906"/>
            <a:ext cx="2663825" cy="577850"/>
          </a:xfrm>
          <a:noFill/>
        </p:spPr>
        <p:txBody>
          <a:bodyPr>
            <a:spAutoFit/>
          </a:bodyPr>
          <a:lstStyle/>
          <a:p>
            <a:pPr eaLnBrk="1" hangingPunct="1">
              <a:buFontTx/>
              <a:buNone/>
            </a:pPr>
            <a:r>
              <a:rPr lang="en-US" altLang="zh-CN" sz="3200" dirty="0" smtClean="0">
                <a:ea typeface="宋体" panose="02010600030101010101" pitchFamily="2" charset="-122"/>
              </a:rPr>
              <a:t>passenger  n.</a:t>
            </a:r>
          </a:p>
        </p:txBody>
      </p:sp>
      <p:pic>
        <p:nvPicPr>
          <p:cNvPr id="47108" name="Picture 4" descr="1156254335"/>
          <p:cNvPicPr>
            <a:picLocks noChangeAspect="1" noChangeArrowheads="1"/>
          </p:cNvPicPr>
          <p:nvPr/>
        </p:nvPicPr>
        <p:blipFill>
          <a:blip r:embed="rId2"/>
          <a:srcRect/>
          <a:stretch>
            <a:fillRect/>
          </a:stretch>
        </p:blipFill>
        <p:spPr bwMode="auto">
          <a:xfrm>
            <a:off x="4932040" y="3699252"/>
            <a:ext cx="4173860" cy="3130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p:cNvPicPr>
            <a:picLocks noChangeAspect="1" noChangeArrowheads="1"/>
          </p:cNvPicPr>
          <p:nvPr/>
        </p:nvPicPr>
        <p:blipFill>
          <a:blip r:embed="rId3" cstate="email">
            <a:clrChange>
              <a:clrFrom>
                <a:srgbClr val="FFFFFF"/>
              </a:clrFrom>
              <a:clrTo>
                <a:srgbClr val="FFFFFF">
                  <a:alpha val="0"/>
                </a:srgbClr>
              </a:clrTo>
            </a:clrChange>
          </a:blip>
          <a:srcRect l="17715" t="36436" r="53514" b="53777"/>
          <a:stretch>
            <a:fillRect/>
          </a:stretch>
        </p:blipFill>
        <p:spPr bwMode="auto">
          <a:xfrm>
            <a:off x="791816" y="2205038"/>
            <a:ext cx="266223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2" name="Rectangle 8"/>
          <p:cNvSpPr>
            <a:spLocks noChangeArrowheads="1"/>
          </p:cNvSpPr>
          <p:nvPr/>
        </p:nvSpPr>
        <p:spPr bwMode="auto">
          <a:xfrm>
            <a:off x="368896" y="4607720"/>
            <a:ext cx="30972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en-US" altLang="zh-CN" sz="3200" dirty="0">
                <a:solidFill>
                  <a:srgbClr val="336699"/>
                </a:solidFill>
                <a:ea typeface="宋体" panose="02010600030101010101" pitchFamily="2" charset="-122"/>
              </a:rPr>
              <a:t>There are many passengers on the bus. </a:t>
            </a:r>
          </a:p>
        </p:txBody>
      </p:sp>
      <p:sp>
        <p:nvSpPr>
          <p:cNvPr id="47114" name="Rectangle 10"/>
          <p:cNvSpPr>
            <a:spLocks noChangeArrowheads="1"/>
          </p:cNvSpPr>
          <p:nvPr/>
        </p:nvSpPr>
        <p:spPr bwMode="auto">
          <a:xfrm>
            <a:off x="2592388" y="1557338"/>
            <a:ext cx="34559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en-US" altLang="zh-CN" sz="3200" dirty="0">
                <a:solidFill>
                  <a:srgbClr val="336699"/>
                </a:solidFill>
                <a:ea typeface="宋体" panose="02010600030101010101" pitchFamily="2" charset="-122"/>
              </a:rPr>
              <a:t>crazy </a:t>
            </a:r>
            <a:r>
              <a:rPr lang="en-US" altLang="zh-CN" sz="2000" dirty="0">
                <a:solidFill>
                  <a:srgbClr val="336699"/>
                </a:solidFill>
                <a:ea typeface="宋体" panose="02010600030101010101" pitchFamily="2" charset="-122"/>
              </a:rPr>
              <a:t>adj.</a:t>
            </a:r>
            <a:r>
              <a:rPr lang="en-US" altLang="zh-CN" sz="3200" dirty="0">
                <a:solidFill>
                  <a:srgbClr val="336699"/>
                </a:solidFill>
                <a:ea typeface="宋体" panose="02010600030101010101" pitchFamily="2" charset="-122"/>
              </a:rPr>
              <a:t> </a:t>
            </a:r>
            <a:r>
              <a:rPr lang="zh-CN" altLang="en-US" sz="3200" dirty="0">
                <a:solidFill>
                  <a:srgbClr val="336699"/>
                </a:solidFill>
                <a:ea typeface="宋体" panose="02010600030101010101" pitchFamily="2" charset="-122"/>
              </a:rPr>
              <a:t>疯狂的</a:t>
            </a:r>
          </a:p>
        </p:txBody>
      </p:sp>
      <p:sp>
        <p:nvSpPr>
          <p:cNvPr id="47115" name="Rectangle 11"/>
          <p:cNvSpPr>
            <a:spLocks noChangeArrowheads="1"/>
          </p:cNvSpPr>
          <p:nvPr/>
        </p:nvSpPr>
        <p:spPr bwMode="auto">
          <a:xfrm>
            <a:off x="0" y="2714625"/>
            <a:ext cx="7920038"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en-US" altLang="zh-CN" sz="3200" dirty="0">
                <a:solidFill>
                  <a:srgbClr val="336699"/>
                </a:solidFill>
                <a:ea typeface="宋体" panose="02010600030101010101" pitchFamily="2" charset="-122"/>
              </a:rPr>
              <a:t>	- John wants to ride his bike to travel around China. </a:t>
            </a:r>
          </a:p>
          <a:p>
            <a:pPr marL="342900" indent="-342900">
              <a:spcBef>
                <a:spcPct val="20000"/>
              </a:spcBef>
            </a:pPr>
            <a:r>
              <a:rPr lang="en-US" altLang="zh-CN" sz="3200" dirty="0">
                <a:solidFill>
                  <a:srgbClr val="336699"/>
                </a:solidFill>
                <a:ea typeface="宋体" panose="02010600030101010101" pitchFamily="2" charset="-122"/>
              </a:rPr>
              <a:t>	- Oh, that’s a crazy idea. </a:t>
            </a:r>
          </a:p>
        </p:txBody>
      </p:sp>
      <p:sp>
        <p:nvSpPr>
          <p:cNvPr id="47116" name="Rectangle 12"/>
          <p:cNvSpPr>
            <a:spLocks noChangeArrowheads="1"/>
          </p:cNvSpPr>
          <p:nvPr/>
        </p:nvSpPr>
        <p:spPr bwMode="auto">
          <a:xfrm>
            <a:off x="791816" y="1097755"/>
            <a:ext cx="44656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en-US" altLang="zh-CN" sz="3200" dirty="0">
                <a:solidFill>
                  <a:srgbClr val="336699"/>
                </a:solidFill>
                <a:ea typeface="宋体" panose="02010600030101010101" pitchFamily="2" charset="-122"/>
              </a:rPr>
              <a:t>anywhere </a:t>
            </a:r>
            <a:r>
              <a:rPr lang="en-US" altLang="zh-CN" sz="2000" dirty="0">
                <a:solidFill>
                  <a:srgbClr val="336699"/>
                </a:solidFill>
                <a:ea typeface="宋体" panose="02010600030101010101" pitchFamily="2" charset="-122"/>
              </a:rPr>
              <a:t>adv.</a:t>
            </a:r>
            <a:r>
              <a:rPr lang="en-US" altLang="zh-CN" sz="3200" dirty="0">
                <a:solidFill>
                  <a:srgbClr val="336699"/>
                </a:solidFill>
                <a:ea typeface="宋体" panose="02010600030101010101" pitchFamily="2" charset="-122"/>
              </a:rPr>
              <a:t> </a:t>
            </a:r>
            <a:r>
              <a:rPr lang="zh-CN" altLang="en-US" sz="3200" dirty="0">
                <a:solidFill>
                  <a:srgbClr val="336699"/>
                </a:solidFill>
                <a:ea typeface="宋体" panose="02010600030101010101" pitchFamily="2" charset="-122"/>
              </a:rPr>
              <a:t>任何地方</a:t>
            </a:r>
          </a:p>
        </p:txBody>
      </p:sp>
      <p:pic>
        <p:nvPicPr>
          <p:cNvPr id="47117" name="Picture 13"/>
          <p:cNvPicPr>
            <a:picLocks noChangeAspect="1" noChangeArrowheads="1"/>
          </p:cNvPicPr>
          <p:nvPr/>
        </p:nvPicPr>
        <p:blipFill>
          <a:blip r:embed="rId4" cstate="email">
            <a:clrChange>
              <a:clrFrom>
                <a:srgbClr val="FFFFFF"/>
              </a:clrFrom>
              <a:clrTo>
                <a:srgbClr val="FFFFFF">
                  <a:alpha val="0"/>
                </a:srgbClr>
              </a:clrTo>
            </a:clrChange>
          </a:blip>
          <a:srcRect l="17715" t="36046" r="65678" b="55078"/>
          <a:stretch>
            <a:fillRect/>
          </a:stretch>
        </p:blipFill>
        <p:spPr bwMode="auto">
          <a:xfrm>
            <a:off x="827088" y="1724025"/>
            <a:ext cx="13684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checkerboard(across)">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7111"/>
                                        </p:tgtEl>
                                        <p:attrNameLst>
                                          <p:attrName>style.visibility</p:attrName>
                                        </p:attrNameLst>
                                      </p:cBhvr>
                                      <p:to>
                                        <p:strVal val="visible"/>
                                      </p:to>
                                    </p:set>
                                    <p:animEffect transition="in" filter="slide(fromBottom)">
                                      <p:cBhvr>
                                        <p:cTn id="12" dur="500"/>
                                        <p:tgtEl>
                                          <p:spTgt spid="471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47107">
                                            <p:txEl>
                                              <p:pRg st="0" end="0"/>
                                            </p:txEl>
                                          </p:spTgt>
                                        </p:tgtEl>
                                        <p:attrNameLst>
                                          <p:attrName>style.visibility</p:attrName>
                                        </p:attrNameLst>
                                      </p:cBhvr>
                                      <p:to>
                                        <p:strVal val="visible"/>
                                      </p:to>
                                    </p:set>
                                    <p:animEffect transition="in" filter="slide(fromRight)">
                                      <p:cBhvr>
                                        <p:cTn id="17" dur="500"/>
                                        <p:tgtEl>
                                          <p:spTgt spid="4710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47112">
                                            <p:txEl>
                                              <p:pRg st="0" end="0"/>
                                            </p:txEl>
                                          </p:spTgt>
                                        </p:tgtEl>
                                        <p:attrNameLst>
                                          <p:attrName>style.visibility</p:attrName>
                                        </p:attrNameLst>
                                      </p:cBhvr>
                                      <p:to>
                                        <p:strVal val="visible"/>
                                      </p:to>
                                    </p:set>
                                    <p:animEffect transition="in" filter="slide(fromRight)">
                                      <p:cBhvr>
                                        <p:cTn id="22" dur="500"/>
                                        <p:tgtEl>
                                          <p:spTgt spid="471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0" nodeType="clickEffect">
                                  <p:stCondLst>
                                    <p:cond delay="0"/>
                                  </p:stCondLst>
                                  <p:childTnLst>
                                    <p:animEffect transition="out" filter="checkerboard(across)">
                                      <p:cBhvr>
                                        <p:cTn id="26" dur="500"/>
                                        <p:tgtEl>
                                          <p:spTgt spid="47107">
                                            <p:txEl>
                                              <p:pRg st="0" end="0"/>
                                            </p:txEl>
                                          </p:spTgt>
                                        </p:tgtEl>
                                      </p:cBhvr>
                                    </p:animEffect>
                                    <p:set>
                                      <p:cBhvr>
                                        <p:cTn id="27" dur="1" fill="hold">
                                          <p:stCondLst>
                                            <p:cond delay="499"/>
                                          </p:stCondLst>
                                        </p:cTn>
                                        <p:tgtEl>
                                          <p:spTgt spid="47107">
                                            <p:txEl>
                                              <p:pRg st="0" end="0"/>
                                            </p:txEl>
                                          </p:spTgt>
                                        </p:tgtEl>
                                        <p:attrNameLst>
                                          <p:attrName>style.visibility</p:attrName>
                                        </p:attrNameLst>
                                      </p:cBhvr>
                                      <p:to>
                                        <p:strVal val="hidden"/>
                                      </p:to>
                                    </p:set>
                                  </p:childTnLst>
                                </p:cTn>
                              </p:par>
                              <p:par>
                                <p:cTn id="28" presetID="5" presetClass="exit" presetSubtype="10" fill="hold" nodeType="withEffect">
                                  <p:stCondLst>
                                    <p:cond delay="0"/>
                                  </p:stCondLst>
                                  <p:childTnLst>
                                    <p:animEffect transition="out" filter="checkerboard(across)">
                                      <p:cBhvr>
                                        <p:cTn id="29" dur="500"/>
                                        <p:tgtEl>
                                          <p:spTgt spid="47108"/>
                                        </p:tgtEl>
                                      </p:cBhvr>
                                    </p:animEffect>
                                    <p:set>
                                      <p:cBhvr>
                                        <p:cTn id="30" dur="1" fill="hold">
                                          <p:stCondLst>
                                            <p:cond delay="499"/>
                                          </p:stCondLst>
                                        </p:cTn>
                                        <p:tgtEl>
                                          <p:spTgt spid="47108"/>
                                        </p:tgtEl>
                                        <p:attrNameLst>
                                          <p:attrName>style.visibility</p:attrName>
                                        </p:attrNameLst>
                                      </p:cBhvr>
                                      <p:to>
                                        <p:strVal val="hidden"/>
                                      </p:to>
                                    </p:set>
                                  </p:childTnLst>
                                </p:cTn>
                              </p:par>
                              <p:par>
                                <p:cTn id="31" presetID="5" presetClass="exit" presetSubtype="10" fill="hold" nodeType="withEffect">
                                  <p:stCondLst>
                                    <p:cond delay="0"/>
                                  </p:stCondLst>
                                  <p:childTnLst>
                                    <p:animEffect transition="out" filter="checkerboard(across)">
                                      <p:cBhvr>
                                        <p:cTn id="32" dur="500"/>
                                        <p:tgtEl>
                                          <p:spTgt spid="47111"/>
                                        </p:tgtEl>
                                      </p:cBhvr>
                                    </p:animEffect>
                                    <p:set>
                                      <p:cBhvr>
                                        <p:cTn id="33" dur="1" fill="hold">
                                          <p:stCondLst>
                                            <p:cond delay="499"/>
                                          </p:stCondLst>
                                        </p:cTn>
                                        <p:tgtEl>
                                          <p:spTgt spid="47111"/>
                                        </p:tgtEl>
                                        <p:attrNameLst>
                                          <p:attrName>style.visibility</p:attrName>
                                        </p:attrNameLst>
                                      </p:cBhvr>
                                      <p:to>
                                        <p:strVal val="hidden"/>
                                      </p:to>
                                    </p:set>
                                  </p:childTnLst>
                                </p:cTn>
                              </p:par>
                              <p:par>
                                <p:cTn id="34" presetID="5" presetClass="exit" presetSubtype="10" fill="hold" grpId="0" nodeType="withEffect">
                                  <p:stCondLst>
                                    <p:cond delay="0"/>
                                  </p:stCondLst>
                                  <p:childTnLst>
                                    <p:animEffect transition="out" filter="checkerboard(across)">
                                      <p:cBhvr>
                                        <p:cTn id="35" dur="500"/>
                                        <p:tgtEl>
                                          <p:spTgt spid="47112">
                                            <p:txEl>
                                              <p:pRg st="0" end="0"/>
                                            </p:txEl>
                                          </p:spTgt>
                                        </p:tgtEl>
                                      </p:cBhvr>
                                    </p:animEffect>
                                    <p:set>
                                      <p:cBhvr>
                                        <p:cTn id="36" dur="1" fill="hold">
                                          <p:stCondLst>
                                            <p:cond delay="499"/>
                                          </p:stCondLst>
                                        </p:cTn>
                                        <p:tgtEl>
                                          <p:spTgt spid="47112">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1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2" presetClass="entr" presetSubtype="2" fill="hold" nodeType="clickEffect">
                                  <p:stCondLst>
                                    <p:cond delay="0"/>
                                  </p:stCondLst>
                                  <p:childTnLst>
                                    <p:set>
                                      <p:cBhvr>
                                        <p:cTn id="44" dur="1" fill="hold">
                                          <p:stCondLst>
                                            <p:cond delay="0"/>
                                          </p:stCondLst>
                                        </p:cTn>
                                        <p:tgtEl>
                                          <p:spTgt spid="47114">
                                            <p:txEl>
                                              <p:pRg st="0" end="0"/>
                                            </p:txEl>
                                          </p:spTgt>
                                        </p:tgtEl>
                                        <p:attrNameLst>
                                          <p:attrName>style.visibility</p:attrName>
                                        </p:attrNameLst>
                                      </p:cBhvr>
                                      <p:to>
                                        <p:strVal val="visible"/>
                                      </p:to>
                                    </p:set>
                                    <p:animEffect transition="in" filter="slide(fromRight)">
                                      <p:cBhvr>
                                        <p:cTn id="45" dur="500"/>
                                        <p:tgtEl>
                                          <p:spTgt spid="4711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2" fill="hold" nodeType="clickEffect">
                                  <p:stCondLst>
                                    <p:cond delay="0"/>
                                  </p:stCondLst>
                                  <p:childTnLst>
                                    <p:set>
                                      <p:cBhvr>
                                        <p:cTn id="49" dur="1" fill="hold">
                                          <p:stCondLst>
                                            <p:cond delay="0"/>
                                          </p:stCondLst>
                                        </p:cTn>
                                        <p:tgtEl>
                                          <p:spTgt spid="47115">
                                            <p:txEl>
                                              <p:pRg st="0" end="0"/>
                                            </p:txEl>
                                          </p:spTgt>
                                        </p:tgtEl>
                                        <p:attrNameLst>
                                          <p:attrName>style.visibility</p:attrName>
                                        </p:attrNameLst>
                                      </p:cBhvr>
                                      <p:to>
                                        <p:strVal val="visible"/>
                                      </p:to>
                                    </p:set>
                                    <p:animEffect transition="in" filter="slide(fromRight)">
                                      <p:cBhvr>
                                        <p:cTn id="50" dur="500"/>
                                        <p:tgtEl>
                                          <p:spTgt spid="4711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2" fill="hold" nodeType="clickEffect">
                                  <p:stCondLst>
                                    <p:cond delay="0"/>
                                  </p:stCondLst>
                                  <p:childTnLst>
                                    <p:set>
                                      <p:cBhvr>
                                        <p:cTn id="54" dur="1" fill="hold">
                                          <p:stCondLst>
                                            <p:cond delay="0"/>
                                          </p:stCondLst>
                                        </p:cTn>
                                        <p:tgtEl>
                                          <p:spTgt spid="47115">
                                            <p:txEl>
                                              <p:pRg st="1" end="1"/>
                                            </p:txEl>
                                          </p:spTgt>
                                        </p:tgtEl>
                                        <p:attrNameLst>
                                          <p:attrName>style.visibility</p:attrName>
                                        </p:attrNameLst>
                                      </p:cBhvr>
                                      <p:to>
                                        <p:strVal val="visible"/>
                                      </p:to>
                                    </p:set>
                                    <p:animEffect transition="in" filter="slide(fromRight)">
                                      <p:cBhvr>
                                        <p:cTn id="55" dur="500"/>
                                        <p:tgtEl>
                                          <p:spTgt spid="47115">
                                            <p:txEl>
                                              <p:pRg st="1" end="1"/>
                                            </p:txEl>
                                          </p:spTgt>
                                        </p:tgtEl>
                                      </p:cBhvr>
                                    </p:animEffect>
                                  </p:childTnLst>
                                </p:cTn>
                              </p:par>
                              <p:par>
                                <p:cTn id="56" presetID="5" presetClass="exit" presetSubtype="10" fill="hold" grpId="0" nodeType="withEffect">
                                  <p:stCondLst>
                                    <p:cond delay="0"/>
                                  </p:stCondLst>
                                  <p:childTnLst>
                                    <p:animEffect transition="out" filter="checkerboard(across)">
                                      <p:cBhvr>
                                        <p:cTn id="57" dur="500"/>
                                        <p:tgtEl>
                                          <p:spTgt spid="47114">
                                            <p:txEl>
                                              <p:pRg st="0" end="0"/>
                                            </p:txEl>
                                          </p:spTgt>
                                        </p:tgtEl>
                                      </p:cBhvr>
                                    </p:animEffect>
                                    <p:set>
                                      <p:cBhvr>
                                        <p:cTn id="58" dur="1" fill="hold">
                                          <p:stCondLst>
                                            <p:cond delay="499"/>
                                          </p:stCondLst>
                                        </p:cTn>
                                        <p:tgtEl>
                                          <p:spTgt spid="47114">
                                            <p:txEl>
                                              <p:pRg st="0" end="0"/>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 presetClass="exit" presetSubtype="10" fill="hold" grpId="0" nodeType="clickEffect">
                                  <p:stCondLst>
                                    <p:cond delay="0"/>
                                  </p:stCondLst>
                                  <p:childTnLst>
                                    <p:animEffect transition="out" filter="checkerboard(across)">
                                      <p:cBhvr>
                                        <p:cTn id="62" dur="500"/>
                                        <p:tgtEl>
                                          <p:spTgt spid="47115">
                                            <p:txEl>
                                              <p:pRg st="0" end="0"/>
                                            </p:txEl>
                                          </p:spTgt>
                                        </p:tgtEl>
                                      </p:cBhvr>
                                    </p:animEffect>
                                    <p:set>
                                      <p:cBhvr>
                                        <p:cTn id="63" dur="1" fill="hold">
                                          <p:stCondLst>
                                            <p:cond delay="499"/>
                                          </p:stCondLst>
                                        </p:cTn>
                                        <p:tgtEl>
                                          <p:spTgt spid="47115">
                                            <p:txEl>
                                              <p:pRg st="0" end="0"/>
                                            </p:txEl>
                                          </p:spTgt>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47115">
                                            <p:txEl>
                                              <p:pRg st="1" end="1"/>
                                            </p:txEl>
                                          </p:spTgt>
                                        </p:tgtEl>
                                      </p:cBhvr>
                                    </p:animEffect>
                                    <p:set>
                                      <p:cBhvr>
                                        <p:cTn id="66" dur="1" fill="hold">
                                          <p:stCondLst>
                                            <p:cond delay="499"/>
                                          </p:stCondLst>
                                        </p:cTn>
                                        <p:tgtEl>
                                          <p:spTgt spid="47115">
                                            <p:txEl>
                                              <p:pRg st="1" end="1"/>
                                            </p:txEl>
                                          </p:spTgt>
                                        </p:tgtEl>
                                        <p:attrNameLst>
                                          <p:attrName>style.visibility</p:attrName>
                                        </p:attrNameLst>
                                      </p:cBhvr>
                                      <p:to>
                                        <p:strVal val="hidden"/>
                                      </p:to>
                                    </p:set>
                                  </p:childTnLst>
                                </p:cTn>
                              </p:par>
                              <p:par>
                                <p:cTn id="67" presetID="5" presetClass="exit" presetSubtype="10" fill="hold" nodeType="withEffect">
                                  <p:stCondLst>
                                    <p:cond delay="0"/>
                                  </p:stCondLst>
                                  <p:childTnLst>
                                    <p:animEffect transition="out" filter="checkerboard(across)">
                                      <p:cBhvr>
                                        <p:cTn id="68" dur="500"/>
                                        <p:tgtEl>
                                          <p:spTgt spid="47117"/>
                                        </p:tgtEl>
                                      </p:cBhvr>
                                    </p:animEffect>
                                    <p:set>
                                      <p:cBhvr>
                                        <p:cTn id="69" dur="1" fill="hold">
                                          <p:stCondLst>
                                            <p:cond delay="499"/>
                                          </p:stCondLst>
                                        </p:cTn>
                                        <p:tgtEl>
                                          <p:spTgt spid="47117"/>
                                        </p:tgtEl>
                                        <p:attrNameLst>
                                          <p:attrName>style.visibility</p:attrName>
                                        </p:attrNameLst>
                                      </p:cBhvr>
                                      <p:to>
                                        <p:strVal val="hidden"/>
                                      </p:to>
                                    </p:set>
                                  </p:childTnLst>
                                </p:cTn>
                              </p:par>
                              <p:par>
                                <p:cTn id="70" presetID="5" presetClass="exit" presetSubtype="10" fill="hold" grpId="1" nodeType="withEffect">
                                  <p:stCondLst>
                                    <p:cond delay="0"/>
                                  </p:stCondLst>
                                  <p:childTnLst>
                                    <p:animEffect transition="out" filter="checkerboard(across)">
                                      <p:cBhvr>
                                        <p:cTn id="71" dur="500"/>
                                        <p:tgtEl>
                                          <p:spTgt spid="47114">
                                            <p:txEl>
                                              <p:pRg st="0" end="0"/>
                                            </p:txEl>
                                          </p:spTgt>
                                        </p:tgtEl>
                                      </p:cBhvr>
                                    </p:animEffect>
                                    <p:set>
                                      <p:cBhvr>
                                        <p:cTn id="72" dur="1" fill="hold">
                                          <p:stCondLst>
                                            <p:cond delay="499"/>
                                          </p:stCondLst>
                                        </p:cTn>
                                        <p:tgtEl>
                                          <p:spTgt spid="47114">
                                            <p:txEl>
                                              <p:pRg st="0" end="0"/>
                                            </p:txEl>
                                          </p:spTgt>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47116"/>
                                        </p:tgtEl>
                                        <p:attrNameLst>
                                          <p:attrName>style.visibility</p:attrName>
                                        </p:attrNameLst>
                                      </p:cBhvr>
                                      <p:to>
                                        <p:strVal val="visible"/>
                                      </p:to>
                                    </p:set>
                                    <p:animEffect transition="in" filter="slide(fromBottom)">
                                      <p:cBhvr>
                                        <p:cTn id="77" dur="500"/>
                                        <p:tgtEl>
                                          <p:spTgt spid="47116"/>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xit" presetSubtype="10" fill="hold" grpId="1" nodeType="clickEffect">
                                  <p:stCondLst>
                                    <p:cond delay="0"/>
                                  </p:stCondLst>
                                  <p:childTnLst>
                                    <p:animEffect transition="out" filter="checkerboard(across)">
                                      <p:cBhvr>
                                        <p:cTn id="81" dur="500"/>
                                        <p:tgtEl>
                                          <p:spTgt spid="47116"/>
                                        </p:tgtEl>
                                      </p:cBhvr>
                                    </p:animEffect>
                                    <p:set>
                                      <p:cBhvr>
                                        <p:cTn id="82" dur="1" fill="hold">
                                          <p:stCondLst>
                                            <p:cond delay="499"/>
                                          </p:stCondLst>
                                        </p:cTn>
                                        <p:tgtEl>
                                          <p:spTgt spid="47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12" grpId="0" build="allAtOnce"/>
      <p:bldP spid="47114" grpId="0" build="allAtOnce"/>
      <p:bldP spid="47114" grpId="1" build="allAtOnce"/>
      <p:bldP spid="47115" grpId="0" build="allAtOnce"/>
      <p:bldP spid="47116" grpId="0"/>
      <p:bldP spid="4711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9" name="Rectangle 15"/>
          <p:cNvSpPr>
            <a:spLocks noChangeArrowheads="1"/>
          </p:cNvSpPr>
          <p:nvPr/>
        </p:nvSpPr>
        <p:spPr bwMode="auto">
          <a:xfrm>
            <a:off x="2411413" y="1844675"/>
            <a:ext cx="1852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a:solidFill>
                  <a:srgbClr val="336699"/>
                </a:solidFill>
                <a:ea typeface="宋体" panose="02010600030101010101" pitchFamily="2" charset="-122"/>
              </a:rPr>
              <a:t>agree </a:t>
            </a:r>
            <a:r>
              <a:rPr lang="en-US" altLang="en-US" sz="3200">
                <a:solidFill>
                  <a:srgbClr val="336699"/>
                </a:solidFill>
                <a:ea typeface="宋体" panose="02010600030101010101" pitchFamily="2" charset="-122"/>
              </a:rPr>
              <a:t>→</a:t>
            </a:r>
            <a:r>
              <a:rPr lang="en-US" altLang="zh-CN" sz="3200">
                <a:solidFill>
                  <a:srgbClr val="336699"/>
                </a:solidFill>
                <a:ea typeface="宋体" panose="02010600030101010101" pitchFamily="2" charset="-122"/>
              </a:rPr>
              <a:t> </a:t>
            </a:r>
            <a:endParaRPr lang="zh-CN" altLang="en-US" sz="3200">
              <a:solidFill>
                <a:srgbClr val="336699"/>
              </a:solidFill>
              <a:ea typeface="宋体" panose="02010600030101010101" pitchFamily="2" charset="-122"/>
            </a:endParaRPr>
          </a:p>
        </p:txBody>
      </p:sp>
      <p:sp>
        <p:nvSpPr>
          <p:cNvPr id="52240" name="Rectangle 16"/>
          <p:cNvSpPr>
            <a:spLocks noChangeArrowheads="1"/>
          </p:cNvSpPr>
          <p:nvPr/>
        </p:nvSpPr>
        <p:spPr bwMode="auto">
          <a:xfrm>
            <a:off x="1258888" y="1847850"/>
            <a:ext cx="1441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200">
                <a:solidFill>
                  <a:srgbClr val="336699"/>
                </a:solidFill>
                <a:ea typeface="宋体" panose="02010600030101010101" pitchFamily="2" charset="-122"/>
              </a:rPr>
              <a:t>dis +</a:t>
            </a:r>
            <a:endParaRPr lang="zh-CN" altLang="en-US" sz="3200">
              <a:solidFill>
                <a:srgbClr val="336699"/>
              </a:solidFill>
              <a:ea typeface="宋体" panose="02010600030101010101" pitchFamily="2" charset="-122"/>
            </a:endParaRPr>
          </a:p>
        </p:txBody>
      </p:sp>
      <p:sp>
        <p:nvSpPr>
          <p:cNvPr id="52241" name="Rectangle 17"/>
          <p:cNvSpPr>
            <a:spLocks noChangeArrowheads="1"/>
          </p:cNvSpPr>
          <p:nvPr/>
        </p:nvSpPr>
        <p:spPr bwMode="auto">
          <a:xfrm>
            <a:off x="4211638" y="1844675"/>
            <a:ext cx="2089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200">
                <a:solidFill>
                  <a:srgbClr val="336699"/>
                </a:solidFill>
                <a:ea typeface="宋体" panose="02010600030101010101" pitchFamily="2" charset="-122"/>
              </a:rPr>
              <a:t>disagree</a:t>
            </a:r>
            <a:endParaRPr lang="zh-CN" altLang="en-US" sz="3200">
              <a:solidFill>
                <a:srgbClr val="336699"/>
              </a:solidFill>
              <a:ea typeface="宋体" panose="02010600030101010101" pitchFamily="2" charset="-122"/>
            </a:endParaRPr>
          </a:p>
        </p:txBody>
      </p:sp>
      <p:sp>
        <p:nvSpPr>
          <p:cNvPr id="52242" name="Rectangle 18"/>
          <p:cNvSpPr>
            <a:spLocks noChangeArrowheads="1"/>
          </p:cNvSpPr>
          <p:nvPr/>
        </p:nvSpPr>
        <p:spPr bwMode="auto">
          <a:xfrm>
            <a:off x="2411413" y="3071813"/>
            <a:ext cx="950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a:solidFill>
                  <a:srgbClr val="336699"/>
                </a:solidFill>
                <a:ea typeface="宋体" panose="02010600030101010101" pitchFamily="2" charset="-122"/>
              </a:rPr>
              <a:t>r </a:t>
            </a:r>
            <a:r>
              <a:rPr lang="en-US" altLang="en-US" sz="3200">
                <a:solidFill>
                  <a:srgbClr val="336699"/>
                </a:solidFill>
                <a:ea typeface="宋体" panose="02010600030101010101" pitchFamily="2" charset="-122"/>
              </a:rPr>
              <a:t>→</a:t>
            </a:r>
            <a:r>
              <a:rPr lang="en-US" altLang="zh-CN" sz="3200">
                <a:solidFill>
                  <a:srgbClr val="336699"/>
                </a:solidFill>
                <a:ea typeface="宋体" panose="02010600030101010101" pitchFamily="2" charset="-122"/>
              </a:rPr>
              <a:t> </a:t>
            </a:r>
            <a:endParaRPr lang="zh-CN" altLang="en-US" sz="3200">
              <a:solidFill>
                <a:srgbClr val="336699"/>
              </a:solidFill>
              <a:ea typeface="宋体" panose="02010600030101010101" pitchFamily="2" charset="-122"/>
            </a:endParaRPr>
          </a:p>
        </p:txBody>
      </p:sp>
      <p:sp>
        <p:nvSpPr>
          <p:cNvPr id="52243" name="Rectangle 19"/>
          <p:cNvSpPr>
            <a:spLocks noChangeArrowheads="1"/>
          </p:cNvSpPr>
          <p:nvPr/>
        </p:nvSpPr>
        <p:spPr bwMode="auto">
          <a:xfrm>
            <a:off x="1258888" y="3074988"/>
            <a:ext cx="14414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200" dirty="0">
                <a:solidFill>
                  <a:srgbClr val="336699"/>
                </a:solidFill>
                <a:ea typeface="宋体" panose="02010600030101010101" pitchFamily="2" charset="-122"/>
              </a:rPr>
              <a:t>ride +</a:t>
            </a:r>
            <a:endParaRPr lang="zh-CN" altLang="en-US" sz="3200" dirty="0">
              <a:solidFill>
                <a:srgbClr val="336699"/>
              </a:solidFill>
              <a:ea typeface="宋体" panose="02010600030101010101" pitchFamily="2" charset="-122"/>
            </a:endParaRPr>
          </a:p>
        </p:txBody>
      </p:sp>
      <p:sp>
        <p:nvSpPr>
          <p:cNvPr id="52244" name="Rectangle 20"/>
          <p:cNvSpPr>
            <a:spLocks noChangeArrowheads="1"/>
          </p:cNvSpPr>
          <p:nvPr/>
        </p:nvSpPr>
        <p:spPr bwMode="auto">
          <a:xfrm>
            <a:off x="4211638" y="3071813"/>
            <a:ext cx="2089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200">
                <a:solidFill>
                  <a:srgbClr val="336699"/>
                </a:solidFill>
                <a:ea typeface="宋体" panose="02010600030101010101" pitchFamily="2" charset="-122"/>
              </a:rPr>
              <a:t>rider</a:t>
            </a:r>
            <a:endParaRPr lang="zh-CN" altLang="en-US" sz="3200">
              <a:solidFill>
                <a:srgbClr val="336699"/>
              </a:solidFill>
              <a:ea typeface="宋体" panose="02010600030101010101" pitchFamily="2" charset="-122"/>
            </a:endParaRPr>
          </a:p>
        </p:txBody>
      </p:sp>
      <p:sp>
        <p:nvSpPr>
          <p:cNvPr id="52246" name="Rectangle 22"/>
          <p:cNvSpPr>
            <a:spLocks noChangeArrowheads="1"/>
          </p:cNvSpPr>
          <p:nvPr/>
        </p:nvSpPr>
        <p:spPr bwMode="auto">
          <a:xfrm>
            <a:off x="1908175" y="5141913"/>
            <a:ext cx="2879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200">
                <a:solidFill>
                  <a:srgbClr val="336699"/>
                </a:solidFill>
                <a:ea typeface="宋体" panose="02010600030101010101" pitchFamily="2" charset="-122"/>
              </a:rPr>
              <a:t>a bicycle rider</a:t>
            </a:r>
            <a:endParaRPr lang="zh-CN" altLang="en-US" sz="3200">
              <a:solidFill>
                <a:srgbClr val="336699"/>
              </a:solidFill>
              <a:ea typeface="宋体" panose="02010600030101010101" pitchFamily="2" charset="-122"/>
            </a:endParaRPr>
          </a:p>
        </p:txBody>
      </p:sp>
      <p:pic>
        <p:nvPicPr>
          <p:cNvPr id="52247" name="Picture 23" descr="07122823301985691"/>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5435600" y="3281363"/>
            <a:ext cx="3417888"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49" name="Rectangle 25"/>
          <p:cNvSpPr>
            <a:spLocks noChangeArrowheads="1"/>
          </p:cNvSpPr>
          <p:nvPr/>
        </p:nvSpPr>
        <p:spPr bwMode="auto">
          <a:xfrm>
            <a:off x="3406775" y="1294607"/>
            <a:ext cx="3057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dirty="0">
                <a:solidFill>
                  <a:srgbClr val="336699"/>
                </a:solidFill>
                <a:ea typeface="宋体" panose="02010600030101010101" pitchFamily="2" charset="-122"/>
              </a:rPr>
              <a:t>pollution </a:t>
            </a:r>
            <a:r>
              <a:rPr lang="en-US" altLang="zh-CN" sz="2000" dirty="0">
                <a:solidFill>
                  <a:srgbClr val="336699"/>
                </a:solidFill>
                <a:ea typeface="宋体" panose="02010600030101010101" pitchFamily="2" charset="-122"/>
              </a:rPr>
              <a:t>n.</a:t>
            </a:r>
            <a:r>
              <a:rPr lang="en-US" altLang="zh-CN" sz="3200" dirty="0">
                <a:solidFill>
                  <a:srgbClr val="336699"/>
                </a:solidFill>
                <a:ea typeface="宋体" panose="02010600030101010101" pitchFamily="2" charset="-122"/>
              </a:rPr>
              <a:t> </a:t>
            </a:r>
            <a:r>
              <a:rPr lang="zh-CN" altLang="en-US" sz="3200" dirty="0">
                <a:solidFill>
                  <a:srgbClr val="336699"/>
                </a:solidFill>
                <a:ea typeface="宋体" panose="02010600030101010101" pitchFamily="2" charset="-122"/>
              </a:rPr>
              <a:t>污染 </a:t>
            </a:r>
          </a:p>
        </p:txBody>
      </p:sp>
      <p:sp>
        <p:nvSpPr>
          <p:cNvPr id="52250" name="Rectangle 26"/>
          <p:cNvSpPr>
            <a:spLocks noChangeArrowheads="1"/>
          </p:cNvSpPr>
          <p:nvPr/>
        </p:nvSpPr>
        <p:spPr bwMode="auto">
          <a:xfrm>
            <a:off x="6516688" y="1294607"/>
            <a:ext cx="1731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dirty="0">
                <a:solidFill>
                  <a:srgbClr val="336699"/>
                </a:solidFill>
                <a:ea typeface="宋体" panose="02010600030101010101" pitchFamily="2" charset="-122"/>
              </a:rPr>
              <a:t>pollute </a:t>
            </a:r>
            <a:r>
              <a:rPr lang="en-US" altLang="zh-CN" sz="2000" dirty="0">
                <a:solidFill>
                  <a:srgbClr val="336699"/>
                </a:solidFill>
                <a:ea typeface="宋体" panose="02010600030101010101" pitchFamily="2" charset="-122"/>
              </a:rPr>
              <a:t>v</a:t>
            </a:r>
            <a:r>
              <a:rPr lang="en-US" altLang="zh-CN" sz="3200" dirty="0">
                <a:solidFill>
                  <a:srgbClr val="336699"/>
                </a:solidFill>
                <a:ea typeface="宋体" panose="02010600030101010101" pitchFamily="2" charset="-122"/>
              </a:rPr>
              <a:t>.</a:t>
            </a:r>
            <a:endParaRPr lang="zh-CN" altLang="en-US" sz="3200" dirty="0">
              <a:solidFill>
                <a:srgbClr val="336699"/>
              </a:solidFill>
              <a:ea typeface="宋体" panose="02010600030101010101" pitchFamily="2" charset="-122"/>
            </a:endParaRPr>
          </a:p>
        </p:txBody>
      </p:sp>
      <p:grpSp>
        <p:nvGrpSpPr>
          <p:cNvPr id="2" name="Group 27"/>
          <p:cNvGrpSpPr/>
          <p:nvPr/>
        </p:nvGrpSpPr>
        <p:grpSpPr bwMode="auto">
          <a:xfrm>
            <a:off x="468313" y="3648075"/>
            <a:ext cx="8424862" cy="2670175"/>
            <a:chOff x="183" y="2233"/>
            <a:chExt cx="5307" cy="1682"/>
          </a:xfrm>
        </p:grpSpPr>
        <p:pic>
          <p:nvPicPr>
            <p:cNvPr id="26641" name="Picture 28" descr="bki-20090604194039-33819518"/>
            <p:cNvPicPr>
              <a:picLocks noChangeAspect="1" noChangeArrowheads="1"/>
            </p:cNvPicPr>
            <p:nvPr/>
          </p:nvPicPr>
          <p:blipFill>
            <a:blip r:embed="rId3"/>
            <a:srcRect/>
            <a:stretch>
              <a:fillRect/>
            </a:stretch>
          </p:blipFill>
          <p:spPr bwMode="auto">
            <a:xfrm>
              <a:off x="183" y="2233"/>
              <a:ext cx="2964" cy="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2" name="Picture 29" descr="1183661013796bm0706f05001_b"/>
            <p:cNvPicPr>
              <a:picLocks noChangeAspect="1" noChangeArrowheads="1"/>
            </p:cNvPicPr>
            <p:nvPr/>
          </p:nvPicPr>
          <p:blipFill>
            <a:blip r:embed="rId4"/>
            <a:srcRect/>
            <a:stretch>
              <a:fillRect/>
            </a:stretch>
          </p:blipFill>
          <p:spPr bwMode="auto">
            <a:xfrm>
              <a:off x="3243" y="2251"/>
              <a:ext cx="2247" cy="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254" name="Rectangle 30"/>
          <p:cNvSpPr>
            <a:spLocks noChangeArrowheads="1"/>
          </p:cNvSpPr>
          <p:nvPr/>
        </p:nvSpPr>
        <p:spPr bwMode="auto">
          <a:xfrm>
            <a:off x="1035843" y="2460625"/>
            <a:ext cx="22590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dirty="0">
                <a:solidFill>
                  <a:srgbClr val="336699"/>
                </a:solidFill>
                <a:ea typeface="宋体" panose="02010600030101010101" pitchFamily="2" charset="-122"/>
              </a:rPr>
              <a:t>air pollution</a:t>
            </a:r>
            <a:endParaRPr lang="zh-CN" altLang="en-US" sz="3200" dirty="0">
              <a:solidFill>
                <a:srgbClr val="336699"/>
              </a:solidFill>
              <a:ea typeface="宋体" panose="02010600030101010101" pitchFamily="2" charset="-122"/>
            </a:endParaRPr>
          </a:p>
        </p:txBody>
      </p:sp>
      <p:sp>
        <p:nvSpPr>
          <p:cNvPr id="52255" name="Rectangle 31"/>
          <p:cNvSpPr>
            <a:spLocks noChangeArrowheads="1"/>
          </p:cNvSpPr>
          <p:nvPr/>
        </p:nvSpPr>
        <p:spPr bwMode="auto">
          <a:xfrm>
            <a:off x="5116513" y="2481263"/>
            <a:ext cx="2800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3200" dirty="0">
                <a:solidFill>
                  <a:srgbClr val="336699"/>
                </a:solidFill>
                <a:ea typeface="宋体" panose="02010600030101010101" pitchFamily="2" charset="-122"/>
              </a:rPr>
              <a:t>water pollution</a:t>
            </a:r>
            <a:endParaRPr lang="zh-CN" altLang="en-US" sz="3200" dirty="0">
              <a:solidFill>
                <a:srgbClr val="336699"/>
              </a:solidFill>
              <a:ea typeface="宋体" panose="02010600030101010101" pitchFamily="2" charset="-122"/>
            </a:endParaRPr>
          </a:p>
        </p:txBody>
      </p:sp>
      <p:sp>
        <p:nvSpPr>
          <p:cNvPr id="26639" name="Rectangle 32"/>
          <p:cNvSpPr>
            <a:spLocks noChangeArrowheads="1"/>
          </p:cNvSpPr>
          <p:nvPr/>
        </p:nvSpPr>
        <p:spPr bwMode="auto">
          <a:xfrm>
            <a:off x="457200"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000" b="1">
                <a:solidFill>
                  <a:srgbClr val="FF6600"/>
                </a:solidFill>
                <a:ea typeface="宋体" panose="02010600030101010101" pitchFamily="2" charset="-122"/>
              </a:rPr>
              <a:t>New words</a:t>
            </a:r>
          </a:p>
        </p:txBody>
      </p:sp>
      <p:pic>
        <p:nvPicPr>
          <p:cNvPr id="52259" name="Picture 35"/>
          <p:cNvPicPr>
            <a:picLocks noChangeAspect="1" noChangeArrowheads="1"/>
          </p:cNvPicPr>
          <p:nvPr/>
        </p:nvPicPr>
        <p:blipFill>
          <a:blip r:embed="rId5" cstate="email">
            <a:clrChange>
              <a:clrFrom>
                <a:srgbClr val="FFFFFF"/>
              </a:clrFrom>
              <a:clrTo>
                <a:srgbClr val="FFFFFF">
                  <a:alpha val="0"/>
                </a:srgbClr>
              </a:clrTo>
            </a:clrChange>
          </a:blip>
          <a:srcRect l="38177" t="35439" r="38031" b="51758"/>
          <a:stretch>
            <a:fillRect/>
          </a:stretch>
        </p:blipFill>
        <p:spPr bwMode="auto">
          <a:xfrm>
            <a:off x="1157288" y="1235075"/>
            <a:ext cx="20161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 calcmode="lin" valueType="num">
                                      <p:cBhvr>
                                        <p:cTn id="11" dur="500" fill="hold"/>
                                        <p:tgtEl>
                                          <p:spTgt spid="52249"/>
                                        </p:tgtEl>
                                        <p:attrNameLst>
                                          <p:attrName>ppt_w</p:attrName>
                                        </p:attrNameLst>
                                      </p:cBhvr>
                                      <p:tavLst>
                                        <p:tav tm="0">
                                          <p:val>
                                            <p:fltVal val="0"/>
                                          </p:val>
                                        </p:tav>
                                        <p:tav tm="100000">
                                          <p:val>
                                            <p:strVal val="#ppt_w"/>
                                          </p:val>
                                        </p:tav>
                                      </p:tavLst>
                                    </p:anim>
                                    <p:anim calcmode="lin" valueType="num">
                                      <p:cBhvr>
                                        <p:cTn id="12" dur="500" fill="hold"/>
                                        <p:tgtEl>
                                          <p:spTgt spid="52249"/>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52250">
                                            <p:txEl>
                                              <p:pRg st="0" end="0"/>
                                            </p:txEl>
                                          </p:spTgt>
                                        </p:tgtEl>
                                        <p:attrNameLst>
                                          <p:attrName>style.visibility</p:attrName>
                                        </p:attrNameLst>
                                      </p:cBhvr>
                                      <p:to>
                                        <p:strVal val="visible"/>
                                      </p:to>
                                    </p:set>
                                    <p:anim calcmode="lin" valueType="num">
                                      <p:cBhvr>
                                        <p:cTn id="17" dur="500" fill="hold"/>
                                        <p:tgtEl>
                                          <p:spTgt spid="52250">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225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heckerboard(across)">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52254"/>
                                        </p:tgtEl>
                                        <p:attrNameLst>
                                          <p:attrName>style.visibility</p:attrName>
                                        </p:attrNameLst>
                                      </p:cBhvr>
                                      <p:to>
                                        <p:strVal val="visible"/>
                                      </p:to>
                                    </p:set>
                                    <p:anim calcmode="lin" valueType="num">
                                      <p:cBhvr>
                                        <p:cTn id="28" dur="500" fill="hold"/>
                                        <p:tgtEl>
                                          <p:spTgt spid="52254"/>
                                        </p:tgtEl>
                                        <p:attrNameLst>
                                          <p:attrName>ppt_w</p:attrName>
                                        </p:attrNameLst>
                                      </p:cBhvr>
                                      <p:tavLst>
                                        <p:tav tm="0">
                                          <p:val>
                                            <p:fltVal val="0"/>
                                          </p:val>
                                        </p:tav>
                                        <p:tav tm="100000">
                                          <p:val>
                                            <p:strVal val="#ppt_w"/>
                                          </p:val>
                                        </p:tav>
                                      </p:tavLst>
                                    </p:anim>
                                    <p:anim calcmode="lin" valueType="num">
                                      <p:cBhvr>
                                        <p:cTn id="29" dur="500" fill="hold"/>
                                        <p:tgtEl>
                                          <p:spTgt spid="5225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52255"/>
                                        </p:tgtEl>
                                        <p:attrNameLst>
                                          <p:attrName>style.visibility</p:attrName>
                                        </p:attrNameLst>
                                      </p:cBhvr>
                                      <p:to>
                                        <p:strVal val="visible"/>
                                      </p:to>
                                    </p:set>
                                    <p:anim calcmode="lin" valueType="num">
                                      <p:cBhvr>
                                        <p:cTn id="34" dur="500" fill="hold"/>
                                        <p:tgtEl>
                                          <p:spTgt spid="52255"/>
                                        </p:tgtEl>
                                        <p:attrNameLst>
                                          <p:attrName>ppt_w</p:attrName>
                                        </p:attrNameLst>
                                      </p:cBhvr>
                                      <p:tavLst>
                                        <p:tav tm="0">
                                          <p:val>
                                            <p:fltVal val="0"/>
                                          </p:val>
                                        </p:tav>
                                        <p:tav tm="100000">
                                          <p:val>
                                            <p:strVal val="#ppt_w"/>
                                          </p:val>
                                        </p:tav>
                                      </p:tavLst>
                                    </p:anim>
                                    <p:anim calcmode="lin" valueType="num">
                                      <p:cBhvr>
                                        <p:cTn id="35" dur="500" fill="hold"/>
                                        <p:tgtEl>
                                          <p:spTgt spid="52255"/>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nodeType="clickEffect">
                                  <p:stCondLst>
                                    <p:cond delay="0"/>
                                  </p:stCondLst>
                                  <p:childTnLst>
                                    <p:anim calcmode="lin" valueType="num">
                                      <p:cBhvr additive="base">
                                        <p:cTn id="39" dur="500"/>
                                        <p:tgtEl>
                                          <p:spTgt spid="52259"/>
                                        </p:tgtEl>
                                        <p:attrNameLst>
                                          <p:attrName>ppt_x</p:attrName>
                                        </p:attrNameLst>
                                      </p:cBhvr>
                                      <p:tavLst>
                                        <p:tav tm="0">
                                          <p:val>
                                            <p:strVal val="ppt_x"/>
                                          </p:val>
                                        </p:tav>
                                        <p:tav tm="100000">
                                          <p:val>
                                            <p:strVal val="ppt_x"/>
                                          </p:val>
                                        </p:tav>
                                      </p:tavLst>
                                    </p:anim>
                                    <p:anim calcmode="lin" valueType="num">
                                      <p:cBhvr additive="base">
                                        <p:cTn id="40" dur="500"/>
                                        <p:tgtEl>
                                          <p:spTgt spid="52259"/>
                                        </p:tgtEl>
                                        <p:attrNameLst>
                                          <p:attrName>ppt_y</p:attrName>
                                        </p:attrNameLst>
                                      </p:cBhvr>
                                      <p:tavLst>
                                        <p:tav tm="0">
                                          <p:val>
                                            <p:strVal val="ppt_y"/>
                                          </p:val>
                                        </p:tav>
                                        <p:tav tm="100000">
                                          <p:val>
                                            <p:strVal val="1+ppt_h/2"/>
                                          </p:val>
                                        </p:tav>
                                      </p:tavLst>
                                    </p:anim>
                                    <p:set>
                                      <p:cBhvr>
                                        <p:cTn id="41" dur="1" fill="hold">
                                          <p:stCondLst>
                                            <p:cond delay="499"/>
                                          </p:stCondLst>
                                        </p:cTn>
                                        <p:tgtEl>
                                          <p:spTgt spid="52259"/>
                                        </p:tgtEl>
                                        <p:attrNameLst>
                                          <p:attrName>style.visibility</p:attrName>
                                        </p:attrNameLst>
                                      </p:cBhvr>
                                      <p:to>
                                        <p:strVal val="hidden"/>
                                      </p:to>
                                    </p:set>
                                  </p:childTnLst>
                                </p:cTn>
                              </p:par>
                              <p:par>
                                <p:cTn id="42" presetID="5" presetClass="exit" presetSubtype="10" fill="hold" grpId="1" nodeType="withEffect">
                                  <p:stCondLst>
                                    <p:cond delay="0"/>
                                  </p:stCondLst>
                                  <p:childTnLst>
                                    <p:animEffect transition="out" filter="checkerboard(across)">
                                      <p:cBhvr>
                                        <p:cTn id="43" dur="500"/>
                                        <p:tgtEl>
                                          <p:spTgt spid="52249"/>
                                        </p:tgtEl>
                                      </p:cBhvr>
                                    </p:animEffect>
                                    <p:set>
                                      <p:cBhvr>
                                        <p:cTn id="44" dur="1" fill="hold">
                                          <p:stCondLst>
                                            <p:cond delay="499"/>
                                          </p:stCondLst>
                                        </p:cTn>
                                        <p:tgtEl>
                                          <p:spTgt spid="52249"/>
                                        </p:tgtEl>
                                        <p:attrNameLst>
                                          <p:attrName>style.visibility</p:attrName>
                                        </p:attrNameLst>
                                      </p:cBhvr>
                                      <p:to>
                                        <p:strVal val="hidden"/>
                                      </p:to>
                                    </p:set>
                                  </p:childTnLst>
                                </p:cTn>
                              </p:par>
                              <p:par>
                                <p:cTn id="45" presetID="5" presetClass="exit" presetSubtype="10" fill="hold" grpId="0" nodeType="withEffect">
                                  <p:stCondLst>
                                    <p:cond delay="0"/>
                                  </p:stCondLst>
                                  <p:childTnLst>
                                    <p:animEffect transition="out" filter="checkerboard(across)">
                                      <p:cBhvr>
                                        <p:cTn id="46" dur="500"/>
                                        <p:tgtEl>
                                          <p:spTgt spid="52250">
                                            <p:txEl>
                                              <p:pRg st="0" end="0"/>
                                            </p:txEl>
                                          </p:spTgt>
                                        </p:tgtEl>
                                      </p:cBhvr>
                                    </p:animEffect>
                                    <p:set>
                                      <p:cBhvr>
                                        <p:cTn id="47" dur="1" fill="hold">
                                          <p:stCondLst>
                                            <p:cond delay="499"/>
                                          </p:stCondLst>
                                        </p:cTn>
                                        <p:tgtEl>
                                          <p:spTgt spid="52250">
                                            <p:txEl>
                                              <p:pRg st="0" end="0"/>
                                            </p:txEl>
                                          </p:spTgt>
                                        </p:tgtEl>
                                        <p:attrNameLst>
                                          <p:attrName>style.visibility</p:attrName>
                                        </p:attrNameLst>
                                      </p:cBhvr>
                                      <p:to>
                                        <p:strVal val="hidden"/>
                                      </p:to>
                                    </p:set>
                                  </p:childTnLst>
                                </p:cTn>
                              </p:par>
                              <p:par>
                                <p:cTn id="48" presetID="5" presetClass="exit" presetSubtype="10" fill="hold" nodeType="withEffect">
                                  <p:stCondLst>
                                    <p:cond delay="0"/>
                                  </p:stCondLst>
                                  <p:childTnLst>
                                    <p:animEffect transition="out" filter="checkerboard(across)">
                                      <p:cBhvr>
                                        <p:cTn id="49" dur="500"/>
                                        <p:tgtEl>
                                          <p:spTgt spid="2"/>
                                        </p:tgtEl>
                                      </p:cBhvr>
                                    </p:animEffect>
                                    <p:set>
                                      <p:cBhvr>
                                        <p:cTn id="50" dur="1" fill="hold">
                                          <p:stCondLst>
                                            <p:cond delay="499"/>
                                          </p:stCondLst>
                                        </p:cTn>
                                        <p:tgtEl>
                                          <p:spTgt spid="2"/>
                                        </p:tgtEl>
                                        <p:attrNameLst>
                                          <p:attrName>style.visibility</p:attrName>
                                        </p:attrNameLst>
                                      </p:cBhvr>
                                      <p:to>
                                        <p:strVal val="hidden"/>
                                      </p:to>
                                    </p:set>
                                  </p:childTnLst>
                                </p:cTn>
                              </p:par>
                              <p:par>
                                <p:cTn id="51" presetID="5" presetClass="exit" presetSubtype="10" fill="hold" grpId="1" nodeType="withEffect">
                                  <p:stCondLst>
                                    <p:cond delay="0"/>
                                  </p:stCondLst>
                                  <p:childTnLst>
                                    <p:animEffect transition="out" filter="checkerboard(across)">
                                      <p:cBhvr>
                                        <p:cTn id="52" dur="500"/>
                                        <p:tgtEl>
                                          <p:spTgt spid="52254"/>
                                        </p:tgtEl>
                                      </p:cBhvr>
                                    </p:animEffect>
                                    <p:set>
                                      <p:cBhvr>
                                        <p:cTn id="53" dur="1" fill="hold">
                                          <p:stCondLst>
                                            <p:cond delay="499"/>
                                          </p:stCondLst>
                                        </p:cTn>
                                        <p:tgtEl>
                                          <p:spTgt spid="52254"/>
                                        </p:tgtEl>
                                        <p:attrNameLst>
                                          <p:attrName>style.visibility</p:attrName>
                                        </p:attrNameLst>
                                      </p:cBhvr>
                                      <p:to>
                                        <p:strVal val="hidden"/>
                                      </p:to>
                                    </p:set>
                                  </p:childTnLst>
                                </p:cTn>
                              </p:par>
                              <p:par>
                                <p:cTn id="54" presetID="5" presetClass="exit" presetSubtype="10" fill="hold" grpId="1" nodeType="withEffect">
                                  <p:stCondLst>
                                    <p:cond delay="0"/>
                                  </p:stCondLst>
                                  <p:childTnLst>
                                    <p:animEffect transition="out" filter="checkerboard(across)">
                                      <p:cBhvr>
                                        <p:cTn id="55" dur="500"/>
                                        <p:tgtEl>
                                          <p:spTgt spid="52255"/>
                                        </p:tgtEl>
                                      </p:cBhvr>
                                    </p:animEffect>
                                    <p:set>
                                      <p:cBhvr>
                                        <p:cTn id="56" dur="1" fill="hold">
                                          <p:stCondLst>
                                            <p:cond delay="499"/>
                                          </p:stCondLst>
                                        </p:cTn>
                                        <p:tgtEl>
                                          <p:spTgt spid="5225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nodeType="clickEffect">
                                  <p:stCondLst>
                                    <p:cond delay="0"/>
                                  </p:stCondLst>
                                  <p:childTnLst>
                                    <p:set>
                                      <p:cBhvr>
                                        <p:cTn id="60" dur="1" fill="hold">
                                          <p:stCondLst>
                                            <p:cond delay="0"/>
                                          </p:stCondLst>
                                        </p:cTn>
                                        <p:tgtEl>
                                          <p:spTgt spid="52240">
                                            <p:txEl>
                                              <p:pRg st="0" end="0"/>
                                            </p:txEl>
                                          </p:spTgt>
                                        </p:tgtEl>
                                        <p:attrNameLst>
                                          <p:attrName>style.visibility</p:attrName>
                                        </p:attrNameLst>
                                      </p:cBhvr>
                                      <p:to>
                                        <p:strVal val="visible"/>
                                      </p:to>
                                    </p:set>
                                    <p:anim calcmode="lin" valueType="num">
                                      <p:cBhvr>
                                        <p:cTn id="61" dur="500" fill="hold"/>
                                        <p:tgtEl>
                                          <p:spTgt spid="52240">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5224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nodeType="clickEffect">
                                  <p:stCondLst>
                                    <p:cond delay="0"/>
                                  </p:stCondLst>
                                  <p:childTnLst>
                                    <p:set>
                                      <p:cBhvr>
                                        <p:cTn id="66" dur="1" fill="hold">
                                          <p:stCondLst>
                                            <p:cond delay="0"/>
                                          </p:stCondLst>
                                        </p:cTn>
                                        <p:tgtEl>
                                          <p:spTgt spid="52239">
                                            <p:txEl>
                                              <p:pRg st="0" end="0"/>
                                            </p:txEl>
                                          </p:spTgt>
                                        </p:tgtEl>
                                        <p:attrNameLst>
                                          <p:attrName>style.visibility</p:attrName>
                                        </p:attrNameLst>
                                      </p:cBhvr>
                                      <p:to>
                                        <p:strVal val="visible"/>
                                      </p:to>
                                    </p:set>
                                    <p:anim calcmode="lin" valueType="num">
                                      <p:cBhvr>
                                        <p:cTn id="67" dur="500" fill="hold"/>
                                        <p:tgtEl>
                                          <p:spTgt spid="52239">
                                            <p:txEl>
                                              <p:pRg st="0" end="0"/>
                                            </p:txEl>
                                          </p:spTgt>
                                        </p:tgtEl>
                                        <p:attrNameLst>
                                          <p:attrName>ppt_w</p:attrName>
                                        </p:attrNameLst>
                                      </p:cBhvr>
                                      <p:tavLst>
                                        <p:tav tm="0">
                                          <p:val>
                                            <p:fltVal val="0"/>
                                          </p:val>
                                        </p:tav>
                                        <p:tav tm="100000">
                                          <p:val>
                                            <p:strVal val="#ppt_w"/>
                                          </p:val>
                                        </p:tav>
                                      </p:tavLst>
                                    </p:anim>
                                    <p:anim calcmode="lin" valueType="num">
                                      <p:cBhvr>
                                        <p:cTn id="68" dur="500" fill="hold"/>
                                        <p:tgtEl>
                                          <p:spTgt spid="522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nodeType="clickEffect">
                                  <p:stCondLst>
                                    <p:cond delay="0"/>
                                  </p:stCondLst>
                                  <p:childTnLst>
                                    <p:set>
                                      <p:cBhvr>
                                        <p:cTn id="72" dur="1" fill="hold">
                                          <p:stCondLst>
                                            <p:cond delay="0"/>
                                          </p:stCondLst>
                                        </p:cTn>
                                        <p:tgtEl>
                                          <p:spTgt spid="52241">
                                            <p:txEl>
                                              <p:pRg st="0" end="0"/>
                                            </p:txEl>
                                          </p:spTgt>
                                        </p:tgtEl>
                                        <p:attrNameLst>
                                          <p:attrName>style.visibility</p:attrName>
                                        </p:attrNameLst>
                                      </p:cBhvr>
                                      <p:to>
                                        <p:strVal val="visible"/>
                                      </p:to>
                                    </p:set>
                                    <p:anim calcmode="lin" valueType="num">
                                      <p:cBhvr>
                                        <p:cTn id="73" dur="500" fill="hold"/>
                                        <p:tgtEl>
                                          <p:spTgt spid="52241">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5224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nodeType="clickEffect">
                                  <p:stCondLst>
                                    <p:cond delay="0"/>
                                  </p:stCondLst>
                                  <p:childTnLst>
                                    <p:set>
                                      <p:cBhvr>
                                        <p:cTn id="78" dur="1" fill="hold">
                                          <p:stCondLst>
                                            <p:cond delay="0"/>
                                          </p:stCondLst>
                                        </p:cTn>
                                        <p:tgtEl>
                                          <p:spTgt spid="52243">
                                            <p:txEl>
                                              <p:pRg st="0" end="0"/>
                                            </p:txEl>
                                          </p:spTgt>
                                        </p:tgtEl>
                                        <p:attrNameLst>
                                          <p:attrName>style.visibility</p:attrName>
                                        </p:attrNameLst>
                                      </p:cBhvr>
                                      <p:to>
                                        <p:strVal val="visible"/>
                                      </p:to>
                                    </p:set>
                                    <p:anim calcmode="lin" valueType="num">
                                      <p:cBhvr>
                                        <p:cTn id="79" dur="500" fill="hold"/>
                                        <p:tgtEl>
                                          <p:spTgt spid="52243">
                                            <p:txEl>
                                              <p:pRg st="0" end="0"/>
                                            </p:txEl>
                                          </p:spTgt>
                                        </p:tgtEl>
                                        <p:attrNameLst>
                                          <p:attrName>ppt_w</p:attrName>
                                        </p:attrNameLst>
                                      </p:cBhvr>
                                      <p:tavLst>
                                        <p:tav tm="0">
                                          <p:val>
                                            <p:fltVal val="0"/>
                                          </p:val>
                                        </p:tav>
                                        <p:tav tm="100000">
                                          <p:val>
                                            <p:strVal val="#ppt_w"/>
                                          </p:val>
                                        </p:tav>
                                      </p:tavLst>
                                    </p:anim>
                                    <p:anim calcmode="lin" valueType="num">
                                      <p:cBhvr>
                                        <p:cTn id="80" dur="500" fill="hold"/>
                                        <p:tgtEl>
                                          <p:spTgt spid="52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0" fill="hold" nodeType="clickEffect">
                                  <p:stCondLst>
                                    <p:cond delay="0"/>
                                  </p:stCondLst>
                                  <p:childTnLst>
                                    <p:set>
                                      <p:cBhvr>
                                        <p:cTn id="84" dur="1" fill="hold">
                                          <p:stCondLst>
                                            <p:cond delay="0"/>
                                          </p:stCondLst>
                                        </p:cTn>
                                        <p:tgtEl>
                                          <p:spTgt spid="52242">
                                            <p:txEl>
                                              <p:pRg st="0" end="0"/>
                                            </p:txEl>
                                          </p:spTgt>
                                        </p:tgtEl>
                                        <p:attrNameLst>
                                          <p:attrName>style.visibility</p:attrName>
                                        </p:attrNameLst>
                                      </p:cBhvr>
                                      <p:to>
                                        <p:strVal val="visible"/>
                                      </p:to>
                                    </p:set>
                                    <p:anim calcmode="lin" valueType="num">
                                      <p:cBhvr>
                                        <p:cTn id="85" dur="500" fill="hold"/>
                                        <p:tgtEl>
                                          <p:spTgt spid="52242">
                                            <p:txEl>
                                              <p:pRg st="0" end="0"/>
                                            </p:txEl>
                                          </p:spTgt>
                                        </p:tgtEl>
                                        <p:attrNameLst>
                                          <p:attrName>ppt_w</p:attrName>
                                        </p:attrNameLst>
                                      </p:cBhvr>
                                      <p:tavLst>
                                        <p:tav tm="0">
                                          <p:val>
                                            <p:fltVal val="0"/>
                                          </p:val>
                                        </p:tav>
                                        <p:tav tm="100000">
                                          <p:val>
                                            <p:strVal val="#ppt_w"/>
                                          </p:val>
                                        </p:tav>
                                      </p:tavLst>
                                    </p:anim>
                                    <p:anim calcmode="lin" valueType="num">
                                      <p:cBhvr>
                                        <p:cTn id="86" dur="500" fill="hold"/>
                                        <p:tgtEl>
                                          <p:spTgt spid="5224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17" presetClass="entr" presetSubtype="10" fill="hold" nodeType="clickEffect">
                                  <p:stCondLst>
                                    <p:cond delay="0"/>
                                  </p:stCondLst>
                                  <p:childTnLst>
                                    <p:set>
                                      <p:cBhvr>
                                        <p:cTn id="90" dur="1" fill="hold">
                                          <p:stCondLst>
                                            <p:cond delay="0"/>
                                          </p:stCondLst>
                                        </p:cTn>
                                        <p:tgtEl>
                                          <p:spTgt spid="52244">
                                            <p:txEl>
                                              <p:pRg st="0" end="0"/>
                                            </p:txEl>
                                          </p:spTgt>
                                        </p:tgtEl>
                                        <p:attrNameLst>
                                          <p:attrName>style.visibility</p:attrName>
                                        </p:attrNameLst>
                                      </p:cBhvr>
                                      <p:to>
                                        <p:strVal val="visible"/>
                                      </p:to>
                                    </p:set>
                                    <p:anim calcmode="lin" valueType="num">
                                      <p:cBhvr>
                                        <p:cTn id="91" dur="500" fill="hold"/>
                                        <p:tgtEl>
                                          <p:spTgt spid="52244">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5224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52247"/>
                                        </p:tgtEl>
                                        <p:attrNameLst>
                                          <p:attrName>style.visibility</p:attrName>
                                        </p:attrNameLst>
                                      </p:cBhvr>
                                      <p:to>
                                        <p:strVal val="visible"/>
                                      </p:to>
                                    </p:set>
                                    <p:animEffect transition="in" filter="box(in)">
                                      <p:cBhvr>
                                        <p:cTn id="97" dur="500"/>
                                        <p:tgtEl>
                                          <p:spTgt spid="52247"/>
                                        </p:tgtEl>
                                      </p:cBhvr>
                                    </p:animEffect>
                                  </p:childTnLst>
                                </p:cTn>
                              </p:par>
                            </p:childTnLst>
                          </p:cTn>
                        </p:par>
                      </p:childTnLst>
                    </p:cTn>
                  </p:par>
                  <p:par>
                    <p:cTn id="98" fill="hold">
                      <p:stCondLst>
                        <p:cond delay="indefinite"/>
                      </p:stCondLst>
                      <p:childTnLst>
                        <p:par>
                          <p:cTn id="99" fill="hold">
                            <p:stCondLst>
                              <p:cond delay="0"/>
                            </p:stCondLst>
                            <p:childTnLst>
                              <p:par>
                                <p:cTn id="100" presetID="17" presetClass="entr" presetSubtype="10" fill="hold" nodeType="clickEffect">
                                  <p:stCondLst>
                                    <p:cond delay="0"/>
                                  </p:stCondLst>
                                  <p:childTnLst>
                                    <p:set>
                                      <p:cBhvr>
                                        <p:cTn id="101" dur="1" fill="hold">
                                          <p:stCondLst>
                                            <p:cond delay="0"/>
                                          </p:stCondLst>
                                        </p:cTn>
                                        <p:tgtEl>
                                          <p:spTgt spid="52246">
                                            <p:txEl>
                                              <p:pRg st="0" end="0"/>
                                            </p:txEl>
                                          </p:spTgt>
                                        </p:tgtEl>
                                        <p:attrNameLst>
                                          <p:attrName>style.visibility</p:attrName>
                                        </p:attrNameLst>
                                      </p:cBhvr>
                                      <p:to>
                                        <p:strVal val="visible"/>
                                      </p:to>
                                    </p:set>
                                    <p:anim calcmode="lin" valueType="num">
                                      <p:cBhvr>
                                        <p:cTn id="102" dur="500" fill="hold"/>
                                        <p:tgtEl>
                                          <p:spTgt spid="52246">
                                            <p:txEl>
                                              <p:pRg st="0" end="0"/>
                                            </p:txEl>
                                          </p:spTgt>
                                        </p:tgtEl>
                                        <p:attrNameLst>
                                          <p:attrName>ppt_w</p:attrName>
                                        </p:attrNameLst>
                                      </p:cBhvr>
                                      <p:tavLst>
                                        <p:tav tm="0">
                                          <p:val>
                                            <p:fltVal val="0"/>
                                          </p:val>
                                        </p:tav>
                                        <p:tav tm="100000">
                                          <p:val>
                                            <p:strVal val="#ppt_w"/>
                                          </p:val>
                                        </p:tav>
                                      </p:tavLst>
                                    </p:anim>
                                    <p:anim calcmode="lin" valueType="num">
                                      <p:cBhvr>
                                        <p:cTn id="103" dur="500" fill="hold"/>
                                        <p:tgtEl>
                                          <p:spTgt spid="5224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9" grpId="0"/>
      <p:bldP spid="52249" grpId="1"/>
      <p:bldP spid="52250" grpId="0" build="allAtOnce"/>
      <p:bldP spid="52254" grpId="0"/>
      <p:bldP spid="52254" grpId="1"/>
      <p:bldP spid="52255" grpId="0"/>
      <p:bldP spid="5225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31640" y="207963"/>
            <a:ext cx="7292975" cy="1143000"/>
          </a:xfrm>
        </p:spPr>
        <p:txBody>
          <a:bodyPr/>
          <a:lstStyle/>
          <a:p>
            <a:pPr eaLnBrk="1" hangingPunct="1"/>
            <a:r>
              <a:rPr lang="en-US" altLang="zh-CN" sz="2800" dirty="0" smtClean="0">
                <a:solidFill>
                  <a:srgbClr val="FF0000"/>
                </a:solidFill>
                <a:latin typeface="Times New Roman" panose="02020603050405020304" pitchFamily="18" charset="0"/>
                <a:ea typeface="宋体" panose="02010600030101010101" pitchFamily="2" charset="-122"/>
              </a:rPr>
              <a:t>Listen to 1a and mark T( True ) or F ( False )</a:t>
            </a:r>
          </a:p>
        </p:txBody>
      </p:sp>
      <p:sp>
        <p:nvSpPr>
          <p:cNvPr id="5123" name="Rectangle 3"/>
          <p:cNvSpPr>
            <a:spLocks noGrp="1" noChangeArrowheads="1"/>
          </p:cNvSpPr>
          <p:nvPr>
            <p:ph idx="1"/>
          </p:nvPr>
        </p:nvSpPr>
        <p:spPr>
          <a:xfrm>
            <a:off x="611188" y="2205038"/>
            <a:ext cx="7418387" cy="4021137"/>
          </a:xfrm>
        </p:spPr>
        <p:txBody>
          <a:bodyPr/>
          <a:lstStyle/>
          <a:p>
            <a:pPr marL="457200" indent="-457200" eaLnBrk="1" hangingPunct="1">
              <a:buFontTx/>
              <a:buAutoNum type="arabicPeriod"/>
            </a:pPr>
            <a:r>
              <a:rPr lang="en-US" altLang="zh-CN" sz="3200" dirty="0" smtClean="0">
                <a:solidFill>
                  <a:srgbClr val="0000CC"/>
                </a:solidFill>
                <a:latin typeface="Arial Narrow" panose="020B0606020202030204" pitchFamily="34" charset="0"/>
                <a:ea typeface="宋体" panose="02010600030101010101" pitchFamily="2" charset="-122"/>
              </a:rPr>
              <a:t>Many passengers were hurt in the traffic accident yesterday. 				(    )</a:t>
            </a:r>
          </a:p>
          <a:p>
            <a:pPr marL="457200" indent="-457200" eaLnBrk="1" hangingPunct="1">
              <a:buFontTx/>
              <a:buAutoNum type="arabicPeriod"/>
            </a:pPr>
            <a:r>
              <a:rPr lang="en-US" altLang="zh-CN" sz="3200" dirty="0" smtClean="0">
                <a:solidFill>
                  <a:srgbClr val="0000CC"/>
                </a:solidFill>
                <a:latin typeface="Arial Narrow" panose="020B0606020202030204" pitchFamily="34" charset="0"/>
                <a:ea typeface="宋体" panose="02010600030101010101" pitchFamily="2" charset="-122"/>
              </a:rPr>
              <a:t>Traffic in Beijing is very good.  		(    )</a:t>
            </a:r>
          </a:p>
          <a:p>
            <a:pPr marL="457200" indent="-457200" eaLnBrk="1" hangingPunct="1">
              <a:buFontTx/>
              <a:buAutoNum type="arabicPeriod"/>
            </a:pPr>
            <a:r>
              <a:rPr lang="en-US" altLang="zh-CN" sz="3200" dirty="0" smtClean="0">
                <a:solidFill>
                  <a:srgbClr val="0000CC"/>
                </a:solidFill>
                <a:latin typeface="Arial Narrow" panose="020B0606020202030204" pitchFamily="34" charset="0"/>
                <a:ea typeface="宋体" panose="02010600030101010101" pitchFamily="2" charset="-122"/>
              </a:rPr>
              <a:t>Michael rides his bike less than before. 	(    )</a:t>
            </a:r>
          </a:p>
          <a:p>
            <a:pPr marL="457200" indent="-457200" eaLnBrk="1" hangingPunct="1">
              <a:buFontTx/>
              <a:buAutoNum type="arabicPeriod"/>
            </a:pPr>
            <a:r>
              <a:rPr lang="en-US" altLang="zh-CN" sz="3200" dirty="0" smtClean="0">
                <a:solidFill>
                  <a:srgbClr val="0000CC"/>
                </a:solidFill>
                <a:latin typeface="Arial Narrow" panose="020B0606020202030204" pitchFamily="34" charset="0"/>
                <a:ea typeface="宋体" panose="02010600030101010101" pitchFamily="2" charset="-122"/>
              </a:rPr>
              <a:t>Cycling does not cause air pollution. 	(    )</a:t>
            </a:r>
          </a:p>
          <a:p>
            <a:pPr marL="457200" indent="-457200" eaLnBrk="1" hangingPunct="1">
              <a:buFontTx/>
              <a:buAutoNum type="arabicPeriod"/>
            </a:pPr>
            <a:r>
              <a:rPr lang="en-US" altLang="zh-CN" sz="3200" dirty="0" smtClean="0">
                <a:solidFill>
                  <a:srgbClr val="0000CC"/>
                </a:solidFill>
                <a:latin typeface="Arial Narrow" panose="020B0606020202030204" pitchFamily="34" charset="0"/>
                <a:ea typeface="宋体" panose="02010600030101010101" pitchFamily="2" charset="-122"/>
              </a:rPr>
              <a:t>It is not easy to park bikes. 			(    )</a:t>
            </a:r>
          </a:p>
        </p:txBody>
      </p:sp>
      <p:grpSp>
        <p:nvGrpSpPr>
          <p:cNvPr id="1029" name="Group 7"/>
          <p:cNvGrpSpPr/>
          <p:nvPr/>
        </p:nvGrpSpPr>
        <p:grpSpPr bwMode="auto">
          <a:xfrm>
            <a:off x="408781" y="490538"/>
            <a:ext cx="728663" cy="519113"/>
            <a:chOff x="204" y="164"/>
            <a:chExt cx="459" cy="327"/>
          </a:xfrm>
        </p:grpSpPr>
        <p:sp>
          <p:nvSpPr>
            <p:cNvPr id="1035" name="Oval 5"/>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ea typeface="宋体" panose="02010600030101010101" pitchFamily="2" charset="-122"/>
              </a:endParaRPr>
            </a:p>
          </p:txBody>
        </p:sp>
        <p:sp>
          <p:nvSpPr>
            <p:cNvPr id="1036" name="Rectangle 4"/>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ea typeface="宋体" panose="02010600030101010101" pitchFamily="2" charset="-122"/>
                </a:rPr>
                <a:t>1b</a:t>
              </a:r>
              <a:endParaRPr lang="zh-CN" altLang="en-US" sz="2800" b="1">
                <a:solidFill>
                  <a:schemeClr val="bg1"/>
                </a:solidFill>
                <a:ea typeface="宋体" panose="02010600030101010101" pitchFamily="2" charset="-122"/>
              </a:endParaRPr>
            </a:p>
          </p:txBody>
        </p:sp>
      </p:grpSp>
      <p:sp>
        <p:nvSpPr>
          <p:cNvPr id="5129" name="Text Box 9"/>
          <p:cNvSpPr txBox="1">
            <a:spLocks noChangeArrowheads="1"/>
          </p:cNvSpPr>
          <p:nvPr/>
        </p:nvSpPr>
        <p:spPr bwMode="auto">
          <a:xfrm>
            <a:off x="7164388" y="2708275"/>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FF0000"/>
                </a:solidFill>
                <a:ea typeface="宋体" panose="02010600030101010101" pitchFamily="2" charset="-122"/>
              </a:rPr>
              <a:t>T</a:t>
            </a:r>
          </a:p>
        </p:txBody>
      </p:sp>
      <p:sp>
        <p:nvSpPr>
          <p:cNvPr id="5130" name="Text Box 10"/>
          <p:cNvSpPr txBox="1">
            <a:spLocks noChangeArrowheads="1"/>
          </p:cNvSpPr>
          <p:nvPr/>
        </p:nvSpPr>
        <p:spPr bwMode="auto">
          <a:xfrm>
            <a:off x="7164388" y="3284538"/>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FF0000"/>
                </a:solidFill>
                <a:ea typeface="宋体" panose="02010600030101010101" pitchFamily="2" charset="-122"/>
              </a:rPr>
              <a:t>F</a:t>
            </a:r>
          </a:p>
        </p:txBody>
      </p:sp>
      <p:sp>
        <p:nvSpPr>
          <p:cNvPr id="5131" name="Text Box 11"/>
          <p:cNvSpPr txBox="1">
            <a:spLocks noChangeArrowheads="1"/>
          </p:cNvSpPr>
          <p:nvPr/>
        </p:nvSpPr>
        <p:spPr bwMode="auto">
          <a:xfrm>
            <a:off x="7164388" y="3860800"/>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FF0000"/>
                </a:solidFill>
                <a:ea typeface="宋体" panose="02010600030101010101" pitchFamily="2" charset="-122"/>
              </a:rPr>
              <a:t>F</a:t>
            </a:r>
          </a:p>
        </p:txBody>
      </p:sp>
      <p:sp>
        <p:nvSpPr>
          <p:cNvPr id="5132" name="Text Box 12"/>
          <p:cNvSpPr txBox="1">
            <a:spLocks noChangeArrowheads="1"/>
          </p:cNvSpPr>
          <p:nvPr/>
        </p:nvSpPr>
        <p:spPr bwMode="auto">
          <a:xfrm>
            <a:off x="7164388" y="4505325"/>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FF0000"/>
                </a:solidFill>
                <a:ea typeface="宋体" panose="02010600030101010101" pitchFamily="2" charset="-122"/>
              </a:rPr>
              <a:t>T</a:t>
            </a:r>
          </a:p>
        </p:txBody>
      </p:sp>
      <p:sp>
        <p:nvSpPr>
          <p:cNvPr id="5133" name="Text Box 13"/>
          <p:cNvSpPr txBox="1">
            <a:spLocks noChangeArrowheads="1"/>
          </p:cNvSpPr>
          <p:nvPr/>
        </p:nvSpPr>
        <p:spPr bwMode="auto">
          <a:xfrm>
            <a:off x="7164388" y="5084763"/>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3200">
                <a:solidFill>
                  <a:srgbClr val="FF0000"/>
                </a:solidFill>
                <a:ea typeface="宋体" panose="02010600030101010101" pitchFamily="2" charset="-122"/>
              </a:rPr>
              <a:t>F</a:t>
            </a:r>
          </a:p>
        </p:txBody>
      </p:sp>
    </p:spTree>
    <p:controls>
      <mc:AlternateContent xmlns:mc="http://schemas.openxmlformats.org/markup-compatibility/2006">
        <mc:Choice xmlns:v="urn:schemas-microsoft-com:vml" Requires="v">
          <p:control spid="1031" name="WindowsMediaPlayer1" r:id="rId2" imgW="2876400" imgH="647640"/>
        </mc:Choice>
        <mc:Fallback>
          <p:control name="WindowsMediaPlayer1" r:id="rId2" imgW="2876400" imgH="647640">
            <p:pic>
              <p:nvPicPr>
                <p:cNvPr id="2" name="WindowsMediaPlayer1"/>
                <p:cNvPicPr preferRelativeResize="0">
                  <a:picLocks noChangeArrowheads="1" noChangeShapeType="1"/>
                </p:cNvPicPr>
                <p:nvPr/>
              </p:nvPicPr>
              <p:blipFill>
                <a:blip r:embed="rId4"/>
                <a:srcRect/>
                <a:stretch>
                  <a:fillRect/>
                </a:stretch>
              </p:blipFill>
              <p:spPr bwMode="auto">
                <a:xfrm>
                  <a:off x="469900" y="5734050"/>
                  <a:ext cx="2876550" cy="647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p:cTn id="11"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5123">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p:cTn id="15"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123">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p:cTn id="19"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 calcmode="lin" valueType="num">
                                      <p:cBhvr>
                                        <p:cTn id="23"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512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9" grpId="0"/>
      <p:bldP spid="5130" grpId="0"/>
      <p:bldP spid="5131" grpId="0"/>
      <p:bldP spid="5132" grpId="0"/>
      <p:bldP spid="51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1116013" y="260350"/>
            <a:ext cx="73390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zh-CN" sz="2800" b="1" dirty="0">
                <a:solidFill>
                  <a:srgbClr val="FF0000"/>
                </a:solidFill>
                <a:ea typeface="宋体" panose="02010600030101010101" pitchFamily="2" charset="-122"/>
              </a:rPr>
              <a:t>Read 1a and write down three advantages</a:t>
            </a:r>
          </a:p>
          <a:p>
            <a:pPr eaLnBrk="1" hangingPunct="1"/>
            <a:r>
              <a:rPr lang="en-US" altLang="zh-CN" sz="2800" b="1" dirty="0">
                <a:solidFill>
                  <a:srgbClr val="FF0000"/>
                </a:solidFill>
                <a:ea typeface="宋体" panose="02010600030101010101" pitchFamily="2" charset="-122"/>
              </a:rPr>
              <a:t> of cycling. Then add your idea.</a:t>
            </a:r>
          </a:p>
        </p:txBody>
      </p:sp>
      <p:sp>
        <p:nvSpPr>
          <p:cNvPr id="27651" name="Text Box 5"/>
          <p:cNvSpPr txBox="1">
            <a:spLocks noChangeArrowheads="1"/>
          </p:cNvSpPr>
          <p:nvPr/>
        </p:nvSpPr>
        <p:spPr bwMode="auto">
          <a:xfrm>
            <a:off x="539750" y="2363788"/>
            <a:ext cx="7489825"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zh-CN" sz="2800" b="1" dirty="0">
                <a:solidFill>
                  <a:srgbClr val="660066"/>
                </a:solidFill>
                <a:ea typeface="宋体" panose="02010600030101010101" pitchFamily="2" charset="-122"/>
              </a:rPr>
              <a:t>Advantage 1: _________________________</a:t>
            </a:r>
          </a:p>
          <a:p>
            <a:pPr eaLnBrk="1" hangingPunct="1"/>
            <a:endParaRPr lang="en-US" altLang="zh-CN" sz="2800" b="1" dirty="0">
              <a:solidFill>
                <a:srgbClr val="660066"/>
              </a:solidFill>
              <a:ea typeface="宋体" panose="02010600030101010101" pitchFamily="2" charset="-122"/>
            </a:endParaRPr>
          </a:p>
          <a:p>
            <a:pPr eaLnBrk="1" hangingPunct="1"/>
            <a:r>
              <a:rPr lang="en-US" altLang="zh-CN" sz="2800" b="1" dirty="0">
                <a:solidFill>
                  <a:srgbClr val="660066"/>
                </a:solidFill>
                <a:ea typeface="宋体" panose="02010600030101010101" pitchFamily="2" charset="-122"/>
              </a:rPr>
              <a:t>Advantage 2: _________________________</a:t>
            </a:r>
          </a:p>
          <a:p>
            <a:pPr eaLnBrk="1" hangingPunct="1"/>
            <a:endParaRPr lang="en-US" altLang="zh-CN" sz="2800" b="1" dirty="0">
              <a:solidFill>
                <a:srgbClr val="660066"/>
              </a:solidFill>
              <a:ea typeface="宋体" panose="02010600030101010101" pitchFamily="2" charset="-122"/>
            </a:endParaRPr>
          </a:p>
          <a:p>
            <a:pPr eaLnBrk="1" hangingPunct="1"/>
            <a:r>
              <a:rPr lang="en-US" altLang="zh-CN" sz="2800" b="1" dirty="0">
                <a:solidFill>
                  <a:srgbClr val="660066"/>
                </a:solidFill>
                <a:ea typeface="宋体" panose="02010600030101010101" pitchFamily="2" charset="-122"/>
              </a:rPr>
              <a:t>Advantage 3:_________________________</a:t>
            </a:r>
          </a:p>
          <a:p>
            <a:pPr eaLnBrk="1" hangingPunct="1"/>
            <a:endParaRPr lang="en-US" altLang="zh-CN" sz="2800" b="1" dirty="0">
              <a:solidFill>
                <a:srgbClr val="660066"/>
              </a:solidFill>
              <a:ea typeface="宋体" panose="02010600030101010101" pitchFamily="2" charset="-122"/>
            </a:endParaRPr>
          </a:p>
          <a:p>
            <a:pPr eaLnBrk="1" hangingPunct="1"/>
            <a:r>
              <a:rPr lang="en-US" altLang="zh-CN" sz="2800" b="1" dirty="0">
                <a:solidFill>
                  <a:srgbClr val="660066"/>
                </a:solidFill>
                <a:ea typeface="宋体" panose="02010600030101010101" pitchFamily="2" charset="-122"/>
              </a:rPr>
              <a:t>Your idea: ___________________________</a:t>
            </a:r>
          </a:p>
        </p:txBody>
      </p:sp>
      <p:sp>
        <p:nvSpPr>
          <p:cNvPr id="6150" name="Text Box 6"/>
          <p:cNvSpPr txBox="1">
            <a:spLocks noChangeArrowheads="1"/>
          </p:cNvSpPr>
          <p:nvPr/>
        </p:nvSpPr>
        <p:spPr bwMode="auto">
          <a:xfrm>
            <a:off x="2843213" y="4005263"/>
            <a:ext cx="3740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zh-CN" sz="3200" b="1">
                <a:solidFill>
                  <a:srgbClr val="FF0000"/>
                </a:solidFill>
                <a:latin typeface="Arial Narrow" panose="020B0606020202030204" pitchFamily="34" charset="0"/>
                <a:ea typeface="宋体" panose="02010600030101010101" pitchFamily="2" charset="-122"/>
              </a:rPr>
              <a:t>It’s easy to park bikes.</a:t>
            </a:r>
          </a:p>
        </p:txBody>
      </p:sp>
      <p:sp>
        <p:nvSpPr>
          <p:cNvPr id="6151" name="Text Box 7"/>
          <p:cNvSpPr txBox="1">
            <a:spLocks noChangeArrowheads="1"/>
          </p:cNvSpPr>
          <p:nvPr/>
        </p:nvSpPr>
        <p:spPr bwMode="auto">
          <a:xfrm>
            <a:off x="2771775" y="2305050"/>
            <a:ext cx="5424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zh-CN" sz="3200" b="1">
                <a:solidFill>
                  <a:srgbClr val="FF0000"/>
                </a:solidFill>
                <a:latin typeface="Arial Narrow" panose="020B0606020202030204" pitchFamily="34" charset="0"/>
                <a:ea typeface="宋体" panose="02010600030101010101" pitchFamily="2" charset="-122"/>
              </a:rPr>
              <a:t>Cycling can help us save energy.</a:t>
            </a:r>
          </a:p>
        </p:txBody>
      </p:sp>
      <p:sp>
        <p:nvSpPr>
          <p:cNvPr id="6152" name="Text Box 8"/>
          <p:cNvSpPr txBox="1">
            <a:spLocks noChangeArrowheads="1"/>
          </p:cNvSpPr>
          <p:nvPr/>
        </p:nvSpPr>
        <p:spPr bwMode="auto">
          <a:xfrm>
            <a:off x="2843213" y="3155950"/>
            <a:ext cx="4789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zh-CN" sz="3200" b="1">
                <a:solidFill>
                  <a:srgbClr val="FF0000"/>
                </a:solidFill>
                <a:latin typeface="Arial Narrow" panose="020B0606020202030204" pitchFamily="34" charset="0"/>
                <a:ea typeface="宋体" panose="02010600030101010101" pitchFamily="2" charset="-122"/>
              </a:rPr>
              <a:t>It doesn’t cause air pollution.</a:t>
            </a:r>
          </a:p>
        </p:txBody>
      </p:sp>
      <p:grpSp>
        <p:nvGrpSpPr>
          <p:cNvPr id="27655" name="Group 9"/>
          <p:cNvGrpSpPr/>
          <p:nvPr/>
        </p:nvGrpSpPr>
        <p:grpSpPr bwMode="auto">
          <a:xfrm>
            <a:off x="323850" y="260350"/>
            <a:ext cx="728663" cy="519113"/>
            <a:chOff x="204" y="164"/>
            <a:chExt cx="459" cy="327"/>
          </a:xfrm>
        </p:grpSpPr>
        <p:sp>
          <p:nvSpPr>
            <p:cNvPr id="27656" name="Oval 10"/>
            <p:cNvSpPr>
              <a:spLocks noChangeArrowheads="1"/>
            </p:cNvSpPr>
            <p:nvPr/>
          </p:nvSpPr>
          <p:spPr bwMode="auto">
            <a:xfrm>
              <a:off x="204" y="210"/>
              <a:ext cx="408" cy="272"/>
            </a:xfrm>
            <a:prstGeom prst="ellipse">
              <a:avLst/>
            </a:prstGeom>
            <a:solidFill>
              <a:srgbClr val="5B5BFF">
                <a:alpha val="74901"/>
              </a:srgbClr>
            </a:solidFill>
            <a:ln w="9525">
              <a:solidFill>
                <a:srgbClr val="00FFFF"/>
              </a:solidFill>
              <a:round/>
            </a:ln>
          </p:spPr>
          <p:txBody>
            <a:bodyPr wrap="none" anchor="ctr"/>
            <a:lstStyle/>
            <a:p>
              <a:endParaRPr lang="zh-CN" altLang="en-US">
                <a:ea typeface="宋体" panose="02010600030101010101" pitchFamily="2" charset="-122"/>
              </a:endParaRPr>
            </a:p>
          </p:txBody>
        </p:sp>
        <p:sp>
          <p:nvSpPr>
            <p:cNvPr id="27657" name="Rectangle 11"/>
            <p:cNvSpPr>
              <a:spLocks noChangeArrowheads="1"/>
            </p:cNvSpPr>
            <p:nvPr/>
          </p:nvSpPr>
          <p:spPr bwMode="auto">
            <a:xfrm>
              <a:off x="204" y="164"/>
              <a:ext cx="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bg1"/>
                  </a:solidFill>
                  <a:ea typeface="宋体" panose="02010600030101010101" pitchFamily="2" charset="-122"/>
                </a:rPr>
                <a:t>1c</a:t>
              </a:r>
              <a:endParaRPr lang="zh-CN" altLang="en-US" sz="2800" b="1">
                <a:solidFill>
                  <a:schemeClr val="bg1"/>
                </a:solidFill>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 calcmode="lin" valueType="num">
                                      <p:cBhvr additive="base">
                                        <p:cTn id="7" dur="500" fill="hold"/>
                                        <p:tgtEl>
                                          <p:spTgt spid="6151"/>
                                        </p:tgtEl>
                                        <p:attrNameLst>
                                          <p:attrName>ppt_x</p:attrName>
                                        </p:attrNameLst>
                                      </p:cBhvr>
                                      <p:tavLst>
                                        <p:tav tm="0">
                                          <p:val>
                                            <p:strVal val="#ppt_x"/>
                                          </p:val>
                                        </p:tav>
                                        <p:tav tm="100000">
                                          <p:val>
                                            <p:strVal val="#ppt_x"/>
                                          </p:val>
                                        </p:tav>
                                      </p:tavLst>
                                    </p:anim>
                                    <p:anim calcmode="lin" valueType="num">
                                      <p:cBhvr additive="base">
                                        <p:cTn id="8"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52"/>
                                        </p:tgtEl>
                                        <p:attrNameLst>
                                          <p:attrName>style.visibility</p:attrName>
                                        </p:attrNameLst>
                                      </p:cBhvr>
                                      <p:to>
                                        <p:strVal val="visible"/>
                                      </p:to>
                                    </p:set>
                                    <p:anim calcmode="lin" valueType="num">
                                      <p:cBhvr additive="base">
                                        <p:cTn id="13" dur="500" fill="hold"/>
                                        <p:tgtEl>
                                          <p:spTgt spid="6152"/>
                                        </p:tgtEl>
                                        <p:attrNameLst>
                                          <p:attrName>ppt_x</p:attrName>
                                        </p:attrNameLst>
                                      </p:cBhvr>
                                      <p:tavLst>
                                        <p:tav tm="0">
                                          <p:val>
                                            <p:strVal val="#ppt_x"/>
                                          </p:val>
                                        </p:tav>
                                        <p:tav tm="100000">
                                          <p:val>
                                            <p:strVal val="#ppt_x"/>
                                          </p:val>
                                        </p:tav>
                                      </p:tavLst>
                                    </p:anim>
                                    <p:anim calcmode="lin" valueType="num">
                                      <p:cBhvr additive="base">
                                        <p:cTn id="14"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ppt_x"/>
                                          </p:val>
                                        </p:tav>
                                        <p:tav tm="100000">
                                          <p:val>
                                            <p:strVal val="#ppt_x"/>
                                          </p:val>
                                        </p:tav>
                                      </p:tavLst>
                                    </p:anim>
                                    <p:anim calcmode="lin" valueType="num">
                                      <p:cBhvr additive="base">
                                        <p:cTn id="20"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P spid="61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P43-1a 副本"/>
          <p:cNvPicPr>
            <a:picLocks noChangeAspect="1" noChangeArrowheads="1"/>
          </p:cNvPicPr>
          <p:nvPr/>
        </p:nvPicPr>
        <p:blipFill>
          <a:blip r:embed="rId2" cstate="email"/>
          <a:srcRect/>
          <a:stretch>
            <a:fillRect/>
          </a:stretch>
        </p:blipFill>
        <p:spPr bwMode="auto">
          <a:xfrm>
            <a:off x="4654550" y="2133600"/>
            <a:ext cx="4294188"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0" y="0"/>
            <a:ext cx="91440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3600" b="1" dirty="0">
                <a:solidFill>
                  <a:srgbClr val="FF6600"/>
                </a:solidFill>
              </a:rPr>
              <a:t>Act  out 1a according to the key words. </a:t>
            </a:r>
          </a:p>
        </p:txBody>
      </p:sp>
      <p:sp>
        <p:nvSpPr>
          <p:cNvPr id="28676" name="Text Box 4"/>
          <p:cNvSpPr txBox="1">
            <a:spLocks noChangeArrowheads="1"/>
          </p:cNvSpPr>
          <p:nvPr/>
        </p:nvSpPr>
        <p:spPr bwMode="auto">
          <a:xfrm>
            <a:off x="395288" y="1227138"/>
            <a:ext cx="4392612"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zh-CN" sz="2800">
                <a:latin typeface="Times New Roman" panose="02020603050405020304" pitchFamily="18" charset="0"/>
              </a:rPr>
              <a:t>K: accident, passenger, </a:t>
            </a:r>
          </a:p>
          <a:p>
            <a:pPr eaLnBrk="1" hangingPunct="1">
              <a:spcBef>
                <a:spcPct val="50000"/>
              </a:spcBef>
            </a:pPr>
            <a:r>
              <a:rPr lang="en-US" altLang="zh-CN" sz="2800">
                <a:latin typeface="Times New Roman" panose="02020603050405020304" pitchFamily="18" charset="0"/>
              </a:rPr>
              <a:t>D: terrible, crazy </a:t>
            </a:r>
          </a:p>
          <a:p>
            <a:pPr eaLnBrk="1" hangingPunct="1">
              <a:spcBef>
                <a:spcPct val="50000"/>
              </a:spcBef>
            </a:pPr>
            <a:r>
              <a:rPr lang="en-US" altLang="zh-CN" sz="2800">
                <a:latin typeface="Times New Roman" panose="02020603050405020304" pitchFamily="18" charset="0"/>
              </a:rPr>
              <a:t>M: get used to, afraid of, anywhere, confident</a:t>
            </a:r>
          </a:p>
          <a:p>
            <a:pPr eaLnBrk="1" hangingPunct="1">
              <a:spcBef>
                <a:spcPct val="50000"/>
              </a:spcBef>
            </a:pPr>
            <a:r>
              <a:rPr lang="en-US" altLang="zh-CN" sz="2800">
                <a:latin typeface="Times New Roman" panose="02020603050405020304" pitchFamily="18" charset="0"/>
              </a:rPr>
              <a:t>K: obey, fewer</a:t>
            </a:r>
          </a:p>
          <a:p>
            <a:pPr eaLnBrk="1" hangingPunct="1">
              <a:spcBef>
                <a:spcPct val="50000"/>
              </a:spcBef>
            </a:pPr>
            <a:r>
              <a:rPr lang="en-US" altLang="zh-CN" sz="2800">
                <a:latin typeface="Times New Roman" panose="02020603050405020304" pitchFamily="18" charset="0"/>
              </a:rPr>
              <a:t>J: ride… around</a:t>
            </a:r>
          </a:p>
          <a:p>
            <a:pPr eaLnBrk="1" hangingPunct="1">
              <a:spcBef>
                <a:spcPct val="50000"/>
              </a:spcBef>
            </a:pPr>
            <a:r>
              <a:rPr lang="en-US" altLang="zh-CN" sz="2800">
                <a:latin typeface="Times New Roman" panose="02020603050405020304" pitchFamily="18" charset="0"/>
              </a:rPr>
              <a:t>D: save energy, pollution</a:t>
            </a:r>
          </a:p>
          <a:p>
            <a:pPr eaLnBrk="1" hangingPunct="1">
              <a:spcBef>
                <a:spcPct val="50000"/>
              </a:spcBef>
            </a:pPr>
            <a:r>
              <a:rPr lang="en-US" altLang="zh-CN" sz="2800">
                <a:latin typeface="Times New Roman" panose="02020603050405020304" pitchFamily="18" charset="0"/>
              </a:rPr>
              <a:t>K: agree, easy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7_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10">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全屏显示(4:3)</PresentationFormat>
  <Paragraphs>169</Paragraphs>
  <Slides>21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楷体</vt:lpstr>
      <vt:lpstr>宋体</vt:lpstr>
      <vt:lpstr>微软雅黑</vt:lpstr>
      <vt:lpstr>Arial</vt:lpstr>
      <vt:lpstr>Arial Narrow</vt:lpstr>
      <vt:lpstr>Calibri</vt:lpstr>
      <vt:lpstr>Times New Roman</vt:lpstr>
      <vt:lpstr>Wingdings</vt:lpstr>
      <vt:lpstr>WWW.2PPT.COM
</vt:lpstr>
      <vt:lpstr>PowerPoint 演示文稿</vt:lpstr>
      <vt:lpstr>Traffic signs</vt:lpstr>
      <vt:lpstr>Survey</vt:lpstr>
      <vt:lpstr>PowerPoint 演示文稿</vt:lpstr>
      <vt:lpstr>New words</vt:lpstr>
      <vt:lpstr>PowerPoint 演示文稿</vt:lpstr>
      <vt:lpstr>Listen to 1a and mark T( True ) or F ( False )</vt:lpstr>
      <vt:lpstr>PowerPoint 演示文稿</vt:lpstr>
      <vt:lpstr>PowerPoint 演示文稿</vt:lpstr>
      <vt:lpstr> </vt:lpstr>
      <vt:lpstr>PowerPoint 演示文稿</vt:lpstr>
      <vt:lpstr>PowerPoint 演示文稿</vt:lpstr>
      <vt:lpstr>Translate the phrases. </vt:lpstr>
      <vt:lpstr>Complete the following sentences. </vt:lpstr>
      <vt:lpstr>Summary</vt:lpstr>
      <vt:lpstr>Summary</vt:lpstr>
      <vt:lpstr>PowerPoint 演示文稿</vt:lpstr>
      <vt:lpstr>PowerPoint 演示文稿</vt:lpstr>
      <vt:lpstr>Project</vt:lpstr>
      <vt:lpstr>Homework</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2008-05-30T01:00:00Z</dcterms:created>
  <dcterms:modified xsi:type="dcterms:W3CDTF">2023-01-16T17:15:24Z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9D96D9996B1A40D0902C6949F9209E11</vt:lpwstr>
  </property>
  <property fmtid="{A09F084E-AD41-489F-8076-AA5BE3082BCA}" pid="100">
    <vt:ui4>5</vt:ui4>
  </property>
  <property fmtid="{64440492-4C8B-11D1-8B70-080036B11A03}" pid="11">
    <vt:lpwstr>www.2ppt.com-爱PPT提供资源下载</vt:lpwstr>
  </property>
</Properties>
</file>