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57" r:id="rId2"/>
    <p:sldId id="458" r:id="rId3"/>
    <p:sldId id="485" r:id="rId4"/>
    <p:sldId id="459" r:id="rId5"/>
    <p:sldId id="484" r:id="rId6"/>
    <p:sldId id="460" r:id="rId7"/>
    <p:sldId id="461" r:id="rId8"/>
    <p:sldId id="502" r:id="rId9"/>
    <p:sldId id="506" r:id="rId10"/>
    <p:sldId id="487" r:id="rId11"/>
    <p:sldId id="505" r:id="rId12"/>
    <p:sldId id="523" r:id="rId13"/>
    <p:sldId id="488" r:id="rId14"/>
    <p:sldId id="503" r:id="rId15"/>
    <p:sldId id="504" r:id="rId16"/>
    <p:sldId id="517" r:id="rId17"/>
    <p:sldId id="470" r:id="rId18"/>
    <p:sldId id="472" r:id="rId19"/>
    <p:sldId id="471" r:id="rId20"/>
    <p:sldId id="473" r:id="rId21"/>
    <p:sldId id="476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4">
          <p15:clr>
            <a:srgbClr val="A4A3A4"/>
          </p15:clr>
        </p15:guide>
        <p15:guide id="2" pos="28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1994"/>
        <p:guide pos="283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>
            <a:lvl1pPr>
              <a:buFont typeface="Arial" panose="020B0604020202020204" pitchFamily="34" charset="0"/>
              <a:buNone/>
              <a:defRPr sz="1200" noProof="1">
                <a:latin typeface="Aharoni" panose="02010803020104030203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>
            <a:lvl1pPr algn="r">
              <a:buFont typeface="Arial" panose="020B0604020202020204" pitchFamily="34" charset="0"/>
              <a:buNone/>
              <a:defRPr sz="1200" noProof="1">
                <a:latin typeface="Aharoni" panose="02010803020104030203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3316" name="幻灯片图像占位符 3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2053" name="备注占位符 4"/>
          <p:cNvSpPr>
            <a:spLocks noGrp="1" noRot="1" noChangeAspect="1"/>
          </p:cNvSpPr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cs typeface="Arial" panose="020B0604020202020204" pitchFamily="34" charset="0"/>
              </a:rPr>
              <a:t>单击此处编辑母版文本样式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zh-CN" altLang="en-US">
                <a:cs typeface="Arial" panose="020B0604020202020204" pitchFamily="34" charset="0"/>
              </a:rPr>
              <a:t>第二级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zh-CN" altLang="en-US">
                <a:cs typeface="Arial" panose="020B0604020202020204" pitchFamily="34" charset="0"/>
              </a:rPr>
              <a:t>第三级</a:t>
            </a:r>
          </a:p>
          <a:p>
            <a:pPr lvl="3">
              <a:buFont typeface="Arial" panose="020B0604020202020204" pitchFamily="34" charset="0"/>
              <a:buNone/>
            </a:pPr>
            <a:r>
              <a:rPr lang="zh-CN" altLang="en-US">
                <a:cs typeface="Arial" panose="020B0604020202020204" pitchFamily="34" charset="0"/>
              </a:rPr>
              <a:t>第四级</a:t>
            </a:r>
          </a:p>
          <a:p>
            <a:pPr lvl="4">
              <a:buFont typeface="Arial" panose="020B0604020202020204" pitchFamily="34" charset="0"/>
              <a:buNone/>
            </a:pPr>
            <a:r>
              <a:rPr lang="zh-CN" altLang="en-US">
                <a:cs typeface="Arial" panose="020B0604020202020204" pitchFamily="34" charset="0"/>
              </a:rPr>
              <a:t>第五级</a:t>
            </a: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>
            <a:lvl1pPr>
              <a:buFont typeface="Arial" panose="020B0604020202020204" pitchFamily="34" charset="0"/>
              <a:buNone/>
              <a:defRPr sz="1200" noProof="1">
                <a:latin typeface="Aharoni" panose="02010803020104030203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>
            <a:lvl1pPr algn="r">
              <a:buFont typeface="Arial" panose="020B0604020202020204" pitchFamily="34" charset="0"/>
              <a:buNone/>
              <a:defRPr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5F0541B1-7C63-4CE5-9D17-B655FA9AF6C2}" type="slidenum">
              <a:rPr lang="zh-CN" altLang="en-US"/>
              <a:t>‹#›</a:t>
            </a:fld>
            <a:endParaRPr lang="zh-CN" altLang="en-US" sz="1200">
              <a:latin typeface="Aharoni" panose="0201080302010403020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1pPr>
    <a:lvl2pPr lvl="1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2pPr>
    <a:lvl3pPr lvl="2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3pPr>
    <a:lvl4pPr lvl="3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4pPr>
    <a:lvl5pPr lvl="4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</a:defRPr>
    </a:lvl5pPr>
    <a:lvl6pPr marL="2286000" lvl="5" indent="0" defTabSz="0" fontAlgn="base">
      <a:defRPr sz="1200" kern="1200"/>
    </a:lvl6pPr>
    <a:lvl7pPr marL="2743200" lvl="6" indent="0" defTabSz="0" fontAlgn="base">
      <a:defRPr sz="1200" kern="1200"/>
    </a:lvl7pPr>
    <a:lvl8pPr marL="3200400" lvl="7" indent="0" defTabSz="0" fontAlgn="base">
      <a:defRPr sz="1200" kern="1200"/>
    </a:lvl8pPr>
    <a:lvl9pPr marL="3657600" lvl="8" indent="0" defTabSz="0" fontAlgn="base">
      <a:defRPr sz="1200" kern="1200"/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5362" name="灯片编号占位符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lIns="91440" tIns="45720" rIns="91440" bIns="45720" numCol="1" anchorCtr="0" compatLnSpc="1"/>
          <a:lstStyle/>
          <a:p>
            <a:pPr>
              <a:buFont typeface="Arial" panose="020B0604020202020204" pitchFamily="34" charset="0"/>
              <a:buNone/>
            </a:pPr>
            <a:fld id="{69D8A2D9-7DA5-4DEC-A93F-38E10A1B8898}" type="slidenum">
              <a:rPr lang="zh-CN" altLang="en-US" smtClean="0"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zh-CN" altLang="en-US" sz="1200" smtClean="0">
              <a:latin typeface="Aharoni" panose="02010803020104030203"/>
              <a:ea typeface="宋体" panose="02010600030101010101" pitchFamily="2" charset="-122"/>
            </a:endParaRPr>
          </a:p>
        </p:txBody>
      </p:sp>
      <p:sp>
        <p:nvSpPr>
          <p:cNvPr id="15363" name="文本占位符 3"/>
          <p:cNvSpPr>
            <a:spLocks noGrp="1"/>
          </p:cNvSpPr>
          <p:nvPr>
            <p:ph type="body" sz="quarter"/>
          </p:nvPr>
        </p:nvSpPr>
        <p:spPr bwMode="auto">
          <a:xfrm>
            <a:off x="661988" y="3932238"/>
            <a:ext cx="5295900" cy="3216275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solidFill>
                <a:srgbClr val="00000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1746" name="文本占位符 2"/>
          <p:cNvSpPr>
            <a:spLocks noGrp="1"/>
          </p:cNvSpPr>
          <p:nvPr>
            <p:ph type="body" sz="quarter"/>
          </p:nvPr>
        </p:nvSpPr>
        <p:spPr bwMode="auto">
          <a:xfrm>
            <a:off x="661988" y="3932238"/>
            <a:ext cx="5295900" cy="3216275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821C8-1264-4A49-BD9E-D9B794ACBC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C641A-AB6D-4FBA-B44E-9E837E625C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821C8-1264-4A49-BD9E-D9B794ACBC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C641A-AB6D-4FBA-B44E-9E837E625C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821C8-1264-4A49-BD9E-D9B794ACBC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C641A-AB6D-4FBA-B44E-9E837E625C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821C8-1264-4A49-BD9E-D9B794ACBC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C641A-AB6D-4FBA-B44E-9E837E625C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821C8-1264-4A49-BD9E-D9B794ACBC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C641A-AB6D-4FBA-B44E-9E837E625C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821C8-1264-4A49-BD9E-D9B794ACBC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C641A-AB6D-4FBA-B44E-9E837E625C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821C8-1264-4A49-BD9E-D9B794ACBC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C641A-AB6D-4FBA-B44E-9E837E625C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821C8-1264-4A49-BD9E-D9B794ACBC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C641A-AB6D-4FBA-B44E-9E837E625C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821C8-1264-4A49-BD9E-D9B794ACBC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C641A-AB6D-4FBA-B44E-9E837E625C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821C8-1264-4A49-BD9E-D9B794ACBC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C641A-AB6D-4FBA-B44E-9E837E625C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821C8-1264-4A49-BD9E-D9B794ACBC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C641A-AB6D-4FBA-B44E-9E837E625C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D54821C8-1264-4A49-BD9E-D9B794ACBC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10EC641A-AB6D-4FBA-B44E-9E837E625C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F:\&#35838;&#20214;\&#12298;&#35299;&#35835;&#12299;&#25945;&#24072;&#29992;&#20070;\&#20864;&#25945;\&#19971;&#19979;\&#12298;&#35299;&#35835;&#12299;&#20864;&#25945;&#33521;&#35821;&#19971;&#19979;ppt\&#20864;&#25945;&#33521;&#35821;&#19971;&#24180;&#32423;&#19979;&#20876;&#31532;&#22235;&#21333;&#20803;\&#20864;&#25945;&#33521;&#35821;&#19971;&#24180;&#32423;&#19979;&#20876;&#31532;&#22235;&#21333;&#20803;&#31532;&#19968;&#35838;&#26102;\U4_Lesson%2019%20A%20Dinner%20Date.mp3" TargetMode="External"/><Relationship Id="rId1" Type="http://schemas.microsoft.com/office/2007/relationships/media" Target="file:///F:\&#35838;&#20214;\&#12298;&#35299;&#35835;&#12299;&#25945;&#24072;&#29992;&#20070;\&#20864;&#25945;\&#19971;&#19979;\&#12298;&#35299;&#35835;&#12299;&#20864;&#25945;&#33521;&#35821;&#19971;&#19979;ppt\&#20864;&#25945;&#33521;&#35821;&#19971;&#24180;&#32423;&#19979;&#20876;&#31532;&#22235;&#21333;&#20803;\&#20864;&#25945;&#33521;&#35821;&#19971;&#24180;&#32423;&#19979;&#20876;&#31532;&#22235;&#21333;&#20803;&#31532;&#19968;&#35838;&#26102;\U4_Lesson%2019%20A%20Dinner%20Date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-2" y="2852936"/>
            <a:ext cx="9144000" cy="7457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 </a:t>
            </a:r>
            <a:r>
              <a:rPr lang="zh-CN" altLang="en-US" sz="72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Dinner Date</a:t>
            </a:r>
          </a:p>
        </p:txBody>
      </p:sp>
      <p:sp>
        <p:nvSpPr>
          <p:cNvPr id="3075" name="文本框 99"/>
          <p:cNvSpPr>
            <a:spLocks noChangeArrowheads="1"/>
          </p:cNvSpPr>
          <p:nvPr/>
        </p:nvSpPr>
        <p:spPr bwMode="auto">
          <a:xfrm>
            <a:off x="630236" y="1268760"/>
            <a:ext cx="788352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Unit </a:t>
            </a:r>
            <a:r>
              <a:rPr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4 After-School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Activities</a:t>
            </a:r>
          </a:p>
        </p:txBody>
      </p:sp>
      <p:sp>
        <p:nvSpPr>
          <p:cNvPr id="5" name="矩形 4"/>
          <p:cNvSpPr/>
          <p:nvPr/>
        </p:nvSpPr>
        <p:spPr>
          <a:xfrm>
            <a:off x="2924752" y="53100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ldLvl="0"/>
      <p:bldP spid="3074" grpId="1" bldLvl="0"/>
      <p:bldP spid="3075" grpId="0" bldLvl="0"/>
      <p:bldP spid="3075" grpId="1" bldLvl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6525" y="584200"/>
            <a:ext cx="8870950" cy="58159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4000" b="1" u="sng" dirty="0">
                <a:solidFill>
                  <a:srgbClr val="CC00CC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2.</a:t>
            </a:r>
            <a:r>
              <a:rPr lang="en-US" altLang="zh-CN" sz="4000" u="sng" dirty="0">
                <a:solidFill>
                  <a:srgbClr val="CC00CC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I have volleyball practice tomorrow.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  practice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用作名词或动词,意为“练习”。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  </a:t>
            </a:r>
            <a:r>
              <a:rPr lang="en-US" altLang="zh-CN" sz="3600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I’m going to _________ my piano now.</a:t>
            </a:r>
            <a:endParaRPr lang="en-US" altLang="zh-CN" sz="4000" i="1" dirty="0">
              <a:solidFill>
                <a:srgbClr val="0000CC"/>
              </a:solidFill>
              <a:latin typeface="Times New Roman" panose="02020603050405020304" pitchFamily="18" charset="0"/>
              <a:ea typeface="NEU-BZ-S92" charset="0"/>
              <a:cs typeface="NEU-BZ-S92" charset="0"/>
              <a:sym typeface="+mn-ea"/>
            </a:endParaRPr>
          </a:p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我现在要去练习钢琴了。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practice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接动词时,用</a:t>
            </a:r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v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.-ing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。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  <a:sym typeface="+mn-ea"/>
            </a:endParaRPr>
          </a:p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600" b="1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 </a:t>
            </a:r>
            <a:r>
              <a:rPr lang="en-US" altLang="zh-CN" sz="3600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 We need to practice________ basketball.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我们   需要练习打篮球。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65805" y="2604135"/>
            <a:ext cx="16814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practice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50385" y="5071745"/>
            <a:ext cx="16941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600" b="1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playing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1"/>
          <p:cNvSpPr txBox="1">
            <a:spLocks noChangeArrowheads="1"/>
          </p:cNvSpPr>
          <p:nvPr/>
        </p:nvSpPr>
        <p:spPr bwMode="auto">
          <a:xfrm>
            <a:off x="754380" y="891540"/>
            <a:ext cx="7508875" cy="41549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3.Wednesday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is </a:t>
            </a:r>
            <a:r>
              <a:rPr lang="en-US" altLang="zh-CN" sz="3200" b="1" dirty="0"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not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good for</a:t>
            </a:r>
            <a:r>
              <a:rPr lang="en-US" altLang="zh-CN" sz="3200" b="1" dirty="0"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 me.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 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be good for      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对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......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有好处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Walking 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is good for 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your health 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Enough sleep ______  _______ ______ you </a:t>
            </a:r>
            <a:r>
              <a:rPr lang="en-US" altLang="zh-CN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.</a:t>
            </a:r>
            <a:endParaRPr lang="en-US" altLang="zh-CN" sz="3600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608070" y="3496945"/>
            <a:ext cx="42138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is          good        for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0085" y="807720"/>
            <a:ext cx="7828280" cy="5908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/>
              <a:t>4 .</a:t>
            </a:r>
            <a:r>
              <a:rPr lang="en-US" altLang="zh-CN" sz="3600">
                <a:solidFill>
                  <a:srgbClr val="FF0000"/>
                </a:solidFill>
              </a:rPr>
              <a:t>How about</a:t>
            </a:r>
            <a:r>
              <a:rPr lang="en-US" altLang="zh-CN" sz="3600"/>
              <a:t> coming over for dinner </a:t>
            </a:r>
          </a:p>
          <a:p>
            <a:pPr algn="l">
              <a:lnSpc>
                <a:spcPct val="150000"/>
              </a:lnSpc>
            </a:pPr>
            <a:r>
              <a:rPr lang="en-US" altLang="zh-CN" sz="3600"/>
              <a:t>this evening ?</a:t>
            </a:r>
          </a:p>
          <a:p>
            <a:pPr algn="l">
              <a:lnSpc>
                <a:spcPct val="150000"/>
              </a:lnSpc>
            </a:pPr>
            <a:r>
              <a:rPr lang="en-US" altLang="zh-CN" sz="3600">
                <a:solidFill>
                  <a:srgbClr val="FF0000"/>
                </a:solidFill>
                <a:sym typeface="+mn-ea"/>
              </a:rPr>
              <a:t>How /What about...?</a:t>
            </a:r>
            <a:r>
              <a:rPr lang="zh-CN" altLang="en-US" sz="3600">
                <a:solidFill>
                  <a:srgbClr val="FF0000"/>
                </a:solidFill>
                <a:sym typeface="+mn-ea"/>
              </a:rPr>
              <a:t>意为</a:t>
            </a:r>
            <a:r>
              <a:rPr lang="en-US" altLang="zh-CN" sz="3600">
                <a:solidFill>
                  <a:srgbClr val="FF0000"/>
                </a:solidFill>
                <a:sym typeface="+mn-ea"/>
              </a:rPr>
              <a:t>......</a:t>
            </a:r>
            <a:r>
              <a:rPr lang="zh-CN" altLang="en-US" sz="3600">
                <a:solidFill>
                  <a:srgbClr val="FF0000"/>
                </a:solidFill>
                <a:sym typeface="+mn-ea"/>
              </a:rPr>
              <a:t>怎么样？</a:t>
            </a:r>
          </a:p>
          <a:p>
            <a:pPr algn="l"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sym typeface="+mn-ea"/>
              </a:rPr>
              <a:t>后接名词，代词，动名词。</a:t>
            </a:r>
          </a:p>
          <a:p>
            <a:pPr algn="l">
              <a:lnSpc>
                <a:spcPct val="150000"/>
              </a:lnSpc>
            </a:pPr>
            <a:r>
              <a:rPr lang="en-US" altLang="zh-CN" sz="3600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How about going swimming this </a:t>
            </a:r>
          </a:p>
          <a:p>
            <a:pPr algn="l">
              <a:lnSpc>
                <a:spcPct val="150000"/>
              </a:lnSpc>
            </a:pPr>
            <a:r>
              <a:rPr lang="en-US" altLang="zh-CN" sz="3600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afternoon?</a:t>
            </a:r>
          </a:p>
          <a:p>
            <a:pPr algn="l">
              <a:lnSpc>
                <a:spcPct val="150000"/>
              </a:lnSpc>
            </a:pPr>
            <a:endParaRPr lang="en-US" altLang="zh-CN" sz="3600">
              <a:solidFill>
                <a:schemeClr val="tx1">
                  <a:lumMod val="95000"/>
                  <a:lumOff val="5000"/>
                </a:schemeClr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99"/>
          <p:cNvSpPr txBox="1">
            <a:spLocks noChangeArrowheads="1"/>
          </p:cNvSpPr>
          <p:nvPr/>
        </p:nvSpPr>
        <p:spPr bwMode="auto">
          <a:xfrm>
            <a:off x="419100" y="496888"/>
            <a:ext cx="8689975" cy="61239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宋体" panose="02010600030101010101" pitchFamily="2" charset="-122"/>
              </a:rPr>
              <a:t>4.</a:t>
            </a:r>
            <a:r>
              <a:rPr lang="en-US" altLang="zh-CN" sz="2800" b="1" i="1" dirty="0">
                <a:latin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宋体" panose="02010600030101010101" pitchFamily="2" charset="-122"/>
              </a:rPr>
              <a:t>be going to</a:t>
            </a:r>
            <a:r>
              <a:rPr lang="en-US" altLang="zh-CN" sz="2800" b="1" i="1" dirty="0">
                <a:latin typeface="宋体" panose="02010600030101010101" pitchFamily="2" charset="-122"/>
              </a:rPr>
              <a:t> </a:t>
            </a:r>
            <a:r>
              <a:rPr lang="zh-CN" altLang="en-US" sz="2800" dirty="0">
                <a:latin typeface="宋体" panose="02010600030101010101" pitchFamily="2" charset="-122"/>
              </a:rPr>
              <a:t>结构：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◆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be going </a:t>
            </a:r>
            <a:r>
              <a:rPr lang="en-US" altLang="zh-CN" sz="2800" b="1" dirty="0" err="1">
                <a:solidFill>
                  <a:srgbClr val="FF0000"/>
                </a:solidFill>
                <a:latin typeface="宋体" panose="02010600030101010101" pitchFamily="2" charset="-122"/>
              </a:rPr>
              <a:t>to+V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原</a:t>
            </a:r>
            <a:r>
              <a:rPr lang="en-US" altLang="zh-CN" sz="2800" dirty="0">
                <a:latin typeface="宋体" panose="02010600030101010101" pitchFamily="2" charset="-122"/>
              </a:rPr>
              <a:t>, </a:t>
            </a:r>
            <a:r>
              <a:rPr lang="zh-CN" altLang="en-US" sz="2800" dirty="0">
                <a:latin typeface="宋体" panose="02010600030101010101" pitchFamily="2" charset="-122"/>
              </a:rPr>
              <a:t>意为“将要；打算做某事”，表示按计划或安排即将发生的动作，其中</a:t>
            </a:r>
            <a:r>
              <a:rPr lang="en-US" altLang="zh-CN" sz="2800" dirty="0">
                <a:latin typeface="宋体" panose="02010600030101010101" pitchFamily="2" charset="-122"/>
              </a:rPr>
              <a:t>be</a:t>
            </a:r>
            <a:r>
              <a:rPr lang="zh-CN" altLang="en-US" sz="2800" dirty="0">
                <a:latin typeface="宋体" panose="02010600030101010101" pitchFamily="2" charset="-122"/>
              </a:rPr>
              <a:t>要随主语的人称和数而变化。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800" b="1" dirty="0">
                <a:latin typeface="宋体" panose="02010600030101010101" pitchFamily="2" charset="-122"/>
                <a:sym typeface="+mn-ea"/>
              </a:rPr>
              <a:t>肯定句：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主语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+be +going to do </a:t>
            </a:r>
            <a:r>
              <a:rPr lang="en-US" altLang="zh-CN" sz="2800" b="1" dirty="0" err="1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sth</a:t>
            </a: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I am going to swim tomorrow.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800" b="1" dirty="0">
                <a:latin typeface="宋体" panose="02010600030101010101" pitchFamily="2" charset="-122"/>
                <a:sym typeface="+mn-ea"/>
              </a:rPr>
              <a:t>否定句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：主语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+be+ not +going to do </a:t>
            </a:r>
            <a:r>
              <a:rPr lang="en-US" altLang="zh-CN" sz="2800" b="1" dirty="0" err="1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sth</a:t>
            </a: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He is not going to swim tomorrow.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800" b="1" dirty="0">
                <a:latin typeface="宋体" panose="02010600030101010101" pitchFamily="2" charset="-122"/>
                <a:sym typeface="+mn-ea"/>
              </a:rPr>
              <a:t>一般疑问句：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Be +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主语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+ going to do </a:t>
            </a:r>
            <a:r>
              <a:rPr lang="en-US" altLang="zh-CN" sz="2800" b="1" dirty="0" err="1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 ?</a:t>
            </a: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Are you going to swim tomorrow?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Yes, I am.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→</a:t>
            </a:r>
            <a:r>
              <a:rPr lang="zh-CN" altLang="en-US" sz="2800" b="1" dirty="0">
                <a:latin typeface="宋体" panose="02010600030101010101" pitchFamily="2" charset="-122"/>
              </a:rPr>
              <a:t>肯定答语：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Yes, 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主语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+be.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No, I’m not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.→</a:t>
            </a:r>
            <a:r>
              <a:rPr lang="zh-CN" altLang="en-US" sz="2800" b="1" dirty="0">
                <a:latin typeface="宋体" panose="02010600030101010101" pitchFamily="2" charset="-122"/>
              </a:rPr>
              <a:t>否定答语：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No, 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主语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+be +not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When are you going to swim?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8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1"/>
          <p:cNvSpPr txBox="1">
            <a:spLocks noChangeArrowheads="1"/>
          </p:cNvSpPr>
          <p:nvPr/>
        </p:nvSpPr>
        <p:spPr bwMode="auto">
          <a:xfrm>
            <a:off x="1270" y="263525"/>
            <a:ext cx="8891905" cy="54463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4)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特殊疑问句：特殊疑问词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+be+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主语</a:t>
            </a: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+ going to do sth 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1. 今天下午我们要去踢足球</a:t>
            </a:r>
            <a:r>
              <a:rPr lang="en-US" altLang="zh-CN" sz="200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。</a:t>
            </a:r>
            <a:endParaRPr lang="en-US" altLang="zh-CN" sz="2400">
              <a:solidFill>
                <a:srgbClr val="000000"/>
              </a:solidFill>
              <a:latin typeface="宋体" panose="02010600030101010101" pitchFamily="2" charset="-122"/>
              <a:sym typeface="+mn-ea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ym typeface="+mn-ea"/>
              </a:rPr>
              <a:t>We _____ _______ ____ _____ _______   this afternoon.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ym typeface="+mn-ea"/>
              </a:rPr>
              <a:t>eg</a:t>
            </a:r>
            <a:r>
              <a:rPr lang="zh-CN" altLang="en-US" sz="2400">
                <a:sym typeface="+mn-ea"/>
              </a:rPr>
              <a:t>. 你打算今天下午做作业吗？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ym typeface="+mn-ea"/>
              </a:rPr>
              <a:t>____ you ______ ____ ___ your homework _____ </a:t>
            </a:r>
            <a:r>
              <a:rPr lang="zh-CN" altLang="en-US" sz="2000">
                <a:sym typeface="+mn-ea"/>
              </a:rPr>
              <a:t>________   </a:t>
            </a:r>
            <a:r>
              <a:rPr lang="zh-CN" altLang="en-US" sz="2400">
                <a:sym typeface="+mn-ea"/>
              </a:rPr>
              <a:t>    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ym typeface="+mn-ea"/>
              </a:rPr>
              <a:t>3.学生们准备明天干什么? -帮助农民摘苹果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ym typeface="+mn-ea"/>
              </a:rPr>
              <a:t>-What</a:t>
            </a:r>
            <a:r>
              <a:rPr lang="en-US" altLang="zh-CN" sz="2400">
                <a:sym typeface="+mn-ea"/>
              </a:rPr>
              <a:t>_____</a:t>
            </a:r>
            <a:r>
              <a:rPr lang="zh-CN" altLang="en-US" sz="2400">
                <a:sym typeface="+mn-ea"/>
              </a:rPr>
              <a:t> the students __</a:t>
            </a:r>
            <a:r>
              <a:rPr lang="en-US" altLang="zh-CN" sz="2400">
                <a:sym typeface="+mn-ea"/>
              </a:rPr>
              <a:t>____ ______ _________ _________?</a:t>
            </a:r>
            <a:endParaRPr lang="zh-CN" altLang="en-US" sz="2000">
              <a:sym typeface="+mn-ea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ym typeface="+mn-ea"/>
              </a:rPr>
              <a:t>They ___</a:t>
            </a:r>
            <a:r>
              <a:rPr lang="en-US" altLang="zh-CN" sz="2000">
                <a:sym typeface="+mn-ea"/>
              </a:rPr>
              <a:t>_____ _________ _________ _________ farmers ________ apples.</a:t>
            </a:r>
          </a:p>
        </p:txBody>
      </p:sp>
      <p:sp>
        <p:nvSpPr>
          <p:cNvPr id="28675" name="文本框 2"/>
          <p:cNvSpPr txBox="1">
            <a:spLocks noChangeArrowheads="1"/>
          </p:cNvSpPr>
          <p:nvPr/>
        </p:nvSpPr>
        <p:spPr bwMode="auto">
          <a:xfrm>
            <a:off x="687705" y="1405573"/>
            <a:ext cx="499808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are     going        to 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    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play   football</a:t>
            </a:r>
          </a:p>
        </p:txBody>
      </p:sp>
      <p:sp>
        <p:nvSpPr>
          <p:cNvPr id="28676" name="文本框 3"/>
          <p:cNvSpPr txBox="1">
            <a:spLocks noChangeArrowheads="1"/>
          </p:cNvSpPr>
          <p:nvPr/>
        </p:nvSpPr>
        <p:spPr bwMode="auto">
          <a:xfrm>
            <a:off x="118745" y="2619375"/>
            <a:ext cx="6572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Are</a:t>
            </a:r>
            <a:endParaRPr lang="zh-CN" altLang="en-US" sz="2400">
              <a:solidFill>
                <a:srgbClr val="FF0000"/>
              </a:solidFill>
              <a:sym typeface="+mn-ea"/>
            </a:endParaRPr>
          </a:p>
        </p:txBody>
      </p:sp>
      <p:sp>
        <p:nvSpPr>
          <p:cNvPr id="28677" name="文本框 4"/>
          <p:cNvSpPr txBox="1">
            <a:spLocks noChangeArrowheads="1"/>
          </p:cNvSpPr>
          <p:nvPr/>
        </p:nvSpPr>
        <p:spPr bwMode="auto">
          <a:xfrm>
            <a:off x="1496060" y="2557780"/>
            <a:ext cx="219773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going    to</a:t>
            </a:r>
            <a:r>
              <a:rPr lang="en-US" altLang="zh-CN" sz="2400">
                <a:sym typeface="+mn-ea"/>
              </a:rPr>
              <a:t>    </a:t>
            </a:r>
            <a:r>
              <a:rPr lang="en-US" altLang="zh-CN" sz="2400">
                <a:solidFill>
                  <a:srgbClr val="FF0000"/>
                </a:solidFill>
                <a:sym typeface="+mn-ea"/>
              </a:rPr>
              <a:t>do</a:t>
            </a:r>
          </a:p>
        </p:txBody>
      </p:sp>
      <p:sp>
        <p:nvSpPr>
          <p:cNvPr id="28680" name="文本框 7"/>
          <p:cNvSpPr txBox="1">
            <a:spLocks noChangeArrowheads="1"/>
          </p:cNvSpPr>
          <p:nvPr/>
        </p:nvSpPr>
        <p:spPr bwMode="auto">
          <a:xfrm>
            <a:off x="1066483" y="3666490"/>
            <a:ext cx="62357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are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111240" y="2557780"/>
            <a:ext cx="2367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sym typeface="+mn-ea"/>
              </a:rPr>
              <a:t>this     afternoon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501390" y="3666490"/>
            <a:ext cx="321119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sym typeface="+mn-ea"/>
              </a:rPr>
              <a:t>  going        to          do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2420" y="4316095"/>
            <a:ext cx="131064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sym typeface="+mn-ea"/>
              </a:rPr>
              <a:t> tomorrow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4400" y="4714875"/>
            <a:ext cx="45440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sym typeface="+mn-ea"/>
              </a:rPr>
              <a:t>are        going       to            help</a:t>
            </a:r>
            <a:r>
              <a:rPr lang="en-US" altLang="zh-CN">
                <a:sym typeface="+mn-ea"/>
              </a:rPr>
              <a:t> 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019925" y="4714875"/>
            <a:ext cx="8521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sym typeface="+mn-ea"/>
              </a:rPr>
              <a:t>pick</a:t>
            </a:r>
            <a:r>
              <a:rPr lang="en-US" altLang="zh-CN">
                <a:sym typeface="+mn-ea"/>
              </a:rPr>
              <a:t>_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/>
      <p:bldP spid="28677" grpId="0"/>
      <p:bldP spid="28680" grpId="0"/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3250" y="641350"/>
            <a:ext cx="7937500" cy="6092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u="sng" dirty="0"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5.I’m not doing well in math this year. </a:t>
            </a:r>
          </a:p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词组“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do well in…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”意为“在……方面做得好;擅长于……”,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in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之后接名词、动名词或代词。在意思和用法上相当于常用搭配“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be good at…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”。</a:t>
            </a:r>
          </a:p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丹尼擅长做面包圈</a:t>
            </a:r>
            <a:endParaRPr lang="en-US" altLang="zh-CN" sz="2400" b="1" dirty="0">
              <a:latin typeface="Times New Roman" panose="02020603050405020304" pitchFamily="18" charset="0"/>
              <a:ea typeface="NEU-BZ-S92" charset="0"/>
              <a:cs typeface="NEU-BZ-S92" charset="0"/>
              <a:sym typeface="+mn-ea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   Danny is good at making donuts.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=</a:t>
            </a:r>
            <a:r>
              <a:rPr lang="en-US" altLang="zh-CN" sz="2400" b="1" dirty="0"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Dann</a:t>
            </a:r>
            <a:r>
              <a:rPr lang="en-US" altLang="zh-CN" sz="2400" dirty="0"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y____________</a:t>
            </a:r>
            <a:r>
              <a:rPr lang="en-US" altLang="zh-CN" sz="2400" b="1" dirty="0"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_  making donuts.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  <a:sym typeface="+mn-ea"/>
            </a:endParaRPr>
          </a:p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我语文和美术学得好。</a:t>
            </a:r>
          </a:p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i="1" dirty="0"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 do well in Chinese and art.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i="1" dirty="0"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=I________________ Chinese and art.</a:t>
            </a:r>
          </a:p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我语文和美术学得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好</a:t>
            </a:r>
            <a:r>
              <a:rPr lang="zh-CN" alt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09040" y="5704205"/>
            <a:ext cx="17233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am good at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22120" y="4173855"/>
            <a:ext cx="16897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does well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38655" y="1478280"/>
            <a:ext cx="5878195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b="1" i="1" dirty="0">
                <a:solidFill>
                  <a:srgbClr val="FF0000"/>
                </a:solidFill>
                <a:uFillTx/>
              </a:rPr>
              <a:t>Exercises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0" y="1412875"/>
            <a:ext cx="8640763" cy="4968875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We _________________ (have) a party for Mum’s birthday tomorrow.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Alice ________________ (borrow) some books from the library after school.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My family _________________ (go) on a trip to Beijing next week.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Tom and Jim _________________ (make) a model plane together this weekend.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I ________________ (be) a volleyball player in the future. I enjoy volleyball so much!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503363" y="1333500"/>
            <a:ext cx="39592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are going to have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147378" y="3317558"/>
            <a:ext cx="1339850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is going</a:t>
            </a:r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1608138" y="2290763"/>
            <a:ext cx="40322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is going to borrow</a:t>
            </a:r>
          </a:p>
        </p:txBody>
      </p:sp>
      <p:sp>
        <p:nvSpPr>
          <p:cNvPr id="17414" name="Text Box 123"/>
          <p:cNvSpPr txBox="1"/>
          <p:nvPr/>
        </p:nvSpPr>
        <p:spPr>
          <a:xfrm>
            <a:off x="647700" y="468313"/>
            <a:ext cx="6551613" cy="94456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Fill in the blanks with the correct form of “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be going to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”.</a:t>
            </a: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2857500" y="4141788"/>
            <a:ext cx="2921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are going to make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187450" y="5084763"/>
            <a:ext cx="2430463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am going to be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/>
      <p:bldP spid="52233" grpId="0"/>
      <p:bldP spid="17413" grpId="0"/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文本框 99"/>
          <p:cNvSpPr txBox="1">
            <a:spLocks noChangeArrowheads="1"/>
          </p:cNvSpPr>
          <p:nvPr/>
        </p:nvSpPr>
        <p:spPr bwMode="auto">
          <a:xfrm>
            <a:off x="898525" y="182563"/>
            <a:ext cx="7188200" cy="5262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Fill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in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the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blanks.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</a:rPr>
              <a:t>1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NEU-BZ-S92"/>
              </a:rPr>
              <a:t>充足的睡眠对健康有有益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　　　　　　　　　　　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Enough sleep _____ _____ ______ health .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/>
              <a:cs typeface="NEU-HZ-S9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</a:rPr>
              <a:t>3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下周她打算和我们一起参观长城了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。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NEU-BZ-S92"/>
              <a:cs typeface="NEU-BZ-S9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She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　　　　　　　　　　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Great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Wall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with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us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next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week.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/>
              <a:cs typeface="NEU-HZ-S9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</a:rPr>
              <a:t>4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去游泳怎么样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?</a:t>
            </a:r>
            <a:endParaRPr lang="en-US" altLang="zh-CN" sz="2400" u="sng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　　　　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　　　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going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swimming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?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/>
              <a:cs typeface="NEU-HZ-S9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</a:rPr>
              <a:t>5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李明每天练习打篮球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。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NEU-BZ-S92"/>
              <a:cs typeface="NEU-BZ-S9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Li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Ming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　　　　　　　　　　　　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every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day.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NEU-BZ-S92"/>
              <a:cs typeface="NEU-BZ-S9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50733" y="1870393"/>
            <a:ext cx="271208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is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going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to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visit</a:t>
            </a:r>
            <a:endParaRPr lang="zh-CN" altLang="en-US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5803" y="3166428"/>
            <a:ext cx="357187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 How/What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 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about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　</a:t>
            </a:r>
            <a:endParaRPr lang="zh-CN" altLang="en-US"/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242503" y="4088130"/>
            <a:ext cx="450024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practices playing basketball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312160" y="986790"/>
            <a:ext cx="251968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is    good  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" grpId="4"/>
      <p:bldP spid="3" grpId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23"/>
          <p:cNvSpPr txBox="1"/>
          <p:nvPr/>
        </p:nvSpPr>
        <p:spPr>
          <a:xfrm>
            <a:off x="684213" y="620713"/>
            <a:ext cx="8459787" cy="94456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b="1">
                <a:solidFill>
                  <a:srgbClr val="CC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Work in pairs. What are you going to do after school this week? Make up a dialogue.</a:t>
            </a:r>
          </a:p>
        </p:txBody>
      </p:sp>
      <p:sp>
        <p:nvSpPr>
          <p:cNvPr id="18436" name="Rectangle 4"/>
          <p:cNvSpPr/>
          <p:nvPr/>
        </p:nvSpPr>
        <p:spPr>
          <a:xfrm>
            <a:off x="647700" y="1762125"/>
            <a:ext cx="7848600" cy="576263"/>
          </a:xfrm>
          <a:prstGeom prst="rect">
            <a:avLst/>
          </a:prstGeom>
          <a:noFill/>
          <a:ln w="12700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+mn-ea"/>
              </a:rPr>
              <a:t>Example:</a:t>
            </a:r>
          </a:p>
        </p:txBody>
      </p:sp>
      <p:sp>
        <p:nvSpPr>
          <p:cNvPr id="18437" name="Rectangle 4"/>
          <p:cNvSpPr/>
          <p:nvPr/>
        </p:nvSpPr>
        <p:spPr>
          <a:xfrm>
            <a:off x="504825" y="2338388"/>
            <a:ext cx="7991475" cy="2808287"/>
          </a:xfrm>
          <a:prstGeom prst="rect">
            <a:avLst/>
          </a:prstGeom>
          <a:noFill/>
          <a:ln w="12700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A: What are you going to do after school on Wednesday?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B: I’m going to see a movie with my friends. What are you going to do on…?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A: I’m going to …</a:t>
            </a:r>
          </a:p>
        </p:txBody>
      </p:sp>
      <p:pic>
        <p:nvPicPr>
          <p:cNvPr id="17" name="图片 16" descr="t01fc59da1499519b3b[1]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438775" y="4349750"/>
            <a:ext cx="2373630" cy="1819910"/>
          </a:xfrm>
          <a:prstGeom prst="ellips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build="p"/>
      <p:bldP spid="1843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1" descr="t01233fa5b859108a9f[1]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75" y="76200"/>
            <a:ext cx="5520690" cy="343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图片 4" descr="t01ccd6bddaeb477751[1]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5745" y="3512185"/>
            <a:ext cx="633476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文本框 99"/>
          <p:cNvSpPr txBox="1">
            <a:spLocks noChangeArrowheads="1"/>
          </p:cNvSpPr>
          <p:nvPr/>
        </p:nvSpPr>
        <p:spPr bwMode="auto">
          <a:xfrm>
            <a:off x="4637405" y="442913"/>
            <a:ext cx="5080000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NEU-F5-S92"/>
                <a:cs typeface="NEU-F5-S92"/>
              </a:rPr>
              <a:t>After-School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方正黑体_GBK"/>
                <a:cs typeface="方正黑体_GBK"/>
              </a:rPr>
              <a:t>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NEU-F5-S92"/>
                <a:cs typeface="NEU-F5-S92"/>
              </a:rPr>
              <a:t>Activities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523865" y="1623695"/>
            <a:ext cx="366014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>
                <a:solidFill>
                  <a:schemeClr val="tx1">
                    <a:lumMod val="95000"/>
                    <a:lumOff val="5000"/>
                  </a:schemeClr>
                </a:solidFill>
              </a:rPr>
              <a:t>What are they doing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en-US" altLang="zh-CN" sz="280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765175" y="1484784"/>
            <a:ext cx="7677150" cy="27130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FF00FF"/>
                </a:solidFill>
                <a:latin typeface="Times New Roman" panose="02020603050405020304" pitchFamily="18" charset="0"/>
                <a:ea typeface="NEU-F5-S92"/>
                <a:cs typeface="NEU-F5-S92"/>
              </a:rPr>
              <a:t>Homework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.Review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recite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important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points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of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Lesson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19.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/>
              <a:cs typeface="NEU-HZ-S9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.Write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passage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of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your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after-school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activities.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/>
              <a:cs typeface="NEU-HZ-S9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.Preview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Lesson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20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34819" name="图片 3" descr="图片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17995" y="4467543"/>
            <a:ext cx="1774825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动作按钮: 后退或前一项 1">
            <a:hlinkClick r:id="" action="ppaction://hlinkshowjump?jump=firstslide"/>
          </p:cNvPr>
          <p:cNvSpPr/>
          <p:nvPr/>
        </p:nvSpPr>
        <p:spPr>
          <a:xfrm>
            <a:off x="7380288" y="5373688"/>
            <a:ext cx="503237" cy="431800"/>
          </a:xfrm>
          <a:prstGeom prst="actionButtonBackPrevious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547813" y="1773238"/>
            <a:ext cx="5886450" cy="1311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8000" i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Gothic" panose="020B0609070205080204" pitchFamily="49" charset="-128"/>
                <a:ea typeface="MS Gothic" panose="020B0609070205080204" pitchFamily="49" charset="-128"/>
              </a:rPr>
              <a:t>Thank you !</a:t>
            </a:r>
            <a:r>
              <a:rPr lang="en-US" altLang="zh-CN" i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31640" y="242088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395536" y="188640"/>
            <a:ext cx="8369935" cy="614014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Teaching 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aims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（教学目标）：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1.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能够掌握课标要求四会词汇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: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activity, volleyball, practice, chess, 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club,both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,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  <a:sym typeface="+mn-ea"/>
              </a:rPr>
              <a:t>nothing,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come over, do well in.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2. The main sentence: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    How about…?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    Would you like to…?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3. Students can use “be going to” structure</a:t>
            </a:r>
            <a:r>
              <a:rPr lang="en-US" altLang="zh-CN" sz="1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zh-CN" sz="1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让学生了解如何简单描述课外活动的内容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占位符 9217"/>
          <p:cNvSpPr>
            <a:spLocks noGrp="1"/>
          </p:cNvSpPr>
          <p:nvPr>
            <p:ph idx="1"/>
          </p:nvPr>
        </p:nvSpPr>
        <p:spPr>
          <a:xfrm>
            <a:off x="1042988" y="1052513"/>
            <a:ext cx="7200900" cy="5400675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                        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n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.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活动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                        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n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. 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排球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                        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n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.&amp;v.  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练习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                       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n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. 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国际象棋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                       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n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.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俱乐部；社团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                       </a:t>
            </a:r>
            <a:r>
              <a:rPr lang="en-US" altLang="zh-CN" sz="2800" b="1" i="1" dirty="0" smtClean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v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. 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自愿帮助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                            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n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.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志愿者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                         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n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.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宾戈游戏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  </a:t>
            </a:r>
            <a:r>
              <a:rPr lang="en-US" altLang="zh-CN" sz="40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       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             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adj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.&amp;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pron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.  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二者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(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的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)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                        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n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.&amp;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pron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. 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Calibri" panose="020F0502020204030204" charset="0"/>
              </a:rPr>
              <a:t>无事；无物</a:t>
            </a:r>
          </a:p>
        </p:txBody>
      </p:sp>
      <p:sp>
        <p:nvSpPr>
          <p:cNvPr id="18435" name="文本框 7194"/>
          <p:cNvSpPr txBox="1">
            <a:spLocks noChangeArrowheads="1"/>
          </p:cNvSpPr>
          <p:nvPr/>
        </p:nvSpPr>
        <p:spPr bwMode="auto">
          <a:xfrm>
            <a:off x="1042988" y="346075"/>
            <a:ext cx="4668837" cy="706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Check Preview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25588" y="1143000"/>
            <a:ext cx="148431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activity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60500" y="1603375"/>
            <a:ext cx="143510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volleyball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03375" y="2063750"/>
            <a:ext cx="140652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practice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03375" y="2586038"/>
            <a:ext cx="973138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chess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46238" y="3044825"/>
            <a:ext cx="98583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club</a:t>
            </a:r>
            <a:r>
              <a:rPr lang="en-US" altLang="zh-CN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 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493838" y="3629025"/>
            <a:ext cx="1625600" cy="520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volunteer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603375" y="4705350"/>
            <a:ext cx="1089025" cy="520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bingo</a:t>
            </a:r>
            <a:r>
              <a:rPr lang="en-US" altLang="zh-CN" b="1" dirty="0">
                <a:solidFill>
                  <a:srgbClr val="0000CC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 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652588" y="5337175"/>
            <a:ext cx="874712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both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501775" y="5859463"/>
            <a:ext cx="1347788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nothing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7" grpId="1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2"/>
          <p:cNvSpPr>
            <a:spLocks noGrp="1"/>
          </p:cNvSpPr>
          <p:nvPr>
            <p:ph idx="1"/>
          </p:nvPr>
        </p:nvSpPr>
        <p:spPr bwMode="auto">
          <a:xfrm>
            <a:off x="555625" y="666750"/>
            <a:ext cx="8229600" cy="581025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50000"/>
              </a:lnSpc>
            </a:pPr>
            <a:r>
              <a:rPr lang="zh-CN" altLang="en-US" b="1" smtClean="0"/>
              <a:t>1. 在……方面做得好 </a:t>
            </a:r>
          </a:p>
          <a:p>
            <a:pPr>
              <a:lnSpc>
                <a:spcPct val="150000"/>
              </a:lnSpc>
            </a:pPr>
            <a:r>
              <a:rPr lang="zh-CN" altLang="en-US" b="1" smtClean="0"/>
              <a:t>2. 过来；来访 </a:t>
            </a:r>
          </a:p>
          <a:p>
            <a:pPr>
              <a:lnSpc>
                <a:spcPct val="150000"/>
              </a:lnSpc>
            </a:pPr>
            <a:r>
              <a:rPr lang="zh-CN" altLang="en-US" b="1" smtClean="0"/>
              <a:t>3. 今天星期几 </a:t>
            </a:r>
          </a:p>
          <a:p>
            <a:pPr>
              <a:lnSpc>
                <a:spcPct val="150000"/>
              </a:lnSpc>
            </a:pPr>
            <a:r>
              <a:rPr lang="zh-CN" altLang="en-US" b="1" smtClean="0"/>
              <a:t>4. 有益于，适于 </a:t>
            </a:r>
          </a:p>
          <a:p>
            <a:pPr>
              <a:lnSpc>
                <a:spcPct val="150000"/>
              </a:lnSpc>
            </a:pPr>
            <a:r>
              <a:rPr lang="zh-CN" altLang="en-US" b="1" smtClean="0"/>
              <a:t>5. 从……借……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083175" y="3280093"/>
            <a:ext cx="253111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FF0000"/>
                </a:solidFill>
                <a:sym typeface="+mn-ea"/>
              </a:rPr>
              <a:t> 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be good for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082858" y="4108133"/>
            <a:ext cx="322516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sym typeface="+mn-ea"/>
              </a:rPr>
              <a:t>borrow...from...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 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229860" y="855980"/>
            <a:ext cx="203517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sym typeface="+mn-ea"/>
              </a:rPr>
              <a:t>do well in</a:t>
            </a:r>
            <a:endParaRPr lang="zh-CN" altLang="en-US" sz="3200">
              <a:solidFill>
                <a:srgbClr val="FF0000"/>
              </a:solidFill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229543" y="1583055"/>
            <a:ext cx="221615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sym typeface="+mn-ea"/>
              </a:rPr>
              <a:t>come over</a:t>
            </a:r>
            <a:endParaRPr lang="zh-CN" altLang="en-US" sz="3200">
              <a:solidFill>
                <a:srgbClr val="FF0000"/>
              </a:solidFill>
              <a:sym typeface="+mn-ea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229543" y="2388235"/>
            <a:ext cx="316420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sym typeface="+mn-ea"/>
              </a:rPr>
              <a:t>What day is it ?</a:t>
            </a:r>
            <a:endParaRPr lang="en-US" altLang="zh-CN" sz="32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98588" y="862013"/>
            <a:ext cx="6464300" cy="43999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228600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C00CC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Listen</a:t>
            </a:r>
            <a:r>
              <a:rPr lang="en-US" altLang="zh-CN" sz="2800" b="1">
                <a:solidFill>
                  <a:srgbClr val="CC00CC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>
                <a:solidFill>
                  <a:srgbClr val="CC00CC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and write true (T) or false (F)</a:t>
            </a:r>
            <a:endParaRPr lang="en-US" altLang="zh-CN" sz="2800" b="1">
              <a:solidFill>
                <a:srgbClr val="CC00CC"/>
              </a:solidFill>
              <a:latin typeface="Times New Roman" panose="02020603050405020304" pitchFamily="18" charset="0"/>
              <a:ea typeface="方正书宋_GBK"/>
              <a:cs typeface="方正书宋_GBK"/>
            </a:endParaRPr>
          </a:p>
          <a:p>
            <a:pPr indent="228600">
              <a:buFont typeface="Arial" panose="020B0604020202020204" pitchFamily="34" charset="0"/>
              <a:buNone/>
            </a:pP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</a:endParaRPr>
          </a:p>
          <a:p>
            <a:pPr indent="228600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(1)Today is Monday .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(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    )</a:t>
            </a: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</a:endParaRPr>
          </a:p>
          <a:p>
            <a:pPr indent="228600">
              <a:buFont typeface="Arial" panose="020B0604020202020204" pitchFamily="34" charset="0"/>
              <a:buNone/>
            </a:pP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</a:endParaRPr>
          </a:p>
          <a:p>
            <a:pPr indent="228600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(2)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Wednesday is  good for Steven  .( 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)</a:t>
            </a: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</a:endParaRPr>
          </a:p>
          <a:p>
            <a:pPr indent="228600">
              <a:buFont typeface="Arial" panose="020B0604020202020204" pitchFamily="34" charset="0"/>
              <a:buNone/>
            </a:pP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</a:endParaRPr>
          </a:p>
          <a:p>
            <a:pPr indent="228600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(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3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)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Steven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and his dad are going to plant </a:t>
            </a:r>
          </a:p>
          <a:p>
            <a:pPr indent="228600">
              <a:buFont typeface="Arial" panose="020B0604020202020204" pitchFamily="34" charset="0"/>
              <a:buNone/>
            </a:pP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NEU-BZ-S92"/>
              <a:cs typeface="NEU-BZ-S92"/>
            </a:endParaRPr>
          </a:p>
          <a:p>
            <a:pPr indent="228600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trees on weekend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 </a:t>
            </a:r>
            <a:r>
              <a:rPr lang="en-US" altLang="zh-CN" sz="2800" b="1" u="sng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</a:rPr>
              <a:t>.(     )</a:t>
            </a: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</a:endParaRPr>
          </a:p>
          <a:p>
            <a:pPr indent="228600">
              <a:buFont typeface="Arial" panose="020B0604020202020204" pitchFamily="34" charset="0"/>
              <a:buNone/>
            </a:pP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NEU-BZ-S92"/>
              <a:cs typeface="NEU-BZ-S9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941763" y="3341688"/>
            <a:ext cx="1841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pic>
        <p:nvPicPr>
          <p:cNvPr id="5" name="图片 4" descr="a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65190" y="4679315"/>
            <a:ext cx="2687320" cy="1864995"/>
          </a:xfrm>
          <a:prstGeom prst="ellipse">
            <a:avLst/>
          </a:prstGeom>
        </p:spPr>
      </p:pic>
      <p:pic>
        <p:nvPicPr>
          <p:cNvPr id="7" name="U4_Lesson 19 A Dinner Date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967663" y="1022350"/>
            <a:ext cx="6556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5132070" y="1679575"/>
            <a:ext cx="6959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 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011670" y="2614930"/>
            <a:ext cx="5943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 F</a:t>
            </a:r>
            <a:endParaRPr lang="zh-CN" alt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4609465" y="4305935"/>
            <a:ext cx="58610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T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b="1" u="sng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8578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" grpId="0"/>
      <p:bldP spid="3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35063" y="227013"/>
            <a:ext cx="6662737" cy="7200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ask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students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answer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following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questions.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day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today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Where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does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Steven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Thursdays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Steven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well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math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year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4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Jim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weekend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indent="22860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294448" y="2340928"/>
            <a:ext cx="2540000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It’s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Monday.</a:t>
            </a:r>
            <a:endParaRPr lang="zh-CN" altLang="en-US"/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234758" y="3568065"/>
            <a:ext cx="65627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He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goes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to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the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Old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Age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Home.</a:t>
            </a:r>
            <a:endParaRPr lang="zh-CN" altLang="en-US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94448" y="4979670"/>
            <a:ext cx="2540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No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,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he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isn’t.</a:t>
            </a:r>
            <a:endParaRPr lang="zh-CN" altLang="en-US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19468" y="6252845"/>
            <a:ext cx="6202362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2860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He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is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going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to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plant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trees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with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his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dad.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1"/>
          <p:cNvSpPr txBox="1">
            <a:spLocks noChangeArrowheads="1"/>
          </p:cNvSpPr>
          <p:nvPr/>
        </p:nvSpPr>
        <p:spPr bwMode="auto">
          <a:xfrm>
            <a:off x="890588" y="1054100"/>
            <a:ext cx="7743825" cy="21532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5400"/>
              <a:t>Group work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/>
              <a:t>Discuss language points in your small groups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3"/>
          <p:cNvSpPr txBox="1">
            <a:spLocks noChangeArrowheads="1"/>
          </p:cNvSpPr>
          <p:nvPr/>
        </p:nvSpPr>
        <p:spPr bwMode="auto">
          <a:xfrm>
            <a:off x="246063" y="630238"/>
            <a:ext cx="8424862" cy="4831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Language  points 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CC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 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C00CC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   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1.Would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you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like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to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come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over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for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dinner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                           </a:t>
            </a:r>
            <a:r>
              <a:rPr lang="en-US" altLang="zh-CN" sz="2800" b="1" u="sng" dirty="0">
                <a:solidFill>
                  <a:srgbClr val="CC00CC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tomorrow</a:t>
            </a:r>
            <a:r>
              <a:rPr lang="en-US" altLang="zh-CN" sz="3200" b="1" u="sng" dirty="0">
                <a:solidFill>
                  <a:srgbClr val="CC00CC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?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  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would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like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意为“愿意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;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想要”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,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后面接名词、不   定代词或动词不定式。</a:t>
            </a:r>
            <a:endParaRPr lang="zh-CN" altLang="en-US" sz="2400" i="1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  <a:sym typeface="+mn-ea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    Would you like something to drink?</a:t>
            </a:r>
            <a:endParaRPr lang="en-US" altLang="zh-CN" sz="3200" b="1" i="1" dirty="0">
              <a:solidFill>
                <a:srgbClr val="0000CC"/>
              </a:solidFill>
              <a:latin typeface="Times New Roman" panose="02020603050405020304" pitchFamily="18" charset="0"/>
              <a:ea typeface="NEU-BZ-S92"/>
              <a:cs typeface="NEU-BZ-S92"/>
              <a:sym typeface="+mn-ea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您想来点儿喝的吗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?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  <a:sym typeface="+mn-ea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come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over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意为“顺便来访”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。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  <a:sym typeface="+mn-ea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     </a:t>
            </a:r>
            <a:r>
              <a:rPr lang="en-US" altLang="zh-CN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Mrs.Black</a:t>
            </a:r>
            <a:r>
              <a:rPr lang="en-US" altLang="zh-CN" sz="2800" b="1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 will come over to our house this afternoon.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今天下午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布莱克夫人要来咱们家</a:t>
            </a:r>
            <a:r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主题34</Template>
  <TotalTime>0</TotalTime>
  <Words>1244</Words>
  <Application>Microsoft Office PowerPoint</Application>
  <PresentationFormat>全屏显示(4:3)</PresentationFormat>
  <Paragraphs>182</Paragraphs>
  <Slides>21</Slides>
  <Notes>3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Aharoni</vt:lpstr>
      <vt:lpstr>MS Gothic</vt:lpstr>
      <vt:lpstr>NEU-BZ-S92</vt:lpstr>
      <vt:lpstr>NEU-F5-S92</vt:lpstr>
      <vt:lpstr>NEU-HZ-S92</vt:lpstr>
      <vt:lpstr>方正黑体_GBK</vt:lpstr>
      <vt:lpstr>方正书宋_GBK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2023-01-16T17:15:29Z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A7EF60D1447A40C4B95838A1A4FFFB8E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