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96B791BE-9475-4BE5-BC6A-4FBB53FFE735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843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6DF57B0B-0BFB-4CEC-87E4-6702494C4FA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57B0B-0BFB-4CEC-87E4-6702494C4FA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76649AD-4E6E-4771-8BD2-BD330EE923D2}" type="slidenum">
              <a:rPr lang="en-US" altLang="zh-CN" smtClean="0"/>
              <a:t>5</a:t>
            </a:fld>
            <a:endParaRPr lang="en-US" altLang="zh-CN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048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8C329-2F2F-4B61-A76B-8C2F78396A7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33A6-039D-40D7-82F4-0E421853AA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38E0-E787-46AC-85DC-9A873A96BC5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435D-E309-4E03-AEF7-D20394229C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00368-E994-4484-8FDA-7BE9A3B01F9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45448-DAAC-4756-BD5D-5A12748EE9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E08D-F7C4-4244-BA54-126B2B9047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96AAE-E0EC-48B1-9884-B0C466258F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09F5-E8A3-4928-8A0F-14C849E243E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A8F2C-D439-467B-B063-043555F8A7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30D12-0CC8-489C-A81A-75FAE1A44A7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C58CF-6EF3-4CF7-83A1-06358ABFE1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1E180-E708-44F5-B587-C9FCA0DFD2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C0FD-B3D0-4C70-87B7-777F4E34F0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59A7-4FE6-4511-8DE9-783FE5B404C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70B56-B827-4B10-8849-7F86903151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35B7-C698-4A09-A528-2A484373FC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78516-4217-40A2-9961-B235818D3D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818C-5243-4DF0-A0EB-2AECBBA8C65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E44F0-A50B-4376-8A64-F24FE6C4AB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08E12-9FDD-433E-BA90-EB0FF682206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F571-A4F2-4094-920C-FF2E0E7C69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93289-0E81-4141-BEC5-713E3F8B591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6C93-1730-44A1-B10B-4E6FECDA03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A1EEE8D-7CC5-4BF1-8A58-DAB7B1435F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F727D-AE7E-430B-AA9F-16500821EA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32A6-F69D-45C1-B3A8-6270D54F8F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0DE68-A3EA-423F-AC09-297B2712458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25603-732E-4FFB-BF67-CE1F79FC74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3D9D-0C63-4CF1-B6DC-6415AB6F7A0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9C97-E72A-4D89-BC7B-C8D0081FF8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2CE0E-91C5-4012-A071-5BE6503EF2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30661-8F9E-4C97-A87E-091E5DD50D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910CD-7B99-498A-9E02-0ED50FEEA6F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FB7D-642B-435D-9AF3-D4CD4F38CB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5B2E5-0706-4A80-8F29-18910999850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43E08-3698-4E6F-9996-72B0261C50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A4A0C-CA66-41FC-982F-01F6F7BE9F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0AA9-7C13-4834-B5F0-01CF31EC8A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6754C4-08EA-44F9-ACE3-FDD195BCE9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7CAA835-73CB-4F2F-834D-97E10C5D528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/>
          </p:nvPr>
        </p:nvSpPr>
        <p:spPr>
          <a:xfrm>
            <a:off x="1115760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3075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12312"/>
            <a:ext cx="9144000" cy="10800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欣赏与设计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03248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692150" y="1155702"/>
            <a:ext cx="76136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、先说一说下面的图案是怎样形成的，再画一画。</a:t>
            </a:r>
          </a:p>
        </p:txBody>
      </p:sp>
      <p:pic>
        <p:nvPicPr>
          <p:cNvPr id="12292" name="图片 -21474826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46275" y="1839913"/>
            <a:ext cx="4483100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-21474826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03750" y="2171702"/>
            <a:ext cx="1144588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92150" y="1155702"/>
            <a:ext cx="76136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、先说一说下面的图案是怎样形成的，再画一画。</a:t>
            </a:r>
          </a:p>
        </p:txBody>
      </p:sp>
      <p:pic>
        <p:nvPicPr>
          <p:cNvPr id="13316" name="图片 -21474826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28792" y="2032000"/>
            <a:ext cx="3667125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-21474826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1588" y="2254252"/>
            <a:ext cx="14208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001713" y="868364"/>
            <a:ext cx="76136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2、按照下面的方式做一做，注意观察黑点在旋转时的痕迹。</a:t>
            </a:r>
          </a:p>
        </p:txBody>
      </p:sp>
      <p:pic>
        <p:nvPicPr>
          <p:cNvPr id="18435" name="图片 -21474826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5575" y="2306638"/>
            <a:ext cx="2190750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-21474826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2336800"/>
            <a:ext cx="21907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直接箭头连接符 11"/>
          <p:cNvCxnSpPr/>
          <p:nvPr/>
        </p:nvCxnSpPr>
        <p:spPr>
          <a:xfrm flipV="1">
            <a:off x="3933829" y="2952750"/>
            <a:ext cx="854075" cy="0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873254" y="3910014"/>
            <a:ext cx="30829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黑点旋转后变成了一个圆。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989013" y="835026"/>
            <a:ext cx="76136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3、用一个圆、三条线段，设计一个有意义的图形。</a:t>
            </a:r>
          </a:p>
        </p:txBody>
      </p:sp>
      <p:pic>
        <p:nvPicPr>
          <p:cNvPr id="15364" name="图片 -21474826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8763" y="1627190"/>
            <a:ext cx="5465762" cy="26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Tx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/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/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6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/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/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/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/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6" name="MH_SubTitle_2"/>
          <p:cNvSpPr txBox="1">
            <a:spLocks noChangeArrowheads="1"/>
          </p:cNvSpPr>
          <p:nvPr/>
        </p:nvSpPr>
        <p:spPr bwMode="auto">
          <a:xfrm>
            <a:off x="2700342" y="2447925"/>
            <a:ext cx="52228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再动手设计，用工具画出基本图形；</a:t>
            </a:r>
          </a:p>
        </p:txBody>
      </p:sp>
      <p:sp>
        <p:nvSpPr>
          <p:cNvPr id="17" name="MH_SubTitle_3"/>
          <p:cNvSpPr txBox="1">
            <a:spLocks noChangeArrowheads="1"/>
          </p:cNvSpPr>
          <p:nvPr/>
        </p:nvSpPr>
        <p:spPr bwMode="auto">
          <a:xfrm>
            <a:off x="2700338" y="3560763"/>
            <a:ext cx="53022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最后涂上漂亮的颜色。</a:t>
            </a:r>
          </a:p>
        </p:txBody>
      </p:sp>
      <p:sp>
        <p:nvSpPr>
          <p:cNvPr id="16392" name="矩形 17"/>
          <p:cNvSpPr>
            <a:spLocks noChangeArrowheads="1"/>
          </p:cNvSpPr>
          <p:nvPr/>
        </p:nvSpPr>
        <p:spPr bwMode="auto">
          <a:xfrm>
            <a:off x="3219454" y="527052"/>
            <a:ext cx="3438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欣赏与设计</a:t>
            </a:r>
          </a:p>
        </p:txBody>
      </p:sp>
      <p:sp>
        <p:nvSpPr>
          <p:cNvPr id="3077" name="矩形 10"/>
          <p:cNvSpPr>
            <a:spLocks noChangeArrowheads="1"/>
          </p:cNvSpPr>
          <p:nvPr/>
        </p:nvSpPr>
        <p:spPr bwMode="auto">
          <a:xfrm>
            <a:off x="2700342" y="1090614"/>
            <a:ext cx="5616575" cy="876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924" tIns="22462" rIns="44924" bIns="22462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用圆规和直尺设计图案的方法和步骤是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先想一想，所设计的图案有哪些基本图形组成；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0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17411" name="副标题 2"/>
          <p:cNvSpPr txBox="1">
            <a:spLocks noChangeArrowheads="1"/>
          </p:cNvSpPr>
          <p:nvPr/>
        </p:nvSpPr>
        <p:spPr bwMode="auto">
          <a:xfrm>
            <a:off x="971550" y="908050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1、你能看懂下面两组图的意思吗？你发现了什么？</a:t>
            </a:r>
          </a:p>
        </p:txBody>
      </p:sp>
      <p:sp>
        <p:nvSpPr>
          <p:cNvPr id="17412" name="副标题 2"/>
          <p:cNvSpPr txBox="1">
            <a:spLocks noChangeArrowheads="1"/>
          </p:cNvSpPr>
          <p:nvPr/>
        </p:nvSpPr>
        <p:spPr bwMode="auto">
          <a:xfrm>
            <a:off x="1011238" y="3435350"/>
            <a:ext cx="72009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、预习课本第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</a:p>
        </p:txBody>
      </p:sp>
      <p:pic>
        <p:nvPicPr>
          <p:cNvPr id="17413" name="图片 -214748259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11363" y="1677990"/>
            <a:ext cx="4203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4099" name="副标题 2"/>
          <p:cNvSpPr txBox="1">
            <a:spLocks noChangeArrowheads="1"/>
          </p:cNvSpPr>
          <p:nvPr/>
        </p:nvSpPr>
        <p:spPr bwMode="auto">
          <a:xfrm>
            <a:off x="1163638" y="1065214"/>
            <a:ext cx="5994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说说下面这些图案是怎样形成的？</a:t>
            </a:r>
          </a:p>
        </p:txBody>
      </p:sp>
      <p:sp>
        <p:nvSpPr>
          <p:cNvPr id="13" name="副标题 2"/>
          <p:cNvSpPr txBox="1">
            <a:spLocks noChangeArrowheads="1"/>
          </p:cNvSpPr>
          <p:nvPr/>
        </p:nvSpPr>
        <p:spPr bwMode="auto">
          <a:xfrm>
            <a:off x="1631950" y="3613150"/>
            <a:ext cx="286543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你有什么发现？</a:t>
            </a:r>
          </a:p>
        </p:txBody>
      </p:sp>
      <p:pic>
        <p:nvPicPr>
          <p:cNvPr id="4101" name="图片 -21474826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4267" y="1555752"/>
            <a:ext cx="443547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副标题 2"/>
          <p:cNvSpPr txBox="1">
            <a:spLocks noChangeArrowheads="1"/>
          </p:cNvSpPr>
          <p:nvPr/>
        </p:nvSpPr>
        <p:spPr bwMode="auto">
          <a:xfrm>
            <a:off x="936625" y="1241425"/>
            <a:ext cx="7131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1．结合欣赏与绘制图案的过程，体会圆在图案设计中的应用，能用圆规设计简单的图案。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2．在设计图案的活动中，进一步体会圆的对称性等特征。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3．感受图案的美，发展想象力和创造力。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标题 2"/>
          <p:cNvSpPr txBox="1">
            <a:spLocks noChangeArrowheads="1"/>
          </p:cNvSpPr>
          <p:nvPr/>
        </p:nvSpPr>
        <p:spPr bwMode="auto">
          <a:xfrm>
            <a:off x="1116015" y="1346200"/>
            <a:ext cx="5500687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1、你能用圆规和直尺画出下面的图案吗？</a:t>
            </a:r>
          </a:p>
        </p:txBody>
      </p:sp>
      <p:sp>
        <p:nvSpPr>
          <p:cNvPr id="37" name="副标题 2"/>
          <p:cNvSpPr txBox="1">
            <a:spLocks noChangeArrowheads="1"/>
          </p:cNvSpPr>
          <p:nvPr/>
        </p:nvSpPr>
        <p:spPr bwMode="auto">
          <a:xfrm>
            <a:off x="1116013" y="3240090"/>
            <a:ext cx="39751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、你能放大画出下面的图案吗？</a:t>
            </a:r>
          </a:p>
        </p:txBody>
      </p:sp>
      <p:pic>
        <p:nvPicPr>
          <p:cNvPr id="6148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65438" y="1658938"/>
            <a:ext cx="1524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500" y="3744915"/>
            <a:ext cx="89693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流程图: 可选过程 6"/>
          <p:cNvSpPr/>
          <p:nvPr/>
        </p:nvSpPr>
        <p:spPr>
          <a:xfrm>
            <a:off x="290255" y="203141"/>
            <a:ext cx="1368000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7171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633542" y="3890965"/>
            <a:ext cx="5754687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风车是由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个大圆和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个相同的小的半圆组成的。</a:t>
            </a:r>
          </a:p>
        </p:txBody>
      </p:sp>
      <p:sp>
        <p:nvSpPr>
          <p:cNvPr id="7173" name="副标题 2"/>
          <p:cNvSpPr txBox="1">
            <a:spLocks noChangeArrowheads="1"/>
          </p:cNvSpPr>
          <p:nvPr/>
        </p:nvSpPr>
        <p:spPr bwMode="auto">
          <a:xfrm>
            <a:off x="2058992" y="939800"/>
            <a:ext cx="39528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说说下面这些图案是怎样形成的？</a:t>
            </a:r>
          </a:p>
        </p:txBody>
      </p:sp>
      <p:pic>
        <p:nvPicPr>
          <p:cNvPr id="7174" name="图片 -21474826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4267" y="1555752"/>
            <a:ext cx="443547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695450" y="4410075"/>
            <a:ext cx="575310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太极图中有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个大圆和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个半圆。</a:t>
            </a:r>
            <a:r>
              <a:rPr lang="zh-CN" altLang="en-US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765300" y="1012826"/>
            <a:ext cx="578643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看一看，下面的图案是怎样画出来的？试着画一画</a:t>
            </a:r>
          </a:p>
        </p:txBody>
      </p:sp>
      <p:pic>
        <p:nvPicPr>
          <p:cNvPr id="8196" name="图片 -214748259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01750" y="2354264"/>
            <a:ext cx="8731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-214748259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73413" y="2355850"/>
            <a:ext cx="75565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-214748259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84678" y="2335214"/>
            <a:ext cx="1052513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-214748259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84850" y="2344739"/>
            <a:ext cx="1035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流程图: 可选过程 8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765300" y="1012826"/>
            <a:ext cx="578643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看一看，下面的图案是怎样画出来的？试着画一画</a:t>
            </a:r>
          </a:p>
        </p:txBody>
      </p:sp>
      <p:pic>
        <p:nvPicPr>
          <p:cNvPr id="9220" name="图片 -21474825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164" y="2438400"/>
            <a:ext cx="8731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图片 -214748259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79788" y="2349502"/>
            <a:ext cx="77628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图片 -214748259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7900" y="2349502"/>
            <a:ext cx="9667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-214748259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19854" y="2349502"/>
            <a:ext cx="10191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-214748259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90904" y="2349502"/>
            <a:ext cx="7778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-214748259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9017" y="2349502"/>
            <a:ext cx="96678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流程图: 可选过程 10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779467" y="1112838"/>
            <a:ext cx="7585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你能画出下面的图案吗？再设计一个有趣的图案与同伴交流</a:t>
            </a:r>
          </a:p>
        </p:txBody>
      </p:sp>
      <p:pic>
        <p:nvPicPr>
          <p:cNvPr id="10244" name="图片 -21474825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92442" y="2174877"/>
            <a:ext cx="315912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3" name="副标题 2"/>
          <p:cNvSpPr txBox="1">
            <a:spLocks noChangeArrowheads="1"/>
          </p:cNvSpPr>
          <p:nvPr/>
        </p:nvSpPr>
        <p:spPr bwMode="auto">
          <a:xfrm>
            <a:off x="539754" y="1152525"/>
            <a:ext cx="75850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先画出一个大圆。</a:t>
            </a:r>
          </a:p>
        </p:txBody>
      </p:sp>
      <p:sp>
        <p:nvSpPr>
          <p:cNvPr id="10" name="副标题 2"/>
          <p:cNvSpPr txBox="1">
            <a:spLocks noChangeArrowheads="1"/>
          </p:cNvSpPr>
          <p:nvPr/>
        </p:nvSpPr>
        <p:spPr bwMode="auto">
          <a:xfrm>
            <a:off x="5003800" y="1152525"/>
            <a:ext cx="35369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画出这个圆的水平方向的直径。</a:t>
            </a:r>
          </a:p>
        </p:txBody>
      </p:sp>
      <p:sp>
        <p:nvSpPr>
          <p:cNvPr id="11" name="副标题 2"/>
          <p:cNvSpPr txBox="1">
            <a:spLocks noChangeArrowheads="1"/>
          </p:cNvSpPr>
          <p:nvPr/>
        </p:nvSpPr>
        <p:spPr bwMode="auto">
          <a:xfrm>
            <a:off x="34929" y="2808288"/>
            <a:ext cx="63531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在直径的上方，以大圆的半径为直径画出左边的小半圆。</a:t>
            </a:r>
          </a:p>
        </p:txBody>
      </p:sp>
      <p:sp>
        <p:nvSpPr>
          <p:cNvPr id="12" name="副标题 2"/>
          <p:cNvSpPr txBox="1">
            <a:spLocks noChangeArrowheads="1"/>
          </p:cNvSpPr>
          <p:nvPr/>
        </p:nvSpPr>
        <p:spPr bwMode="auto">
          <a:xfrm>
            <a:off x="1187454" y="3960813"/>
            <a:ext cx="6353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在直径的下方，以大圆的半径为直径画出右边的小半圆。</a:t>
            </a:r>
          </a:p>
        </p:txBody>
      </p:sp>
      <p:pic>
        <p:nvPicPr>
          <p:cNvPr id="17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657351"/>
            <a:ext cx="1028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9" y="1512890"/>
            <a:ext cx="10001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3300" y="2952752"/>
            <a:ext cx="10287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3889375"/>
            <a:ext cx="10287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副标题 2"/>
          <p:cNvSpPr txBox="1">
            <a:spLocks noChangeArrowheads="1"/>
          </p:cNvSpPr>
          <p:nvPr/>
        </p:nvSpPr>
        <p:spPr bwMode="auto">
          <a:xfrm>
            <a:off x="750888" y="635000"/>
            <a:ext cx="75866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我的设计。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自定义</PresentationFormat>
  <Paragraphs>55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2023-01-16T17:15:34Z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5314326131474B42821C6EC9490586C1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