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1" r:id="rId2"/>
    <p:sldId id="270" r:id="rId3"/>
    <p:sldId id="435" r:id="rId4"/>
    <p:sldId id="362" r:id="rId5"/>
    <p:sldId id="433" r:id="rId6"/>
    <p:sldId id="429" r:id="rId7"/>
    <p:sldId id="436" r:id="rId8"/>
    <p:sldId id="365" r:id="rId9"/>
    <p:sldId id="430" r:id="rId10"/>
    <p:sldId id="404" r:id="rId11"/>
    <p:sldId id="418" r:id="rId12"/>
    <p:sldId id="410" r:id="rId13"/>
    <p:sldId id="419" r:id="rId14"/>
    <p:sldId id="432" r:id="rId15"/>
    <p:sldId id="391" r:id="rId16"/>
    <p:sldId id="423" r:id="rId17"/>
    <p:sldId id="437" r:id="rId18"/>
    <p:sldId id="438" r:id="rId19"/>
    <p:sldId id="384" r:id="rId20"/>
    <p:sldId id="286" r:id="rId21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565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47C18FC-027A-40CB-BF60-233E27F2565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F8BD9315-D695-4DC5-BA7D-67672CADD95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9315-D695-4DC5-BA7D-67672CADD95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A8242-D4B9-4FA6-9B73-56778941A7D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C90A7-5155-4DA5-9150-BB66A51625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A0C0C-B4BC-4C6F-8229-281F1E535FA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E0C8A-A38E-480B-96FB-9F97821BC41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88AE-6D19-40CE-B3E0-98469F91CD2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285B6-5D41-4E17-9C7B-22E4E264AC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AC5E6-17DF-4A31-94B2-2BD6E8C2807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6CD30-39E2-4610-9AEC-6288FA216A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DD0A6-950A-4756-AAB1-338A7B5D9FE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F96F4-AD17-4FE8-9AFC-FD20FED4A0F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1A0EF-BA8C-4CF1-840D-0542F89AAB1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1AB32-1846-4585-8D06-B39413D0D2A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32AE1-6215-4EDA-B525-9BBAC94698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B5654-EE02-4A6B-9475-5296A6665F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5B0D-CD7F-4741-BF3B-23BF02ABAC5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91DF3-1FCF-4B27-B6DD-D07D25FFA4B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5C54E-92C4-44CB-ADD9-9FA2C1B8649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84C75-C1C3-4424-B1DA-CAF17EF895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881AE-F42A-42A8-BB52-811E9A41D6E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950C-C65C-4222-840F-D776D94452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D8306-0631-420C-941E-A5F12B3CCE2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A6DAC-709F-4CD2-AAD9-72716FBD14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D94A33-06F2-4EFA-8C2E-889760C87FD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B04A34F-81AD-474E-B1A2-8C10758E775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2.Is%20and%20was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1.Danny's%20story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pic>
        <p:nvPicPr>
          <p:cNvPr id="3075" name="图片 23" descr="草地00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4856163"/>
            <a:ext cx="9144000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24" descr="小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737475" y="5362575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3"/>
          <p:cNvSpPr txBox="1">
            <a:spLocks noChangeArrowheads="1"/>
          </p:cNvSpPr>
          <p:nvPr/>
        </p:nvSpPr>
        <p:spPr bwMode="auto">
          <a:xfrm>
            <a:off x="465138" y="1528763"/>
            <a:ext cx="8267700" cy="59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Unit 4  Did You Have a Nice Trip ?</a:t>
            </a:r>
            <a:endParaRPr lang="zh-CN" altLang="en-US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85" name="TextBox 4"/>
          <p:cNvSpPr txBox="1">
            <a:spLocks noChangeArrowheads="1"/>
          </p:cNvSpPr>
          <p:nvPr/>
        </p:nvSpPr>
        <p:spPr bwMode="auto">
          <a:xfrm>
            <a:off x="3237706" y="2644775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pic>
        <p:nvPicPr>
          <p:cNvPr id="3086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355967" y="3274219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90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819174"/>
            <a:ext cx="9144000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21  Look at the Photos !</a:t>
            </a:r>
            <a:endParaRPr lang="zh-CN" altLang="en-US" sz="4000" b="1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24755" y="575687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文本框 17"/>
          <p:cNvSpPr txBox="1">
            <a:spLocks noChangeArrowheads="1"/>
          </p:cNvSpPr>
          <p:nvPr/>
        </p:nvSpPr>
        <p:spPr bwMode="auto">
          <a:xfrm>
            <a:off x="3008313" y="1598613"/>
            <a:ext cx="5902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happy / hæpi/ adj.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高兴的；快乐的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152525" y="16922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3317" name="文本框 19"/>
          <p:cNvSpPr txBox="1">
            <a:spLocks noChangeArrowheads="1"/>
          </p:cNvSpPr>
          <p:nvPr/>
        </p:nvSpPr>
        <p:spPr bwMode="auto">
          <a:xfrm>
            <a:off x="1422400" y="1662113"/>
            <a:ext cx="1508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4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3318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1593850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矩形 1"/>
          <p:cNvSpPr>
            <a:spLocks noChangeArrowheads="1"/>
          </p:cNvSpPr>
          <p:nvPr/>
        </p:nvSpPr>
        <p:spPr bwMode="auto">
          <a:xfrm>
            <a:off x="1355725" y="2627313"/>
            <a:ext cx="989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201863" y="2387600"/>
            <a:ext cx="4829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am happy today.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今天我很高兴。</a:t>
            </a:r>
          </a:p>
        </p:txBody>
      </p:sp>
      <p:sp>
        <p:nvSpPr>
          <p:cNvPr id="13321" name="矩形 1"/>
          <p:cNvSpPr>
            <a:spLocks noChangeArrowheads="1"/>
          </p:cNvSpPr>
          <p:nvPr/>
        </p:nvSpPr>
        <p:spPr bwMode="auto">
          <a:xfrm>
            <a:off x="1374775" y="3444875"/>
            <a:ext cx="969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2247900" y="3252788"/>
            <a:ext cx="53911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8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happy day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快乐的一天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happy to do...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高兴做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323" name="矩形 1"/>
          <p:cNvSpPr>
            <a:spLocks noChangeArrowheads="1"/>
          </p:cNvSpPr>
          <p:nvPr/>
        </p:nvSpPr>
        <p:spPr bwMode="auto">
          <a:xfrm>
            <a:off x="1350963" y="5049838"/>
            <a:ext cx="2041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对比</a:t>
            </a:r>
            <a:r>
              <a:rPr lang="zh-CN" altLang="zh-CN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记忆法：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矩形 1"/>
          <p:cNvSpPr>
            <a:spLocks noChangeArrowheads="1"/>
          </p:cNvSpPr>
          <p:nvPr/>
        </p:nvSpPr>
        <p:spPr bwMode="auto">
          <a:xfrm>
            <a:off x="3182938" y="5762625"/>
            <a:ext cx="497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happy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高兴的            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sad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悲伤的</a:t>
            </a:r>
          </a:p>
        </p:txBody>
      </p:sp>
      <p:pic>
        <p:nvPicPr>
          <p:cNvPr id="11284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43325" y="4876800"/>
            <a:ext cx="55245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5" name="Picture 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72275" y="4876800"/>
            <a:ext cx="6858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矩形 1"/>
          <p:cNvSpPr>
            <a:spLocks noChangeArrowheads="1"/>
          </p:cNvSpPr>
          <p:nvPr/>
        </p:nvSpPr>
        <p:spPr bwMode="auto">
          <a:xfrm>
            <a:off x="614363" y="1677988"/>
            <a:ext cx="2041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对比</a:t>
            </a:r>
            <a:r>
              <a:rPr lang="zh-CN" altLang="zh-CN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记忆法：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矩形 1"/>
          <p:cNvSpPr>
            <a:spLocks noChangeArrowheads="1"/>
          </p:cNvSpPr>
          <p:nvPr/>
        </p:nvSpPr>
        <p:spPr bwMode="auto">
          <a:xfrm>
            <a:off x="2435225" y="1593850"/>
            <a:ext cx="64357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用身体的各个部位、多个感官（如耳听、嘴读等）一起来记忆单词的方法就是感官记忆法。</a:t>
            </a: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2451100" y="3032125"/>
            <a:ext cx="48720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高兴（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happy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）你就拍拍手，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害怕（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afraid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）你就跺跺脚，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难过（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sad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）你就眨眨眼，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生气（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angry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）你就晃晃头，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担心（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worried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）你就把耳朵揪，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无忧无虑乐悠悠。</a:t>
            </a:r>
          </a:p>
        </p:txBody>
      </p:sp>
      <p:grpSp>
        <p:nvGrpSpPr>
          <p:cNvPr id="14342" name="组合 2"/>
          <p:cNvGrpSpPr/>
          <p:nvPr/>
        </p:nvGrpSpPr>
        <p:grpSpPr bwMode="auto">
          <a:xfrm>
            <a:off x="590550" y="3114675"/>
            <a:ext cx="2403475" cy="461963"/>
            <a:chOff x="398463" y="4005263"/>
            <a:chExt cx="2404268" cy="461088"/>
          </a:xfrm>
        </p:grpSpPr>
        <p:sp>
          <p:nvSpPr>
            <p:cNvPr id="14343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4344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98463" y="4052825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5721350" y="1712913"/>
            <a:ext cx="2533650" cy="24145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sp>
        <p:nvSpPr>
          <p:cNvPr id="24" name="文本框 8"/>
          <p:cNvSpPr txBox="1"/>
          <p:nvPr/>
        </p:nvSpPr>
        <p:spPr>
          <a:xfrm>
            <a:off x="2665373" y="176118"/>
            <a:ext cx="415105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Is and was</a:t>
            </a:r>
            <a:endParaRPr kumimoji="1" lang="zh-CN" altLang="en-US" sz="40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5364" name="矩形 3"/>
          <p:cNvSpPr>
            <a:spLocks noChangeArrowheads="1"/>
          </p:cNvSpPr>
          <p:nvPr/>
        </p:nvSpPr>
        <p:spPr bwMode="auto">
          <a:xfrm>
            <a:off x="647700" y="857250"/>
            <a:ext cx="478155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find the differences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He is eight years old this year.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He was seven years old last year.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 am happy today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 was sad yesterday.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We are in Canada this week.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We were in China last week.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5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61075" y="4459288"/>
            <a:ext cx="1958975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2788" y="1776413"/>
            <a:ext cx="240982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748498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Let’s do it!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6387" name="矩形 3"/>
          <p:cNvSpPr>
            <a:spLocks noChangeArrowheads="1"/>
          </p:cNvSpPr>
          <p:nvPr/>
        </p:nvSpPr>
        <p:spPr bwMode="auto">
          <a:xfrm>
            <a:off x="457200" y="966788"/>
            <a:ext cx="8175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1. Read and write “am”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，“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is”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，“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are”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was” or “were”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2025" y="7926388"/>
            <a:ext cx="10953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图片 1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AFEFD"/>
              </a:clrFrom>
              <a:clrTo>
                <a:srgbClr val="FA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0638" y="1543050"/>
            <a:ext cx="668655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矩形 2"/>
          <p:cNvSpPr>
            <a:spLocks noChangeArrowheads="1"/>
          </p:cNvSpPr>
          <p:nvPr/>
        </p:nvSpPr>
        <p:spPr bwMode="auto">
          <a:xfrm>
            <a:off x="2571750" y="1758950"/>
            <a:ext cx="2166938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I _____ a baby in 2002.</a:t>
            </a:r>
          </a:p>
        </p:txBody>
      </p:sp>
      <p:sp>
        <p:nvSpPr>
          <p:cNvPr id="16391" name="矩形 3"/>
          <p:cNvSpPr>
            <a:spLocks noChangeArrowheads="1"/>
          </p:cNvSpPr>
          <p:nvPr/>
        </p:nvSpPr>
        <p:spPr bwMode="auto">
          <a:xfrm>
            <a:off x="5718175" y="1979613"/>
            <a:ext cx="2012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I _____ a boy now.</a:t>
            </a:r>
          </a:p>
        </p:txBody>
      </p:sp>
      <p:sp>
        <p:nvSpPr>
          <p:cNvPr id="16392" name="矩形 4"/>
          <p:cNvSpPr>
            <a:spLocks noChangeArrowheads="1"/>
          </p:cNvSpPr>
          <p:nvPr/>
        </p:nvSpPr>
        <p:spPr bwMode="auto">
          <a:xfrm>
            <a:off x="2630488" y="2827338"/>
            <a:ext cx="204787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They _____ eggs on June 1.</a:t>
            </a:r>
          </a:p>
        </p:txBody>
      </p:sp>
      <p:sp>
        <p:nvSpPr>
          <p:cNvPr id="16393" name="矩形 5"/>
          <p:cNvSpPr>
            <a:spLocks noChangeArrowheads="1"/>
          </p:cNvSpPr>
          <p:nvPr/>
        </p:nvSpPr>
        <p:spPr bwMode="auto">
          <a:xfrm>
            <a:off x="5759450" y="2854325"/>
            <a:ext cx="2244725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They _____ baby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chickens now.</a:t>
            </a:r>
          </a:p>
        </p:txBody>
      </p:sp>
      <p:sp>
        <p:nvSpPr>
          <p:cNvPr id="16394" name="矩形 6"/>
          <p:cNvSpPr>
            <a:spLocks noChangeArrowheads="1"/>
          </p:cNvSpPr>
          <p:nvPr/>
        </p:nvSpPr>
        <p:spPr bwMode="auto">
          <a:xfrm>
            <a:off x="2597150" y="3935413"/>
            <a:ext cx="178435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Li Ming _____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short in 2003.</a:t>
            </a:r>
          </a:p>
        </p:txBody>
      </p:sp>
      <p:sp>
        <p:nvSpPr>
          <p:cNvPr id="16395" name="矩形 7"/>
          <p:cNvSpPr>
            <a:spLocks noChangeArrowheads="1"/>
          </p:cNvSpPr>
          <p:nvPr/>
        </p:nvSpPr>
        <p:spPr bwMode="auto">
          <a:xfrm>
            <a:off x="5680075" y="4043363"/>
            <a:ext cx="1992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He _____ tall now.</a:t>
            </a:r>
          </a:p>
        </p:txBody>
      </p:sp>
      <p:sp>
        <p:nvSpPr>
          <p:cNvPr id="16396" name="矩形 8"/>
          <p:cNvSpPr>
            <a:spLocks noChangeArrowheads="1"/>
          </p:cNvSpPr>
          <p:nvPr/>
        </p:nvSpPr>
        <p:spPr bwMode="auto">
          <a:xfrm>
            <a:off x="2559050" y="5272088"/>
            <a:ext cx="201295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The trees _____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small last year.</a:t>
            </a:r>
          </a:p>
        </p:txBody>
      </p:sp>
      <p:sp>
        <p:nvSpPr>
          <p:cNvPr id="16397" name="矩形 14"/>
          <p:cNvSpPr>
            <a:spLocks noChangeArrowheads="1"/>
          </p:cNvSpPr>
          <p:nvPr/>
        </p:nvSpPr>
        <p:spPr bwMode="auto">
          <a:xfrm>
            <a:off x="5657850" y="5446713"/>
            <a:ext cx="2198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They _____ big now.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2808288" y="1852613"/>
            <a:ext cx="681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6016625" y="1985963"/>
            <a:ext cx="681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"/>
          <p:cNvSpPr txBox="1">
            <a:spLocks noChangeArrowheads="1"/>
          </p:cNvSpPr>
          <p:nvPr/>
        </p:nvSpPr>
        <p:spPr bwMode="auto">
          <a:xfrm>
            <a:off x="3240088" y="2917825"/>
            <a:ext cx="681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"/>
          <p:cNvSpPr txBox="1">
            <a:spLocks noChangeArrowheads="1"/>
          </p:cNvSpPr>
          <p:nvPr/>
        </p:nvSpPr>
        <p:spPr bwMode="auto">
          <a:xfrm>
            <a:off x="6430963" y="2946400"/>
            <a:ext cx="681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3513138" y="4041775"/>
            <a:ext cx="681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"/>
          <p:cNvSpPr txBox="1">
            <a:spLocks noChangeArrowheads="1"/>
          </p:cNvSpPr>
          <p:nvPr/>
        </p:nvSpPr>
        <p:spPr bwMode="auto">
          <a:xfrm>
            <a:off x="6192838" y="4054475"/>
            <a:ext cx="681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2"/>
          <p:cNvSpPr txBox="1">
            <a:spLocks noChangeArrowheads="1"/>
          </p:cNvSpPr>
          <p:nvPr/>
        </p:nvSpPr>
        <p:spPr bwMode="auto">
          <a:xfrm>
            <a:off x="3548063" y="5375275"/>
            <a:ext cx="68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2"/>
          <p:cNvSpPr txBox="1">
            <a:spLocks noChangeArrowheads="1"/>
          </p:cNvSpPr>
          <p:nvPr/>
        </p:nvSpPr>
        <p:spPr bwMode="auto">
          <a:xfrm>
            <a:off x="6354763" y="5470525"/>
            <a:ext cx="682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748498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Let’s do it!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7411" name="矩形 3"/>
          <p:cNvSpPr>
            <a:spLocks noChangeArrowheads="1"/>
          </p:cNvSpPr>
          <p:nvPr/>
        </p:nvSpPr>
        <p:spPr bwMode="auto">
          <a:xfrm>
            <a:off x="752475" y="1084263"/>
            <a:ext cx="79041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2. Talk and write.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Look at this photo. We were at the Palace Museum. We went there by bus. We had fun.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731838" y="1190625"/>
            <a:ext cx="7913687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1279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tabLst>
                <a:tab pos="331279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tabLst>
                <a:tab pos="331279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一、单项选择。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This is my family ______.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A. photo                    B. photos                    C. pictures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We ______at Tom’s party yesterday.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A. are                        B. were                        C. be</a:t>
            </a: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3657600" y="2519363"/>
            <a:ext cx="552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1800225" y="4344988"/>
            <a:ext cx="550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692150" y="1325563"/>
            <a:ext cx="8296275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I ______tired yesterday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so I go shopping with her.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A. am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don’t       B. was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am not          C. was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didn’t</a:t>
            </a:r>
          </a:p>
          <a:p>
            <a:pPr eaLnBrk="1" hangingPunct="1">
              <a:lnSpc>
                <a:spcPct val="17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 —Where ______ you just now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—I ______ on the playground.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A. are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were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B. did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was                  C. were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was</a:t>
            </a: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1489075" y="1519238"/>
            <a:ext cx="550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1008063" y="2779713"/>
            <a:ext cx="7640637" cy="16684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400" b="1" dirty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873250" y="2781300"/>
            <a:ext cx="677545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句子时态是一般过去时。句子中的动词用过去式。含实义动词的句子变否定句时需要用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didn't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来帮忙，后面的动词用原形。</a:t>
            </a: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2555875" y="4632325"/>
            <a:ext cx="550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731838" y="1309688"/>
            <a:ext cx="7913687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1279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tabLst>
                <a:tab pos="331279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tabLst>
                <a:tab pos="331279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二、根据句意用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动词的正确形式填空。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______happy today.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______ short in 2012.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 he children ______ in Beijing last year.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______ in Shanghai now.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______ a photo of my father.</a:t>
            </a: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1982788" y="2311400"/>
            <a:ext cx="777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2259013" y="3040063"/>
            <a:ext cx="827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3516313" y="3773488"/>
            <a:ext cx="830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2400300" y="4522788"/>
            <a:ext cx="9255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2641600" y="5256213"/>
            <a:ext cx="552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5" grpId="0"/>
      <p:bldP spid="14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Box 1"/>
          <p:cNvSpPr txBox="1">
            <a:spLocks noChangeArrowheads="1"/>
          </p:cNvSpPr>
          <p:nvPr/>
        </p:nvSpPr>
        <p:spPr bwMode="auto">
          <a:xfrm>
            <a:off x="731838" y="1309688"/>
            <a:ext cx="791368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1279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tabLst>
                <a:tab pos="331279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tabLst>
                <a:tab pos="331279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三、根据图片、首字母和句意将句子补充完整。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Lucy is 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 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.</a:t>
            </a:r>
          </a:p>
          <a:p>
            <a:pPr eaLnBrk="1" hangingPunct="1">
              <a:lnSpc>
                <a:spcPct val="20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Lucy is 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  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.</a:t>
            </a:r>
          </a:p>
          <a:p>
            <a:pPr eaLnBrk="1" hangingPunct="1">
              <a:lnSpc>
                <a:spcPct val="20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Lucy is 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.</a:t>
            </a: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2627313" y="2309813"/>
            <a:ext cx="777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2687638" y="3752850"/>
            <a:ext cx="827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appy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2695575" y="5221288"/>
            <a:ext cx="1033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orried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11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1900" y="2182813"/>
            <a:ext cx="5334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2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1425" y="3533775"/>
            <a:ext cx="5143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3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1900" y="4864100"/>
            <a:ext cx="5143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5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935038" y="1274763"/>
            <a:ext cx="713105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904875" y="2914650"/>
            <a:ext cx="6731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photo, happy	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重点短语：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happy to do...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重点句式：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were on the train to Beijing.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What happened?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907371" y="185139"/>
            <a:ext cx="405482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Danny’s story</a:t>
            </a:r>
            <a:endParaRPr kumimoji="1" lang="zh-CN" altLang="en-US" sz="40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5123" name="矩形 1"/>
          <p:cNvSpPr>
            <a:spLocks noChangeArrowheads="1"/>
          </p:cNvSpPr>
          <p:nvPr/>
        </p:nvSpPr>
        <p:spPr bwMode="auto">
          <a:xfrm>
            <a:off x="530225" y="1000125"/>
            <a:ext cx="8524875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this photo . We were on the train to Beijing. </a:t>
            </a:r>
          </a:p>
          <a:p>
            <a:pPr algn="just"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played with the baby. It was fun.</a:t>
            </a:r>
          </a:p>
          <a:p>
            <a:pPr algn="just"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 was at the Palace Museum.</a:t>
            </a:r>
          </a:p>
          <a:p>
            <a:pPr algn="just"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Steven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happened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hurt his tail. He was sad.</a:t>
            </a:r>
          </a:p>
          <a:p>
            <a:pPr algn="just"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were on the Great Wall.</a:t>
            </a:r>
          </a:p>
          <a:p>
            <a:pPr algn="just"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Steven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Wow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so great!</a:t>
            </a:r>
          </a:p>
          <a:p>
            <a:pPr algn="just"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were very happy  .</a:t>
            </a:r>
          </a:p>
        </p:txBody>
      </p:sp>
      <p:sp>
        <p:nvSpPr>
          <p:cNvPr id="12" name="矩形 11"/>
          <p:cNvSpPr/>
          <p:nvPr/>
        </p:nvSpPr>
        <p:spPr>
          <a:xfrm>
            <a:off x="6488113" y="2112963"/>
            <a:ext cx="2279650" cy="19716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pic>
        <p:nvPicPr>
          <p:cNvPr id="5125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83388" y="4376738"/>
            <a:ext cx="18700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92888" y="2225675"/>
            <a:ext cx="2060575" cy="178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796925" y="1884363"/>
            <a:ext cx="446088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82638" y="3576638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85813" y="4418013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9946" name="TextBox 2"/>
          <p:cNvSpPr txBox="1">
            <a:spLocks noChangeArrowheads="1"/>
          </p:cNvSpPr>
          <p:nvPr/>
        </p:nvSpPr>
        <p:spPr bwMode="auto">
          <a:xfrm>
            <a:off x="812800" y="1520825"/>
            <a:ext cx="77692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熟记本节课所学的句型和单词，必须会听、说、读、写。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将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Danny’s story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的对话朗读流利。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配套的课后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作业。 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文本框 17"/>
          <p:cNvSpPr txBox="1">
            <a:spLocks noChangeArrowheads="1"/>
          </p:cNvSpPr>
          <p:nvPr/>
        </p:nvSpPr>
        <p:spPr bwMode="auto">
          <a:xfrm>
            <a:off x="2755900" y="1627188"/>
            <a:ext cx="5675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photo /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fəʊtəʊ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照片；相片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911225" y="17256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6149" name="文本框 19"/>
          <p:cNvSpPr txBox="1">
            <a:spLocks noChangeArrowheads="1"/>
          </p:cNvSpPr>
          <p:nvPr/>
        </p:nvSpPr>
        <p:spPr bwMode="auto">
          <a:xfrm>
            <a:off x="1397000" y="1727200"/>
            <a:ext cx="1358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6150" name="图片 9" descr="book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8138" y="161766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矩形 1"/>
          <p:cNvSpPr>
            <a:spLocks noChangeArrowheads="1"/>
          </p:cNvSpPr>
          <p:nvPr/>
        </p:nvSpPr>
        <p:spPr bwMode="auto">
          <a:xfrm>
            <a:off x="1698625" y="2641600"/>
            <a:ext cx="159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546350" y="2554288"/>
            <a:ext cx="59912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字母组合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ph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发的是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/f 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153" name="矩形 1"/>
          <p:cNvSpPr>
            <a:spLocks noChangeArrowheads="1"/>
          </p:cNvSpPr>
          <p:nvPr/>
        </p:nvSpPr>
        <p:spPr bwMode="auto">
          <a:xfrm>
            <a:off x="1724025" y="3562350"/>
            <a:ext cx="96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2619375" y="3343275"/>
            <a:ext cx="451326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photo of...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一张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的照片   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take a photo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拍照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155" name="矩形 1"/>
          <p:cNvSpPr>
            <a:spLocks noChangeArrowheads="1"/>
          </p:cNvSpPr>
          <p:nvPr/>
        </p:nvSpPr>
        <p:spPr bwMode="auto">
          <a:xfrm>
            <a:off x="1697038" y="5151438"/>
            <a:ext cx="1431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同义词：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2878138" y="5040313"/>
            <a:ext cx="32607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picture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照片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1730375" y="3754438"/>
            <a:ext cx="1593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638425" y="3535363"/>
            <a:ext cx="5989638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took a lot of photos in the park.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我们在公园里拍了很多照片。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7173" name="组合 1"/>
          <p:cNvGrpSpPr/>
          <p:nvPr/>
        </p:nvGrpSpPr>
        <p:grpSpPr bwMode="auto">
          <a:xfrm>
            <a:off x="173038" y="1266825"/>
            <a:ext cx="1806575" cy="1514475"/>
            <a:chOff x="603250" y="3113088"/>
            <a:chExt cx="1917700" cy="1485900"/>
          </a:xfrm>
        </p:grpSpPr>
        <p:pic>
          <p:nvPicPr>
            <p:cNvPr id="7175" name="图片 3" descr="泡泡1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03250" y="3113088"/>
              <a:ext cx="1917700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6" name="文本框 2"/>
            <p:cNvSpPr txBox="1">
              <a:spLocks noChangeArrowheads="1"/>
            </p:cNvSpPr>
            <p:nvPr/>
          </p:nvSpPr>
          <p:spPr bwMode="auto">
            <a:xfrm>
              <a:off x="856000" y="3428818"/>
              <a:ext cx="1344268" cy="918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  <a:sym typeface="Calibri" panose="020F0502020204030204" pitchFamily="34" charset="0"/>
                </a:rPr>
                <a:t>易错点</a:t>
              </a:r>
              <a:endPara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  <a:sym typeface="Calibri" panose="020F0502020204030204" pitchFamily="34" charset="0"/>
              </a:endParaRPr>
            </a:p>
            <a:p>
              <a:pPr algn="ctr" eaLnBrk="1" hangingPunct="1"/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  <a:sym typeface="Calibri" panose="020F0502020204030204" pitchFamily="34" charset="0"/>
                </a:rPr>
                <a:t>提示</a:t>
              </a:r>
              <a:endPara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  <a:sym typeface="Calibri" panose="020F0502020204030204" pitchFamily="34" charset="0"/>
              </a:endParaRPr>
            </a:p>
          </p:txBody>
        </p:sp>
      </p:grp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1720850" y="2717800"/>
            <a:ext cx="4311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复数形式为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photos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17"/>
          <p:cNvSpPr txBox="1">
            <a:spLocks noChangeArrowheads="1"/>
          </p:cNvSpPr>
          <p:nvPr/>
        </p:nvSpPr>
        <p:spPr bwMode="auto">
          <a:xfrm>
            <a:off x="2660650" y="1306513"/>
            <a:ext cx="5675313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were on the train to Beijing.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我们在去北京的火车上。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815975" y="1416050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8197" name="文本框 19"/>
          <p:cNvSpPr txBox="1">
            <a:spLocks noChangeArrowheads="1"/>
          </p:cNvSpPr>
          <p:nvPr/>
        </p:nvSpPr>
        <p:spPr bwMode="auto">
          <a:xfrm>
            <a:off x="1301750" y="1417638"/>
            <a:ext cx="1358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8198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8" y="1308100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矩形 1"/>
          <p:cNvSpPr>
            <a:spLocks noChangeArrowheads="1"/>
          </p:cNvSpPr>
          <p:nvPr/>
        </p:nvSpPr>
        <p:spPr bwMode="auto">
          <a:xfrm>
            <a:off x="1235075" y="4554538"/>
            <a:ext cx="1593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066925" y="4419600"/>
            <a:ext cx="6708775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girl was in the park just now.</a:t>
            </a:r>
          </a:p>
          <a:p>
            <a:pPr eaLnBrk="1" hangingPunct="1">
              <a:lnSpc>
                <a:spcPct val="17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这个女孩刚才在公园。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were in Beijing last year.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去年我们在北京。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201" name="文本框 17"/>
          <p:cNvSpPr txBox="1">
            <a:spLocks noChangeArrowheads="1"/>
          </p:cNvSpPr>
          <p:nvPr/>
        </p:nvSpPr>
        <p:spPr bwMode="auto">
          <a:xfrm>
            <a:off x="1273175" y="2354263"/>
            <a:ext cx="3405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动词的过去式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336675" y="3000375"/>
          <a:ext cx="6329364" cy="12799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9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9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50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2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主语的数</a:t>
                      </a:r>
                    </a:p>
                  </a:txBody>
                  <a:tcPr marT="45679" marB="45679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2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一般现在时</a:t>
                      </a:r>
                    </a:p>
                  </a:txBody>
                  <a:tcPr marT="45679" marB="456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一般过去时</a:t>
                      </a:r>
                      <a:endParaRPr lang="zh-CN" alt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9" marB="4567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5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单数</a:t>
                      </a:r>
                      <a:endParaRPr lang="zh-CN" alt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9" marB="456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am, is</a:t>
                      </a:r>
                      <a:endParaRPr lang="zh-CN" alt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9" marB="456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 /</a:t>
                      </a:r>
                      <a:r>
                        <a:rPr lang="en-US" altLang="zh-CN" sz="2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wɒz</a:t>
                      </a:r>
                      <a:r>
                        <a:rPr lang="en-US" altLang="zh-CN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9" marB="4567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5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复数</a:t>
                      </a:r>
                      <a:endParaRPr lang="zh-CN" alt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9" marB="456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endParaRPr lang="zh-CN" alt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9" marB="456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were /</a:t>
                      </a:r>
                      <a:r>
                        <a:rPr lang="en-US" altLang="zh-CN" sz="2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wɜ</a:t>
                      </a:r>
                      <a:r>
                        <a:rPr lang="en-US" altLang="zh-CN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ː(r) /</a:t>
                      </a:r>
                      <a:endParaRPr lang="zh-CN" alt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9" marB="4567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 flipH="1">
            <a:off x="965200" y="1652588"/>
            <a:ext cx="546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动词的一般过去时的常用结构</a:t>
            </a:r>
          </a:p>
        </p:txBody>
      </p:sp>
      <p:pic>
        <p:nvPicPr>
          <p:cNvPr id="9220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32538" y="1550988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矩形 1"/>
          <p:cNvSpPr>
            <a:spLocks noChangeArrowheads="1"/>
          </p:cNvSpPr>
          <p:nvPr/>
        </p:nvSpPr>
        <p:spPr bwMode="auto">
          <a:xfrm>
            <a:off x="985838" y="2305050"/>
            <a:ext cx="6799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）肯定句：主语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was/were +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表语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其他．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643188" y="2767013"/>
            <a:ext cx="5989637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His father was very busy last week.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他父亲上周很忙。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223" name="矩形 1"/>
          <p:cNvSpPr>
            <a:spLocks noChangeArrowheads="1"/>
          </p:cNvSpPr>
          <p:nvPr/>
        </p:nvSpPr>
        <p:spPr bwMode="auto">
          <a:xfrm>
            <a:off x="1808163" y="2989263"/>
            <a:ext cx="1058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224" name="矩形 1"/>
          <p:cNvSpPr>
            <a:spLocks noChangeArrowheads="1"/>
          </p:cNvSpPr>
          <p:nvPr/>
        </p:nvSpPr>
        <p:spPr bwMode="auto">
          <a:xfrm>
            <a:off x="984250" y="4416425"/>
            <a:ext cx="7423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）否定句：主语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was/were + not +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表语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其他．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641600" y="4867275"/>
            <a:ext cx="5989638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They were not at home last night.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他们昨天晚上不在家。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226" name="矩形 1"/>
          <p:cNvSpPr>
            <a:spLocks noChangeArrowheads="1"/>
          </p:cNvSpPr>
          <p:nvPr/>
        </p:nvSpPr>
        <p:spPr bwMode="auto">
          <a:xfrm>
            <a:off x="1804988" y="5100638"/>
            <a:ext cx="1058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sz="2400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 flipH="1">
            <a:off x="965200" y="1652588"/>
            <a:ext cx="546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动词的一般过去时的常用结构</a:t>
            </a:r>
          </a:p>
        </p:txBody>
      </p:sp>
      <p:pic>
        <p:nvPicPr>
          <p:cNvPr id="10244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32538" y="1550988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矩形 1"/>
          <p:cNvSpPr>
            <a:spLocks noChangeArrowheads="1"/>
          </p:cNvSpPr>
          <p:nvPr/>
        </p:nvSpPr>
        <p:spPr bwMode="auto">
          <a:xfrm>
            <a:off x="985838" y="2305050"/>
            <a:ext cx="7172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）一般疑问句：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Was/Were +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主语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表语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其他？</a:t>
            </a:r>
            <a:endParaRPr lang="zh-CN" altLang="en-US" sz="2400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643188" y="2767013"/>
            <a:ext cx="5989637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Was his father very busy last week?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他父亲上周很忙吗？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247" name="矩形 1"/>
          <p:cNvSpPr>
            <a:spLocks noChangeArrowheads="1"/>
          </p:cNvSpPr>
          <p:nvPr/>
        </p:nvSpPr>
        <p:spPr bwMode="auto">
          <a:xfrm>
            <a:off x="1808163" y="2989263"/>
            <a:ext cx="1058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sz="2400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248" name="矩形 1"/>
          <p:cNvSpPr>
            <a:spLocks noChangeArrowheads="1"/>
          </p:cNvSpPr>
          <p:nvPr/>
        </p:nvSpPr>
        <p:spPr bwMode="auto">
          <a:xfrm>
            <a:off x="984250" y="4416425"/>
            <a:ext cx="7926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）特殊疑问句：特殊疑问词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was/were +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主语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其他？</a:t>
            </a:r>
            <a:endParaRPr lang="zh-CN" altLang="en-US" sz="2400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641600" y="4867275"/>
            <a:ext cx="5989638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Where were they last night? 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他们昨天晚上在哪儿？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250" name="矩形 1"/>
          <p:cNvSpPr>
            <a:spLocks noChangeArrowheads="1"/>
          </p:cNvSpPr>
          <p:nvPr/>
        </p:nvSpPr>
        <p:spPr bwMode="auto">
          <a:xfrm>
            <a:off x="1804988" y="5100638"/>
            <a:ext cx="1058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sz="2400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文本框 17"/>
          <p:cNvSpPr txBox="1">
            <a:spLocks noChangeArrowheads="1"/>
          </p:cNvSpPr>
          <p:nvPr/>
        </p:nvSpPr>
        <p:spPr bwMode="auto">
          <a:xfrm>
            <a:off x="2901950" y="1462088"/>
            <a:ext cx="48831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happened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？发生了什么事？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33463" y="157956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1269" name="文本框 19"/>
          <p:cNvSpPr txBox="1">
            <a:spLocks noChangeArrowheads="1"/>
          </p:cNvSpPr>
          <p:nvPr/>
        </p:nvSpPr>
        <p:spPr bwMode="auto">
          <a:xfrm>
            <a:off x="1314450" y="1573213"/>
            <a:ext cx="1508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3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127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1938" y="1481138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2151063" y="2293938"/>
            <a:ext cx="6624637" cy="398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此句型用于询问过去发生了什么事。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是疑问词，意为“什么”，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happen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意为“发生”，因为询问过去发生了什么事情，所以应该用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happen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的过去式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happened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。如果要问某人或某物发生了什么事，用句子结构“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happened to sb./sth.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？”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272" name="矩形 20"/>
          <p:cNvSpPr>
            <a:spLocks noChangeArrowheads="1"/>
          </p:cNvSpPr>
          <p:nvPr/>
        </p:nvSpPr>
        <p:spPr bwMode="auto">
          <a:xfrm>
            <a:off x="1258888" y="2489200"/>
            <a:ext cx="1011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用法：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1716088" y="1812925"/>
            <a:ext cx="6680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happened to your car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？你的车怎么了？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292" name="矩形 20"/>
          <p:cNvSpPr>
            <a:spLocks noChangeArrowheads="1"/>
          </p:cNvSpPr>
          <p:nvPr/>
        </p:nvSpPr>
        <p:spPr bwMode="auto">
          <a:xfrm>
            <a:off x="860425" y="2055813"/>
            <a:ext cx="1117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2293" name="组合 26"/>
          <p:cNvGrpSpPr/>
          <p:nvPr/>
        </p:nvGrpSpPr>
        <p:grpSpPr bwMode="auto">
          <a:xfrm>
            <a:off x="550863" y="3040063"/>
            <a:ext cx="1179512" cy="461962"/>
            <a:chOff x="1235491" y="4806950"/>
            <a:chExt cx="1178333" cy="461895"/>
          </a:xfrm>
        </p:grpSpPr>
        <p:sp>
          <p:nvSpPr>
            <p:cNvPr id="12296" name="TextBox 3"/>
            <p:cNvSpPr txBox="1">
              <a:spLocks noChangeArrowheads="1"/>
            </p:cNvSpPr>
            <p:nvPr/>
          </p:nvSpPr>
          <p:spPr bwMode="auto">
            <a:xfrm>
              <a:off x="1488249" y="4806950"/>
              <a:ext cx="925575" cy="461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2297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35491" y="486703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矩形 2"/>
          <p:cNvSpPr>
            <a:spLocks noChangeArrowheads="1"/>
          </p:cNvSpPr>
          <p:nvPr/>
        </p:nvSpPr>
        <p:spPr bwMode="auto">
          <a:xfrm>
            <a:off x="1706563" y="2832100"/>
            <a:ext cx="70310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_______Tom ?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happened to                   B. happen to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happened</a:t>
            </a: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 flipH="1">
            <a:off x="2963863" y="3113088"/>
            <a:ext cx="509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9" grpId="0"/>
      <p:bldP spid="20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1125</Words>
  <Application>Microsoft Office PowerPoint</Application>
  <PresentationFormat>全屏显示(4:3)</PresentationFormat>
  <Paragraphs>175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Adobe 黑体 Std R</vt:lpstr>
      <vt:lpstr>Hei</vt:lpstr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2023-01-16T17:15:59Z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1515F3BBA01447E49C3E555A412E7A01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