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F8F3A-E785-47C4-BD72-A80C7AB6F1B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4780B-9C19-421E-8A25-C9A4CB0DA6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4780B-9C19-421E-8A25-C9A4CB0DA62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396875" y="2493963"/>
            <a:ext cx="7772400" cy="11811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843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396875" y="3789363"/>
            <a:ext cx="6400800" cy="98266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40404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40404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40404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9"/>
          <p:cNvSpPr>
            <a:spLocks noChangeArrowheads="1"/>
          </p:cNvSpPr>
          <p:nvPr/>
        </p:nvSpPr>
        <p:spPr bwMode="auto">
          <a:xfrm>
            <a:off x="0" y="990600"/>
            <a:ext cx="9144000" cy="5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46" tIns="54873" rIns="109746" bIns="54873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Unit8 Summer Holiday Is Coming</a:t>
            </a:r>
            <a:r>
              <a:rPr lang="zh-CN" altLang="en-US" sz="280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！</a:t>
            </a:r>
          </a:p>
        </p:txBody>
      </p:sp>
      <p:sp>
        <p:nvSpPr>
          <p:cNvPr id="71686" name="TextBox 10"/>
          <p:cNvSpPr>
            <a:spLocks noChangeArrowheads="1"/>
          </p:cNvSpPr>
          <p:nvPr/>
        </p:nvSpPr>
        <p:spPr bwMode="auto">
          <a:xfrm>
            <a:off x="0" y="2245429"/>
            <a:ext cx="9144000" cy="72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46" tIns="54873" rIns="109746" bIns="54873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Get </a:t>
            </a:r>
            <a:r>
              <a:rPr lang="en-US" altLang="zh-CN" sz="4000" dirty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Ready for Summer Holiday!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184138" y="3505200"/>
            <a:ext cx="2149972" cy="1593876"/>
          </a:xfrm>
          <a:prstGeom prst="teardrop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27858" y="3505200"/>
            <a:ext cx="2086785" cy="1593876"/>
          </a:xfrm>
          <a:prstGeom prst="teardrop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62115" y="3512470"/>
            <a:ext cx="2114924" cy="1586626"/>
          </a:xfrm>
          <a:prstGeom prst="teardrop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0" y="58674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23"/>
          <p:cNvSpPr txBox="1">
            <a:spLocks noChangeArrowheads="1"/>
          </p:cNvSpPr>
          <p:nvPr/>
        </p:nvSpPr>
        <p:spPr bwMode="auto">
          <a:xfrm>
            <a:off x="241300" y="590550"/>
            <a:ext cx="7234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kumimoji="1" lang="en-US" altLang="zh-CN" sz="2600">
                <a:solidFill>
                  <a:srgbClr val="0000FF"/>
                </a:solidFill>
                <a:latin typeface="Times New Roman" panose="02020603050405020304" pitchFamily="18" charset="0"/>
              </a:rPr>
              <a:t>Fill in the blanks with the correct forms of the given words.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41300" y="1730375"/>
            <a:ext cx="8662988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411480" indent="-4114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They ______________ (go) to school tomorrow.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He __________ (leave) the house at 8:00 a.m. every day.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She ______________ (go) to work on weekdays.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Jenny ___________________ (watch) a movie next Tuesday evening.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We __________________ (play) basketball together the day after tomorrow.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</a:rPr>
              <a:t>I _____________ (listen) to the English radio program every morning.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468438" y="1606550"/>
            <a:ext cx="2763837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will/ are going to 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468438" y="2074863"/>
            <a:ext cx="11858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leaves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550988" y="2484438"/>
            <a:ext cx="847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goes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647825" y="2946400"/>
            <a:ext cx="34036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will/ is going to watch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177925" y="3803650"/>
            <a:ext cx="33956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will/ are going to play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276350" y="4695825"/>
            <a:ext cx="96361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/>
          <a:p>
            <a:pPr algn="just" defTabSz="1097280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listen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4" grpId="0"/>
      <p:bldP spid="71685" grpId="0" autoUpdateAnimBg="0"/>
      <p:bldP spid="71686" grpId="0" autoUpdateAnimBg="0"/>
      <p:bldP spid="71687" grpId="0" autoUpdateAnimBg="0"/>
      <p:bldP spid="71688" grpId="0" autoUpdateAnimBg="0"/>
      <p:bldP spid="71689" grpId="0" autoUpdateAnimBg="0"/>
      <p:bldP spid="716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105" name="Text Box 9"/>
          <p:cNvSpPr txBox="1">
            <a:spLocks noChangeArrowheads="1"/>
          </p:cNvSpPr>
          <p:nvPr/>
        </p:nvSpPr>
        <p:spPr bwMode="auto">
          <a:xfrm>
            <a:off x="833438" y="1552575"/>
            <a:ext cx="7697787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Now I 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am ready for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my summer holiday. 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现在我为暑假做好了准备。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自主领悟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ready for 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意为“为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做好了准备”，后跟名词或</a:t>
            </a:r>
            <a:r>
              <a:rPr lang="zh-CN" alt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动名词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形式，相当于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get ready for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例如：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you ready for the football match? 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你们为足球赛做好准备了吗？</a:t>
            </a:r>
          </a:p>
        </p:txBody>
      </p:sp>
      <p:sp>
        <p:nvSpPr>
          <p:cNvPr id="81923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690563"/>
            <a:ext cx="600075" cy="385762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40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1924" name="椭圆 5"/>
          <p:cNvSpPr>
            <a:spLocks noChangeArrowheads="1"/>
          </p:cNvSpPr>
          <p:nvPr/>
        </p:nvSpPr>
        <p:spPr bwMode="auto">
          <a:xfrm>
            <a:off x="0" y="79375"/>
            <a:ext cx="3046413" cy="611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D521"/>
                    </a:gs>
                    <a:gs pos="100000">
                      <a:srgbClr val="D2AA00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109746" tIns="54873" rIns="109746" bIns="54873" anchor="ctr"/>
          <a:lstStyle/>
          <a:p>
            <a:pPr>
              <a:lnSpc>
                <a:spcPct val="150000"/>
              </a:lnSpc>
            </a:pPr>
            <a:endParaRPr lang="zh-CN" altLang="zh-CN" sz="3600" b="1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占位符 9"/>
          <p:cNvSpPr txBox="1"/>
          <p:nvPr/>
        </p:nvSpPr>
        <p:spPr bwMode="auto">
          <a:xfrm>
            <a:off x="231775" y="92075"/>
            <a:ext cx="533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/>
          <a:lstStyle>
            <a:lvl1pPr/>
            <a:lvl2pPr marL="514350" indent="-196850"/>
            <a:lvl3pPr marL="792480" indent="-157480"/>
            <a:lvl4pPr marL="1109980" indent="-157480"/>
            <a:lvl5pPr marL="1427480" indent="-157480"/>
            <a:lvl6pPr marL="1884680" indent="-157480"/>
            <a:lvl7pPr marL="2341880" indent="-157480"/>
            <a:lvl8pPr marL="2799080" indent="-157480"/>
            <a:lvl9pPr marL="3256280" indent="-157480"/>
          </a:lstStyle>
          <a:p>
            <a:pPr algn="l">
              <a:spcBef>
                <a:spcPct val="20000"/>
              </a:spcBef>
            </a:pPr>
            <a:r>
              <a:rPr lang="en-US" altLang="zh-CN" sz="3200" dirty="0">
                <a:cs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690563"/>
            <a:ext cx="600075" cy="385762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36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979488" y="1285875"/>
            <a:ext cx="733107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归纳拓展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ready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的不同搭配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ready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意为准备好做某事，相当于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get ready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79488" y="2884488"/>
            <a:ext cx="7697787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活学活用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我已经为考试做好了准备。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am ______ ____ the test.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我妈妈已准备好去吃午饭。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mother is ______ ____ _____ lunch.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00200" y="3581400"/>
            <a:ext cx="1624013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ready    for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4589463"/>
            <a:ext cx="2547938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ready     to     have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Text Box 2"/>
          <p:cNvSpPr txBox="1">
            <a:spLocks noChangeArrowheads="1"/>
          </p:cNvSpPr>
          <p:nvPr/>
        </p:nvSpPr>
        <p:spPr bwMode="auto">
          <a:xfrm>
            <a:off x="969963" y="1430338"/>
            <a:ext cx="7697787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Wish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you a great summer holiday!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祝你过一个开心的暑假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!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自主领悟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wish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作动词，意为“希望，祝愿”，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wish sb. +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表示“祝愿、祝福”。例如：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wish you a happy new year.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祝您新年快乐。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活学活用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祝你旅途愉快！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 ______ a pleasant journey! </a:t>
            </a:r>
          </a:p>
        </p:txBody>
      </p:sp>
      <p:sp>
        <p:nvSpPr>
          <p:cNvPr id="83971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747713"/>
            <a:ext cx="600075" cy="385762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4000" b="1">
                <a:solidFill>
                  <a:schemeClr val="bg1"/>
                </a:solidFill>
              </a:rPr>
              <a:t>2</a:t>
            </a:r>
          </a:p>
          <a:p>
            <a:pPr marL="0" indent="0">
              <a:buFontTx/>
              <a:buNone/>
            </a:pPr>
            <a:endParaRPr lang="en-US" altLang="zh-CN" sz="360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4648200"/>
            <a:ext cx="19319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Wish     you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747713"/>
            <a:ext cx="600075" cy="385762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4000" b="1">
                <a:solidFill>
                  <a:schemeClr val="bg1"/>
                </a:solidFill>
              </a:rPr>
              <a:t>3</a:t>
            </a:r>
          </a:p>
          <a:p>
            <a:pPr marL="0" indent="0">
              <a:buFontTx/>
              <a:buNone/>
            </a:pPr>
            <a:endParaRPr lang="en-US" altLang="zh-CN" sz="360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3438" y="1778000"/>
            <a:ext cx="7310437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noon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 we had a party. 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在中午，我们举行了一个聚会。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自主领悟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noon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名词，“中午”，常构成短语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noon “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在中午”，如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meeting will start at noon.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会议将在中午开始。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1212" y="761702"/>
            <a:ext cx="7697788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用法辨析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at,  on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的区别</a:t>
            </a:r>
          </a:p>
        </p:txBody>
      </p:sp>
      <p:graphicFrame>
        <p:nvGraphicFramePr>
          <p:cNvPr id="6" name="Group 56"/>
          <p:cNvGraphicFramePr>
            <a:graphicFrameLocks noGrp="1"/>
          </p:cNvGraphicFramePr>
          <p:nvPr/>
        </p:nvGraphicFramePr>
        <p:xfrm>
          <a:off x="685800" y="1341140"/>
          <a:ext cx="7510462" cy="4297660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9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at</a:t>
                      </a:r>
                    </a:p>
                  </a:txBody>
                  <a:tcPr marL="91436" marR="91436" marT="45718" marB="4571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后跟具体的时间点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,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如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at eigh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固定短语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:at noon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在中午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,at night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在晚上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on</a:t>
                      </a:r>
                    </a:p>
                  </a:txBody>
                  <a:tcPr marL="91436" marR="91436" marT="45718" marB="4571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后跟具体的某一天或某一天的上午、下午或晚上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,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如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on Monday morning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in</a:t>
                      </a:r>
                    </a:p>
                  </a:txBody>
                  <a:tcPr marL="91436" marR="91436" marT="45718" marB="4571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后跟季节、月份、年份等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,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或一般意义上的上午、下午或晚上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,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如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in spring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后跟一段时间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,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多用于</a:t>
                      </a:r>
                      <a:r>
                        <a:rPr kumimoji="0" lang="zh-CN" alt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将来时</a:t>
                      </a:r>
                    </a:p>
                  </a:txBody>
                  <a:tcPr marL="91436" marR="91436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876300" y="1414463"/>
            <a:ext cx="7697788" cy="36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活学活用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①—The charity walk begins ________ 9: 00 a. m. . Don’t be late. 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—No problem. 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in               B. at            C. on               D. to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②—When did he leave for China? 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 ________ a sunny morning. </a:t>
            </a:r>
          </a:p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In              B. At            C. On              D. To</a:t>
            </a:r>
          </a:p>
        </p:txBody>
      </p:sp>
      <p:pic>
        <p:nvPicPr>
          <p:cNvPr id="541699" name="Picture 3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1738" y="31257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1700" name="Picture 4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4621213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5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747713"/>
            <a:ext cx="600075" cy="385762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4000" b="1">
                <a:solidFill>
                  <a:schemeClr val="bg1"/>
                </a:solidFill>
              </a:rPr>
              <a:t>3</a:t>
            </a:r>
          </a:p>
          <a:p>
            <a:pPr marL="0" indent="0">
              <a:buFontTx/>
              <a:buNone/>
            </a:pPr>
            <a:endParaRPr lang="en-US" altLang="zh-CN" sz="360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428625" y="1062038"/>
            <a:ext cx="8407400" cy="39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Ⅰ.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用所给词的适当形式填空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I _______________________ (play) baseball with my classmates this afternoon.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My father ________ (go) fishing on Sunday.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Nick wishes me ________ (help) him with Chinese.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They plan ________ (visit) the Great Wall.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Next week,  I am going ________ (have) a report for my class.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111125"/>
            <a:ext cx="2514600" cy="458788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3100" dirty="0"/>
              <a:t>Exercise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6800" y="1587500"/>
            <a:ext cx="3786188" cy="59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will play/am going to play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63763" y="2662238"/>
            <a:ext cx="1335087" cy="59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will go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65450" y="3227388"/>
            <a:ext cx="1335088" cy="59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to help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63763" y="3792538"/>
            <a:ext cx="1335087" cy="596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to visit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76663" y="4318000"/>
            <a:ext cx="1333500" cy="51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to have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436563" y="636588"/>
            <a:ext cx="7697787" cy="56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Ⅱ.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单项填空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Don’t forget to_________ your homework to school tomorrow.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carry               B. bring             C. take            D. get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Miss Wang had a big smile _________ her face when she knows the good news.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in                     B. on                  C. of                D. at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Are you ready for ______?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have an exam                            B. to have an exam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having the exam                       D. has an exam</a:t>
            </a:r>
          </a:p>
        </p:txBody>
      </p:sp>
      <p:pic>
        <p:nvPicPr>
          <p:cNvPr id="503811" name="Picture 3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9050" y="24828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3812" name="Picture 4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9050" y="42005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3813" name="Picture 5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6563" y="5764213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Text Box 2"/>
          <p:cNvSpPr txBox="1">
            <a:spLocks noChangeArrowheads="1"/>
          </p:cNvSpPr>
          <p:nvPr/>
        </p:nvSpPr>
        <p:spPr bwMode="auto">
          <a:xfrm>
            <a:off x="517525" y="1201738"/>
            <a:ext cx="7697788" cy="337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Bill _________ his father to buy a new car for him.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want                         B. wishes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plans                        D. hopes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Nick did very well _________ his English exam.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on                              B. for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at                               D. with </a:t>
            </a:r>
          </a:p>
        </p:txBody>
      </p:sp>
      <p:pic>
        <p:nvPicPr>
          <p:cNvPr id="505859" name="Picture 3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6450" y="195897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5860" name="Picture 4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525" y="3584575"/>
            <a:ext cx="3825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4"/>
          <p:cNvSpPr/>
          <p:nvPr/>
        </p:nvSpPr>
        <p:spPr bwMode="gray">
          <a:xfrm>
            <a:off x="2543175" y="1658938"/>
            <a:ext cx="4699000" cy="300037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gray">
          <a:xfrm>
            <a:off x="2379662" y="1249363"/>
            <a:ext cx="5027613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D521"/>
                    </a:gs>
                    <a:gs pos="100000">
                      <a:srgbClr val="D2AA00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 anchor="ctr"/>
          <a:lstStyle/>
          <a:p>
            <a:pPr>
              <a:buFont typeface="Webdings" panose="05030102010509060703" pitchFamily="18" charset="2"/>
              <a:buNone/>
            </a:pPr>
            <a:r>
              <a:rPr lang="en-US" altLang="zh-CN" sz="33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</a:p>
        </p:txBody>
      </p:sp>
      <p:sp>
        <p:nvSpPr>
          <p:cNvPr id="72708" name="椭圆 18"/>
          <p:cNvSpPr>
            <a:spLocks noChangeArrowheads="1"/>
          </p:cNvSpPr>
          <p:nvPr/>
        </p:nvSpPr>
        <p:spPr bwMode="auto">
          <a:xfrm>
            <a:off x="2466975" y="1285875"/>
            <a:ext cx="274637" cy="2714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5996" rIns="0" bIns="0" anchor="ctr"/>
          <a:lstStyle/>
          <a:p>
            <a:pPr>
              <a:lnSpc>
                <a:spcPct val="120000"/>
              </a:lnSpc>
            </a:pPr>
            <a:r>
              <a:rPr lang="en-US" altLang="zh-CN" sz="1900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1</a:t>
            </a:r>
          </a:p>
        </p:txBody>
      </p:sp>
      <p:sp>
        <p:nvSpPr>
          <p:cNvPr id="15" name="Freeform 4"/>
          <p:cNvSpPr/>
          <p:nvPr/>
        </p:nvSpPr>
        <p:spPr bwMode="gray">
          <a:xfrm>
            <a:off x="2543175" y="25844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23558" name="Rectangl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379662" y="2174875"/>
            <a:ext cx="5027613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3E391"/>
                    </a:gs>
                    <a:gs pos="100000">
                      <a:srgbClr val="62D044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 anchor="ctr"/>
          <a:lstStyle/>
          <a:p>
            <a:r>
              <a:rPr lang="en-US" altLang="zh-CN" sz="33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Presentation</a:t>
            </a:r>
          </a:p>
        </p:txBody>
      </p:sp>
      <p:sp>
        <p:nvSpPr>
          <p:cNvPr id="72711" name="椭圆 24"/>
          <p:cNvSpPr>
            <a:spLocks noChangeArrowheads="1"/>
          </p:cNvSpPr>
          <p:nvPr/>
        </p:nvSpPr>
        <p:spPr bwMode="auto">
          <a:xfrm>
            <a:off x="2466975" y="2209800"/>
            <a:ext cx="274637" cy="2746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5996" rIns="0" bIns="0" anchor="ctr"/>
          <a:lstStyle/>
          <a:p>
            <a:pPr>
              <a:lnSpc>
                <a:spcPct val="120000"/>
              </a:lnSpc>
            </a:pPr>
            <a:r>
              <a:rPr lang="en-US" altLang="zh-CN" sz="1900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2</a:t>
            </a:r>
          </a:p>
        </p:txBody>
      </p:sp>
      <p:sp>
        <p:nvSpPr>
          <p:cNvPr id="18" name="Freeform 4"/>
          <p:cNvSpPr/>
          <p:nvPr/>
        </p:nvSpPr>
        <p:spPr bwMode="gray">
          <a:xfrm>
            <a:off x="2543175" y="3511550"/>
            <a:ext cx="4699000" cy="300038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23561" name="Rectangl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389187" y="3090863"/>
            <a:ext cx="5027613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EAC112"/>
                    </a:gs>
                    <a:gs pos="100000">
                      <a:srgbClr val="F57C89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 anchor="ctr"/>
          <a:lstStyle/>
          <a:p>
            <a:r>
              <a:rPr lang="en-US" altLang="zh-CN" sz="33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Language Points</a:t>
            </a:r>
          </a:p>
        </p:txBody>
      </p:sp>
      <p:sp>
        <p:nvSpPr>
          <p:cNvPr id="72714" name="椭圆 27"/>
          <p:cNvSpPr>
            <a:spLocks noChangeArrowheads="1"/>
          </p:cNvSpPr>
          <p:nvPr/>
        </p:nvSpPr>
        <p:spPr bwMode="auto">
          <a:xfrm>
            <a:off x="2466975" y="3135313"/>
            <a:ext cx="274637" cy="2730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5996" rIns="0" bIns="0" anchor="ctr"/>
          <a:lstStyle/>
          <a:p>
            <a:pPr>
              <a:lnSpc>
                <a:spcPct val="120000"/>
              </a:lnSpc>
            </a:pPr>
            <a:r>
              <a:rPr lang="en-US" altLang="zh-CN" sz="1900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3</a:t>
            </a:r>
          </a:p>
        </p:txBody>
      </p:sp>
      <p:sp>
        <p:nvSpPr>
          <p:cNvPr id="21" name="Freeform 4"/>
          <p:cNvSpPr/>
          <p:nvPr/>
        </p:nvSpPr>
        <p:spPr bwMode="gray">
          <a:xfrm>
            <a:off x="2543175" y="4435475"/>
            <a:ext cx="4699000" cy="303213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50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23564" name="Rectangle 5"/>
          <p:cNvSpPr>
            <a:spLocks noChangeArrowheads="1"/>
          </p:cNvSpPr>
          <p:nvPr/>
        </p:nvSpPr>
        <p:spPr bwMode="gray">
          <a:xfrm>
            <a:off x="2379662" y="4025900"/>
            <a:ext cx="5027613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1D41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 anchor="ctr"/>
          <a:lstStyle/>
          <a:p>
            <a:r>
              <a:rPr lang="en-US" altLang="zh-CN" sz="330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Exercise</a:t>
            </a:r>
          </a:p>
        </p:txBody>
      </p:sp>
      <p:sp>
        <p:nvSpPr>
          <p:cNvPr id="72717" name="椭圆 30"/>
          <p:cNvSpPr>
            <a:spLocks noChangeArrowheads="1"/>
          </p:cNvSpPr>
          <p:nvPr/>
        </p:nvSpPr>
        <p:spPr bwMode="auto">
          <a:xfrm>
            <a:off x="2466975" y="4060825"/>
            <a:ext cx="274637" cy="2730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5996" rIns="0" bIns="0" anchor="ctr"/>
          <a:lstStyle/>
          <a:p>
            <a:pPr>
              <a:lnSpc>
                <a:spcPct val="120000"/>
              </a:lnSpc>
            </a:pPr>
            <a:r>
              <a:rPr lang="en-US" altLang="zh-CN" sz="1900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4</a:t>
            </a:r>
          </a:p>
        </p:txBody>
      </p:sp>
      <p:pic>
        <p:nvPicPr>
          <p:cNvPr id="72718" name="图片 2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77925" y="957263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9" name="图片 2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77925" y="1925638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0" name="图片 2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2860675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1" name="图片 2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3829050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6"/>
          <p:cNvSpPr txBox="1">
            <a:spLocks noChangeArrowheads="1"/>
          </p:cNvSpPr>
          <p:nvPr/>
        </p:nvSpPr>
        <p:spPr bwMode="auto">
          <a:xfrm>
            <a:off x="800100" y="2624138"/>
            <a:ext cx="7888288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Verdana" panose="020B0604030504040204" pitchFamily="34" charset="0"/>
              </a:rPr>
              <a:t>假设你和丹尼去加拿大的国家公园，想象一下你们会玩什么呢？请你编写一个对话</a:t>
            </a:r>
            <a:r>
              <a:rPr lang="zh-CN" altLang="en-US" sz="26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Verdana" panose="020B0604030504040204" pitchFamily="34" charset="0"/>
              </a:rPr>
              <a:t>。 </a:t>
            </a:r>
            <a:endParaRPr lang="zh-CN" altLang="en-US" sz="2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Verdana" panose="020B0604030504040204" pitchFamily="34" charset="0"/>
            </a:endParaRPr>
          </a:p>
        </p:txBody>
      </p:sp>
      <p:sp>
        <p:nvSpPr>
          <p:cNvPr id="3" name="文本占位符 1"/>
          <p:cNvSpPr txBox="1"/>
          <p:nvPr/>
        </p:nvSpPr>
        <p:spPr bwMode="auto">
          <a:xfrm>
            <a:off x="0" y="111125"/>
            <a:ext cx="2514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46" tIns="54873" rIns="109746" bIns="54873" numCol="1" anchor="t" anchorCtr="0" compatLnSpc="1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>
                <a:solidFill>
                  <a:srgbClr val="404040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rgbClr val="404040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zh-CN" sz="3100" dirty="0" smtClean="0"/>
              <a:t>Homework</a:t>
            </a:r>
            <a:endParaRPr lang="en-US" altLang="zh-CN" sz="31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468313" y="1217613"/>
            <a:ext cx="9012237" cy="40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9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Ⅰ. </a:t>
            </a:r>
            <a:r>
              <a:rPr lang="zh-CN" altLang="en-US" sz="29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短语连线</a:t>
            </a:r>
          </a:p>
          <a:p>
            <a:pPr algn="just">
              <a:lnSpc>
                <a:spcPct val="150000"/>
              </a:lnSpc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at noon                                    A. 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去海滩</a:t>
            </a:r>
          </a:p>
          <a:p>
            <a:pPr algn="just">
              <a:lnSpc>
                <a:spcPct val="150000"/>
              </a:lnSpc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be ready for                             B. 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在中午</a:t>
            </a:r>
          </a:p>
          <a:p>
            <a:pPr algn="just">
              <a:lnSpc>
                <a:spcPct val="150000"/>
              </a:lnSpc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do well in                                C. 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举办聚会</a:t>
            </a:r>
          </a:p>
          <a:p>
            <a:pPr algn="just">
              <a:lnSpc>
                <a:spcPct val="150000"/>
              </a:lnSpc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go to the beach                        D. 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做好准备</a:t>
            </a:r>
          </a:p>
          <a:p>
            <a:pPr algn="just">
              <a:lnSpc>
                <a:spcPct val="150000"/>
              </a:lnSpc>
            </a:pP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5. have a party                             E. 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9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方面做得好</a:t>
            </a:r>
            <a:endParaRPr lang="zh-CN" altLang="en-US" sz="29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6847" name="Line 15"/>
          <p:cNvSpPr>
            <a:spLocks noChangeShapeType="1"/>
          </p:cNvSpPr>
          <p:nvPr/>
        </p:nvSpPr>
        <p:spPr bwMode="auto">
          <a:xfrm>
            <a:off x="2068513" y="2295525"/>
            <a:ext cx="3263900" cy="69691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sz="2400">
              <a:solidFill>
                <a:srgbClr val="00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6848" name="Line 16"/>
          <p:cNvSpPr>
            <a:spLocks noChangeShapeType="1"/>
          </p:cNvSpPr>
          <p:nvPr/>
        </p:nvSpPr>
        <p:spPr bwMode="auto">
          <a:xfrm>
            <a:off x="2806700" y="3011488"/>
            <a:ext cx="2447925" cy="122237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sz="2400">
              <a:solidFill>
                <a:srgbClr val="00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6849" name="Line 17"/>
          <p:cNvSpPr>
            <a:spLocks noChangeShapeType="1"/>
          </p:cNvSpPr>
          <p:nvPr/>
        </p:nvSpPr>
        <p:spPr bwMode="auto">
          <a:xfrm>
            <a:off x="2524125" y="3627438"/>
            <a:ext cx="2808288" cy="13176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sz="2400">
              <a:solidFill>
                <a:srgbClr val="00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6850" name="Line 18"/>
          <p:cNvSpPr>
            <a:spLocks noChangeShapeType="1"/>
          </p:cNvSpPr>
          <p:nvPr/>
        </p:nvSpPr>
        <p:spPr bwMode="auto">
          <a:xfrm flipV="1">
            <a:off x="3033713" y="3565525"/>
            <a:ext cx="2260600" cy="14493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sz="2400">
              <a:solidFill>
                <a:srgbClr val="00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76851" name="Line 19"/>
          <p:cNvSpPr>
            <a:spLocks noChangeShapeType="1"/>
          </p:cNvSpPr>
          <p:nvPr/>
        </p:nvSpPr>
        <p:spPr bwMode="auto">
          <a:xfrm flipV="1">
            <a:off x="3276600" y="2295525"/>
            <a:ext cx="2055813" cy="20510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zh-CN" altLang="en-US" sz="2400">
              <a:solidFill>
                <a:srgbClr val="000000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122238"/>
            <a:ext cx="1809750" cy="458787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3100" dirty="0"/>
              <a:t>Preview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048000" y="215872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558800" y="636588"/>
            <a:ext cx="7640638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Ⅱ. </a:t>
            </a:r>
            <a:r>
              <a:rPr lang="zh-CN" altLang="en-US" sz="20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句型展示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又一个学年结束了。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 school year ___ _________ .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现在我已经为暑假做好了准备。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Now I ____ _________ _____ my summer holiday.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祝你度过一个开心的暑假！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 you a great _________ _________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1222375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Another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76600" y="1447800"/>
            <a:ext cx="16240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is      over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66825" y="2379663"/>
            <a:ext cx="315277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am       ready         for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6438" y="3294063"/>
            <a:ext cx="893762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Wish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0" y="3217863"/>
            <a:ext cx="29051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summer       holiday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0" y="120650"/>
            <a:ext cx="2438400" cy="458788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ea typeface="微软雅黑" panose="020B0503020204020204" pitchFamily="34" charset="-122"/>
              </a:rPr>
              <a:t>Warm-up</a:t>
            </a:r>
            <a:endParaRPr lang="en-US" altLang="zh-CN" sz="3100" dirty="0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992188" y="1681163"/>
            <a:ext cx="7958137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/>
          <a:lstStyle/>
          <a:p>
            <a:pPr algn="l">
              <a:lnSpc>
                <a:spcPct val="20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300" dirty="0">
                <a:cs typeface="Times New Roman" panose="02020603050405020304" pitchFamily="18" charset="0"/>
              </a:rPr>
              <a:t>What do you often do after the exam?</a:t>
            </a:r>
          </a:p>
          <a:p>
            <a:pPr algn="l">
              <a:lnSpc>
                <a:spcPct val="20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300" dirty="0">
                <a:cs typeface="Times New Roman" panose="02020603050405020304" pitchFamily="18" charset="0"/>
              </a:rPr>
              <a:t>Can you tell something about it?</a:t>
            </a:r>
          </a:p>
        </p:txBody>
      </p:sp>
      <p:sp>
        <p:nvSpPr>
          <p:cNvPr id="75780" name="Text Box 8"/>
          <p:cNvSpPr txBox="1">
            <a:spLocks noChangeArrowheads="1"/>
          </p:cNvSpPr>
          <p:nvPr/>
        </p:nvSpPr>
        <p:spPr bwMode="auto">
          <a:xfrm>
            <a:off x="1063625" y="1000125"/>
            <a:ext cx="18462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3400" dirty="0">
                <a:solidFill>
                  <a:srgbClr val="0000FF"/>
                </a:solidFill>
                <a:latin typeface="Times New Roman" panose="02020603050405020304" pitchFamily="18" charset="0"/>
              </a:rPr>
              <a:t>Free Talk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3962400"/>
            <a:ext cx="4218939" cy="2515869"/>
          </a:xfrm>
          <a:prstGeom prst="ellipse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284163" y="1112838"/>
            <a:ext cx="46355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9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Task1:</a:t>
            </a:r>
            <a:r>
              <a:rPr lang="en-US" altLang="zh-CN" sz="2900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and write T or F.</a:t>
            </a:r>
          </a:p>
        </p:txBody>
      </p:sp>
      <p:sp>
        <p:nvSpPr>
          <p:cNvPr id="76803" name="Rectangle 13"/>
          <p:cNvSpPr>
            <a:spLocks noChangeArrowheads="1"/>
          </p:cNvSpPr>
          <p:nvPr/>
        </p:nvSpPr>
        <p:spPr bwMode="auto">
          <a:xfrm>
            <a:off x="-317500" y="1898650"/>
            <a:ext cx="9948863" cy="265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/>
          <a:p>
            <a:pPr marL="960755" lvl="1" indent="-411480" algn="l" defTabSz="1097280">
              <a:lnSpc>
                <a:spcPct val="20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(       ) 1. Another school year is over!</a:t>
            </a:r>
          </a:p>
          <a:p>
            <a:pPr marL="960755" lvl="1" indent="-411480" algn="l" defTabSz="1097280">
              <a:lnSpc>
                <a:spcPct val="20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(       ) </a:t>
            </a:r>
            <a:r>
              <a:rPr lang="en-US" altLang="zh-CN" sz="2900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2900" dirty="0">
                <a:latin typeface="Times New Roman" panose="02020603050405020304" pitchFamily="18" charset="0"/>
              </a:rPr>
              <a:t>. Jenny did well on the exams.   </a:t>
            </a:r>
          </a:p>
          <a:p>
            <a:pPr marL="960755" lvl="1" indent="-411480" algn="l" defTabSz="1097280">
              <a:lnSpc>
                <a:spcPct val="200000"/>
              </a:lnSpc>
            </a:pPr>
            <a:r>
              <a:rPr lang="en-US" altLang="zh-CN" sz="2900" dirty="0">
                <a:latin typeface="Times New Roman" panose="02020603050405020304" pitchFamily="18" charset="0"/>
              </a:rPr>
              <a:t>(       ) 3. In July, Jenny will go to the beach with her family.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14350" y="2044700"/>
            <a:ext cx="446088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9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33400" y="3854450"/>
            <a:ext cx="427038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9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14350" y="3001963"/>
            <a:ext cx="446088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9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-1" y="165100"/>
            <a:ext cx="2601913" cy="460375"/>
          </a:xfrm>
        </p:spPr>
        <p:txBody>
          <a:bodyPr lIns="109746" tIns="54873" rIns="109746" bIns="54873"/>
          <a:lstStyle/>
          <a:p>
            <a:pPr marL="0" indent="0"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ea typeface="微软雅黑" panose="020B0503020204020204" pitchFamily="34" charset="-122"/>
              </a:rPr>
              <a:t>Presentation</a:t>
            </a:r>
          </a:p>
          <a:p>
            <a:pPr marL="0" indent="0">
              <a:buFontTx/>
              <a:buNone/>
            </a:pPr>
            <a:endParaRPr lang="en-US" altLang="zh-CN" sz="31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utoUpdateAnimBg="0"/>
      <p:bldP spid="14352" grpId="0" autoUpdateAnimBg="0"/>
      <p:bldP spid="143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4"/>
          <p:cNvSpPr txBox="1">
            <a:spLocks noChangeArrowheads="1"/>
          </p:cNvSpPr>
          <p:nvPr/>
        </p:nvSpPr>
        <p:spPr bwMode="auto">
          <a:xfrm>
            <a:off x="0" y="1381125"/>
            <a:ext cx="8788400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marL="411480" indent="-4114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0755" indent="-4114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10030" indent="-4127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57400" indent="-4114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06675" indent="-4114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63875" indent="-41148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21075" indent="-41148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78275" indent="-41148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35475" indent="-41148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algn="just">
              <a:lnSpc>
                <a:spcPct val="150000"/>
              </a:lnSpc>
              <a:buFontTx/>
              <a:buAutoNum type="arabicPeriod"/>
            </a:pPr>
            <a:r>
              <a:rPr lang="en-US" altLang="zh-CN" sz="2900" dirty="0">
                <a:latin typeface="Times New Roman" panose="02020603050405020304" pitchFamily="18" charset="0"/>
              </a:rPr>
              <a:t>What did Jenny and her classmates do this morning?</a:t>
            </a:r>
          </a:p>
          <a:p>
            <a:pPr lvl="1" algn="just">
              <a:lnSpc>
                <a:spcPct val="150000"/>
              </a:lnSpc>
              <a:buFontTx/>
              <a:buAutoNum type="arabicPeriod"/>
            </a:pPr>
            <a:endParaRPr lang="en-US" altLang="zh-CN" sz="2900" dirty="0">
              <a:latin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Tx/>
              <a:buAutoNum type="arabicPeriod"/>
            </a:pPr>
            <a:r>
              <a:rPr lang="en-US" altLang="zh-CN" sz="2900" dirty="0">
                <a:latin typeface="Times New Roman" panose="02020603050405020304" pitchFamily="18" charset="0"/>
              </a:rPr>
              <a:t>What did they do at noon?</a:t>
            </a:r>
          </a:p>
          <a:p>
            <a:pPr lvl="1" algn="just">
              <a:lnSpc>
                <a:spcPct val="150000"/>
              </a:lnSpc>
              <a:buFontTx/>
              <a:buAutoNum type="arabicPeriod"/>
            </a:pPr>
            <a:endParaRPr lang="en-US" altLang="zh-CN" sz="2900" dirty="0">
              <a:latin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Tx/>
              <a:buAutoNum type="arabicPeriod"/>
            </a:pPr>
            <a:r>
              <a:rPr lang="en-US" altLang="zh-CN" sz="2900" dirty="0">
                <a:latin typeface="Times New Roman" panose="02020603050405020304" pitchFamily="18" charset="0"/>
              </a:rPr>
              <a:t>Where are Jenny and her friends going this summer holiday?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646113" y="738188"/>
            <a:ext cx="5065712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Task2: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Read and answer the questions.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985838" y="2100263"/>
            <a:ext cx="5541962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played a baseball game outside.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985838" y="3460750"/>
            <a:ext cx="2770187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had a party.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985838" y="5481638"/>
            <a:ext cx="7885112" cy="5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are going to a national park in western Canada.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utoUpdateAnimBg="0"/>
      <p:bldP spid="50186" grpId="0" autoUpdateAnimBg="0"/>
      <p:bldP spid="50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5"/>
          <p:cNvSpPr txBox="1">
            <a:spLocks noChangeArrowheads="1"/>
          </p:cNvSpPr>
          <p:nvPr/>
        </p:nvSpPr>
        <p:spPr bwMode="auto">
          <a:xfrm>
            <a:off x="393700" y="2360613"/>
            <a:ext cx="252095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892175" indent="-89217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This morning</a:t>
            </a:r>
          </a:p>
        </p:txBody>
      </p:sp>
      <p:sp>
        <p:nvSpPr>
          <p:cNvPr id="73731" name="Text Box 123"/>
          <p:cNvSpPr txBox="1">
            <a:spLocks noChangeArrowheads="1"/>
          </p:cNvSpPr>
          <p:nvPr/>
        </p:nvSpPr>
        <p:spPr bwMode="auto">
          <a:xfrm>
            <a:off x="323850" y="1008063"/>
            <a:ext cx="84232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kumimoji="1"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What did Jenny do on the last day of school? What is her plan for the summer? Read the lesson and match the time adverbs with the sentences.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787900" y="2284413"/>
            <a:ext cx="4176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my friends and I are going to a national park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4716463" y="3573463"/>
            <a:ext cx="43926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741680" indent="-7416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200">
                <a:latin typeface="Times New Roman" panose="02020603050405020304" pitchFamily="18" charset="0"/>
              </a:rPr>
              <a:t>we played a baseball game outside.</a:t>
            </a:r>
          </a:p>
        </p:txBody>
      </p:sp>
      <p:sp>
        <p:nvSpPr>
          <p:cNvPr id="73735" name="Text Box 5"/>
          <p:cNvSpPr txBox="1">
            <a:spLocks noChangeArrowheads="1"/>
          </p:cNvSpPr>
          <p:nvPr/>
        </p:nvSpPr>
        <p:spPr bwMode="auto">
          <a:xfrm>
            <a:off x="4787900" y="4438650"/>
            <a:ext cx="39592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741680" indent="-7416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my family will go to the beach.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4859338" y="5280025"/>
            <a:ext cx="22320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741680" indent="-7416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200">
                <a:latin typeface="Times New Roman" panose="02020603050405020304" pitchFamily="18" charset="0"/>
              </a:rPr>
              <a:t>we had a party!</a:t>
            </a:r>
          </a:p>
        </p:txBody>
      </p:sp>
      <p:sp>
        <p:nvSpPr>
          <p:cNvPr id="73737" name="Text Box 5"/>
          <p:cNvSpPr txBox="1">
            <a:spLocks noChangeArrowheads="1"/>
          </p:cNvSpPr>
          <p:nvPr/>
        </p:nvSpPr>
        <p:spPr bwMode="auto">
          <a:xfrm>
            <a:off x="682625" y="3335338"/>
            <a:ext cx="1912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892175" indent="-89217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Next week</a:t>
            </a:r>
          </a:p>
        </p:txBody>
      </p:sp>
      <p:sp>
        <p:nvSpPr>
          <p:cNvPr id="73738" name="Text Box 5"/>
          <p:cNvSpPr txBox="1">
            <a:spLocks noChangeArrowheads="1"/>
          </p:cNvSpPr>
          <p:nvPr/>
        </p:nvSpPr>
        <p:spPr bwMode="auto">
          <a:xfrm>
            <a:off x="323850" y="4295775"/>
            <a:ext cx="2376488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892175" indent="-89217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At noon today</a:t>
            </a:r>
          </a:p>
        </p:txBody>
      </p:sp>
      <p:sp>
        <p:nvSpPr>
          <p:cNvPr id="73739" name="Text Box 5"/>
          <p:cNvSpPr txBox="1">
            <a:spLocks noChangeArrowheads="1"/>
          </p:cNvSpPr>
          <p:nvPr/>
        </p:nvSpPr>
        <p:spPr bwMode="auto">
          <a:xfrm>
            <a:off x="838200" y="5222875"/>
            <a:ext cx="16351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892175" indent="-89217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0" hangingPunct="0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In August</a:t>
            </a:r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2771775" y="2708275"/>
            <a:ext cx="1944688" cy="1081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zh-CN" altLang="en-US" sz="1835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flipV="1">
            <a:off x="2771775" y="2708275"/>
            <a:ext cx="1944688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zh-CN" altLang="en-US" sz="1835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2771775" y="4645025"/>
            <a:ext cx="1944688" cy="957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zh-CN" altLang="en-US" sz="1835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flipV="1">
            <a:off x="2771775" y="4829175"/>
            <a:ext cx="2016125" cy="773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endParaRPr lang="zh-CN" altLang="en-US" sz="1835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86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" y="-104775"/>
            <a:ext cx="30099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7" grpId="0"/>
      <p:bldP spid="73738" grpId="0"/>
      <p:bldP spid="737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23"/>
          <p:cNvSpPr txBox="1">
            <a:spLocks noChangeArrowheads="1"/>
          </p:cNvSpPr>
          <p:nvPr/>
        </p:nvSpPr>
        <p:spPr bwMode="auto">
          <a:xfrm>
            <a:off x="522288" y="476250"/>
            <a:ext cx="75914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500">
                <a:solidFill>
                  <a:srgbClr val="0000FF"/>
                </a:solidFill>
                <a:latin typeface="Times New Roman" panose="02020603050405020304" pitchFamily="18" charset="0"/>
              </a:rPr>
              <a:t>Listen to the passage and fill in the blanks.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14300" y="1171575"/>
            <a:ext cx="8602663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 marL="411480" indent="-41148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92175" indent="-34290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20875" indent="-274955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468880" indent="-273050" algn="l" defTabSz="10972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9260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3832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8404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297680" indent="-273050" defTabSz="10972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   Betty has big _______ this summer. She _______ visit her aunt and cousins in Beijing. She will stay there for two _______. O the first day, they are going to _______ the Palace Museum. And later, they will _______ Wangfujing Street. The next day, they plan to _______ the Great Wall. They _______ the Wall and have a picnic near the mountains. On _______, they are going to the Beijing Zoo. Betty _______ to see the pandas at the zoo. She loves pandas! It’s going to be a great ______.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62200" y="1008063"/>
            <a:ext cx="9144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plans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38800" y="1066800"/>
            <a:ext cx="9144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will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705600" y="1465263"/>
            <a:ext cx="16224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weekends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19600" y="1828800"/>
            <a:ext cx="811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visit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14600" y="2286000"/>
            <a:ext cx="11414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go to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11414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visit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953000" y="2822575"/>
            <a:ext cx="16541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will climb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29200" y="3276600"/>
            <a:ext cx="11461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5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Friday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05400" y="4056063"/>
            <a:ext cx="1144588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wishes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276600" y="3751263"/>
            <a:ext cx="1322388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46" tIns="54873" rIns="109746" bIns="54873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summer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五彩艺术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五彩艺术">
      <a:majorFont>
        <a:latin typeface="Verdana"/>
        <a:ea typeface="微软雅黑"/>
        <a:cs typeface=""/>
      </a:majorFont>
      <a:minorFont>
        <a:latin typeface="Verdan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五彩艺术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主题48</Template>
  <TotalTime>0</TotalTime>
  <Words>1328</Words>
  <Application>Microsoft Office PowerPoint</Application>
  <PresentationFormat>全屏显示(4:3)</PresentationFormat>
  <Paragraphs>171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Raavi</vt:lpstr>
      <vt:lpstr>方正舒体</vt:lpstr>
      <vt:lpstr>黑体</vt:lpstr>
      <vt:lpstr>宋体</vt:lpstr>
      <vt:lpstr>微软雅黑</vt:lpstr>
      <vt:lpstr>Arial</vt:lpstr>
      <vt:lpstr>Calibri</vt:lpstr>
      <vt:lpstr>Times New Roman</vt:lpstr>
      <vt:lpstr>Verdana</vt:lpstr>
      <vt:lpstr>Webdings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34FB3E1DEB324A98A0C642A3EA867751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