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8" r:id="rId2"/>
    <p:sldId id="534" r:id="rId3"/>
    <p:sldId id="541" r:id="rId4"/>
    <p:sldId id="472" r:id="rId5"/>
    <p:sldId id="542" r:id="rId6"/>
    <p:sldId id="544" r:id="rId7"/>
    <p:sldId id="545" r:id="rId8"/>
    <p:sldId id="527" r:id="rId9"/>
    <p:sldId id="502" r:id="rId10"/>
    <p:sldId id="515" r:id="rId11"/>
    <p:sldId id="546" r:id="rId12"/>
    <p:sldId id="547" r:id="rId13"/>
    <p:sldId id="497" r:id="rId14"/>
    <p:sldId id="536" r:id="rId15"/>
    <p:sldId id="53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华文楷体" panose="0201060004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楷体_GB2312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幼圆" panose="02010509060101010101" pitchFamily="49" charset="-122"/>
      <p:regular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CAD91"/>
    <a:srgbClr val="72553B"/>
    <a:srgbClr val="92CB58"/>
    <a:srgbClr val="00FF00"/>
    <a:srgbClr val="29B612"/>
    <a:srgbClr val="FF66CC"/>
    <a:srgbClr val="FF00FF"/>
    <a:srgbClr val="D60093"/>
    <a:srgbClr val="23B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20" d="100"/>
          <a:sy n="120" d="100"/>
        </p:scale>
        <p:origin x="-1374" y="-642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3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131590"/>
            <a:ext cx="9144000" cy="182357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应用问题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4063" y="628436"/>
            <a:ext cx="4242187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长方体和正方体的体积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75856" y="102632"/>
            <a:ext cx="29546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0" y="444395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059832" y="414622"/>
            <a:ext cx="3476230" cy="788978"/>
            <a:chOff x="653391" y="1851376"/>
            <a:chExt cx="8848209" cy="89929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55537" y="1851376"/>
              <a:ext cx="8846063" cy="11583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0800000">
              <a:off x="653391" y="2634841"/>
              <a:ext cx="8846063" cy="115834"/>
            </a:xfrm>
            <a:prstGeom prst="rect">
              <a:avLst/>
            </a:prstGeom>
          </p:spPr>
        </p:pic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75860" y="527032"/>
            <a:ext cx="3749573" cy="5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dirty="0">
                <a:solidFill>
                  <a:prstClr val="black"/>
                </a:solidFill>
              </a:rPr>
              <a:t>想一想</a:t>
            </a:r>
            <a:r>
              <a:rPr lang="zh-CN" altLang="en-US" sz="3000" dirty="0" smtClean="0">
                <a:solidFill>
                  <a:prstClr val="black"/>
                </a:solidFill>
              </a:rPr>
              <a:t>，填一下。</a:t>
            </a:r>
            <a:endParaRPr lang="zh-CN" altLang="en-US" sz="3000" dirty="0">
              <a:solidFill>
                <a:prstClr val="black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83568" y="1491631"/>
            <a:ext cx="7704856" cy="2778662"/>
            <a:chOff x="1779041" y="3164384"/>
            <a:chExt cx="10273140" cy="370488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371328" y="3164384"/>
              <a:ext cx="7680853" cy="3299635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4947393" y="4028478"/>
              <a:ext cx="585665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生活中计量沙、土、石子等体积时</a:t>
              </a:r>
              <a:r>
                <a:rPr lang="en-US" altLang="zh-CN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人们常常把“立方米”简称为</a:t>
              </a:r>
              <a:r>
                <a:rPr lang="en-US" altLang="zh-CN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79041" y="3932468"/>
              <a:ext cx="2496277" cy="2936797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5489134" y="293179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251520" y="339504"/>
            <a:ext cx="84461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某乡计划修建一条长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千米的引水渠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水渠的横断面是一个梯形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已知水渠的上口宽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渠底宽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渠深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如果每天挖土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修建这条水渠大约需要多少天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1115616" y="2768610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先求水渠的体积，再求需要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多少天。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7"/>
          <p:cNvSpPr/>
          <p:nvPr/>
        </p:nvSpPr>
        <p:spPr>
          <a:xfrm>
            <a:off x="2267744" y="2859782"/>
            <a:ext cx="4104456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5+4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×0.4÷2×5000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7"/>
          <p:cNvSpPr/>
          <p:nvPr/>
        </p:nvSpPr>
        <p:spPr>
          <a:xfrm>
            <a:off x="1619672" y="3291831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9000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（方）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7"/>
          <p:cNvSpPr/>
          <p:nvPr/>
        </p:nvSpPr>
        <p:spPr>
          <a:xfrm>
            <a:off x="1907704" y="4227934"/>
            <a:ext cx="712879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修建这条水渠大约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需要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771800" y="2355726"/>
            <a:ext cx="244827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=0.4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800" b="1" kern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7"/>
          <p:cNvSpPr/>
          <p:nvPr/>
        </p:nvSpPr>
        <p:spPr>
          <a:xfrm>
            <a:off x="2483768" y="3795888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9000÷200=45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（天）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51520" y="339504"/>
            <a:ext cx="84461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某乡计划修建一条长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千米的引水渠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水渠的横断面是一个梯形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已知水渠的上口宽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渠底宽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渠深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如果每天挖土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修建这条水渠大约需要多少天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6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8" y="281541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21" name="97a.EPS" descr="id:2147509670;FounderCES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71600" y="915566"/>
            <a:ext cx="2232248" cy="1944216"/>
          </a:xfrm>
          <a:prstGeom prst="rect">
            <a:avLst/>
          </a:prstGeom>
        </p:spPr>
      </p:pic>
      <p:sp>
        <p:nvSpPr>
          <p:cNvPr id="10" name="圆角矩形 17"/>
          <p:cNvSpPr/>
          <p:nvPr/>
        </p:nvSpPr>
        <p:spPr>
          <a:xfrm>
            <a:off x="179512" y="339504"/>
            <a:ext cx="6768752" cy="57611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求这个物体的</a:t>
            </a: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体积。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单位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851920" y="1401621"/>
            <a:ext cx="4392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：先分别求两个长方体的体积，再求和。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7"/>
          <p:cNvSpPr/>
          <p:nvPr/>
        </p:nvSpPr>
        <p:spPr>
          <a:xfrm>
            <a:off x="2267744" y="2787774"/>
            <a:ext cx="4752528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3×4×6=72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7"/>
          <p:cNvSpPr/>
          <p:nvPr/>
        </p:nvSpPr>
        <p:spPr>
          <a:xfrm>
            <a:off x="2483768" y="3291831"/>
            <a:ext cx="433564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12×6×4=288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立方厘米）</a:t>
            </a:r>
          </a:p>
        </p:txBody>
      </p:sp>
      <p:sp>
        <p:nvSpPr>
          <p:cNvPr id="16" name="圆角矩形 17"/>
          <p:cNvSpPr/>
          <p:nvPr/>
        </p:nvSpPr>
        <p:spPr>
          <a:xfrm>
            <a:off x="2430713" y="3795888"/>
            <a:ext cx="4085507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72+288=360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251524" y="282010"/>
            <a:ext cx="8327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学校要砌一道长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米、宽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0.24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米、高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米的墙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每立方米需要砖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525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学校需要买多少块砖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17"/>
          <p:cNvSpPr/>
          <p:nvPr/>
        </p:nvSpPr>
        <p:spPr>
          <a:xfrm>
            <a:off x="2267744" y="2211711"/>
            <a:ext cx="489654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20×0.24×2=9.6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 17"/>
          <p:cNvSpPr/>
          <p:nvPr/>
        </p:nvSpPr>
        <p:spPr>
          <a:xfrm>
            <a:off x="1835696" y="2715768"/>
            <a:ext cx="489654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9.6×525=5040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（块）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 17"/>
          <p:cNvSpPr/>
          <p:nvPr/>
        </p:nvSpPr>
        <p:spPr>
          <a:xfrm>
            <a:off x="2411760" y="3507854"/>
            <a:ext cx="511256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学校需要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5040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砖。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42" name="圆角矩形 17"/>
          <p:cNvSpPr/>
          <p:nvPr/>
        </p:nvSpPr>
        <p:spPr>
          <a:xfrm>
            <a:off x="1115616" y="2715719"/>
            <a:ext cx="6768752" cy="57611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用公式</a:t>
            </a:r>
            <a:r>
              <a:rPr lang="en-US" altLang="zh-CN" sz="2800" b="1" i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V=</a:t>
            </a:r>
            <a:r>
              <a:rPr lang="en-US" altLang="zh-CN" sz="2800" b="1" i="1" kern="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以求横断面是梯形、三角形等形状的物体的体积。在解决实际问题时</a:t>
            </a:r>
            <a:r>
              <a:rPr lang="en-US" altLang="zh-CN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计量沙、土、石子等的体积时</a:t>
            </a:r>
            <a:r>
              <a:rPr lang="en-US" altLang="zh-CN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常把“立方米”简称为“方”。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763688" y="1275606"/>
            <a:ext cx="2376264" cy="216024"/>
            <a:chOff x="5148064" y="1347614"/>
            <a:chExt cx="2376264" cy="216024"/>
          </a:xfrm>
        </p:grpSpPr>
        <p:sp>
          <p:nvSpPr>
            <p:cNvPr id="15" name="矩形 14"/>
            <p:cNvSpPr/>
            <p:nvPr/>
          </p:nvSpPr>
          <p:spPr>
            <a:xfrm>
              <a:off x="5148064" y="1347614"/>
              <a:ext cx="2376264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5436096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868144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6228184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6660232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876256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164288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5652120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6012160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6444208" y="1347614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115616" y="1394132"/>
            <a:ext cx="3096344" cy="2847969"/>
            <a:chOff x="1691680" y="1106099"/>
            <a:chExt cx="3096344" cy="2847969"/>
          </a:xfrm>
        </p:grpSpPr>
        <p:sp>
          <p:nvSpPr>
            <p:cNvPr id="30" name="椭圆 29"/>
            <p:cNvSpPr/>
            <p:nvPr/>
          </p:nvSpPr>
          <p:spPr>
            <a:xfrm>
              <a:off x="2411760" y="1995686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3928" y="1995686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691680" y="1106099"/>
              <a:ext cx="3096344" cy="2847969"/>
              <a:chOff x="1691680" y="1106099"/>
              <a:chExt cx="3096344" cy="284796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1691680" y="1923678"/>
                <a:ext cx="3096344" cy="203039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32" name="直接连接符 31"/>
              <p:cNvCxnSpPr>
                <a:stCxn id="34" idx="6"/>
                <a:endCxn id="31" idx="5"/>
              </p:cNvCxnSpPr>
              <p:nvPr/>
            </p:nvCxnSpPr>
            <p:spPr>
              <a:xfrm>
                <a:off x="3296881" y="1106099"/>
                <a:ext cx="703263" cy="965803"/>
              </a:xfrm>
              <a:prstGeom prst="line">
                <a:avLst/>
              </a:prstGeom>
              <a:noFill/>
              <a:ln w="19050" cap="flat" cmpd="sng" algn="ctr">
                <a:solidFill>
                  <a:srgbClr val="955E2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" name="直接连接符 32"/>
              <p:cNvCxnSpPr>
                <a:stCxn id="34" idx="2"/>
                <a:endCxn id="30" idx="3"/>
              </p:cNvCxnSpPr>
              <p:nvPr/>
            </p:nvCxnSpPr>
            <p:spPr>
              <a:xfrm flipH="1">
                <a:off x="2424837" y="1106099"/>
                <a:ext cx="634995" cy="965803"/>
              </a:xfrm>
              <a:prstGeom prst="line">
                <a:avLst/>
              </a:prstGeom>
              <a:noFill/>
              <a:ln w="19050" cap="flat" cmpd="sng" algn="ctr">
                <a:solidFill>
                  <a:srgbClr val="955E2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34" name="椭圆 33"/>
          <p:cNvSpPr/>
          <p:nvPr/>
        </p:nvSpPr>
        <p:spPr>
          <a:xfrm>
            <a:off x="2483772" y="1275608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8909" y="2499744"/>
            <a:ext cx="2501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zh-CN" altLang="en-US" sz="3600" b="1" i="0" u="none" strike="noStrike" kern="0" cap="none" spc="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土石方问题</a:t>
            </a:r>
            <a:endParaRPr lang="zh-CN" alt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6" y="1923678"/>
            <a:ext cx="1990725" cy="228600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364088" y="1563638"/>
            <a:ext cx="3409908" cy="1368153"/>
            <a:chOff x="2915815" y="1779661"/>
            <a:chExt cx="2520280" cy="1368153"/>
          </a:xfrm>
        </p:grpSpPr>
        <p:sp>
          <p:nvSpPr>
            <p:cNvPr id="60" name="云形标注 3"/>
            <p:cNvSpPr/>
            <p:nvPr/>
          </p:nvSpPr>
          <p:spPr bwMode="auto">
            <a:xfrm flipH="1">
              <a:off x="2915815" y="1779661"/>
              <a:ext cx="2520280" cy="1368153"/>
            </a:xfrm>
            <a:prstGeom prst="cloudCallout">
              <a:avLst>
                <a:gd name="adj1" fmla="val 74043"/>
                <a:gd name="adj2" fmla="val 33377"/>
              </a:avLst>
            </a:prstGeom>
            <a:solidFill>
              <a:schemeClr val="bg1"/>
            </a:solidFill>
            <a:ln w="19050">
              <a:solidFill>
                <a:srgbClr val="489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2987824" y="1923678"/>
              <a:ext cx="2232248" cy="99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立方米</a:t>
              </a:r>
              <a:r>
                <a:rPr lang="zh-CN" altLang="en-US" sz="24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简称 </a:t>
              </a:r>
              <a:endParaRPr lang="en-US" altLang="zh-CN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24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为</a:t>
              </a:r>
              <a:r>
                <a:rPr lang="zh-CN" altLang="en-US" sz="24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</a:t>
              </a:r>
              <a:r>
                <a:rPr lang="zh-CN" altLang="en-US" sz="24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endPara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17"/>
          <p:cNvSpPr/>
          <p:nvPr/>
        </p:nvSpPr>
        <p:spPr>
          <a:xfrm>
            <a:off x="827587" y="1203598"/>
            <a:ext cx="8208913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李大伯计划挖一个长是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米、宽是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1.6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米、深是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米的地窖。要挖出多少立方米的土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923678"/>
            <a:ext cx="3312368" cy="244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475656" y="2338885"/>
            <a:ext cx="4176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求长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1.6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、深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的体积。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17"/>
          <p:cNvSpPr/>
          <p:nvPr/>
        </p:nvSpPr>
        <p:spPr>
          <a:xfrm>
            <a:off x="204803" y="627534"/>
            <a:ext cx="8327641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李大伯计划挖一个长是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米、宽是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1.6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米、深是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米的地窖。要挖出多少立方米的土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圆角矩形 17"/>
          <p:cNvSpPr/>
          <p:nvPr/>
        </p:nvSpPr>
        <p:spPr>
          <a:xfrm>
            <a:off x="1043608" y="3435894"/>
            <a:ext cx="5904656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答：要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挖出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4.8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立方米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17"/>
          <p:cNvSpPr/>
          <p:nvPr/>
        </p:nvSpPr>
        <p:spPr>
          <a:xfrm>
            <a:off x="2915816" y="1851672"/>
            <a:ext cx="237626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2×1.6×1.5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圆角矩形 17"/>
          <p:cNvSpPr/>
          <p:nvPr/>
        </p:nvSpPr>
        <p:spPr>
          <a:xfrm>
            <a:off x="2771800" y="2283720"/>
            <a:ext cx="201622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3.2×1.5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圆角矩形 17"/>
          <p:cNvSpPr/>
          <p:nvPr/>
        </p:nvSpPr>
        <p:spPr>
          <a:xfrm>
            <a:off x="2483768" y="2715768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4.8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9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17"/>
          <p:cNvSpPr/>
          <p:nvPr/>
        </p:nvSpPr>
        <p:spPr>
          <a:xfrm>
            <a:off x="179512" y="843606"/>
            <a:ext cx="820891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某村修一条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米长的拦河坝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拦河坝的横断面是一个梯形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尺寸如右图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。修这个拦河坝一共需要土石多少方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827584" y="3219822"/>
            <a:ext cx="7416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土石多少方，就是求拦河坝的体积。</a:t>
            </a:r>
          </a:p>
        </p:txBody>
      </p:sp>
      <p:pic>
        <p:nvPicPr>
          <p:cNvPr id="24" name="J583.EPS" descr="id:2147509575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364088" y="1419622"/>
            <a:ext cx="2808312" cy="172819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17"/>
          <p:cNvSpPr/>
          <p:nvPr/>
        </p:nvSpPr>
        <p:spPr>
          <a:xfrm>
            <a:off x="179515" y="843558"/>
            <a:ext cx="8399649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某村修一条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米长的拦河坝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拦河坝的横断面是一个梯形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尺寸如右图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。修这个拦河坝一共需要土石多少方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 17"/>
          <p:cNvSpPr/>
          <p:nvPr/>
        </p:nvSpPr>
        <p:spPr>
          <a:xfrm>
            <a:off x="1547664" y="1923678"/>
            <a:ext cx="609713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拦河坝的体积</a:t>
            </a:r>
            <a:r>
              <a:rPr lang="en-US" altLang="zh-CN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横断面的面积</a:t>
            </a:r>
            <a:r>
              <a:rPr lang="en-US" altLang="zh-CN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1" name="圆角矩形 17"/>
          <p:cNvSpPr/>
          <p:nvPr/>
        </p:nvSpPr>
        <p:spPr>
          <a:xfrm>
            <a:off x="1835696" y="2643759"/>
            <a:ext cx="4104456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3+8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×4÷2×50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 17"/>
          <p:cNvSpPr/>
          <p:nvPr/>
        </p:nvSpPr>
        <p:spPr>
          <a:xfrm>
            <a:off x="2051720" y="3075807"/>
            <a:ext cx="201622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×50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17"/>
          <p:cNvSpPr/>
          <p:nvPr/>
        </p:nvSpPr>
        <p:spPr>
          <a:xfrm>
            <a:off x="1619672" y="3507855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1100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（方）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17"/>
          <p:cNvSpPr/>
          <p:nvPr/>
        </p:nvSpPr>
        <p:spPr>
          <a:xfrm>
            <a:off x="1043608" y="4011958"/>
            <a:ext cx="712879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修这个拦河坝一共需要土石</a:t>
            </a: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1100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方。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403648" y="411512"/>
            <a:ext cx="6624736" cy="4151957"/>
            <a:chOff x="1403648" y="411510"/>
            <a:chExt cx="6624736" cy="4151957"/>
          </a:xfrm>
        </p:grpSpPr>
        <p:grpSp>
          <p:nvGrpSpPr>
            <p:cNvPr id="2" name="组合 1"/>
            <p:cNvGrpSpPr/>
            <p:nvPr/>
          </p:nvGrpSpPr>
          <p:grpSpPr>
            <a:xfrm>
              <a:off x="1403648" y="411510"/>
              <a:ext cx="6624736" cy="4151957"/>
              <a:chOff x="683568" y="-632721"/>
              <a:chExt cx="7429500" cy="5317211"/>
            </a:xfrm>
          </p:grpSpPr>
          <p:sp>
            <p:nvSpPr>
              <p:cNvPr id="13" name="圆角矩形 12"/>
              <p:cNvSpPr/>
              <p:nvPr/>
            </p:nvSpPr>
            <p:spPr bwMode="auto">
              <a:xfrm>
                <a:off x="683568" y="339501"/>
                <a:ext cx="7429500" cy="4344989"/>
              </a:xfrm>
              <a:prstGeom prst="roundRect">
                <a:avLst>
                  <a:gd name="adj" fmla="val 7848"/>
                </a:avLst>
              </a:prstGeom>
              <a:gradFill flip="none" rotWithShape="1">
                <a:gsLst>
                  <a:gs pos="3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38100">
                <a:gradFill>
                  <a:gsLst>
                    <a:gs pos="0">
                      <a:srgbClr val="00B0F0"/>
                    </a:gs>
                    <a:gs pos="100000">
                      <a:srgbClr val="00206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65100" h="1270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136525" algn="l"/>
                  </a:tabLst>
                  <a:defRPr/>
                </a:pPr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18" name="组合 11"/>
              <p:cNvGrpSpPr/>
              <p:nvPr/>
            </p:nvGrpSpPr>
            <p:grpSpPr bwMode="auto">
              <a:xfrm>
                <a:off x="1733390" y="-632721"/>
                <a:ext cx="5348963" cy="1852526"/>
                <a:chOff x="1859446" y="2480584"/>
                <a:chExt cx="5348983" cy="185252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1859446" y="2805108"/>
                  <a:ext cx="4350867" cy="135732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DFF6"/>
                    </a:gs>
                    <a:gs pos="90000">
                      <a:srgbClr val="002774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39700" prst="cross"/>
                  <a:bevelB w="0" h="0"/>
                  <a:contourClr>
                    <a:srgbClr val="AFEAFF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u"/>
                    <a:defRPr/>
                  </a:pPr>
                  <a:endParaRPr lang="zh-CN" altLang="en-US" sz="1600" b="1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" name="Oval 67"/>
                <p:cNvSpPr>
                  <a:spLocks noChangeArrowheads="1"/>
                </p:cNvSpPr>
                <p:nvPr/>
              </p:nvSpPr>
              <p:spPr bwMode="auto">
                <a:xfrm>
                  <a:off x="1940201" y="2909884"/>
                  <a:ext cx="4079609" cy="114300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DFF6"/>
                    </a:gs>
                    <a:gs pos="90000">
                      <a:srgbClr val="002774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39700" prst="cross"/>
                  <a:bevelB w="0" h="0"/>
                  <a:contourClr>
                    <a:srgbClr val="AFEAFF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u"/>
                    <a:defRPr/>
                  </a:pPr>
                  <a:endParaRPr lang="nb-NO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grpSp>
              <p:nvGrpSpPr>
                <p:cNvPr id="22" name="组合 65"/>
                <p:cNvGrpSpPr>
                  <a:grpSpLocks noChangeAspect="1"/>
                </p:cNvGrpSpPr>
                <p:nvPr/>
              </p:nvGrpSpPr>
              <p:grpSpPr bwMode="auto">
                <a:xfrm>
                  <a:off x="5656027" y="2770104"/>
                  <a:ext cx="1551583" cy="1500198"/>
                  <a:chOff x="4869533" y="4442080"/>
                  <a:chExt cx="1046837" cy="1008000"/>
                </a:xfrm>
              </p:grpSpPr>
              <p:sp>
                <p:nvSpPr>
                  <p:cNvPr id="24" name="Oval 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8369" y="4442080"/>
                    <a:ext cx="1008001" cy="10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F01"/>
                      </a:gs>
                      <a:gs pos="90000">
                        <a:srgbClr val="E22000"/>
                      </a:gs>
                    </a:gsLst>
                    <a:lin ang="2700000" scaled="1"/>
                    <a:tileRect/>
                  </a:gradFill>
                  <a:ln w="25400">
                    <a:noFill/>
                  </a:ln>
                  <a:effectLst>
                    <a:outerShdw blurRad="225425" dist="381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orthographicFront"/>
                    <a:lightRig rig="flat" dir="t"/>
                  </a:scene3d>
                  <a:sp3d extrusionH="304800" contourW="19050">
                    <a:bevelT prst="convex"/>
                    <a:bevelB w="0" h="0"/>
                    <a:contourClr>
                      <a:srgbClr val="FFE593"/>
                    </a:contour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ctr" hangingPunct="0">
                      <a:buClr>
                        <a:srgbClr val="FF0000"/>
                      </a:buClr>
                      <a:buSzPct val="70000"/>
                      <a:defRPr/>
                    </a:pPr>
                    <a:endParaRPr lang="fr-FR" altLang="zh-CN" sz="16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" name="椭圆 24"/>
                  <p:cNvSpPr/>
                  <p:nvPr/>
                </p:nvSpPr>
                <p:spPr>
                  <a:xfrm rot="19388639">
                    <a:off x="4869533" y="4495777"/>
                    <a:ext cx="683344" cy="46826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4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椭圆 25"/>
                  <p:cNvSpPr>
                    <a:spLocks noChangeAspect="1"/>
                  </p:cNvSpPr>
                  <p:nvPr/>
                </p:nvSpPr>
                <p:spPr>
                  <a:xfrm>
                    <a:off x="4888500" y="4512800"/>
                    <a:ext cx="792000" cy="792000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rgbClr val="FFC000">
                          <a:alpha val="60000"/>
                        </a:srgbClr>
                      </a:gs>
                      <a:gs pos="7000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5735720" y="2480584"/>
                  <a:ext cx="1472709" cy="1852526"/>
                </a:xfrm>
                <a:prstGeom prst="rect">
                  <a:avLst/>
                </a:prstGeom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8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试</a:t>
                  </a:r>
                  <a:endParaRPr lang="zh-CN" altLang="en-US" sz="8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27" name="圆角矩形 17"/>
            <p:cNvSpPr/>
            <p:nvPr/>
          </p:nvSpPr>
          <p:spPr>
            <a:xfrm>
              <a:off x="2555776" y="987574"/>
              <a:ext cx="3744416" cy="36004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3200" b="1" kern="0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钢材重多少千克</a:t>
              </a:r>
              <a:r>
                <a:rPr lang="en-US" altLang="zh-CN" sz="3200" b="1" kern="0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3200" b="1" kern="0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1680" y="2139702"/>
              <a:ext cx="2000183" cy="1336214"/>
              <a:chOff x="1691680" y="2355726"/>
              <a:chExt cx="2000183" cy="1336214"/>
            </a:xfrm>
          </p:grpSpPr>
          <p:sp>
            <p:nvSpPr>
              <p:cNvPr id="3" name="立方体 2"/>
              <p:cNvSpPr/>
              <p:nvPr/>
            </p:nvSpPr>
            <p:spPr>
              <a:xfrm>
                <a:off x="1691680" y="2355726"/>
                <a:ext cx="1800200" cy="1008112"/>
              </a:xfrm>
              <a:prstGeom prst="cube">
                <a:avLst>
                  <a:gd name="adj" fmla="val 90560"/>
                </a:avLst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987824" y="2787774"/>
                <a:ext cx="704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80cm</a:t>
                </a:r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907704" y="3291830"/>
                <a:ext cx="5741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5dm</a:t>
                </a:r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" name="直接箭头连接符 5"/>
              <p:cNvCxnSpPr>
                <a:stCxn id="3" idx="4"/>
              </p:cNvCxnSpPr>
              <p:nvPr/>
            </p:nvCxnSpPr>
            <p:spPr>
              <a:xfrm>
                <a:off x="2578934" y="3316255"/>
                <a:ext cx="552906" cy="1195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/>
              <p:cNvSpPr/>
              <p:nvPr/>
            </p:nvSpPr>
            <p:spPr>
              <a:xfrm>
                <a:off x="3028164" y="3219822"/>
                <a:ext cx="5741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2cm</a:t>
                </a:r>
                <a:endParaRPr lang="zh-CN" alt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835696" y="3363838"/>
              <a:ext cx="17315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每</a:t>
              </a:r>
              <a:r>
                <a:rPr lang="zh-CN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立方厘米</a:t>
              </a:r>
              <a:endPara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钢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重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7.8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克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圆角矩形 17"/>
          <p:cNvSpPr/>
          <p:nvPr/>
        </p:nvSpPr>
        <p:spPr>
          <a:xfrm>
            <a:off x="4572000" y="2931792"/>
            <a:ext cx="316835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计算时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应先把单位统一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再计算。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211960" y="1851672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403648" y="411512"/>
            <a:ext cx="6624736" cy="4151957"/>
            <a:chOff x="1403648" y="411510"/>
            <a:chExt cx="6624736" cy="4151957"/>
          </a:xfrm>
        </p:grpSpPr>
        <p:grpSp>
          <p:nvGrpSpPr>
            <p:cNvPr id="2" name="组合 1"/>
            <p:cNvGrpSpPr/>
            <p:nvPr/>
          </p:nvGrpSpPr>
          <p:grpSpPr>
            <a:xfrm>
              <a:off x="1403648" y="411510"/>
              <a:ext cx="6624736" cy="4151957"/>
              <a:chOff x="683568" y="-632721"/>
              <a:chExt cx="7429500" cy="5317211"/>
            </a:xfrm>
          </p:grpSpPr>
          <p:sp>
            <p:nvSpPr>
              <p:cNvPr id="13" name="圆角矩形 12"/>
              <p:cNvSpPr/>
              <p:nvPr/>
            </p:nvSpPr>
            <p:spPr bwMode="auto">
              <a:xfrm>
                <a:off x="683568" y="339501"/>
                <a:ext cx="7429500" cy="4344989"/>
              </a:xfrm>
              <a:prstGeom prst="roundRect">
                <a:avLst>
                  <a:gd name="adj" fmla="val 7848"/>
                </a:avLst>
              </a:prstGeom>
              <a:gradFill flip="none" rotWithShape="1">
                <a:gsLst>
                  <a:gs pos="30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38100">
                <a:gradFill>
                  <a:gsLst>
                    <a:gs pos="0">
                      <a:srgbClr val="00B0F0"/>
                    </a:gs>
                    <a:gs pos="100000">
                      <a:srgbClr val="00206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65100" h="1270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136525" algn="l"/>
                  </a:tabLst>
                  <a:defRPr/>
                </a:pPr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8" name="组合 11"/>
              <p:cNvGrpSpPr/>
              <p:nvPr/>
            </p:nvGrpSpPr>
            <p:grpSpPr bwMode="auto">
              <a:xfrm>
                <a:off x="1733390" y="-632721"/>
                <a:ext cx="5348963" cy="1852526"/>
                <a:chOff x="1859446" y="2480584"/>
                <a:chExt cx="5348983" cy="185252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1859446" y="2805108"/>
                  <a:ext cx="4350867" cy="135732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DFF6"/>
                    </a:gs>
                    <a:gs pos="90000">
                      <a:srgbClr val="002774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39700" prst="cross"/>
                  <a:bevelB w="0" h="0"/>
                  <a:contourClr>
                    <a:srgbClr val="AFEAFF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u"/>
                    <a:defRPr/>
                  </a:pP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Oval 67"/>
                <p:cNvSpPr>
                  <a:spLocks noChangeArrowheads="1"/>
                </p:cNvSpPr>
                <p:nvPr/>
              </p:nvSpPr>
              <p:spPr bwMode="auto">
                <a:xfrm>
                  <a:off x="1940201" y="2909884"/>
                  <a:ext cx="4079609" cy="114300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DFF6"/>
                    </a:gs>
                    <a:gs pos="90000">
                      <a:srgbClr val="002774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39700" prst="cross"/>
                  <a:bevelB w="0" h="0"/>
                  <a:contourClr>
                    <a:srgbClr val="AFEAFF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u"/>
                    <a:defRPr/>
                  </a:pPr>
                  <a:endParaRPr lang="nb-NO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2" name="组合 65"/>
                <p:cNvGrpSpPr>
                  <a:grpSpLocks noChangeAspect="1"/>
                </p:cNvGrpSpPr>
                <p:nvPr/>
              </p:nvGrpSpPr>
              <p:grpSpPr bwMode="auto">
                <a:xfrm>
                  <a:off x="5656027" y="2770104"/>
                  <a:ext cx="1551583" cy="1500198"/>
                  <a:chOff x="4869533" y="4442080"/>
                  <a:chExt cx="1046837" cy="1008000"/>
                </a:xfrm>
              </p:grpSpPr>
              <p:sp>
                <p:nvSpPr>
                  <p:cNvPr id="24" name="Oval 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8369" y="4442080"/>
                    <a:ext cx="1008001" cy="1008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F01"/>
                      </a:gs>
                      <a:gs pos="90000">
                        <a:srgbClr val="E22000"/>
                      </a:gs>
                    </a:gsLst>
                    <a:lin ang="2700000" scaled="1"/>
                    <a:tileRect/>
                  </a:gradFill>
                  <a:ln w="25400">
                    <a:noFill/>
                  </a:ln>
                  <a:effectLst>
                    <a:outerShdw blurRad="225425" dist="381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orthographicFront"/>
                    <a:lightRig rig="flat" dir="t"/>
                  </a:scene3d>
                  <a:sp3d extrusionH="304800" contourW="19050">
                    <a:bevelT prst="convex"/>
                    <a:bevelB w="0" h="0"/>
                    <a:contourClr>
                      <a:srgbClr val="FFE593"/>
                    </a:contour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ctr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0000"/>
                      </a:buClr>
                      <a:buSzPct val="70000"/>
                      <a:defRPr/>
                    </a:pPr>
                    <a:endParaRPr lang="fr-FR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" name="椭圆 24"/>
                  <p:cNvSpPr/>
                  <p:nvPr/>
                </p:nvSpPr>
                <p:spPr>
                  <a:xfrm rot="19388639">
                    <a:off x="4869533" y="4495777"/>
                    <a:ext cx="683344" cy="46826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4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6" name="椭圆 25"/>
                  <p:cNvSpPr>
                    <a:spLocks noChangeAspect="1"/>
                  </p:cNvSpPr>
                  <p:nvPr/>
                </p:nvSpPr>
                <p:spPr>
                  <a:xfrm>
                    <a:off x="4888500" y="4512800"/>
                    <a:ext cx="792000" cy="792000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rgbClr val="FFC000">
                          <a:alpha val="60000"/>
                        </a:srgbClr>
                      </a:gs>
                      <a:gs pos="7000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5735720" y="2480584"/>
                  <a:ext cx="1472709" cy="1852526"/>
                </a:xfrm>
                <a:prstGeom prst="rect">
                  <a:avLst/>
                </a:prstGeom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8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试</a:t>
                  </a:r>
                  <a:endParaRPr lang="zh-CN" altLang="en-US" sz="8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27" name="圆角矩形 17"/>
            <p:cNvSpPr/>
            <p:nvPr/>
          </p:nvSpPr>
          <p:spPr>
            <a:xfrm>
              <a:off x="2555776" y="987574"/>
              <a:ext cx="3744416" cy="36004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32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钢材重多少千克</a:t>
              </a:r>
              <a:r>
                <a:rPr lang="en-US" altLang="zh-CN" sz="32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3200" b="1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35696" y="3363838"/>
              <a:ext cx="17315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每</a:t>
              </a:r>
              <a:r>
                <a:rPr lang="zh-CN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立方厘米</a:t>
              </a:r>
              <a:endPara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钢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重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7.8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克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圆角矩形 17"/>
          <p:cNvSpPr/>
          <p:nvPr/>
        </p:nvSpPr>
        <p:spPr>
          <a:xfrm>
            <a:off x="4644008" y="1995687"/>
            <a:ext cx="244827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=50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38" name="圆角矩形 17"/>
          <p:cNvSpPr/>
          <p:nvPr/>
        </p:nvSpPr>
        <p:spPr>
          <a:xfrm>
            <a:off x="4139952" y="2427735"/>
            <a:ext cx="396044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80×50×2=8000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  <a:endParaRPr lang="zh-CN" altLang="en-US" sz="24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17"/>
          <p:cNvSpPr/>
          <p:nvPr/>
        </p:nvSpPr>
        <p:spPr>
          <a:xfrm>
            <a:off x="3779912" y="2859782"/>
            <a:ext cx="396044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8000×7.8=62400(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圆角矩形 17"/>
          <p:cNvSpPr/>
          <p:nvPr/>
        </p:nvSpPr>
        <p:spPr>
          <a:xfrm>
            <a:off x="3851920" y="3291831"/>
            <a:ext cx="396044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62400(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)=62.4(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圆角矩形 17"/>
          <p:cNvSpPr/>
          <p:nvPr/>
        </p:nvSpPr>
        <p:spPr>
          <a:xfrm>
            <a:off x="4139952" y="3795886"/>
            <a:ext cx="367240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这块钢材重</a:t>
            </a:r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62.4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4" name="立方体 33"/>
          <p:cNvSpPr/>
          <p:nvPr/>
        </p:nvSpPr>
        <p:spPr>
          <a:xfrm>
            <a:off x="1691680" y="2139702"/>
            <a:ext cx="1800200" cy="1008112"/>
          </a:xfrm>
          <a:prstGeom prst="cube">
            <a:avLst>
              <a:gd name="adj" fmla="val 9056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87828" y="2571750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80cm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07704" y="307580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5dm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cxnSp>
        <p:nvCxnSpPr>
          <p:cNvPr id="42" name="直接箭头连接符 41"/>
          <p:cNvCxnSpPr>
            <a:stCxn id="34" idx="4"/>
          </p:cNvCxnSpPr>
          <p:nvPr/>
        </p:nvCxnSpPr>
        <p:spPr>
          <a:xfrm>
            <a:off x="2578934" y="3100233"/>
            <a:ext cx="552906" cy="119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028164" y="300379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2cm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59632" y="1131592"/>
            <a:ext cx="6779994" cy="2880319"/>
            <a:chOff x="2063551" y="2468892"/>
            <a:chExt cx="9039992" cy="3840425"/>
          </a:xfrm>
        </p:grpSpPr>
        <p:grpSp>
          <p:nvGrpSpPr>
            <p:cNvPr id="24" name="组合 23"/>
            <p:cNvGrpSpPr/>
            <p:nvPr/>
          </p:nvGrpSpPr>
          <p:grpSpPr>
            <a:xfrm>
              <a:off x="2063551" y="2468892"/>
              <a:ext cx="9039992" cy="3840425"/>
              <a:chOff x="2204227" y="2229741"/>
              <a:chExt cx="9039992" cy="3840425"/>
            </a:xfrm>
          </p:grpSpPr>
          <p:pic>
            <p:nvPicPr>
              <p:cNvPr id="27" name="Picture 6" descr="1-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04227" y="2229741"/>
                <a:ext cx="9039992" cy="3840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1-2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836408" y="2709794"/>
                <a:ext cx="3781216" cy="667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760374" y="2773905"/>
              <a:ext cx="4503977" cy="75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填 一 填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2648995" y="3606531"/>
              <a:ext cx="7872875" cy="209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学校要挖一个长方形沙坑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宽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深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0.4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需要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zh-CN" altLang="en-US" sz="3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3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立方分米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的黄沙才能填满。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5864445" y="2499744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3200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全屏显示(16:9)</PresentationFormat>
  <Paragraphs>102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Calibri</vt:lpstr>
      <vt:lpstr>华文楷体</vt:lpstr>
      <vt:lpstr>黑体</vt:lpstr>
      <vt:lpstr>楷体</vt:lpstr>
      <vt:lpstr>宋体</vt:lpstr>
      <vt:lpstr>楷体_GB2312</vt:lpstr>
      <vt:lpstr>Wingdings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2023-01-16T17:16:24Z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5CCBCA74E45C476CAF0811D00D3D2AE7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