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90" r:id="rId3"/>
    <p:sldId id="267" r:id="rId4"/>
    <p:sldId id="269" r:id="rId5"/>
    <p:sldId id="270" r:id="rId6"/>
    <p:sldId id="271" r:id="rId7"/>
    <p:sldId id="287" r:id="rId8"/>
    <p:sldId id="278" r:id="rId9"/>
    <p:sldId id="279" r:id="rId10"/>
    <p:sldId id="280" r:id="rId11"/>
    <p:sldId id="281" r:id="rId12"/>
    <p:sldId id="288" r:id="rId13"/>
    <p:sldId id="289" r:id="rId14"/>
    <p:sldId id="291" r:id="rId1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60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60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60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60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00"/>
    <a:srgbClr val="333399"/>
    <a:srgbClr val="00FF00"/>
    <a:srgbClr val="9900CC"/>
    <a:srgbClr val="0066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3C993-21B8-4009-8A89-59518DE968E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2F4D-1E25-45FF-A2DA-57D4CFFD5E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F4D-1E25-45FF-A2DA-57D4CFFD5E3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38150"/>
            <a:ext cx="7772400" cy="1102519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Lesson 2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809750"/>
            <a:ext cx="9144000" cy="1314450"/>
          </a:xfrm>
        </p:spPr>
        <p:txBody>
          <a:bodyPr/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It’s warm in spring.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76827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%N]15SACNRF[9XQ`[ZCRW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91"/>
            <a:ext cx="86868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Grp="1" noChangeArrowheads="1"/>
          </p:cNvSpPr>
          <p:nvPr/>
        </p:nvSpPr>
        <p:spPr bwMode="auto">
          <a:xfrm>
            <a:off x="304800" y="3989784"/>
            <a:ext cx="82296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4400" u="none" dirty="0"/>
              <a:t>It's </a:t>
            </a:r>
            <a:r>
              <a:rPr lang="en-US" altLang="zh-CN" sz="4400" dirty="0"/>
              <a:t>        </a:t>
            </a:r>
            <a:r>
              <a:rPr lang="en-US" altLang="zh-CN" sz="4400" u="none" dirty="0"/>
              <a:t> in </a:t>
            </a:r>
            <a:r>
              <a:rPr lang="en-US" altLang="zh-CN" sz="4400" u="none" dirty="0">
                <a:solidFill>
                  <a:srgbClr val="FF6600"/>
                </a:solidFill>
              </a:rPr>
              <a:t>autumn</a:t>
            </a:r>
            <a:r>
              <a:rPr lang="en-US" altLang="zh-CN" sz="4400" u="none" dirty="0"/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4400" u="none" dirty="0"/>
              <a:t>We often wear </a:t>
            </a:r>
            <a:r>
              <a:rPr lang="en-US" altLang="zh-CN" sz="4400" dirty="0"/>
              <a:t>            </a:t>
            </a:r>
            <a:r>
              <a:rPr lang="en-US" altLang="zh-CN" sz="4400" u="none" dirty="0"/>
              <a:t> 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600201" y="3867150"/>
            <a:ext cx="12202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u="none">
                <a:solidFill>
                  <a:schemeClr val="accent2"/>
                </a:solidFill>
              </a:rPr>
              <a:t>cool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495800" y="4361259"/>
            <a:ext cx="19415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u="none">
                <a:solidFill>
                  <a:schemeClr val="accent2"/>
                </a:solidFill>
              </a:rPr>
              <a:t>jackets</a:t>
            </a:r>
          </a:p>
        </p:txBody>
      </p:sp>
      <p:sp>
        <p:nvSpPr>
          <p:cNvPr id="33803" name="Freeform 11"/>
          <p:cNvSpPr/>
          <p:nvPr/>
        </p:nvSpPr>
        <p:spPr bwMode="auto">
          <a:xfrm>
            <a:off x="4254500" y="2333625"/>
            <a:ext cx="2095500" cy="781050"/>
          </a:xfrm>
          <a:custGeom>
            <a:avLst/>
            <a:gdLst>
              <a:gd name="T0" fmla="*/ 440 w 1320"/>
              <a:gd name="T1" fmla="*/ 56 h 656"/>
              <a:gd name="T2" fmla="*/ 200 w 1320"/>
              <a:gd name="T3" fmla="*/ 152 h 656"/>
              <a:gd name="T4" fmla="*/ 8 w 1320"/>
              <a:gd name="T5" fmla="*/ 536 h 656"/>
              <a:gd name="T6" fmla="*/ 152 w 1320"/>
              <a:gd name="T7" fmla="*/ 632 h 656"/>
              <a:gd name="T8" fmla="*/ 344 w 1320"/>
              <a:gd name="T9" fmla="*/ 440 h 656"/>
              <a:gd name="T10" fmla="*/ 392 w 1320"/>
              <a:gd name="T11" fmla="*/ 632 h 656"/>
              <a:gd name="T12" fmla="*/ 920 w 1320"/>
              <a:gd name="T13" fmla="*/ 584 h 656"/>
              <a:gd name="T14" fmla="*/ 968 w 1320"/>
              <a:gd name="T15" fmla="*/ 392 h 656"/>
              <a:gd name="T16" fmla="*/ 1112 w 1320"/>
              <a:gd name="T17" fmla="*/ 440 h 656"/>
              <a:gd name="T18" fmla="*/ 1304 w 1320"/>
              <a:gd name="T19" fmla="*/ 200 h 656"/>
              <a:gd name="T20" fmla="*/ 1208 w 1320"/>
              <a:gd name="T21" fmla="*/ 8 h 656"/>
              <a:gd name="T22" fmla="*/ 1064 w 1320"/>
              <a:gd name="T23" fmla="*/ 152 h 656"/>
              <a:gd name="T24" fmla="*/ 824 w 1320"/>
              <a:gd name="T25" fmla="*/ 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20" h="656">
                <a:moveTo>
                  <a:pt x="440" y="56"/>
                </a:moveTo>
                <a:cubicBezTo>
                  <a:pt x="356" y="64"/>
                  <a:pt x="272" y="72"/>
                  <a:pt x="200" y="152"/>
                </a:cubicBezTo>
                <a:cubicBezTo>
                  <a:pt x="128" y="232"/>
                  <a:pt x="16" y="456"/>
                  <a:pt x="8" y="536"/>
                </a:cubicBezTo>
                <a:cubicBezTo>
                  <a:pt x="0" y="616"/>
                  <a:pt x="96" y="648"/>
                  <a:pt x="152" y="632"/>
                </a:cubicBezTo>
                <a:cubicBezTo>
                  <a:pt x="208" y="616"/>
                  <a:pt x="304" y="440"/>
                  <a:pt x="344" y="440"/>
                </a:cubicBezTo>
                <a:cubicBezTo>
                  <a:pt x="384" y="440"/>
                  <a:pt x="296" y="608"/>
                  <a:pt x="392" y="632"/>
                </a:cubicBezTo>
                <a:cubicBezTo>
                  <a:pt x="488" y="656"/>
                  <a:pt x="824" y="624"/>
                  <a:pt x="920" y="584"/>
                </a:cubicBezTo>
                <a:cubicBezTo>
                  <a:pt x="1016" y="544"/>
                  <a:pt x="936" y="416"/>
                  <a:pt x="968" y="392"/>
                </a:cubicBezTo>
                <a:cubicBezTo>
                  <a:pt x="1000" y="368"/>
                  <a:pt x="1056" y="472"/>
                  <a:pt x="1112" y="440"/>
                </a:cubicBezTo>
                <a:cubicBezTo>
                  <a:pt x="1168" y="408"/>
                  <a:pt x="1288" y="272"/>
                  <a:pt x="1304" y="200"/>
                </a:cubicBezTo>
                <a:cubicBezTo>
                  <a:pt x="1320" y="128"/>
                  <a:pt x="1248" y="16"/>
                  <a:pt x="1208" y="8"/>
                </a:cubicBezTo>
                <a:cubicBezTo>
                  <a:pt x="1168" y="0"/>
                  <a:pt x="1128" y="144"/>
                  <a:pt x="1064" y="152"/>
                </a:cubicBezTo>
                <a:cubicBezTo>
                  <a:pt x="1000" y="160"/>
                  <a:pt x="864" y="72"/>
                  <a:pt x="824" y="5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/>
      <p:bldP spid="338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8_V1TR[U[MK16ZT3A%G485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1"/>
            <a:ext cx="9144000" cy="363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Grp="1" noChangeArrowheads="1"/>
          </p:cNvSpPr>
          <p:nvPr/>
        </p:nvSpPr>
        <p:spPr bwMode="auto">
          <a:xfrm>
            <a:off x="323850" y="3649266"/>
            <a:ext cx="82296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4800" u="none" dirty="0"/>
              <a:t>It's </a:t>
            </a:r>
            <a:r>
              <a:rPr lang="en-US" altLang="zh-CN" sz="4800" dirty="0"/>
              <a:t>        </a:t>
            </a:r>
            <a:r>
              <a:rPr lang="en-US" altLang="zh-CN" sz="4800" u="none" dirty="0"/>
              <a:t> in winter.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4800" u="none" dirty="0"/>
              <a:t>We often wear  </a:t>
            </a:r>
            <a:r>
              <a:rPr lang="en-US" altLang="zh-CN" sz="4800" dirty="0"/>
              <a:t>        </a:t>
            </a:r>
            <a:r>
              <a:rPr lang="en-US" altLang="zh-CN" sz="4800" u="none" dirty="0"/>
              <a:t>.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676401" y="3562350"/>
            <a:ext cx="12202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u="none">
                <a:solidFill>
                  <a:schemeClr val="accent2"/>
                </a:solidFill>
              </a:rPr>
              <a:t>cold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953001" y="4133850"/>
            <a:ext cx="15343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u="none">
                <a:solidFill>
                  <a:schemeClr val="accent2"/>
                </a:solidFill>
              </a:rPr>
              <a:t>coats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0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257175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0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0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24003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WordArt 3"/>
          <p:cNvSpPr>
            <a:spLocks noChangeArrowheads="1" noChangeShapeType="1"/>
          </p:cNvSpPr>
          <p:nvPr/>
        </p:nvSpPr>
        <p:spPr bwMode="auto">
          <a:xfrm>
            <a:off x="1905000" y="1352550"/>
            <a:ext cx="5257800" cy="1847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b="1" u="none" dirty="0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PMingLiU"/>
                <a:ea typeface="PMingLiU"/>
              </a:rPr>
              <a:t>Goodbye</a:t>
            </a:r>
            <a:endParaRPr lang="zh-CN" altLang="en-US" b="1" u="none" dirty="0"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8900000" scaled="1"/>
              </a:gradFill>
              <a:latin typeface="PMingLiU"/>
              <a:ea typeface="PMingLi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084388" y="235744"/>
            <a:ext cx="2055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800" b="1" u="none">
                <a:solidFill>
                  <a:srgbClr val="0000FF"/>
                </a:solidFill>
              </a:rPr>
              <a:t>cold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4925" y="1762125"/>
            <a:ext cx="2089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800" b="1" u="none">
                <a:solidFill>
                  <a:srgbClr val="0000FF"/>
                </a:solidFill>
              </a:rPr>
              <a:t>warm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524751" y="1790700"/>
            <a:ext cx="1439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800" b="1" u="none">
                <a:solidFill>
                  <a:srgbClr val="0000FF"/>
                </a:solidFill>
              </a:rPr>
              <a:t>cool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62400" y="4400550"/>
            <a:ext cx="180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800" b="1" u="none" dirty="0">
                <a:solidFill>
                  <a:srgbClr val="0000FF"/>
                </a:solidFill>
              </a:rPr>
              <a:t>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ldLvl="0" autoUpdateAnimBg="0"/>
      <p:bldP spid="50181" grpId="0" bldLvl="0" autoUpdateAnimBg="0"/>
      <p:bldP spid="50182" grpId="0" bldLvl="0" autoUpdateAnimBg="0"/>
      <p:bldP spid="50183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1000" y="3771901"/>
            <a:ext cx="65843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chemeClr val="accent2"/>
                </a:solidFill>
              </a:rPr>
              <a:t>It’s </a:t>
            </a:r>
            <a:r>
              <a:rPr lang="en-US" altLang="zh-CN" u="none" dirty="0">
                <a:solidFill>
                  <a:srgbClr val="FF0000"/>
                </a:solidFill>
              </a:rPr>
              <a:t>warm</a:t>
            </a:r>
            <a:r>
              <a:rPr lang="en-US" altLang="zh-CN" u="none" dirty="0">
                <a:solidFill>
                  <a:schemeClr val="accent2"/>
                </a:solidFill>
              </a:rPr>
              <a:t> in spring.</a:t>
            </a:r>
          </a:p>
        </p:txBody>
      </p:sp>
      <p:pic>
        <p:nvPicPr>
          <p:cNvPr id="17419" name="Picture 11" descr="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70104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85800" y="3943351"/>
            <a:ext cx="64120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chemeClr val="accent2"/>
                </a:solidFill>
              </a:rPr>
              <a:t>It’s </a:t>
            </a:r>
            <a:r>
              <a:rPr lang="en-US" altLang="zh-CN" u="none" dirty="0">
                <a:solidFill>
                  <a:srgbClr val="FF0000"/>
                </a:solidFill>
              </a:rPr>
              <a:t>hot</a:t>
            </a:r>
            <a:r>
              <a:rPr lang="en-US" altLang="zh-CN" u="none" dirty="0">
                <a:solidFill>
                  <a:schemeClr val="accent2"/>
                </a:solidFill>
              </a:rPr>
              <a:t> in summer.</a:t>
            </a:r>
          </a:p>
        </p:txBody>
      </p:sp>
      <p:pic>
        <p:nvPicPr>
          <p:cNvPr id="20489" name="Picture 9" descr="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0"/>
            <a:ext cx="73152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5800" y="3829051"/>
            <a:ext cx="65843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chemeClr val="accent2"/>
                </a:solidFill>
              </a:rPr>
              <a:t>It’s </a:t>
            </a:r>
            <a:r>
              <a:rPr lang="en-US" altLang="zh-CN" u="none" dirty="0">
                <a:solidFill>
                  <a:srgbClr val="FF0000"/>
                </a:solidFill>
              </a:rPr>
              <a:t>cool</a:t>
            </a:r>
            <a:r>
              <a:rPr lang="en-US" altLang="zh-CN" u="none" dirty="0">
                <a:solidFill>
                  <a:schemeClr val="accent2"/>
                </a:solidFill>
              </a:rPr>
              <a:t> in autumn.</a:t>
            </a:r>
          </a:p>
        </p:txBody>
      </p:sp>
      <p:pic>
        <p:nvPicPr>
          <p:cNvPr id="21513" name="Picture 9" descr="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0"/>
            <a:ext cx="6858000" cy="38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3400" y="3979069"/>
            <a:ext cx="60289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chemeClr val="accent2"/>
                </a:solidFill>
              </a:rPr>
              <a:t>It’s </a:t>
            </a:r>
            <a:r>
              <a:rPr lang="en-US" altLang="zh-CN" u="none" dirty="0">
                <a:solidFill>
                  <a:srgbClr val="FF0000"/>
                </a:solidFill>
              </a:rPr>
              <a:t>cold</a:t>
            </a:r>
            <a:r>
              <a:rPr lang="en-US" altLang="zh-CN" u="none" dirty="0">
                <a:solidFill>
                  <a:schemeClr val="accent2"/>
                </a:solidFill>
              </a:rPr>
              <a:t> in winter.</a:t>
            </a:r>
          </a:p>
        </p:txBody>
      </p:sp>
      <p:pic>
        <p:nvPicPr>
          <p:cNvPr id="22537" name="Picture 9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0"/>
            <a:ext cx="7772400" cy="3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021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85750"/>
            <a:ext cx="2232025" cy="16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022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1" y="228600"/>
            <a:ext cx="2232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023"/>
          <p:cNvPicPr preferRelativeResize="0"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13564" y="228600"/>
            <a:ext cx="2230437" cy="16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025"/>
          <p:cNvPicPr preferRelativeResize="0"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228600"/>
            <a:ext cx="2230438" cy="16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0" y="2343151"/>
            <a:ext cx="2592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 u="none" dirty="0">
                <a:solidFill>
                  <a:srgbClr val="FF0066"/>
                </a:solidFill>
              </a:rPr>
              <a:t>T-shirt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514600" y="2343151"/>
            <a:ext cx="2089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 u="none">
                <a:solidFill>
                  <a:srgbClr val="FF0066"/>
                </a:solidFill>
              </a:rPr>
              <a:t>sweater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53001" y="2343151"/>
            <a:ext cx="20875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 u="none">
                <a:solidFill>
                  <a:srgbClr val="FF0066"/>
                </a:solidFill>
              </a:rPr>
              <a:t>jacket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086600" y="2343151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 u="none">
                <a:solidFill>
                  <a:srgbClr val="FF0066"/>
                </a:solidFill>
              </a:rPr>
              <a:t>coat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743200" y="3200401"/>
            <a:ext cx="13901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u="none">
                <a:solidFill>
                  <a:srgbClr val="0000FF"/>
                </a:solidFill>
              </a:rPr>
              <a:t>warm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381000" y="3143250"/>
            <a:ext cx="1233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u="none" dirty="0">
                <a:solidFill>
                  <a:srgbClr val="0000FF"/>
                </a:solidFill>
              </a:rPr>
              <a:t>hot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105401" y="3200401"/>
            <a:ext cx="1497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u="none">
                <a:solidFill>
                  <a:srgbClr val="0000FF"/>
                </a:solidFill>
              </a:rPr>
              <a:t>cool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7391400" y="3143251"/>
            <a:ext cx="1187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u="none">
                <a:solidFill>
                  <a:srgbClr val="0000FF"/>
                </a:solidFill>
              </a:rPr>
              <a:t>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bldLvl="0" autoUpdateAnimBg="0"/>
      <p:bldP spid="47113" grpId="0" bldLvl="0" autoUpdateAnimBg="0"/>
      <p:bldP spid="47114" grpId="0" bldLvl="0" autoUpdateAnimBg="0"/>
      <p:bldP spid="47115" grpId="0" bldLvl="0" autoUpdateAnimBg="0"/>
      <p:bldP spid="47116" grpId="0" bldLvl="0" autoUpdateAnimBg="0"/>
      <p:bldP spid="47117" grpId="0" bldLvl="0" autoUpdateAnimBg="0"/>
      <p:bldP spid="47118" grpId="0" bldLvl="0" autoUpdateAnimBg="0"/>
      <p:bldP spid="47119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57650"/>
            <a:ext cx="8229600" cy="94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4000" dirty="0"/>
              <a:t>It’s </a:t>
            </a:r>
            <a:r>
              <a:rPr lang="en-US" altLang="zh-CN" sz="4000" u="sng" dirty="0"/>
              <a:t>         </a:t>
            </a:r>
            <a:r>
              <a:rPr lang="en-US" altLang="zh-CN" sz="4000" dirty="0"/>
              <a:t> in </a:t>
            </a:r>
            <a:r>
              <a:rPr lang="en-US" altLang="zh-CN" sz="4000" dirty="0">
                <a:solidFill>
                  <a:srgbClr val="00CC00"/>
                </a:solidFill>
              </a:rPr>
              <a:t>spring</a:t>
            </a:r>
            <a:r>
              <a:rPr lang="en-US" altLang="zh-CN" sz="4000" dirty="0"/>
              <a:t>. </a:t>
            </a:r>
          </a:p>
          <a:p>
            <a:pPr>
              <a:lnSpc>
                <a:spcPct val="80000"/>
              </a:lnSpc>
            </a:pPr>
            <a:r>
              <a:rPr lang="en-US" altLang="zh-CN" sz="4000" dirty="0"/>
              <a:t>We often wear</a:t>
            </a:r>
            <a:r>
              <a:rPr lang="en-US" altLang="zh-CN" sz="4000" dirty="0">
                <a:solidFill>
                  <a:srgbClr val="FF0000"/>
                </a:solidFill>
              </a:rPr>
              <a:t> </a:t>
            </a:r>
            <a:r>
              <a:rPr lang="en-US" altLang="zh-CN" sz="4000" u="sng" dirty="0"/>
              <a:t>                 </a:t>
            </a:r>
            <a:r>
              <a:rPr lang="en-US" altLang="zh-CN" sz="4000" dirty="0"/>
              <a:t>.</a:t>
            </a:r>
          </a:p>
        </p:txBody>
      </p:sp>
      <p:pic>
        <p:nvPicPr>
          <p:cNvPr id="31748" name="Picture 4" descr="WOVUMCGQB{SQ)G2MXA{{C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371600" y="3943350"/>
            <a:ext cx="15632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u="none" dirty="0">
                <a:solidFill>
                  <a:schemeClr val="accent2"/>
                </a:solidFill>
              </a:rPr>
              <a:t>warm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114800" y="4400550"/>
            <a:ext cx="24432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u="none">
                <a:solidFill>
                  <a:schemeClr val="accent2"/>
                </a:solidFill>
              </a:rPr>
              <a:t>sweaters</a:t>
            </a:r>
          </a:p>
        </p:txBody>
      </p:sp>
      <p:sp>
        <p:nvSpPr>
          <p:cNvPr id="31765" name="Freeform 21"/>
          <p:cNvSpPr/>
          <p:nvPr/>
        </p:nvSpPr>
        <p:spPr bwMode="auto">
          <a:xfrm>
            <a:off x="3962400" y="2133600"/>
            <a:ext cx="1841500" cy="723900"/>
          </a:xfrm>
          <a:custGeom>
            <a:avLst/>
            <a:gdLst>
              <a:gd name="T0" fmla="*/ 240 w 1160"/>
              <a:gd name="T1" fmla="*/ 32 h 608"/>
              <a:gd name="T2" fmla="*/ 0 w 1160"/>
              <a:gd name="T3" fmla="*/ 368 h 608"/>
              <a:gd name="T4" fmla="*/ 240 w 1160"/>
              <a:gd name="T5" fmla="*/ 464 h 608"/>
              <a:gd name="T6" fmla="*/ 240 w 1160"/>
              <a:gd name="T7" fmla="*/ 560 h 608"/>
              <a:gd name="T8" fmla="*/ 864 w 1160"/>
              <a:gd name="T9" fmla="*/ 560 h 608"/>
              <a:gd name="T10" fmla="*/ 720 w 1160"/>
              <a:gd name="T11" fmla="*/ 272 h 608"/>
              <a:gd name="T12" fmla="*/ 1104 w 1160"/>
              <a:gd name="T13" fmla="*/ 224 h 608"/>
              <a:gd name="T14" fmla="*/ 1056 w 1160"/>
              <a:gd name="T15" fmla="*/ 32 h 608"/>
              <a:gd name="T16" fmla="*/ 672 w 1160"/>
              <a:gd name="T17" fmla="*/ 32 h 608"/>
              <a:gd name="T18" fmla="*/ 960 w 1160"/>
              <a:gd name="T19" fmla="*/ 32 h 608"/>
              <a:gd name="T20" fmla="*/ 672 w 1160"/>
              <a:gd name="T21" fmla="*/ 3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0" h="608">
                <a:moveTo>
                  <a:pt x="240" y="32"/>
                </a:moveTo>
                <a:cubicBezTo>
                  <a:pt x="120" y="164"/>
                  <a:pt x="0" y="296"/>
                  <a:pt x="0" y="368"/>
                </a:cubicBezTo>
                <a:cubicBezTo>
                  <a:pt x="0" y="440"/>
                  <a:pt x="200" y="432"/>
                  <a:pt x="240" y="464"/>
                </a:cubicBezTo>
                <a:cubicBezTo>
                  <a:pt x="280" y="496"/>
                  <a:pt x="136" y="544"/>
                  <a:pt x="240" y="560"/>
                </a:cubicBezTo>
                <a:cubicBezTo>
                  <a:pt x="344" y="576"/>
                  <a:pt x="784" y="608"/>
                  <a:pt x="864" y="560"/>
                </a:cubicBezTo>
                <a:cubicBezTo>
                  <a:pt x="944" y="512"/>
                  <a:pt x="680" y="328"/>
                  <a:pt x="720" y="272"/>
                </a:cubicBezTo>
                <a:cubicBezTo>
                  <a:pt x="760" y="216"/>
                  <a:pt x="1048" y="264"/>
                  <a:pt x="1104" y="224"/>
                </a:cubicBezTo>
                <a:cubicBezTo>
                  <a:pt x="1160" y="184"/>
                  <a:pt x="1128" y="64"/>
                  <a:pt x="1056" y="32"/>
                </a:cubicBezTo>
                <a:cubicBezTo>
                  <a:pt x="984" y="0"/>
                  <a:pt x="688" y="32"/>
                  <a:pt x="672" y="32"/>
                </a:cubicBezTo>
                <a:cubicBezTo>
                  <a:pt x="656" y="32"/>
                  <a:pt x="960" y="32"/>
                  <a:pt x="960" y="32"/>
                </a:cubicBezTo>
                <a:cubicBezTo>
                  <a:pt x="960" y="32"/>
                  <a:pt x="816" y="32"/>
                  <a:pt x="672" y="3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Z27S~%`E_KV0$]6GGZ]DER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Grp="1" noChangeArrowheads="1"/>
          </p:cNvSpPr>
          <p:nvPr/>
        </p:nvSpPr>
        <p:spPr bwMode="auto">
          <a:xfrm>
            <a:off x="323850" y="4030266"/>
            <a:ext cx="82296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4000" u="none" dirty="0"/>
              <a:t>It's </a:t>
            </a:r>
            <a:r>
              <a:rPr lang="en-US" altLang="zh-CN" sz="4000" dirty="0"/>
              <a:t>        </a:t>
            </a:r>
            <a:r>
              <a:rPr lang="en-US" altLang="zh-CN" sz="4000" u="none" dirty="0"/>
              <a:t> in </a:t>
            </a:r>
            <a:r>
              <a:rPr lang="en-US" altLang="zh-CN" sz="4000" u="none" dirty="0">
                <a:solidFill>
                  <a:srgbClr val="006600"/>
                </a:solidFill>
              </a:rPr>
              <a:t>summer</a:t>
            </a:r>
            <a:r>
              <a:rPr lang="en-US" altLang="zh-CN" sz="4000" u="none" dirty="0"/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4000" u="none" dirty="0"/>
              <a:t>We often wear  </a:t>
            </a:r>
            <a:r>
              <a:rPr lang="en-US" altLang="zh-CN" sz="4000" dirty="0"/>
              <a:t>              </a:t>
            </a:r>
            <a:r>
              <a:rPr lang="en-US" altLang="zh-CN" sz="4000" u="none" dirty="0"/>
              <a:t> .</a:t>
            </a:r>
            <a:endParaRPr lang="en-US" altLang="zh-CN" sz="3200" u="none" dirty="0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676401" y="3906441"/>
            <a:ext cx="9701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u="none">
                <a:solidFill>
                  <a:schemeClr val="accent2"/>
                </a:solidFill>
              </a:rPr>
              <a:t>hot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343400" y="4363641"/>
            <a:ext cx="20338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u="none">
                <a:solidFill>
                  <a:schemeClr val="accent2"/>
                </a:solidFill>
              </a:rPr>
              <a:t>T-shirts</a:t>
            </a:r>
          </a:p>
        </p:txBody>
      </p:sp>
      <p:sp>
        <p:nvSpPr>
          <p:cNvPr id="32781" name="Freeform 13"/>
          <p:cNvSpPr/>
          <p:nvPr/>
        </p:nvSpPr>
        <p:spPr bwMode="auto">
          <a:xfrm>
            <a:off x="850900" y="3086100"/>
            <a:ext cx="1625600" cy="800100"/>
          </a:xfrm>
          <a:custGeom>
            <a:avLst/>
            <a:gdLst>
              <a:gd name="T0" fmla="*/ 88 w 1024"/>
              <a:gd name="T1" fmla="*/ 672 h 672"/>
              <a:gd name="T2" fmla="*/ 136 w 1024"/>
              <a:gd name="T3" fmla="*/ 240 h 672"/>
              <a:gd name="T4" fmla="*/ 904 w 1024"/>
              <a:gd name="T5" fmla="*/ 48 h 672"/>
              <a:gd name="T6" fmla="*/ 856 w 1024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4" h="672">
                <a:moveTo>
                  <a:pt x="88" y="672"/>
                </a:moveTo>
                <a:cubicBezTo>
                  <a:pt x="44" y="508"/>
                  <a:pt x="0" y="344"/>
                  <a:pt x="136" y="240"/>
                </a:cubicBezTo>
                <a:cubicBezTo>
                  <a:pt x="272" y="136"/>
                  <a:pt x="784" y="88"/>
                  <a:pt x="904" y="48"/>
                </a:cubicBezTo>
                <a:cubicBezTo>
                  <a:pt x="1024" y="8"/>
                  <a:pt x="940" y="4"/>
                  <a:pt x="856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2" name="Freeform 14"/>
          <p:cNvSpPr/>
          <p:nvPr/>
        </p:nvSpPr>
        <p:spPr bwMode="auto">
          <a:xfrm>
            <a:off x="3200400" y="3086100"/>
            <a:ext cx="1079500" cy="857250"/>
          </a:xfrm>
          <a:custGeom>
            <a:avLst/>
            <a:gdLst>
              <a:gd name="T0" fmla="*/ 0 w 680"/>
              <a:gd name="T1" fmla="*/ 0 h 720"/>
              <a:gd name="T2" fmla="*/ 432 w 680"/>
              <a:gd name="T3" fmla="*/ 144 h 720"/>
              <a:gd name="T4" fmla="*/ 672 w 680"/>
              <a:gd name="T5" fmla="*/ 480 h 720"/>
              <a:gd name="T6" fmla="*/ 480 w 680"/>
              <a:gd name="T7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0" h="720">
                <a:moveTo>
                  <a:pt x="0" y="0"/>
                </a:moveTo>
                <a:cubicBezTo>
                  <a:pt x="160" y="32"/>
                  <a:pt x="320" y="64"/>
                  <a:pt x="432" y="144"/>
                </a:cubicBezTo>
                <a:cubicBezTo>
                  <a:pt x="544" y="224"/>
                  <a:pt x="664" y="384"/>
                  <a:pt x="672" y="480"/>
                </a:cubicBezTo>
                <a:cubicBezTo>
                  <a:pt x="680" y="576"/>
                  <a:pt x="580" y="648"/>
                  <a:pt x="480" y="72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81" grpId="0" animBg="1"/>
      <p:bldP spid="32782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6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6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全屏显示(16:9)</PresentationFormat>
  <Paragraphs>37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PMingLiU</vt:lpstr>
      <vt:lpstr>宋体</vt:lpstr>
      <vt:lpstr>微软雅黑</vt:lpstr>
      <vt:lpstr>Arial</vt:lpstr>
      <vt:lpstr>Calibri</vt:lpstr>
      <vt:lpstr>WWW.2PPT.COM
</vt:lpstr>
      <vt:lpstr>Lesson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2023-01-16T17:17:11Z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B023C98CB6494AF5891F61D2D8ECA927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