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9" r:id="rId2"/>
    <p:sldId id="257" r:id="rId3"/>
    <p:sldId id="260" r:id="rId4"/>
    <p:sldId id="274" r:id="rId5"/>
    <p:sldId id="261" r:id="rId6"/>
    <p:sldId id="262" r:id="rId7"/>
    <p:sldId id="263" r:id="rId8"/>
    <p:sldId id="275" r:id="rId9"/>
    <p:sldId id="264" r:id="rId10"/>
    <p:sldId id="272" r:id="rId11"/>
    <p:sldId id="276" r:id="rId12"/>
    <p:sldId id="267" r:id="rId13"/>
    <p:sldId id="280" r:id="rId14"/>
    <p:sldId id="268" r:id="rId15"/>
    <p:sldId id="281" r:id="rId16"/>
    <p:sldId id="269" r:id="rId17"/>
    <p:sldId id="270" r:id="rId18"/>
    <p:sldId id="279" r:id="rId19"/>
    <p:sldId id="278" r:id="rId20"/>
    <p:sldId id="277" r:id="rId21"/>
    <p:sldId id="271" r:id="rId22"/>
    <p:sldId id="273" r:id="rId2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009900"/>
    <a:srgbClr val="33CC33"/>
    <a:srgbClr val="FFFFFF"/>
    <a:srgbClr val="CCFF5F"/>
    <a:srgbClr val="CC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fld id="{3DC6407F-5700-4BE6-B8C2-C987A250E1AC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276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fld id="{4736F53E-8C6D-4191-8169-DA5214081D21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36F53E-8C6D-4191-8169-DA5214081D21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4B87DFC6-C45F-4645-A179-8736B69E3716}" type="slidenum">
              <a:rPr lang="zh-CN" altLang="en-US" smtClean="0">
                <a:ea typeface="DFKai-SB" pitchFamily="65" charset="-120"/>
              </a:rPr>
              <a:t>21</a:t>
            </a:fld>
            <a:endParaRPr lang="zh-CN" altLang="en-US" smtClean="0">
              <a:ea typeface="DFKai-SB" pitchFamily="65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11DBA7A0-89F7-4342-B1AB-A9FC4A5D1BF1}" type="slidenum">
              <a:rPr lang="zh-CN" altLang="en-US" smtClean="0">
                <a:ea typeface="DFKai-SB" pitchFamily="65" charset="-120"/>
              </a:rPr>
              <a:t>22</a:t>
            </a:fld>
            <a:endParaRPr lang="zh-CN" altLang="en-US" smtClean="0">
              <a:ea typeface="DFKai-SB" pitchFamily="65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KSO_BC1"/>
          <p:cNvSpPr>
            <a:spLocks noGrp="1" noChangeArrowheads="1"/>
          </p:cNvSpPr>
          <p:nvPr>
            <p:ph type="subTitle" idx="1"/>
          </p:nvPr>
        </p:nvSpPr>
        <p:spPr>
          <a:xfrm rot="20576907">
            <a:off x="2068513" y="3384550"/>
            <a:ext cx="5168900" cy="587375"/>
          </a:xfrm>
        </p:spPr>
        <p:txBody>
          <a:bodyPr/>
          <a:lstStyle>
            <a:lvl1pPr marL="0" indent="0" algn="ctr">
              <a:buFont typeface="Wingdings 2" panose="05020102010507070707" pitchFamily="18" charset="2"/>
              <a:buNone/>
              <a:defRPr sz="1800">
                <a:solidFill>
                  <a:srgbClr val="6D6D6D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3076" name="KSO_BT1"/>
          <p:cNvSpPr>
            <a:spLocks noGrp="1" noChangeArrowheads="1"/>
          </p:cNvSpPr>
          <p:nvPr>
            <p:ph type="ctrTitle"/>
          </p:nvPr>
        </p:nvSpPr>
        <p:spPr>
          <a:xfrm rot="20576543">
            <a:off x="1870075" y="2646363"/>
            <a:ext cx="5141913" cy="719137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E1C016-B4EE-4228-BD1A-10BAB8A70018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BF4705-8D7F-4603-B173-005D841F1A6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DF2EE-A1E6-41E6-B865-F6419892B81A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42B0F-4E20-428B-BC33-F352823E58A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8613" y="52388"/>
            <a:ext cx="2089150" cy="63039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9575" y="52388"/>
            <a:ext cx="6116638" cy="63039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5CB56-3B83-4305-AD25-72D61E32D891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0FF30-AE5B-4177-AD9B-6EDDA5BE193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E0553-1321-4A67-A68B-338B526FEC60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6A11F-F5E7-4576-818A-4D5235C50CD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8B37A-39D5-42B5-86F1-94B523B386C1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FBFDF-EB8E-4DD5-8DAE-CCC301D1958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9575" y="1152525"/>
            <a:ext cx="4102100" cy="520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4075" y="1152525"/>
            <a:ext cx="4103688" cy="520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C4F59-842C-45FB-81AE-BA3220F65E7A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4938-64AE-44B4-A876-1CC963D9054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0CEA2-D159-4E3D-9377-10ECABF0F89A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04F2-6DB4-44EC-B1A4-37994B292D12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E4CC0-B04E-491D-9E7B-2A9326E89CDC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12A30-D5EE-49DA-85EE-C1EAC3C3754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AD36-2D86-43D8-9601-459909D5BF0B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19BE7-A876-4784-A3A5-6BD837F4F59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DC01F-64E8-413C-909F-EBB17A7B0B1A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A0FFB-60A0-4ACA-B1CF-A31DB2B2C76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5BA2F-570C-4D47-92F8-277DF607265B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B414E-69FF-4E3A-B95D-675F1ABAE68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-152400" y="-7556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575" y="1152525"/>
            <a:ext cx="8358188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2052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409575" y="52388"/>
            <a:ext cx="835818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3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480175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900" smtClean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197CB87C-CD26-4690-A481-9B4268A4CB31}" type="datetime1">
              <a:rPr lang="zh-CN" altLang="en-US"/>
              <a:t>2023-01-17</a:t>
            </a:fld>
            <a:endParaRPr lang="en-US"/>
          </a:p>
        </p:txBody>
      </p:sp>
      <p:sp>
        <p:nvSpPr>
          <p:cNvPr id="2054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480175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900" smtClean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480175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 smtClean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0E363A1E-2407-4BA6-BAB7-F65E266C8ACB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9pPr>
    </p:titleStyle>
    <p:bodyStyle>
      <a:lvl1pPr marL="361950" indent="-361950" algn="just" defTabSz="685800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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361950" indent="-361950" algn="just" defTabSz="685800" rtl="0" eaLnBrk="1" fontAlgn="base" hangingPunct="1">
        <a:lnSpc>
          <a:spcPct val="120000"/>
        </a:lnSpc>
        <a:spcBef>
          <a:spcPct val="0"/>
        </a:spcBef>
        <a:spcAft>
          <a:spcPts val="1200"/>
        </a:spcAft>
        <a:buClr>
          <a:srgbClr val="D8E39E"/>
        </a:buClr>
        <a:buFont typeface="幼圆" panose="02010509060101010101" pitchFamily="49" charset="-122"/>
        <a:buChar char=" "/>
        <a:defRPr sz="1600">
          <a:solidFill>
            <a:schemeClr val="tx1"/>
          </a:solidFill>
          <a:latin typeface="+mn-lt"/>
          <a:ea typeface="+mn-ea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Times New Roman" panose="02020603050405020304" pitchFamily="18" charset="0"/>
          <a:ea typeface="+mn-ea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Times New Roman" panose="02020603050405020304" pitchFamily="18" charset="0"/>
          <a:ea typeface="+mn-ea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Times New Roman" panose="02020603050405020304" pitchFamily="18" charset="0"/>
          <a:ea typeface="+mn-ea"/>
        </a:defRPr>
      </a:lvl5pPr>
      <a:lvl6pPr marL="2000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Times New Roman" panose="02020603050405020304" pitchFamily="18" charset="0"/>
          <a:ea typeface="+mn-ea"/>
        </a:defRPr>
      </a:lvl6pPr>
      <a:lvl7pPr marL="24574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Times New Roman" panose="02020603050405020304" pitchFamily="18" charset="0"/>
          <a:ea typeface="+mn-ea"/>
        </a:defRPr>
      </a:lvl7pPr>
      <a:lvl8pPr marL="29146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Times New Roman" panose="02020603050405020304" pitchFamily="18" charset="0"/>
          <a:ea typeface="+mn-ea"/>
        </a:defRPr>
      </a:lvl8pPr>
      <a:lvl9pPr marL="33718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Times New Roman" panose="02020603050405020304" pitchFamily="18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24037;&#20316;\&#65288;&#32039;&#24613;&#65289;&#12304;&#36164;&#28304;&#20248;&#21270;&#12305;20141103&#23567;&#23398;&#33521;&#35821;&#38485;&#26053;&#29256;&#36164;&#28304;&#20248;&#21270;&#21333;%20&#26446;&#23071;&#65288;&#26032;&#22686;20&#26465;&#65289;\&#35838;&#20214;\Unit5%20&#31532;1&#35838;&#26102;&#25945;&#23398;&#35838;&#20214;\rainboots.mp3" TargetMode="External"/><Relationship Id="rId1" Type="http://schemas.microsoft.com/office/2007/relationships/media" Target="file:///C:\Users\Administrator\Desktop\&#24037;&#20316;\&#65288;&#32039;&#24613;&#65289;&#12304;&#36164;&#28304;&#20248;&#21270;&#12305;20141103&#23567;&#23398;&#33521;&#35821;&#38485;&#26053;&#29256;&#36164;&#28304;&#20248;&#21270;&#21333;%20&#26446;&#23071;&#65288;&#26032;&#22686;20&#26465;&#65289;\&#35838;&#20214;\Unit5%20&#31532;1&#35838;&#26102;&#25945;&#23398;&#35838;&#20214;\rainboots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24037;&#20316;\&#65288;&#32039;&#24613;&#65289;&#12304;&#36164;&#28304;&#20248;&#21270;&#12305;20141103&#23567;&#23398;&#33521;&#35821;&#38485;&#26053;&#29256;&#36164;&#28304;&#20248;&#21270;&#21333;%20&#26446;&#23071;&#65288;&#26032;&#22686;20&#26465;&#65289;\&#35838;&#20214;\Unit5%20&#31532;1&#35838;&#26102;&#25945;&#23398;&#35838;&#20214;\schoolbag.mp3" TargetMode="External"/><Relationship Id="rId1" Type="http://schemas.microsoft.com/office/2007/relationships/media" Target="file:///C:\Users\Administrator\Desktop\&#24037;&#20316;\&#65288;&#32039;&#24613;&#65289;&#12304;&#36164;&#28304;&#20248;&#21270;&#12305;20141103&#23567;&#23398;&#33521;&#35821;&#38485;&#26053;&#29256;&#36164;&#28304;&#20248;&#21270;&#21333;%20&#26446;&#23071;&#65288;&#26032;&#22686;20&#26465;&#65289;\&#35838;&#20214;\Unit5%20&#31532;1&#35838;&#26102;&#25945;&#23398;&#35838;&#20214;\schoolbag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24037;&#20316;\&#65288;&#32039;&#24613;&#65289;&#12304;&#36164;&#28304;&#20248;&#21270;&#12305;20141103&#23567;&#23398;&#33521;&#35821;&#38485;&#26053;&#29256;&#36164;&#28304;&#20248;&#21270;&#21333;%20&#26446;&#23071;&#65288;&#26032;&#22686;20&#26465;&#65289;\&#35838;&#20214;\Unit5%20&#31532;1&#35838;&#26102;&#25945;&#23398;&#35838;&#20214;\wallet.mp3" TargetMode="External"/><Relationship Id="rId1" Type="http://schemas.microsoft.com/office/2007/relationships/media" Target="file:///C:\Users\Administrator\Desktop\&#24037;&#20316;\&#65288;&#32039;&#24613;&#65289;&#12304;&#36164;&#28304;&#20248;&#21270;&#12305;20141103&#23567;&#23398;&#33521;&#35821;&#38485;&#26053;&#29256;&#36164;&#28304;&#20248;&#21270;&#21333;%20&#26446;&#23071;&#65288;&#26032;&#22686;20&#26465;&#65289;\&#35838;&#20214;\Unit5%20&#31532;1&#35838;&#26102;&#25945;&#23398;&#35838;&#20214;\wallet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24037;&#20316;\&#65288;&#32039;&#24613;&#65289;&#12304;&#36164;&#28304;&#20248;&#21270;&#12305;20141103&#23567;&#23398;&#33521;&#35821;&#38485;&#26053;&#29256;&#36164;&#28304;&#20248;&#21270;&#21333;%20&#26446;&#23071;&#65288;&#26032;&#22686;20&#26465;&#65289;\&#35838;&#20214;\Unit5%20&#31532;1&#35838;&#26102;&#25945;&#23398;&#35838;&#20214;\gloves.mp3" TargetMode="External"/><Relationship Id="rId1" Type="http://schemas.microsoft.com/office/2007/relationships/media" Target="file:///C:\Users\Administrator\Desktop\&#24037;&#20316;\&#65288;&#32039;&#24613;&#65289;&#12304;&#36164;&#28304;&#20248;&#21270;&#12305;20141103&#23567;&#23398;&#33521;&#35821;&#38485;&#26053;&#29256;&#36164;&#28304;&#20248;&#21270;&#21333;%20&#26446;&#23071;&#65288;&#26032;&#22686;20&#26465;&#65289;\&#35838;&#20214;\Unit5%20&#31532;1&#35838;&#26102;&#25945;&#23398;&#35838;&#20214;\gloves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24037;&#20316;\&#65288;&#32039;&#24613;&#65289;&#12304;&#36164;&#28304;&#20248;&#21270;&#12305;20141103&#23567;&#23398;&#33521;&#35821;&#38485;&#26053;&#29256;&#36164;&#28304;&#20248;&#21270;&#21333;%20&#26446;&#23071;&#65288;&#26032;&#22686;20&#26465;&#65289;\&#35838;&#20214;\Unit5%20&#31532;1&#35838;&#26102;&#25945;&#23398;&#35838;&#20214;\scarf.mp3" TargetMode="External"/><Relationship Id="rId1" Type="http://schemas.microsoft.com/office/2007/relationships/media" Target="file:///C:\Users\Administrator\Desktop\&#24037;&#20316;\&#65288;&#32039;&#24613;&#65289;&#12304;&#36164;&#28304;&#20248;&#21270;&#12305;20141103&#23567;&#23398;&#33521;&#35821;&#38485;&#26053;&#29256;&#36164;&#28304;&#20248;&#21270;&#21333;%20&#26446;&#23071;&#65288;&#26032;&#22686;20&#26465;&#65289;\&#35838;&#20214;\Unit5%20&#31532;1&#35838;&#26102;&#25945;&#23398;&#35838;&#20214;\scarf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24037;&#20316;\&#65288;&#32039;&#24613;&#65289;&#12304;&#36164;&#28304;&#20248;&#21270;&#12305;20141103&#23567;&#23398;&#33521;&#35821;&#38485;&#26053;&#29256;&#36164;&#28304;&#20248;&#21270;&#21333;%20&#26446;&#23071;&#65288;&#26032;&#22686;20&#26465;&#65289;\&#35838;&#20214;\Unit5%20&#31532;1&#35838;&#26102;&#25945;&#23398;&#35838;&#20214;\warmjacket.mp3" TargetMode="External"/><Relationship Id="rId1" Type="http://schemas.microsoft.com/office/2007/relationships/media" Target="file:///C:\Users\Administrator\Desktop\&#24037;&#20316;\&#65288;&#32039;&#24613;&#65289;&#12304;&#36164;&#28304;&#20248;&#21270;&#12305;20141103&#23567;&#23398;&#33521;&#35821;&#38485;&#26053;&#29256;&#36164;&#28304;&#20248;&#21270;&#21333;%20&#26446;&#23071;&#65288;&#26032;&#22686;20&#26465;&#65289;\&#35838;&#20214;\Unit5%20&#31532;1&#35838;&#26102;&#25945;&#23398;&#35838;&#20214;\warmjacket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Unit5PartALet&#8217;slearn&#35838;&#25991;&#21160;&#30011;h264_640x480_300k.mp4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28909;&#36523;&#27468;&#26354;&#65306;Howistheweather&#65311;.sw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24037;&#20316;\&#65288;&#32039;&#24613;&#65289;&#12304;&#36164;&#28304;&#20248;&#21270;&#12305;20141103&#23567;&#23398;&#33521;&#35821;&#38485;&#26053;&#29256;&#36164;&#28304;&#20248;&#21270;&#21333;%20&#26446;&#23071;&#65288;&#26032;&#22686;20&#26465;&#65289;\&#35838;&#20214;\Unit5%20&#31532;1&#35838;&#26102;&#25945;&#23398;&#35838;&#20214;\sunglasses.mp3" TargetMode="External"/><Relationship Id="rId1" Type="http://schemas.microsoft.com/office/2007/relationships/media" Target="file:///C:\Users\Administrator\Desktop\&#24037;&#20316;\&#65288;&#32039;&#24613;&#65289;&#12304;&#36164;&#28304;&#20248;&#21270;&#12305;20141103&#23567;&#23398;&#33521;&#35821;&#38485;&#26053;&#29256;&#36164;&#28304;&#20248;&#21270;&#21333;%20&#26446;&#23071;&#65288;&#26032;&#22686;20&#26465;&#65289;\&#35838;&#20214;\Unit5%20&#31532;1&#35838;&#26102;&#25945;&#23398;&#35838;&#20214;\sunglasses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1447800" y="1066800"/>
            <a:ext cx="6248400" cy="3429000"/>
          </a:xfrm>
          <a:prstGeom prst="roundRect">
            <a:avLst/>
          </a:prstGeom>
          <a:solidFill>
            <a:schemeClr val="accent3">
              <a:alpha val="76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dirty="0">
              <a:solidFill>
                <a:schemeClr val="tx1"/>
              </a:solidFill>
              <a:ea typeface="DFKai-SB" pitchFamily="65" charset="-120"/>
            </a:endParaRP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-120" y="1371654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陕旅版英语六年级上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en-US" altLang="zh-CN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en-US" altLang="zh-CN" sz="44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Unit5 It Was Here Just Now</a:t>
            </a:r>
          </a:p>
          <a:p>
            <a:pPr algn="ctr" eaLnBrk="1" hangingPunct="1"/>
            <a:r>
              <a:rPr lang="zh-CN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4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</a:p>
        </p:txBody>
      </p:sp>
      <p:sp>
        <p:nvSpPr>
          <p:cNvPr id="7" name="矩形 6"/>
          <p:cNvSpPr/>
          <p:nvPr/>
        </p:nvSpPr>
        <p:spPr>
          <a:xfrm>
            <a:off x="3181916" y="5638742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838200" y="7620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200" dirty="0">
                <a:ea typeface="DFKai-SB" pitchFamily="65" charset="-120"/>
              </a:rPr>
              <a:t>How is the weather today?</a:t>
            </a:r>
            <a:endParaRPr lang="zh-CN" altLang="en-US" sz="3200" dirty="0">
              <a:ea typeface="DFKai-SB" pitchFamily="65" charset="-12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914400" y="5791200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200" dirty="0">
                <a:ea typeface="DFKai-SB" pitchFamily="65" charset="-120"/>
              </a:rPr>
              <a:t>It’s </a:t>
            </a:r>
            <a:r>
              <a:rPr lang="en-US" altLang="zh-CN" sz="3200" i="1" dirty="0">
                <a:solidFill>
                  <a:srgbClr val="FF0000"/>
                </a:solidFill>
                <a:ea typeface="DFKai-SB" pitchFamily="65" charset="-120"/>
              </a:rPr>
              <a:t>raining</a:t>
            </a:r>
            <a:r>
              <a:rPr lang="en-US" altLang="zh-CN" sz="3200" dirty="0">
                <a:ea typeface="DFKai-SB" pitchFamily="65" charset="-120"/>
              </a:rPr>
              <a:t>. So I can wear my </a:t>
            </a:r>
            <a:r>
              <a:rPr lang="en-US" altLang="zh-CN" sz="3200" i="1" dirty="0">
                <a:solidFill>
                  <a:srgbClr val="FF0000"/>
                </a:solidFill>
                <a:ea typeface="DFKai-SB" pitchFamily="65" charset="-120"/>
              </a:rPr>
              <a:t>rain boots</a:t>
            </a:r>
            <a:r>
              <a:rPr lang="en-US" altLang="zh-CN" sz="3200" dirty="0">
                <a:ea typeface="DFKai-SB" pitchFamily="65" charset="-120"/>
              </a:rPr>
              <a:t>.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38800" y="2590800"/>
            <a:ext cx="26225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1752600"/>
            <a:ext cx="4437063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6" descr="rain boots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27000"/>
            <a:ext cx="9144000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ainboot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105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057400" y="762000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200" dirty="0">
                <a:ea typeface="DFKai-SB" pitchFamily="65" charset="-120"/>
              </a:rPr>
              <a:t>What’s this?</a:t>
            </a:r>
            <a:endParaRPr lang="zh-CN" altLang="en-US" sz="3200" dirty="0">
              <a:ea typeface="DFKai-SB" pitchFamily="65" charset="-120"/>
            </a:endParaRP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752600"/>
            <a:ext cx="464820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04800" y="5943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200" dirty="0">
                <a:ea typeface="DFKai-SB" pitchFamily="65" charset="-120"/>
              </a:rPr>
              <a:t>It’s Wu Chen’s </a:t>
            </a:r>
            <a:r>
              <a:rPr lang="en-US" altLang="zh-CN" sz="3200" i="1" dirty="0">
                <a:solidFill>
                  <a:srgbClr val="FF0000"/>
                </a:solidFill>
                <a:ea typeface="DFKai-SB" pitchFamily="65" charset="-120"/>
              </a:rPr>
              <a:t>school bag</a:t>
            </a:r>
            <a:r>
              <a:rPr lang="en-US" altLang="zh-CN" sz="3200" dirty="0">
                <a:ea typeface="DFKai-SB" pitchFamily="65" charset="-120"/>
              </a:rPr>
              <a:t>.</a:t>
            </a:r>
            <a:endParaRPr lang="zh-CN" altLang="en-US" sz="3200" dirty="0"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981200" y="762000"/>
            <a:ext cx="548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200">
                <a:ea typeface="DFKai-SB" pitchFamily="65" charset="-120"/>
              </a:rPr>
              <a:t>What’s in it? Can you guess?</a:t>
            </a:r>
            <a:endParaRPr lang="zh-CN" altLang="en-US" sz="3200">
              <a:ea typeface="DFKai-SB" pitchFamily="65" charset="-120"/>
            </a:endParaRP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76400"/>
            <a:ext cx="464820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762000" y="60198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200">
                <a:ea typeface="DFKai-SB" pitchFamily="65" charset="-120"/>
              </a:rPr>
              <a:t>There’s a </a:t>
            </a:r>
            <a:r>
              <a:rPr lang="en-US" altLang="zh-CN" sz="3200" i="1">
                <a:solidFill>
                  <a:srgbClr val="FF0000"/>
                </a:solidFill>
                <a:ea typeface="DFKai-SB" pitchFamily="65" charset="-120"/>
              </a:rPr>
              <a:t>wallet</a:t>
            </a:r>
            <a:r>
              <a:rPr lang="en-US" altLang="zh-CN" sz="3200">
                <a:ea typeface="DFKai-SB" pitchFamily="65" charset="-120"/>
              </a:rPr>
              <a:t>.</a:t>
            </a:r>
            <a:endParaRPr lang="zh-CN" altLang="en-US" sz="3200">
              <a:ea typeface="DFKai-SB" pitchFamily="65" charset="-120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1200" y="3048000"/>
            <a:ext cx="23050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5" descr="school bag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27000"/>
            <a:ext cx="9144000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choolbag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105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2" descr="wallet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49463" y="0"/>
            <a:ext cx="5045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walle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6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0"/>
            <a:ext cx="54800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685800" y="381000"/>
            <a:ext cx="7315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200">
                <a:ea typeface="DFKai-SB" pitchFamily="65" charset="-120"/>
              </a:rPr>
              <a:t>Winter is coming, what do you wear on a snowy day?</a:t>
            </a:r>
            <a:endParaRPr lang="zh-CN" altLang="en-US" sz="3200">
              <a:ea typeface="DFKai-SB" pitchFamily="65" charset="-120"/>
            </a:endParaRPr>
          </a:p>
        </p:txBody>
      </p:sp>
      <p:cxnSp>
        <p:nvCxnSpPr>
          <p:cNvPr id="20484" name="直接箭头连接符 9"/>
          <p:cNvCxnSpPr>
            <a:cxnSpLocks noChangeShapeType="1"/>
          </p:cNvCxnSpPr>
          <p:nvPr/>
        </p:nvCxnSpPr>
        <p:spPr bwMode="auto">
          <a:xfrm>
            <a:off x="1524000" y="2286000"/>
            <a:ext cx="2971800" cy="16764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5" name="直接箭头连接符 11"/>
          <p:cNvCxnSpPr>
            <a:cxnSpLocks noChangeShapeType="1"/>
          </p:cNvCxnSpPr>
          <p:nvPr/>
        </p:nvCxnSpPr>
        <p:spPr bwMode="auto">
          <a:xfrm>
            <a:off x="1447800" y="3200400"/>
            <a:ext cx="2895600" cy="12954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6" name="直接箭头连接符 14"/>
          <p:cNvCxnSpPr>
            <a:cxnSpLocks noChangeShapeType="1"/>
          </p:cNvCxnSpPr>
          <p:nvPr/>
        </p:nvCxnSpPr>
        <p:spPr bwMode="auto">
          <a:xfrm rot="10800000" flipV="1">
            <a:off x="6019800" y="3352800"/>
            <a:ext cx="1981200" cy="10668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7" name="TextBox 21"/>
          <p:cNvSpPr txBox="1">
            <a:spLocks noChangeArrowheads="1"/>
          </p:cNvSpPr>
          <p:nvPr/>
        </p:nvSpPr>
        <p:spPr bwMode="auto">
          <a:xfrm>
            <a:off x="457200" y="19812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</a:rPr>
              <a:t>scarf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20488" name="TextBox 22"/>
          <p:cNvSpPr txBox="1">
            <a:spLocks noChangeArrowheads="1"/>
          </p:cNvSpPr>
          <p:nvPr/>
        </p:nvSpPr>
        <p:spPr bwMode="auto">
          <a:xfrm>
            <a:off x="7391400" y="28956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</a:rPr>
              <a:t>gloves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20489" name="TextBox 23"/>
          <p:cNvSpPr txBox="1">
            <a:spLocks noChangeArrowheads="1"/>
          </p:cNvSpPr>
          <p:nvPr/>
        </p:nvSpPr>
        <p:spPr bwMode="auto">
          <a:xfrm>
            <a:off x="0" y="2743200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warm jacket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20490" name="椭圆 11"/>
          <p:cNvSpPr>
            <a:spLocks noChangeArrowheads="1"/>
          </p:cNvSpPr>
          <p:nvPr/>
        </p:nvSpPr>
        <p:spPr bwMode="auto">
          <a:xfrm>
            <a:off x="1828800" y="3962400"/>
            <a:ext cx="4191000" cy="9906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  <p:bldP spid="204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3" descr="gloves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49463" y="0"/>
            <a:ext cx="4940300" cy="671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love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486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 descr="scarf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49463" y="0"/>
            <a:ext cx="5045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carf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6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 descr="warm jacket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27000"/>
            <a:ext cx="9144000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warmjacke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181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400800" y="5181600"/>
            <a:ext cx="2133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ea typeface="DFKai-SB" pitchFamily="65" charset="-12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85800" y="1600200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教学目标：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2209800"/>
            <a:ext cx="8153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能听、说、读、写词汇：</a:t>
            </a:r>
            <a:r>
              <a:rPr lang="en-US" altLang="zh-CN" sz="3200" dirty="0"/>
              <a:t>scarf, wallet, sunglasses, gloves, warm jacket, rain boots, school bag</a:t>
            </a:r>
            <a:r>
              <a:rPr lang="zh-CN" altLang="en-US" sz="3200" dirty="0"/>
              <a:t>。</a:t>
            </a:r>
          </a:p>
          <a:p>
            <a:pPr eaLnBrk="1" hangingPunct="1"/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能在实际生活中灵活运用以上词汇。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762000" y="8382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观看动画并跟读</a:t>
            </a:r>
          </a:p>
        </p:txBody>
      </p:sp>
      <p:pic>
        <p:nvPicPr>
          <p:cNvPr id="24579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28775"/>
            <a:ext cx="72294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0" y="304800"/>
            <a:ext cx="426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ea typeface="DFKai-SB" pitchFamily="65" charset="-120"/>
                <a:cs typeface="Arial" panose="020B0604020202020204" pitchFamily="34" charset="0"/>
              </a:rPr>
              <a:t>Ask and answer</a:t>
            </a: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90600"/>
            <a:ext cx="7637463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14400" y="2057400"/>
            <a:ext cx="7924800" cy="1754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记忆大比拼</a:t>
            </a:r>
            <a:endParaRPr lang="en-US" altLang="zh-CN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sz="3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在规定时间内，记忆本课时所学的词汇</a:t>
            </a:r>
            <a:r>
              <a:rPr lang="zh-CN" altLang="en-US" sz="36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，看谁记得多</a:t>
            </a:r>
            <a:r>
              <a:rPr lang="zh-CN" sz="3600" b="1" kern="100" dirty="0" smtClean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。</a:t>
            </a:r>
            <a:r>
              <a:rPr lang="en-US" altLang="zh-CN" sz="3600" b="1" kern="100" dirty="0" smtClean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600200" y="914400"/>
            <a:ext cx="6400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4000" b="1">
                <a:solidFill>
                  <a:srgbClr val="FF0066"/>
                </a:solidFill>
                <a:latin typeface="Comic Sans MS" panose="030F0702030302020204" pitchFamily="66" charset="0"/>
                <a:ea typeface="DFKai-SB" pitchFamily="65" charset="-120"/>
              </a:rPr>
              <a:t>How is the weather?</a:t>
            </a:r>
          </a:p>
        </p:txBody>
      </p:sp>
      <p:pic>
        <p:nvPicPr>
          <p:cNvPr id="7171" name="Picture 9" descr="C:\Users\Administrator\Desktop\天气\热身歌曲：How is the weather？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828800"/>
            <a:ext cx="65532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2971800" y="609600"/>
            <a:ext cx="281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rgbClr val="FF0066"/>
                </a:solidFill>
                <a:latin typeface="Comic Sans MS" panose="030F0702030302020204" pitchFamily="66" charset="0"/>
                <a:ea typeface="DFKai-SB" pitchFamily="65" charset="-120"/>
              </a:rPr>
              <a:t>Free talk</a:t>
            </a:r>
            <a:endParaRPr lang="zh-CN" altLang="en-US" sz="4000" b="1" dirty="0">
              <a:solidFill>
                <a:srgbClr val="FF0066"/>
              </a:solidFill>
              <a:latin typeface="Comic Sans MS" panose="030F0702030302020204" pitchFamily="66" charset="0"/>
              <a:ea typeface="DFKai-SB" pitchFamily="65" charset="-120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447800" y="1371600"/>
            <a:ext cx="7467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200" dirty="0">
                <a:ea typeface="DFKai-SB" pitchFamily="65" charset="-120"/>
              </a:rPr>
              <a:t>How is the weather today?</a:t>
            </a:r>
          </a:p>
          <a:p>
            <a:pPr eaLnBrk="1" hangingPunct="1"/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今天天气怎么样？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590800"/>
            <a:ext cx="1676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514600"/>
            <a:ext cx="16002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329113"/>
            <a:ext cx="17526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4267200"/>
            <a:ext cx="16764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2511425"/>
            <a:ext cx="16002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528888"/>
            <a:ext cx="1676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2452688"/>
            <a:ext cx="16002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4267200"/>
            <a:ext cx="17526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4205288"/>
            <a:ext cx="16764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2449513"/>
            <a:ext cx="16002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83248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381000" y="990600"/>
            <a:ext cx="746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ea typeface="DFKai-SB" pitchFamily="65" charset="-120"/>
              </a:rPr>
              <a:t>Look and choose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762000" y="35052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</a:rPr>
              <a:t>c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2438400" y="3514725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</a:rPr>
              <a:t>b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5791200" y="35052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</a:rPr>
              <a:t>e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7620000" y="35052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</a:rPr>
              <a:t>d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600200"/>
            <a:ext cx="24574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676400"/>
            <a:ext cx="2379663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云形标注 4"/>
          <p:cNvSpPr>
            <a:spLocks noChangeArrowheads="1"/>
          </p:cNvSpPr>
          <p:nvPr/>
        </p:nvSpPr>
        <p:spPr bwMode="auto">
          <a:xfrm>
            <a:off x="4114800" y="381000"/>
            <a:ext cx="4495800" cy="1447800"/>
          </a:xfrm>
          <a:prstGeom prst="cloudCallout">
            <a:avLst>
              <a:gd name="adj1" fmla="val 59829"/>
              <a:gd name="adj2" fmla="val -69662"/>
            </a:avLst>
          </a:prstGeom>
          <a:solidFill>
            <a:schemeClr val="bg1"/>
          </a:solidFill>
          <a:ln w="9525" algn="ctr">
            <a:solidFill>
              <a:srgbClr val="FF0066"/>
            </a:solidFill>
            <a:round/>
          </a:ln>
        </p:spPr>
        <p:txBody>
          <a:bodyPr/>
          <a:lstStyle/>
          <a:p>
            <a:r>
              <a:rPr lang="en-US" altLang="zh-CN" sz="2400" dirty="0">
                <a:ea typeface="DFKai-SB" pitchFamily="65" charset="-120"/>
              </a:rPr>
              <a:t>What kind of weather do you like?</a:t>
            </a:r>
            <a:endParaRPr lang="zh-CN" altLang="en-US" sz="2400" dirty="0">
              <a:ea typeface="DFKai-SB" pitchFamily="65" charset="-12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676400"/>
            <a:ext cx="25876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4100513"/>
            <a:ext cx="28956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4038600"/>
            <a:ext cx="27432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658019" y="5575300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200" dirty="0">
                <a:ea typeface="DFKai-SB" pitchFamily="65" charset="-120"/>
              </a:rPr>
              <a:t>It’s a </a:t>
            </a:r>
            <a:r>
              <a:rPr lang="en-US" altLang="zh-CN" sz="3200" i="1" dirty="0">
                <a:solidFill>
                  <a:srgbClr val="FF0000"/>
                </a:solidFill>
                <a:ea typeface="DFKai-SB" pitchFamily="65" charset="-120"/>
              </a:rPr>
              <a:t>sunny</a:t>
            </a:r>
            <a:r>
              <a:rPr lang="en-US" altLang="zh-CN" sz="3200" dirty="0">
                <a:ea typeface="DFKai-SB" pitchFamily="65" charset="-120"/>
              </a:rPr>
              <a:t> day. I will wear my </a:t>
            </a:r>
            <a:r>
              <a:rPr lang="en-US" altLang="zh-CN" sz="3200" i="1" dirty="0">
                <a:solidFill>
                  <a:srgbClr val="FF0000"/>
                </a:solidFill>
                <a:ea typeface="DFKai-SB" pitchFamily="65" charset="-120"/>
              </a:rPr>
              <a:t>sunglasses</a:t>
            </a:r>
            <a:r>
              <a:rPr lang="en-US" altLang="zh-CN" sz="3200" dirty="0">
                <a:ea typeface="DFKai-SB" pitchFamily="65" charset="-120"/>
              </a:rPr>
              <a:t>.</a:t>
            </a:r>
            <a:endParaRPr lang="zh-CN" altLang="en-US" sz="3200" dirty="0">
              <a:ea typeface="DFKai-SB" pitchFamily="65" charset="-120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0" y="228600"/>
            <a:ext cx="746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ea typeface="DFKai-SB" pitchFamily="65" charset="-120"/>
              </a:rPr>
              <a:t>Let’s learn</a:t>
            </a:r>
            <a:endParaRPr lang="en-US" altLang="zh-CN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66800"/>
            <a:ext cx="69548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4" descr="sunglasses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27000"/>
            <a:ext cx="9144000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unglasse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181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1066800" y="2362200"/>
            <a:ext cx="701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小调查：</a:t>
            </a:r>
            <a:r>
              <a:rPr lang="en-US" altLang="zh-CN" sz="3200" dirty="0"/>
              <a:t>Who is wearing glasses</a:t>
            </a:r>
            <a:r>
              <a:rPr lang="en-US" altLang="zh-CN" sz="3200" dirty="0" smtClean="0"/>
              <a:t>?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theme/theme1.xml><?xml version="1.0" encoding="utf-8"?>
<a:theme xmlns:a="http://schemas.openxmlformats.org/drawingml/2006/main" name="WWW.2PPT.COM&#10;">
  <a:themeElements>
    <a:clrScheme name="A000120150601A16PWBG 1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76AA30"/>
      </a:accent1>
      <a:accent2>
        <a:srgbClr val="BED15D"/>
      </a:accent2>
      <a:accent3>
        <a:srgbClr val="FFFFFF"/>
      </a:accent3>
      <a:accent4>
        <a:srgbClr val="404040"/>
      </a:accent4>
      <a:accent5>
        <a:srgbClr val="BDD2AD"/>
      </a:accent5>
      <a:accent6>
        <a:srgbClr val="ACBD53"/>
      </a:accent6>
      <a:hlink>
        <a:srgbClr val="0070C0"/>
      </a:hlink>
      <a:folHlink>
        <a:srgbClr val="7F7F7F"/>
      </a:folHlink>
    </a:clrScheme>
    <a:fontScheme name="A000120150601A16PWBG">
      <a:majorFont>
        <a:latin typeface="华文中宋"/>
        <a:ea typeface="华文中宋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601A16PWBG 1">
        <a:dk1>
          <a:srgbClr val="4D4D4D"/>
        </a:dk1>
        <a:lt1>
          <a:srgbClr val="FFFFFF"/>
        </a:lt1>
        <a:dk2>
          <a:srgbClr val="4D4D4D"/>
        </a:dk2>
        <a:lt2>
          <a:srgbClr val="FFFFFF"/>
        </a:lt2>
        <a:accent1>
          <a:srgbClr val="76AA30"/>
        </a:accent1>
        <a:accent2>
          <a:srgbClr val="BED15D"/>
        </a:accent2>
        <a:accent3>
          <a:srgbClr val="FFFFFF"/>
        </a:accent3>
        <a:accent4>
          <a:srgbClr val="404040"/>
        </a:accent4>
        <a:accent5>
          <a:srgbClr val="BDD2AD"/>
        </a:accent5>
        <a:accent6>
          <a:srgbClr val="ACBD53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主题41</Template>
  <TotalTime>0</TotalTime>
  <Words>201</Words>
  <Application>Microsoft Office PowerPoint</Application>
  <PresentationFormat>全屏显示(4:3)</PresentationFormat>
  <Paragraphs>38</Paragraphs>
  <Slides>22</Slides>
  <Notes>3</Notes>
  <HiddenSlides>0</HiddenSlides>
  <MMClips>7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DFKai-SB</vt:lpstr>
      <vt:lpstr>PMingLiU</vt:lpstr>
      <vt:lpstr>华文中宋</vt:lpstr>
      <vt:lpstr>楷体</vt:lpstr>
      <vt:lpstr>宋体</vt:lpstr>
      <vt:lpstr>微软雅黑</vt:lpstr>
      <vt:lpstr>幼圆</vt:lpstr>
      <vt:lpstr>Arial</vt:lpstr>
      <vt:lpstr>Calibri</vt:lpstr>
      <vt:lpstr>Comic Sans MS</vt:lpstr>
      <vt:lpstr>Times New Roman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2022-01-21T07:10:45Z</dcterms:created>
  <dcterms:modified xsi:type="dcterms:W3CDTF">2023-01-16T17:17:16Z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F8580CD499A9411B9B7C2DB3F43B050F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