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D4"/>
    <a:srgbClr val="0000FF"/>
    <a:srgbClr val="112991"/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96" autoAdjust="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ctr">
              <a:defRPr sz="4000" b="1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9061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en-US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en-US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en-US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346045"/>
            <a:ext cx="91440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Cookie Sale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0121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Unit </a:t>
            </a:r>
            <a:r>
              <a:rPr lang="en-US" altLang="zh-CN" sz="3600" b="1" kern="10" dirty="0" smtClean="0">
                <a:ln w="12700">
                  <a:noFill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Buying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and Selling</a:t>
            </a:r>
          </a:p>
        </p:txBody>
      </p:sp>
      <p:sp>
        <p:nvSpPr>
          <p:cNvPr id="8" name="矩形 7"/>
          <p:cNvSpPr/>
          <p:nvPr/>
        </p:nvSpPr>
        <p:spPr>
          <a:xfrm>
            <a:off x="4417060" y="483994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400" y="599440"/>
            <a:ext cx="8330565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Brian，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you!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Selling cookies is a great idea to help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others！Every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our school sends books to another school in a village. One day, Ms. Liu had a great idea. She wanted to help us open a shop to raise money for school activities. Maybe we can sell cookies in the store. We can make them ourselves and use the money to buy more books.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400" y="816610"/>
            <a:ext cx="8330565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I'll talk with Ms. Liu and some of my classmates. I think that they will support the idea. Are we good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bakers？I'm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not sure, but we know we must work hard!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 Ming</a:t>
            </a:r>
          </a:p>
          <a:p>
            <a:pPr fontAlgn="auto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9675" y="3068320"/>
            <a:ext cx="4681220" cy="31337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/>
        </p:nvSpPr>
        <p:spPr>
          <a:xfrm>
            <a:off x="845185" y="2149475"/>
            <a:ext cx="7660005" cy="8267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What did Jenny, Danny and Brian do to raise money? Read the first e-mail and retell the story. You can use the informtion below to help you.</a:t>
            </a:r>
          </a:p>
        </p:txBody>
      </p:sp>
      <p:sp>
        <p:nvSpPr>
          <p:cNvPr id="49153" name="文本框 40961"/>
          <p:cNvSpPr txBox="1"/>
          <p:nvPr/>
        </p:nvSpPr>
        <p:spPr>
          <a:xfrm>
            <a:off x="3189605" y="656590"/>
            <a:ext cx="2526665" cy="643890"/>
          </a:xfrm>
          <a:prstGeom prst="rect">
            <a:avLst/>
          </a:prstGeom>
          <a:solidFill>
            <a:srgbClr val="D39E90"/>
          </a:solidFill>
          <a:ln w="9525">
            <a:noFill/>
          </a:ln>
        </p:spPr>
        <p:txBody>
          <a:bodyPr wrap="none" lIns="91429" tIns="45715" rIns="91429" bIns="45715" anchor="t">
            <a:spAutoFit/>
          </a:bodyPr>
          <a:lstStyle/>
          <a:p>
            <a:pPr defTabSz="91313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Let’s Do It!</a:t>
            </a:r>
          </a:p>
        </p:txBody>
      </p:sp>
      <p:sp>
        <p:nvSpPr>
          <p:cNvPr id="16386" name="Oval 7"/>
          <p:cNvSpPr/>
          <p:nvPr/>
        </p:nvSpPr>
        <p:spPr>
          <a:xfrm>
            <a:off x="335280" y="2066925"/>
            <a:ext cx="509905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6235" y="4455160"/>
            <a:ext cx="14071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Raise money</a:t>
            </a: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1497965" y="4131945"/>
            <a:ext cx="1113790" cy="53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1601470" y="4739005"/>
            <a:ext cx="996950" cy="292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601470" y="5372735"/>
            <a:ext cx="880110" cy="45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611755" y="3732530"/>
            <a:ext cx="140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Jenny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93340" y="4455160"/>
            <a:ext cx="140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Danny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81580" y="5582285"/>
            <a:ext cx="140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Brian</a:t>
            </a:r>
          </a:p>
        </p:txBody>
      </p:sp>
      <p:cxnSp>
        <p:nvCxnSpPr>
          <p:cNvPr id="9" name="直接箭头连接符 8"/>
          <p:cNvCxnSpPr>
            <a:endCxn id="6" idx="3"/>
          </p:cNvCxnSpPr>
          <p:nvPr/>
        </p:nvCxnSpPr>
        <p:spPr>
          <a:xfrm>
            <a:off x="3735070" y="3977005"/>
            <a:ext cx="283845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735070" y="4739005"/>
            <a:ext cx="283845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451225" y="5835015"/>
            <a:ext cx="283845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083050" y="3732530"/>
            <a:ext cx="316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make a poster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18915" y="4455160"/>
            <a:ext cx="4963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sell the Danny Desk-Cycle      too gangerous 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094980" y="4739005"/>
            <a:ext cx="283845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735070" y="5582285"/>
            <a:ext cx="5077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sell cookies      sell out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5616575" y="5851525"/>
            <a:ext cx="283845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50177"/>
          <p:cNvSpPr txBox="1"/>
          <p:nvPr/>
        </p:nvSpPr>
        <p:spPr>
          <a:xfrm>
            <a:off x="1010920" y="854075"/>
            <a:ext cx="76200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the second e-mail and answer the questions.</a:t>
            </a:r>
          </a:p>
        </p:txBody>
      </p:sp>
      <p:sp>
        <p:nvSpPr>
          <p:cNvPr id="50179" name="文本框 50178"/>
          <p:cNvSpPr txBox="1"/>
          <p:nvPr/>
        </p:nvSpPr>
        <p:spPr>
          <a:xfrm>
            <a:off x="1143000" y="2149793"/>
            <a:ext cx="6858000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How does Li Ming’s school help another school in a village every year?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Every year his school sends books to another school in village.</a:t>
            </a:r>
          </a:p>
        </p:txBody>
      </p:sp>
      <p:sp>
        <p:nvSpPr>
          <p:cNvPr id="2" name="Oval 7"/>
          <p:cNvSpPr/>
          <p:nvPr/>
        </p:nvSpPr>
        <p:spPr>
          <a:xfrm>
            <a:off x="443230" y="1203325"/>
            <a:ext cx="567690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49153"/>
          <p:cNvSpPr txBox="1"/>
          <p:nvPr/>
        </p:nvSpPr>
        <p:spPr>
          <a:xfrm>
            <a:off x="377189" y="318770"/>
            <a:ext cx="8390255" cy="591315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How can they make money this year?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Ms. Liu wanted to help them open a shop. Maybe they can sell cookies to make money.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Do you think Li Ming’s classmates will support the idea? Why or why not?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think Li Ming’s classmates will support the idea. Because it’s good to themselves and others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47105"/>
          <p:cNvSpPr txBox="1"/>
          <p:nvPr/>
        </p:nvSpPr>
        <p:spPr>
          <a:xfrm>
            <a:off x="843280" y="910590"/>
            <a:ext cx="8077200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words or phrases in italics are from this lesson. Tick the correct answers to make the sentences meaningful.</a:t>
            </a:r>
          </a:p>
        </p:txBody>
      </p:sp>
      <p:sp>
        <p:nvSpPr>
          <p:cNvPr id="3" name="Oval 7"/>
          <p:cNvSpPr/>
          <p:nvPr/>
        </p:nvSpPr>
        <p:spPr>
          <a:xfrm>
            <a:off x="485775" y="1259840"/>
            <a:ext cx="502285" cy="48704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50179" name="文本框 50178"/>
          <p:cNvSpPr txBox="1"/>
          <p:nvPr/>
        </p:nvSpPr>
        <p:spPr>
          <a:xfrm>
            <a:off x="369570" y="2796540"/>
            <a:ext cx="840549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1. Thomas Edison was the ________ to make the electric bulb. It was his 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invention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    first                    second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sym typeface="Wingdings 2" panose="05020102010507070707" charset="0"/>
            </a:endParaRPr>
          </a:p>
        </p:txBody>
      </p:sp>
      <p:sp>
        <p:nvSpPr>
          <p:cNvPr id="47109" name="文本框 47108"/>
          <p:cNvSpPr txBox="1"/>
          <p:nvPr/>
        </p:nvSpPr>
        <p:spPr>
          <a:xfrm>
            <a:off x="708660" y="4481830"/>
            <a:ext cx="596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文本框 50178"/>
          <p:cNvSpPr txBox="1"/>
          <p:nvPr/>
        </p:nvSpPr>
        <p:spPr>
          <a:xfrm>
            <a:off x="479425" y="410210"/>
            <a:ext cx="840549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2. You speak ________ English than before. You really 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improved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 a lot.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    poorer               better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3. If a person or a thing ________ you, it is 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dangerous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    hurts                  toches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sym typeface="Wingdings 2" panose="05020102010507070707" charset="0"/>
            </a:endParaRPr>
          </a:p>
        </p:txBody>
      </p:sp>
      <p:sp>
        <p:nvSpPr>
          <p:cNvPr id="47109" name="文本框 47108"/>
          <p:cNvSpPr txBox="1"/>
          <p:nvPr/>
        </p:nvSpPr>
        <p:spPr>
          <a:xfrm>
            <a:off x="3869055" y="2059940"/>
            <a:ext cx="596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4705" y="4244340"/>
            <a:ext cx="596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√</a:t>
            </a:r>
          </a:p>
        </p:txBody>
      </p:sp>
      <p:pic>
        <p:nvPicPr>
          <p:cNvPr id="3" name="图片 2" descr="timg (2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2535" y="3564890"/>
            <a:ext cx="2362835" cy="314896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文本框 50178"/>
          <p:cNvSpPr txBox="1"/>
          <p:nvPr/>
        </p:nvSpPr>
        <p:spPr>
          <a:xfrm>
            <a:off x="288925" y="975360"/>
            <a:ext cx="840549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4. The students think Ms.Liu's idea is ________，so they all 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support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 her.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    boring                great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5. Brian 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sold out of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  his cookies, so he ________.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    doesn't have any cookies now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    still has some cookies now</a:t>
            </a:r>
          </a:p>
        </p:txBody>
      </p:sp>
      <p:sp>
        <p:nvSpPr>
          <p:cNvPr id="47109" name="文本框 47108"/>
          <p:cNvSpPr txBox="1"/>
          <p:nvPr/>
        </p:nvSpPr>
        <p:spPr>
          <a:xfrm>
            <a:off x="3776345" y="2647315"/>
            <a:ext cx="596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1985" y="4107180"/>
            <a:ext cx="596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47105"/>
          <p:cNvSpPr txBox="1"/>
          <p:nvPr/>
        </p:nvSpPr>
        <p:spPr>
          <a:xfrm>
            <a:off x="1025525" y="817245"/>
            <a:ext cx="8077200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 in groups.What can you do to help students in another school? Talk about it with your group members.</a:t>
            </a:r>
          </a:p>
        </p:txBody>
      </p:sp>
      <p:sp>
        <p:nvSpPr>
          <p:cNvPr id="3" name="Oval 7"/>
          <p:cNvSpPr/>
          <p:nvPr/>
        </p:nvSpPr>
        <p:spPr>
          <a:xfrm>
            <a:off x="488315" y="1299845"/>
            <a:ext cx="537210" cy="48704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50179" name="文本框 50178"/>
          <p:cNvSpPr txBox="1"/>
          <p:nvPr/>
        </p:nvSpPr>
        <p:spPr>
          <a:xfrm>
            <a:off x="487680" y="2435225"/>
            <a:ext cx="840549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Task tips：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You can use the following expressions：I think…，I guess…，I hope…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charset="0"/>
              </a:rPr>
              <a:t>For example, you can donate books to them or volunteer to be a teacher there.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46081"/>
          <p:cNvSpPr txBox="1"/>
          <p:nvPr/>
        </p:nvSpPr>
        <p:spPr>
          <a:xfrm>
            <a:off x="381000" y="1256665"/>
            <a:ext cx="8382000" cy="40614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sold out of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my cookies in less than an hour! </a:t>
            </a:r>
            <a:endParaRPr lang="zh-CN" altLang="en-US" sz="2800" b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sell out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为不及物词组，意思是“卖光”。</a:t>
            </a:r>
            <a:endParaRPr lang="zh-CN" altLang="en-US" sz="2800" b="1" dirty="0">
              <a:solidFill>
                <a:srgbClr val="99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Sleeping bags sold out almost immediately.</a:t>
            </a: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睡袋几乎马上就卖光了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Tickets for the show sold out in 70 minutes.</a:t>
            </a: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演出门票在70分钟内售罄。</a:t>
            </a:r>
          </a:p>
        </p:txBody>
      </p:sp>
      <p:sp>
        <p:nvSpPr>
          <p:cNvPr id="5" name="矩形 4"/>
          <p:cNvSpPr/>
          <p:nvPr/>
        </p:nvSpPr>
        <p:spPr>
          <a:xfrm>
            <a:off x="2501583" y="488315"/>
            <a:ext cx="414083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6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charRg st="69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9610" y="1493520"/>
            <a:ext cx="8229600" cy="4525963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kumimoji="1" lang="en-US" altLang="zh-CN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Be able to use the words and phrases: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crazy, </a:t>
            </a:r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beker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sell out of, less than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kumimoji="1" lang="en-US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Learn what you can do to help others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kumimoji="1" lang="en-US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Learn some key sentences: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·I sold out of my cookies in less than an hour!  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·Everyone thinks it’s too dangerous to do homework on a bicycle, so nobody bought it.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3795" y="583565"/>
            <a:ext cx="429641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6146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6845" y="3857308"/>
            <a:ext cx="611188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6845" y="3040063"/>
            <a:ext cx="611188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6845" y="1662113"/>
            <a:ext cx="611188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45057"/>
          <p:cNvSpPr txBox="1"/>
          <p:nvPr/>
        </p:nvSpPr>
        <p:spPr>
          <a:xfrm>
            <a:off x="457200" y="620395"/>
            <a:ext cx="8229600" cy="5008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sell out of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为及物词组，意思是“售空，卖光”。</a:t>
            </a:r>
            <a:endParaRPr lang="zh-CN" altLang="en-US" sz="2400" b="1" dirty="0">
              <a:solidFill>
                <a:srgbClr val="99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We have sold out of the books.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我们的书卖完了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All the bikes are sold out of in a day.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所有的自行车一天就卖光了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The store wants to sell out all of its winter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clothes to make room for the summer ones.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商店想把所有的冬装都卖掉，为夏天的衣服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腾出地方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44033"/>
          <p:cNvSpPr txBox="1"/>
          <p:nvPr/>
        </p:nvSpPr>
        <p:spPr>
          <a:xfrm>
            <a:off x="457200" y="533400"/>
            <a:ext cx="8229600" cy="41541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Everyone thinks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it’s too dangerous to do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homework on a bicycle, so nobody bought it.</a:t>
            </a:r>
            <a:endParaRPr lang="zh-CN" altLang="en-US" sz="2800" b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too dangerous to do sth.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表示“做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太危险”，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是形式主语，真正的主语是后边的不定式短语。例：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It’s too dangerous to play on the street.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在街上玩太危险了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2" name="图片 1" descr="图片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0240" y="3886200"/>
            <a:ext cx="3133725" cy="272478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52225"/>
          <p:cNvSpPr txBox="1"/>
          <p:nvPr/>
        </p:nvSpPr>
        <p:spPr>
          <a:xfrm>
            <a:off x="496714" y="803306"/>
            <a:ext cx="8305800" cy="51578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一、根据汉语意思完成句子。</a:t>
            </a:r>
            <a:endParaRPr lang="zh-CN" altLang="en-US" sz="2800" b="1" dirty="0">
              <a:solidFill>
                <a:srgbClr val="33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你要退学真是发疯了。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You’d be _____ to drop out.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对不起，我们的咖啡卖光了。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Sorry, our coffee ________. 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3. 9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比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少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Seven is two ________ nine.  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这男孩年龄太小，不能上学。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 boy is ___ young __ go to school.</a:t>
            </a:r>
          </a:p>
        </p:txBody>
      </p:sp>
      <p:sp>
        <p:nvSpPr>
          <p:cNvPr id="52227" name="文本框 52226"/>
          <p:cNvSpPr txBox="1"/>
          <p:nvPr/>
        </p:nvSpPr>
        <p:spPr>
          <a:xfrm>
            <a:off x="2253124" y="1880134"/>
            <a:ext cx="24384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crazy</a:t>
            </a:r>
          </a:p>
        </p:txBody>
      </p:sp>
      <p:sp>
        <p:nvSpPr>
          <p:cNvPr id="52228" name="文本框 52227"/>
          <p:cNvSpPr txBox="1"/>
          <p:nvPr/>
        </p:nvSpPr>
        <p:spPr>
          <a:xfrm>
            <a:off x="3536132" y="3056550"/>
            <a:ext cx="19812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sold out</a:t>
            </a:r>
          </a:p>
        </p:txBody>
      </p:sp>
      <p:sp>
        <p:nvSpPr>
          <p:cNvPr id="52229" name="文本框 52228"/>
          <p:cNvSpPr txBox="1"/>
          <p:nvPr/>
        </p:nvSpPr>
        <p:spPr>
          <a:xfrm>
            <a:off x="2854451" y="4179644"/>
            <a:ext cx="21336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less than</a:t>
            </a:r>
          </a:p>
        </p:txBody>
      </p:sp>
      <p:sp>
        <p:nvSpPr>
          <p:cNvPr id="52230" name="文本框 52229"/>
          <p:cNvSpPr txBox="1"/>
          <p:nvPr/>
        </p:nvSpPr>
        <p:spPr>
          <a:xfrm>
            <a:off x="2453458" y="5276195"/>
            <a:ext cx="29718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too             to</a:t>
            </a:r>
          </a:p>
        </p:txBody>
      </p:sp>
      <p:sp>
        <p:nvSpPr>
          <p:cNvPr id="5" name="矩形 4"/>
          <p:cNvSpPr/>
          <p:nvPr/>
        </p:nvSpPr>
        <p:spPr>
          <a:xfrm>
            <a:off x="3499029" y="80224"/>
            <a:ext cx="24072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  <p:pic>
        <p:nvPicPr>
          <p:cNvPr id="2" name="图片 1" descr="图片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9705" y="2743872"/>
            <a:ext cx="2429510" cy="280098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29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6">
                                            <p:txEl>
                                              <p:charRg st="29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226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77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226">
                                            <p:txEl>
                                              <p:charRg st="77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11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226">
                                            <p:txEl>
                                              <p:charRg st="110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12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26">
                                            <p:txEl>
                                              <p:charRg st="120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154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226">
                                            <p:txEl>
                                              <p:charRg st="154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171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226">
                                            <p:txEl>
                                              <p:charRg st="171" end="2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52229" grpId="0"/>
      <p:bldP spid="522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55297"/>
          <p:cNvSpPr txBox="1"/>
          <p:nvPr/>
        </p:nvSpPr>
        <p:spPr>
          <a:xfrm>
            <a:off x="353060" y="193992"/>
            <a:ext cx="3657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二、汉译英。</a:t>
            </a:r>
          </a:p>
        </p:txBody>
      </p:sp>
      <p:sp>
        <p:nvSpPr>
          <p:cNvPr id="55299" name="文本框 55298"/>
          <p:cNvSpPr txBox="1"/>
          <p:nvPr/>
        </p:nvSpPr>
        <p:spPr>
          <a:xfrm>
            <a:off x="211455" y="638810"/>
            <a:ext cx="8001000" cy="3322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我有信心赢得这次疯狂英语演讲比赛。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 have confidence in winning the Crazy English speech contest.   </a:t>
            </a:r>
            <a:endParaRPr lang="en-US" altLang="zh-CN" sz="2800" b="1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他从未见哪个展览的作品卖得如此之快。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 had never seen a show sell out that quickly.  </a:t>
            </a:r>
          </a:p>
        </p:txBody>
      </p:sp>
      <p:sp>
        <p:nvSpPr>
          <p:cNvPr id="56322" name="文本框 56321"/>
          <p:cNvSpPr txBox="1"/>
          <p:nvPr/>
        </p:nvSpPr>
        <p:spPr>
          <a:xfrm>
            <a:off x="211455" y="3858260"/>
            <a:ext cx="8458200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这个年轻人不到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岁。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young man is less than twenty years old. 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他走得太慢，不能按时到达那儿。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walks too slowly to get there on time.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74300" y="532444"/>
            <a:ext cx="254190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3385" y="1146810"/>
            <a:ext cx="849884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Learn some new words and expressions, such as </a:t>
            </a:r>
            <a:r>
              <a:rPr lang="en-US" altLang="zh-CN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crazy, sell out of, less than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Make students learn the way to help others.</a:t>
            </a:r>
          </a:p>
          <a:p>
            <a:pPr fontAlgn="auto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Let students have a sense of love.</a:t>
            </a:r>
          </a:p>
          <a:p>
            <a:pPr fontAlgn="auto">
              <a:lnSpc>
                <a:spcPct val="150000"/>
              </a:lnSpc>
            </a:pP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01316" y="568960"/>
            <a:ext cx="285242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26626" name="Rectangle 3"/>
          <p:cNvSpPr>
            <a:spLocks noGrp="1"/>
          </p:cNvSpPr>
          <p:nvPr/>
        </p:nvSpPr>
        <p:spPr>
          <a:xfrm>
            <a:off x="459105" y="1336993"/>
            <a:ext cx="8226425" cy="2651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Copy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sentences and translate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new words and phrases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How to help students in another school? Make a poster to call on people to help them.</a:t>
            </a: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57470" y="4395470"/>
            <a:ext cx="3259455" cy="21558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8475" y="1296035"/>
            <a:ext cx="7889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How do you to help others?</a:t>
            </a:r>
            <a:endParaRPr lang="en-US" sz="3600" b="1" strike="noStrike" noProof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3605" y="527685"/>
            <a:ext cx="19989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 in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8475" y="2342515"/>
            <a:ext cx="3663950" cy="2885440"/>
          </a:xfrm>
          <a:prstGeom prst="rect">
            <a:avLst/>
          </a:prstGeom>
        </p:spPr>
      </p:pic>
      <p:sp>
        <p:nvSpPr>
          <p:cNvPr id="9220" name="Text Box 4"/>
          <p:cNvSpPr txBox="1"/>
          <p:nvPr/>
        </p:nvSpPr>
        <p:spPr>
          <a:xfrm>
            <a:off x="4243070" y="2631440"/>
            <a:ext cx="46577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When I take a bus, I will give my seat to the old people.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55" y="857250"/>
            <a:ext cx="7366000" cy="3328035"/>
          </a:xfrm>
          <a:prstGeom prst="rect">
            <a:avLst/>
          </a:prstGeom>
        </p:spPr>
      </p:pic>
      <p:sp>
        <p:nvSpPr>
          <p:cNvPr id="9220" name="Text Box 4"/>
          <p:cNvSpPr txBox="1"/>
          <p:nvPr/>
        </p:nvSpPr>
        <p:spPr>
          <a:xfrm>
            <a:off x="553085" y="4185285"/>
            <a:ext cx="78867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went shopping with my classmates to visit the elder in the nursing home.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005" y="975995"/>
            <a:ext cx="4038600" cy="3561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9605" y="976630"/>
            <a:ext cx="4149725" cy="3561080"/>
          </a:xfrm>
          <a:prstGeom prst="rect">
            <a:avLst/>
          </a:prstGeom>
        </p:spPr>
      </p:pic>
      <p:sp>
        <p:nvSpPr>
          <p:cNvPr id="9220" name="Text Box 4"/>
          <p:cNvSpPr txBox="1"/>
          <p:nvPr/>
        </p:nvSpPr>
        <p:spPr>
          <a:xfrm>
            <a:off x="421005" y="4537710"/>
            <a:ext cx="78867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can donate some books to children who are in poor mountain areas.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38630" y="801370"/>
            <a:ext cx="56667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 and expressions</a:t>
            </a:r>
          </a:p>
        </p:txBody>
      </p:sp>
      <p:sp>
        <p:nvSpPr>
          <p:cNvPr id="23554" name="文本框 23553"/>
          <p:cNvSpPr txBox="1"/>
          <p:nvPr/>
        </p:nvSpPr>
        <p:spPr>
          <a:xfrm>
            <a:off x="452120" y="1748155"/>
            <a:ext cx="2837815" cy="37331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spcBef>
                <a:spcPct val="60000"/>
              </a:spcBef>
              <a:buClr>
                <a:schemeClr val="bg1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crazy</a:t>
            </a:r>
          </a:p>
          <a:p>
            <a:pPr algn="r">
              <a:spcBef>
                <a:spcPct val="60000"/>
              </a:spcBef>
              <a:buClr>
                <a:schemeClr val="bg1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baker</a:t>
            </a:r>
          </a:p>
          <a:p>
            <a:pPr algn="r">
              <a:spcBef>
                <a:spcPct val="60000"/>
              </a:spcBef>
              <a:buClr>
                <a:schemeClr val="bg1"/>
              </a:buClr>
            </a:pP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>
              <a:spcBef>
                <a:spcPct val="60000"/>
              </a:spcBef>
              <a:buClr>
                <a:schemeClr val="bg1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sell out of</a:t>
            </a:r>
          </a:p>
          <a:p>
            <a:pPr algn="r">
              <a:spcBef>
                <a:spcPct val="60000"/>
              </a:spcBef>
              <a:buClr>
                <a:schemeClr val="bg1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less than</a:t>
            </a:r>
          </a:p>
        </p:txBody>
      </p:sp>
      <p:sp>
        <p:nvSpPr>
          <p:cNvPr id="23555" name="矩形 23554"/>
          <p:cNvSpPr/>
          <p:nvPr/>
        </p:nvSpPr>
        <p:spPr>
          <a:xfrm>
            <a:off x="3467100" y="1691640"/>
            <a:ext cx="5222875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adj.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疯狂的；荒唐的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n.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面包（糕饼）师傅；面包店老板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售空；卖光；脱销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少于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69608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What event or activity from this school term is most memorable to you？</a:t>
            </a:r>
          </a:p>
          <a:p>
            <a:pPr fontAlgn="auto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What did you do before helping someone？</a:t>
            </a:r>
          </a:p>
        </p:txBody>
      </p:sp>
      <p:sp>
        <p:nvSpPr>
          <p:cNvPr id="5" name="矩形 4"/>
          <p:cNvSpPr/>
          <p:nvPr/>
        </p:nvSpPr>
        <p:spPr>
          <a:xfrm>
            <a:off x="2141538" y="453390"/>
            <a:ext cx="486092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 ABOUT IT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79738" y="434975"/>
            <a:ext cx="318325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6400" y="1848485"/>
            <a:ext cx="8330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Li Ming，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doing？Things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OK here, but school life is very busy! Recently Jenny, Danny and I raised some money for our school basketball team. I baked cookies and sold them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all！I'm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happy that so many people liked my cookies. Jenny did a good job, too. She made a poster for our cookie sale. Everyone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6400" y="1203325"/>
            <a:ext cx="8558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read the passage.</a:t>
            </a:r>
          </a:p>
        </p:txBody>
      </p:sp>
      <p:pic>
        <p:nvPicPr>
          <p:cNvPr id="3" name="L30课文朗读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713220" y="1285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400" y="816610"/>
            <a:ext cx="8330565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knew about it. I sold out of my cookies in less than an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hour！Can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believe it？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is always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crazy！He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invented a new product—the Danny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Desk­Cycle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Everyone thinks it's too dangerous to do homework on a bicycle, so nobody bought it. He really needs to improve his invention!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国外超酷媒体演示幻灯片_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1126</Words>
  <Application>Microsoft Office PowerPoint</Application>
  <PresentationFormat>全屏显示(4:3)</PresentationFormat>
  <Paragraphs>130</Paragraphs>
  <Slides>25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MS PGothic</vt:lpstr>
      <vt:lpstr>华文新魏</vt:lpstr>
      <vt:lpstr>宋体</vt:lpstr>
      <vt:lpstr>微软雅黑</vt:lpstr>
      <vt:lpstr>Arial</vt:lpstr>
      <vt:lpstr>Calibri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2018-07-13T06:42:00Z</dcterms:created>
  <dcterms:modified xsi:type="dcterms:W3CDTF">2023-01-16T17:17:22Z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3EAFA5E46B9246188C532F5D73D45B35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