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85" r:id="rId2"/>
    <p:sldId id="345" r:id="rId3"/>
    <p:sldId id="386" r:id="rId4"/>
    <p:sldId id="258" r:id="rId5"/>
    <p:sldId id="387" r:id="rId6"/>
    <p:sldId id="388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306" r:id="rId15"/>
    <p:sldId id="259" r:id="rId16"/>
    <p:sldId id="390" r:id="rId17"/>
    <p:sldId id="400" r:id="rId18"/>
    <p:sldId id="391" r:id="rId19"/>
    <p:sldId id="401" r:id="rId20"/>
    <p:sldId id="392" r:id="rId21"/>
    <p:sldId id="402" r:id="rId22"/>
    <p:sldId id="403" r:id="rId23"/>
    <p:sldId id="404" r:id="rId24"/>
    <p:sldId id="416" r:id="rId25"/>
    <p:sldId id="407" r:id="rId26"/>
    <p:sldId id="411" r:id="rId27"/>
    <p:sldId id="303" r:id="rId28"/>
    <p:sldId id="414" r:id="rId29"/>
    <p:sldId id="417" r:id="rId30"/>
    <p:sldId id="421" r:id="rId31"/>
    <p:sldId id="422" r:id="rId32"/>
    <p:sldId id="420" r:id="rId33"/>
    <p:sldId id="424" r:id="rId34"/>
    <p:sldId id="419" r:id="rId35"/>
    <p:sldId id="342" r:id="rId36"/>
    <p:sldId id="372" r:id="rId37"/>
    <p:sldId id="418" r:id="rId38"/>
    <p:sldId id="348" r:id="rId39"/>
    <p:sldId id="425" r:id="rId40"/>
    <p:sldId id="426" r:id="rId41"/>
    <p:sldId id="349" r:id="rId42"/>
    <p:sldId id="427" r:id="rId43"/>
    <p:sldId id="438" r:id="rId44"/>
    <p:sldId id="294" r:id="rId45"/>
    <p:sldId id="295" r:id="rId4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5">
          <p15:clr>
            <a:srgbClr val="A4A3A4"/>
          </p15:clr>
        </p15:guide>
        <p15:guide id="2" pos="28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834"/>
      </p:cViewPr>
      <p:guideLst>
        <p:guide orient="horz" pos="1465"/>
        <p:guide pos="2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879A90C9-B88B-40E3-BCEC-18715DC9EA6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8BB91BF8-AA32-4989-B961-53D96D1014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25041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"/>
          <p:cNvSpPr>
            <a:spLocks noChangeArrowheads="1"/>
          </p:cNvSpPr>
          <p:nvPr userDrawn="1"/>
        </p:nvSpPr>
        <p:spPr bwMode="auto">
          <a:xfrm rot="6238231" flipH="1">
            <a:off x="7056836" y="3176588"/>
            <a:ext cx="877491" cy="877490"/>
          </a:xfrm>
          <a:prstGeom prst="rect">
            <a:avLst/>
          </a:prstGeom>
          <a:solidFill>
            <a:srgbClr val="FFBBB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>
            <a:lvl1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buFont typeface="Arial" panose="020B0604020202020204" pitchFamily="34" charset="0"/>
              <a:buNone/>
              <a:defRPr/>
            </a:pPr>
            <a:endParaRPr lang="zh-CN" altLang="en-US" sz="1350" b="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5"/>
          <p:cNvSpPr>
            <a:spLocks noChangeArrowheads="1"/>
          </p:cNvSpPr>
          <p:nvPr/>
        </p:nvSpPr>
        <p:spPr bwMode="auto">
          <a:xfrm rot="19041346" flipH="1">
            <a:off x="7566422" y="4580336"/>
            <a:ext cx="140494" cy="140494"/>
          </a:xfrm>
          <a:prstGeom prst="rect">
            <a:avLst/>
          </a:prstGeom>
          <a:solidFill>
            <a:srgbClr val="AACED2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zh-CN" altLang="en-US" sz="1350" b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矩形 6"/>
          <p:cNvSpPr>
            <a:spLocks noChangeArrowheads="1"/>
          </p:cNvSpPr>
          <p:nvPr/>
        </p:nvSpPr>
        <p:spPr bwMode="auto">
          <a:xfrm rot="998715" flipH="1">
            <a:off x="7880749" y="4216005"/>
            <a:ext cx="353615" cy="354806"/>
          </a:xfrm>
          <a:prstGeom prst="rect">
            <a:avLst/>
          </a:prstGeom>
          <a:solidFill>
            <a:srgbClr val="FFBBB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zh-CN" altLang="en-US" sz="1350" b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7"/>
          <p:cNvSpPr>
            <a:spLocks noChangeArrowheads="1"/>
          </p:cNvSpPr>
          <p:nvPr/>
        </p:nvSpPr>
        <p:spPr bwMode="auto">
          <a:xfrm rot="19250941" flipH="1">
            <a:off x="7634290" y="4266011"/>
            <a:ext cx="167879" cy="167878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zh-CN" altLang="en-US" sz="1350" b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 rot="19628487" flipH="1">
            <a:off x="8373668" y="4944666"/>
            <a:ext cx="359569" cy="358378"/>
          </a:xfrm>
          <a:prstGeom prst="rect">
            <a:avLst/>
          </a:prstGeom>
          <a:solidFill>
            <a:srgbClr val="009FB8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zh-CN" altLang="en-US" sz="1350" b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矩形 1"/>
          <p:cNvSpPr>
            <a:spLocks noChangeArrowheads="1"/>
          </p:cNvSpPr>
          <p:nvPr/>
        </p:nvSpPr>
        <p:spPr bwMode="auto">
          <a:xfrm rot="1703810" flipH="1">
            <a:off x="8653465" y="1994298"/>
            <a:ext cx="503635" cy="502444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zh-CN" altLang="en-US" sz="1350" b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 rot="985914" flipH="1">
            <a:off x="8304612" y="4061223"/>
            <a:ext cx="995363" cy="994172"/>
          </a:xfrm>
          <a:prstGeom prst="rect">
            <a:avLst/>
          </a:prstGeom>
          <a:solidFill>
            <a:srgbClr val="FFBBB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zh-CN" altLang="en-US" sz="1350" b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矩形 4"/>
          <p:cNvSpPr>
            <a:spLocks noChangeArrowheads="1"/>
          </p:cNvSpPr>
          <p:nvPr userDrawn="1"/>
        </p:nvSpPr>
        <p:spPr bwMode="auto">
          <a:xfrm rot="3014278" flipH="1">
            <a:off x="7650958" y="2690813"/>
            <a:ext cx="1469231" cy="1466850"/>
          </a:xfrm>
          <a:prstGeom prst="rect">
            <a:avLst/>
          </a:prstGeom>
          <a:solidFill>
            <a:srgbClr val="AACED2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>
            <a:lvl1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buFont typeface="Arial" panose="020B0604020202020204" pitchFamily="34" charset="0"/>
              <a:buNone/>
              <a:defRPr/>
            </a:pPr>
            <a:endParaRPr lang="zh-CN" altLang="en-US" sz="1350" b="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 userDrawn="1"/>
        </p:nvSpPr>
        <p:spPr bwMode="auto">
          <a:xfrm rot="4169379" flipH="1">
            <a:off x="6716316" y="4096941"/>
            <a:ext cx="152400" cy="152400"/>
          </a:xfrm>
          <a:prstGeom prst="rect">
            <a:avLst/>
          </a:prstGeom>
          <a:solidFill>
            <a:srgbClr val="009FB8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>
            <a:lvl1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buFont typeface="Arial" panose="020B0604020202020204" pitchFamily="34" charset="0"/>
              <a:buNone/>
              <a:defRPr/>
            </a:pPr>
            <a:endParaRPr lang="zh-CN" altLang="en-US" sz="1350" b="0" smtClea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0"/>
          <p:cNvSpPr>
            <a:spLocks noChangeArrowheads="1"/>
          </p:cNvSpPr>
          <p:nvPr/>
        </p:nvSpPr>
        <p:spPr bwMode="auto">
          <a:xfrm rot="1849597" flipH="1">
            <a:off x="7811691" y="4789886"/>
            <a:ext cx="502444" cy="502444"/>
          </a:xfrm>
          <a:prstGeom prst="rect">
            <a:avLst/>
          </a:prstGeom>
          <a:solidFill>
            <a:srgbClr val="AACED2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zh-CN" altLang="en-US" sz="1350" b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矩形 11"/>
          <p:cNvSpPr>
            <a:spLocks noChangeArrowheads="1"/>
          </p:cNvSpPr>
          <p:nvPr/>
        </p:nvSpPr>
        <p:spPr bwMode="auto">
          <a:xfrm rot="1703810" flipH="1">
            <a:off x="7539038" y="2424113"/>
            <a:ext cx="246460" cy="2476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spcBef>
                <a:spcPct val="50000"/>
              </a:spcBef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2847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7419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1991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656330" indent="1905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zh-CN" altLang="en-US" sz="1350" b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5" name="Picture 16" descr="timg?image&amp;quality=80&amp;size=b9999_10000&amp;sec=1514455248577&amp;di=17a6aee7f6970fc09f61a1489a9c9b1a&amp;imgtype=0&amp;src=http%3A%2F%2Fpic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2672" y="4006455"/>
            <a:ext cx="850106" cy="85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" descr="25flower01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4199" y="4750594"/>
            <a:ext cx="804863" cy="29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 descr="25flower01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11166" y="4750594"/>
            <a:ext cx="807244" cy="29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7" descr="25flower01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05113" y="4750594"/>
            <a:ext cx="806054" cy="29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8" descr="25flower01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99062" y="4750594"/>
            <a:ext cx="806053" cy="29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 descr="25flower01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18412" y="4750594"/>
            <a:ext cx="804863" cy="29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0" descr="25flower01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3274" y="4750594"/>
            <a:ext cx="806053" cy="29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1" descr="25flower01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379" y="4750594"/>
            <a:ext cx="807244" cy="29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2" descr="25flower01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29325" y="4750594"/>
            <a:ext cx="806054" cy="29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1860" y="177703"/>
            <a:ext cx="4201025" cy="397177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25041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slow" advTm="25041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50" y="586821"/>
            <a:ext cx="5550957" cy="3785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5"/>
          <p:cNvSpPr>
            <a:spLocks noTextEdit="1"/>
          </p:cNvSpPr>
          <p:nvPr/>
        </p:nvSpPr>
        <p:spPr>
          <a:xfrm rot="5400000">
            <a:off x="-557733" y="2057400"/>
            <a:ext cx="3943350" cy="10287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2700" dirty="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河中石兽</a:t>
            </a:r>
          </a:p>
        </p:txBody>
      </p:sp>
      <p:sp>
        <p:nvSpPr>
          <p:cNvPr id="2054" name="WordArt 6"/>
          <p:cNvSpPr>
            <a:spLocks noTextEdit="1"/>
          </p:cNvSpPr>
          <p:nvPr/>
        </p:nvSpPr>
        <p:spPr>
          <a:xfrm rot="5400000">
            <a:off x="2226593" y="3837037"/>
            <a:ext cx="857250" cy="3429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2700" dirty="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纪 昀</a:t>
            </a:r>
          </a:p>
        </p:txBody>
      </p:sp>
      <p:sp>
        <p:nvSpPr>
          <p:cNvPr id="8" name="矩形 7"/>
          <p:cNvSpPr/>
          <p:nvPr/>
        </p:nvSpPr>
        <p:spPr>
          <a:xfrm>
            <a:off x="3203848" y="4439842"/>
            <a:ext cx="594015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5041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文本框 37892"/>
          <p:cNvSpPr txBox="1"/>
          <p:nvPr/>
        </p:nvSpPr>
        <p:spPr>
          <a:xfrm>
            <a:off x="1925706" y="1963311"/>
            <a:ext cx="620316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</a:p>
        </p:txBody>
      </p:sp>
      <p:sp>
        <p:nvSpPr>
          <p:cNvPr id="28678" name="左大括号 37893"/>
          <p:cNvSpPr/>
          <p:nvPr/>
        </p:nvSpPr>
        <p:spPr>
          <a:xfrm>
            <a:off x="2412685" y="1750696"/>
            <a:ext cx="191453" cy="842486"/>
          </a:xfrm>
          <a:prstGeom prst="leftBrace">
            <a:avLst>
              <a:gd name="adj1" fmla="val 28217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79" name="文本框 37894"/>
          <p:cNvSpPr txBox="1"/>
          <p:nvPr/>
        </p:nvSpPr>
        <p:spPr>
          <a:xfrm>
            <a:off x="2573778" y="1631435"/>
            <a:ext cx="5079206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是再啮（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1" name="文本框 37896"/>
          <p:cNvSpPr txBox="1"/>
          <p:nvPr/>
        </p:nvSpPr>
        <p:spPr>
          <a:xfrm>
            <a:off x="1925706" y="3247146"/>
            <a:ext cx="620316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</a:p>
        </p:txBody>
      </p:sp>
      <p:sp>
        <p:nvSpPr>
          <p:cNvPr id="28682" name="左大括号 37897"/>
          <p:cNvSpPr/>
          <p:nvPr/>
        </p:nvSpPr>
        <p:spPr>
          <a:xfrm>
            <a:off x="2356236" y="3024375"/>
            <a:ext cx="190024" cy="900589"/>
          </a:xfrm>
          <a:prstGeom prst="leftBrace">
            <a:avLst>
              <a:gd name="adj1" fmla="val 38238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4" name="文本框 37899"/>
          <p:cNvSpPr txBox="1"/>
          <p:nvPr/>
        </p:nvSpPr>
        <p:spPr>
          <a:xfrm>
            <a:off x="2496732" y="2895786"/>
            <a:ext cx="537400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非木杮（               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73" name="矩形 37900"/>
          <p:cNvSpPr/>
          <p:nvPr/>
        </p:nvSpPr>
        <p:spPr>
          <a:xfrm>
            <a:off x="3817267" y="1621449"/>
            <a:ext cx="1686878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介词，像</a:t>
            </a:r>
          </a:p>
        </p:txBody>
      </p:sp>
      <p:sp>
        <p:nvSpPr>
          <p:cNvPr id="40975" name="矩形 37902"/>
          <p:cNvSpPr/>
          <p:nvPr/>
        </p:nvSpPr>
        <p:spPr>
          <a:xfrm>
            <a:off x="3790227" y="2895786"/>
            <a:ext cx="2793683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指示代词，这（做主语）</a:t>
            </a:r>
          </a:p>
        </p:txBody>
      </p:sp>
      <p:sp>
        <p:nvSpPr>
          <p:cNvPr id="2" name="文本框 37898"/>
          <p:cNvSpPr txBox="1"/>
          <p:nvPr/>
        </p:nvSpPr>
        <p:spPr>
          <a:xfrm>
            <a:off x="2496732" y="3768276"/>
            <a:ext cx="5129213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再啮（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37903"/>
          <p:cNvSpPr/>
          <p:nvPr/>
        </p:nvSpPr>
        <p:spPr>
          <a:xfrm>
            <a:off x="3887618" y="3768276"/>
            <a:ext cx="259199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代词，这样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604135" y="2332121"/>
            <a:ext cx="4941570" cy="4247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其言（             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 Box 18"/>
          <p:cNvSpPr/>
          <p:nvPr/>
        </p:nvSpPr>
        <p:spPr>
          <a:xfrm>
            <a:off x="3673318" y="2359505"/>
            <a:ext cx="3452813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介词，按照，依照</a:t>
            </a:r>
          </a:p>
        </p:txBody>
      </p:sp>
      <p:sp>
        <p:nvSpPr>
          <p:cNvPr id="15" name="标题 1"/>
          <p:cNvSpPr txBox="1"/>
          <p:nvPr/>
        </p:nvSpPr>
        <p:spPr>
          <a:xfrm>
            <a:off x="10877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字词检查</a:t>
            </a:r>
          </a:p>
        </p:txBody>
      </p:sp>
      <p:sp>
        <p:nvSpPr>
          <p:cNvPr id="7" name="矩形 6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一词多义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/>
      <p:bldP spid="40975" grpId="0"/>
      <p:bldP spid="3" grpId="0"/>
      <p:bldP spid="31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" name="矩形 3"/>
          <p:cNvSpPr/>
          <p:nvPr/>
        </p:nvSpPr>
        <p:spPr>
          <a:xfrm>
            <a:off x="1734026" y="1682831"/>
            <a:ext cx="6024328" cy="11387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zh-CN" altLang="en-US" sz="21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棹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数小舟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                        ）</a:t>
            </a:r>
            <a:endParaRPr lang="en-US" altLang="zh-CN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岂能为</a:t>
            </a:r>
            <a:r>
              <a:rPr lang="zh-CN" altLang="en-US" sz="21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暴涨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携之去（                             </a:t>
            </a:r>
            <a:r>
              <a:rPr lang="zh-CN" altLang="en-US" sz="21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23"/>
          <p:cNvSpPr txBox="1"/>
          <p:nvPr/>
        </p:nvSpPr>
        <p:spPr>
          <a:xfrm>
            <a:off x="3178731" y="1761660"/>
            <a:ext cx="3074194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名词作动词，划（船）</a:t>
            </a:r>
          </a:p>
        </p:txBody>
      </p:sp>
      <p:sp>
        <p:nvSpPr>
          <p:cNvPr id="7" name="Text Box 23"/>
          <p:cNvSpPr txBox="1"/>
          <p:nvPr/>
        </p:nvSpPr>
        <p:spPr>
          <a:xfrm>
            <a:off x="4106230" y="2296251"/>
            <a:ext cx="2645569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动词作名词，洪水</a:t>
            </a:r>
          </a:p>
        </p:txBody>
      </p:sp>
      <p:sp>
        <p:nvSpPr>
          <p:cNvPr id="15" name="标题 1"/>
          <p:cNvSpPr txBox="1"/>
          <p:nvPr/>
        </p:nvSpPr>
        <p:spPr>
          <a:xfrm>
            <a:off x="10877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字词检查</a:t>
            </a:r>
          </a:p>
        </p:txBody>
      </p:sp>
      <p:sp>
        <p:nvSpPr>
          <p:cNvPr id="2" name="矩形 1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词类活用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/>
      <p:bldP spid="7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54759" y="1653648"/>
            <a:ext cx="10576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省略句</a:t>
            </a:r>
            <a:endParaRPr lang="zh-CN" altLang="en-US" sz="21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5646" y="2094313"/>
            <a:ext cx="680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一讲学家设帐（    ）寺中（                   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91467" y="2094313"/>
            <a:ext cx="3590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省略介词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于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，相当于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85646" y="2645334"/>
            <a:ext cx="642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求之（   ）地中（                     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357341" y="2645334"/>
            <a:ext cx="3590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省略介词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于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，相当于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85646" y="3190640"/>
            <a:ext cx="642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如其言，果得（   ）于数里外（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663677" y="3190640"/>
            <a:ext cx="2412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省略宾语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之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endParaRPr lang="zh-CN" altLang="en-US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22286" y="209431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于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41918" y="26453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于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70606" y="31906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之</a:t>
            </a:r>
          </a:p>
        </p:txBody>
      </p:sp>
      <p:sp>
        <p:nvSpPr>
          <p:cNvPr id="18" name="标题 1"/>
          <p:cNvSpPr txBox="1"/>
          <p:nvPr/>
        </p:nvSpPr>
        <p:spPr>
          <a:xfrm>
            <a:off x="10877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字词检查</a:t>
            </a:r>
          </a:p>
        </p:txBody>
      </p:sp>
      <p:sp>
        <p:nvSpPr>
          <p:cNvPr id="4" name="矩形 3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文言句式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3" grpId="0"/>
      <p:bldP spid="14" grpId="0"/>
      <p:bldP spid="15" grpId="0"/>
      <p:bldP spid="16" grpId="0"/>
      <p:bldP spid="2" grpId="0"/>
      <p:bldP spid="10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34490" y="1699543"/>
            <a:ext cx="20831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被动句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83531" y="2175317"/>
            <a:ext cx="642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岂能为暴涨携之去（                        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17610" y="2175317"/>
            <a:ext cx="3590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……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为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……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，表被动，译为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被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52629" y="2667830"/>
            <a:ext cx="20831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倒装句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01670" y="3143603"/>
            <a:ext cx="642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当求之于上流（                               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278546" y="3143603"/>
            <a:ext cx="4145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介宾短语后置，应为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当于上流求之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</a:p>
        </p:txBody>
      </p:sp>
      <p:sp>
        <p:nvSpPr>
          <p:cNvPr id="15" name="标题 1"/>
          <p:cNvSpPr txBox="1"/>
          <p:nvPr/>
        </p:nvSpPr>
        <p:spPr>
          <a:xfrm>
            <a:off x="10877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字词检查</a:t>
            </a:r>
          </a:p>
        </p:txBody>
      </p:sp>
      <p:sp>
        <p:nvSpPr>
          <p:cNvPr id="4" name="矩形 3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文言句式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7170" name="矩形 10241"/>
          <p:cNvSpPr/>
          <p:nvPr/>
        </p:nvSpPr>
        <p:spPr>
          <a:xfrm>
            <a:off x="836930" y="1391851"/>
            <a:ext cx="7470140" cy="2246769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沧州南／一寺／临河干，山门／圮于河，二石兽／并沉焉。阅／十余岁，僧／募金重修，求／二石兽／于水中，竟／不可得，以为／顺流下矣。棹／数小舟，曳／铁钯，寻／十余里／无迹。</a:t>
            </a:r>
            <a:b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一讲学家／设帐／寺中，闻之／笑曰：“尔辈／不能究物理。是／非木杮，岂能为／暴涨携之去？乃／石性坚重，沙性松浮，湮于沙上，渐沉渐深耳。沿河求之，不亦颠乎？”众服／为确论。</a:t>
            </a:r>
            <a:b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764915" y="669925"/>
            <a:ext cx="133858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000" b="1">
                <a:solidFill>
                  <a:schemeClr val="tx1"/>
                </a:solidFill>
                <a:effectLst/>
              </a:rPr>
              <a:t>阅读课文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04570" y="1449071"/>
            <a:ext cx="69443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fontAlgn="auto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老河兵／闻之，又笑曰：“凡／河中失石，当／求之于上流。盖／石性坚重，沙性松浮，水／不能冲石，其／反激之力，必于石下／迎水处啮沙／为坎穴。渐激渐深，至石之半，石／必倒掷／坎穴中。如是／再啮，石又再转。转转不已，遂／反溯流／逆上矣。求之下流，固颠；求之地中，不更颠乎？”如其言，果得于／数里外。然则／天下之事，但知其一，不知其二者多矣，可／据理臆断欤？ </a:t>
            </a:r>
          </a:p>
        </p:txBody>
      </p:sp>
      <p:sp>
        <p:nvSpPr>
          <p:cNvPr id="4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/>
          <p:nvPr/>
        </p:nvSpPr>
        <p:spPr>
          <a:xfrm>
            <a:off x="1554956" y="1578769"/>
            <a:ext cx="6057900" cy="258532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沧州南一寺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河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，山门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圮于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河，二石 兽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沉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焉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b="1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阅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十余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，僧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金重修，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二石兽于水中，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竟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不可得，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顺流下矣，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棹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数小舟，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曳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铁钯，寻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十余里无迹。 </a:t>
            </a:r>
          </a:p>
        </p:txBody>
      </p:sp>
      <p:sp>
        <p:nvSpPr>
          <p:cNvPr id="7171" name="Text Box 3"/>
          <p:cNvSpPr txBox="1"/>
          <p:nvPr/>
        </p:nvSpPr>
        <p:spPr>
          <a:xfrm>
            <a:off x="3017919" y="1982788"/>
            <a:ext cx="684609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靠近</a:t>
            </a:r>
          </a:p>
        </p:txBody>
      </p:sp>
      <p:sp>
        <p:nvSpPr>
          <p:cNvPr id="7172" name="Text Box 4"/>
          <p:cNvSpPr txBox="1"/>
          <p:nvPr/>
        </p:nvSpPr>
        <p:spPr>
          <a:xfrm>
            <a:off x="3658791" y="1445419"/>
            <a:ext cx="651272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河岸 </a:t>
            </a:r>
          </a:p>
        </p:txBody>
      </p:sp>
      <p:sp>
        <p:nvSpPr>
          <p:cNvPr id="7173" name="Text Box 6"/>
          <p:cNvSpPr txBox="1"/>
          <p:nvPr/>
        </p:nvSpPr>
        <p:spPr>
          <a:xfrm>
            <a:off x="4573193" y="1448992"/>
            <a:ext cx="715565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倒塌</a:t>
            </a:r>
            <a:r>
              <a:rPr lang="zh-CN" altLang="en-US" sz="13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7174" name="Text Box 7"/>
          <p:cNvSpPr txBox="1"/>
          <p:nvPr/>
        </p:nvSpPr>
        <p:spPr>
          <a:xfrm>
            <a:off x="6242447" y="1964531"/>
            <a:ext cx="675084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一起</a:t>
            </a:r>
          </a:p>
        </p:txBody>
      </p:sp>
      <p:sp>
        <p:nvSpPr>
          <p:cNvPr id="7175" name="Text Box 8"/>
          <p:cNvSpPr txBox="1"/>
          <p:nvPr/>
        </p:nvSpPr>
        <p:spPr>
          <a:xfrm>
            <a:off x="1972945" y="2780030"/>
            <a:ext cx="1139190" cy="3000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经过，经历</a:t>
            </a:r>
          </a:p>
        </p:txBody>
      </p:sp>
      <p:sp>
        <p:nvSpPr>
          <p:cNvPr id="7176" name="Text Box 9"/>
          <p:cNvSpPr txBox="1"/>
          <p:nvPr/>
        </p:nvSpPr>
        <p:spPr>
          <a:xfrm>
            <a:off x="3050381" y="2720578"/>
            <a:ext cx="395288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7177" name="Text Box 10"/>
          <p:cNvSpPr txBox="1"/>
          <p:nvPr/>
        </p:nvSpPr>
        <p:spPr>
          <a:xfrm>
            <a:off x="3702845" y="2282429"/>
            <a:ext cx="657225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</a:t>
            </a:r>
          </a:p>
        </p:txBody>
      </p:sp>
      <p:sp>
        <p:nvSpPr>
          <p:cNvPr id="7178" name="Text Box 11"/>
          <p:cNvSpPr txBox="1"/>
          <p:nvPr/>
        </p:nvSpPr>
        <p:spPr>
          <a:xfrm>
            <a:off x="4797029" y="2282429"/>
            <a:ext cx="670322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寻找</a:t>
            </a:r>
          </a:p>
        </p:txBody>
      </p:sp>
      <p:sp>
        <p:nvSpPr>
          <p:cNvPr id="7179" name="Text Box 12"/>
          <p:cNvSpPr txBox="1"/>
          <p:nvPr/>
        </p:nvSpPr>
        <p:spPr>
          <a:xfrm>
            <a:off x="1384699" y="3078956"/>
            <a:ext cx="1344215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终了，最后</a:t>
            </a:r>
          </a:p>
        </p:txBody>
      </p:sp>
      <p:sp>
        <p:nvSpPr>
          <p:cNvPr id="7180" name="Text Box 14"/>
          <p:cNvSpPr txBox="1"/>
          <p:nvPr/>
        </p:nvSpPr>
        <p:spPr>
          <a:xfrm>
            <a:off x="4120753" y="3078956"/>
            <a:ext cx="2788444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船桨，这里名作动，划船</a:t>
            </a:r>
          </a:p>
        </p:txBody>
      </p:sp>
      <p:sp>
        <p:nvSpPr>
          <p:cNvPr id="7181" name="Text Box 16"/>
          <p:cNvSpPr txBox="1"/>
          <p:nvPr/>
        </p:nvSpPr>
        <p:spPr>
          <a:xfrm>
            <a:off x="5510215" y="3579019"/>
            <a:ext cx="428625" cy="3000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拖 </a:t>
            </a:r>
          </a:p>
        </p:txBody>
      </p:sp>
      <p:sp>
        <p:nvSpPr>
          <p:cNvPr id="7182" name="文本框 7181"/>
          <p:cNvSpPr txBox="1"/>
          <p:nvPr/>
        </p:nvSpPr>
        <p:spPr>
          <a:xfrm>
            <a:off x="4938713" y="1903810"/>
            <a:ext cx="357790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在</a:t>
            </a:r>
          </a:p>
        </p:txBody>
      </p:sp>
      <p:sp>
        <p:nvSpPr>
          <p:cNvPr id="7183" name="文本框 7182"/>
          <p:cNvSpPr txBox="1"/>
          <p:nvPr/>
        </p:nvSpPr>
        <p:spPr>
          <a:xfrm>
            <a:off x="1443038" y="2282429"/>
            <a:ext cx="1569660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“于此”，在这里</a:t>
            </a:r>
          </a:p>
        </p:txBody>
      </p:sp>
      <p:sp>
        <p:nvSpPr>
          <p:cNvPr id="7185" name="文本框 7184"/>
          <p:cNvSpPr txBox="1"/>
          <p:nvPr/>
        </p:nvSpPr>
        <p:spPr>
          <a:xfrm>
            <a:off x="2795589" y="3078956"/>
            <a:ext cx="530915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认为</a:t>
            </a:r>
          </a:p>
        </p:txBody>
      </p:sp>
      <p:sp>
        <p:nvSpPr>
          <p:cNvPr id="2" name="矩形 1"/>
          <p:cNvSpPr/>
          <p:nvPr/>
        </p:nvSpPr>
        <p:spPr>
          <a:xfrm>
            <a:off x="1443276" y="884160"/>
            <a:ext cx="3618298" cy="33470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57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熟读课文，疏通文意，积累文言词句。</a:t>
            </a:r>
            <a:endParaRPr lang="zh-CN" altLang="en-US" sz="1575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3" grpId="0"/>
      <p:bldP spid="7185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86475" y="1437624"/>
            <a:ext cx="594784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译：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沧州的南面有一座寺庙靠近河岸，寺庙的大门倒塌在了河中，（门前）两个石兽一起沉没了。经过了十多年，寺僧们募集金钱重修寺庙，并在河中寻找两个石兽，最终</a:t>
            </a:r>
            <a:r>
              <a:rPr lang="zh-CN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没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有</a:t>
            </a:r>
            <a:r>
              <a:rPr lang="zh-CN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找到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。寺僧们认为石兽顺着水流流到下游了，（于是）划着几只小船，拖着铁耙，寻找了十多里，也没有找到石兽的踪迹</a:t>
            </a:r>
            <a:r>
              <a:rPr lang="zh-CN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/>
          <p:nvPr/>
        </p:nvSpPr>
        <p:spPr>
          <a:xfrm>
            <a:off x="1556149" y="827486"/>
            <a:ext cx="5980509" cy="34163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3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一讲学家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设账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寺中，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闻 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笑曰：“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尔辈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不能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究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物理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是非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木杮，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岂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为暴涨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去？乃石性坚重，沙性松浮，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湮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于沙上，渐沉渐深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耳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  沿河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之，不亦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颠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乎？”众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 为 确论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</p:txBody>
      </p:sp>
      <p:sp>
        <p:nvSpPr>
          <p:cNvPr id="9219" name="Text Box 3"/>
          <p:cNvSpPr txBox="1"/>
          <p:nvPr/>
        </p:nvSpPr>
        <p:spPr>
          <a:xfrm>
            <a:off x="2945765" y="1000126"/>
            <a:ext cx="1085850" cy="3000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讲馆教书</a:t>
            </a:r>
          </a:p>
        </p:txBody>
      </p:sp>
      <p:sp>
        <p:nvSpPr>
          <p:cNvPr id="9220" name="Text Box 4"/>
          <p:cNvSpPr txBox="1"/>
          <p:nvPr/>
        </p:nvSpPr>
        <p:spPr>
          <a:xfrm>
            <a:off x="4137660" y="1013461"/>
            <a:ext cx="848360" cy="3000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听说</a:t>
            </a:r>
          </a:p>
        </p:txBody>
      </p:sp>
      <p:sp>
        <p:nvSpPr>
          <p:cNvPr id="9221" name="Text Box 5"/>
          <p:cNvSpPr txBox="1"/>
          <p:nvPr/>
        </p:nvSpPr>
        <p:spPr>
          <a:xfrm>
            <a:off x="4340862" y="1565275"/>
            <a:ext cx="1069975" cy="3000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代这件事</a:t>
            </a:r>
          </a:p>
        </p:txBody>
      </p:sp>
      <p:sp>
        <p:nvSpPr>
          <p:cNvPr id="9222" name="Text Box 6"/>
          <p:cNvSpPr txBox="1"/>
          <p:nvPr/>
        </p:nvSpPr>
        <p:spPr>
          <a:xfrm>
            <a:off x="5762625" y="1013222"/>
            <a:ext cx="62865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你们</a:t>
            </a:r>
          </a:p>
        </p:txBody>
      </p:sp>
      <p:sp>
        <p:nvSpPr>
          <p:cNvPr id="9223" name="Text Box 7"/>
          <p:cNvSpPr txBox="1"/>
          <p:nvPr/>
        </p:nvSpPr>
        <p:spPr>
          <a:xfrm>
            <a:off x="6598446" y="1522810"/>
            <a:ext cx="611981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探究</a:t>
            </a:r>
          </a:p>
        </p:txBody>
      </p:sp>
      <p:sp>
        <p:nvSpPr>
          <p:cNvPr id="9224" name="Text Box 8"/>
          <p:cNvSpPr txBox="1"/>
          <p:nvPr/>
        </p:nvSpPr>
        <p:spPr>
          <a:xfrm>
            <a:off x="1412081" y="2357438"/>
            <a:ext cx="1081088" cy="3000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事物的道理</a:t>
            </a:r>
          </a:p>
        </p:txBody>
      </p:sp>
      <p:sp>
        <p:nvSpPr>
          <p:cNvPr id="9226" name="Text Box 11"/>
          <p:cNvSpPr txBox="1"/>
          <p:nvPr/>
        </p:nvSpPr>
        <p:spPr>
          <a:xfrm>
            <a:off x="2541907" y="1864360"/>
            <a:ext cx="738505" cy="3000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不是</a:t>
            </a:r>
          </a:p>
        </p:txBody>
      </p:sp>
      <p:sp>
        <p:nvSpPr>
          <p:cNvPr id="9227" name="Text Box 12"/>
          <p:cNvSpPr txBox="1"/>
          <p:nvPr/>
        </p:nvSpPr>
        <p:spPr>
          <a:xfrm>
            <a:off x="3502821" y="1822847"/>
            <a:ext cx="641747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怎么</a:t>
            </a:r>
          </a:p>
        </p:txBody>
      </p:sp>
      <p:sp>
        <p:nvSpPr>
          <p:cNvPr id="9228" name="Text Box 13"/>
          <p:cNvSpPr txBox="1"/>
          <p:nvPr/>
        </p:nvSpPr>
        <p:spPr>
          <a:xfrm>
            <a:off x="4031456" y="1822847"/>
            <a:ext cx="51435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被</a:t>
            </a:r>
          </a:p>
        </p:txBody>
      </p:sp>
      <p:sp>
        <p:nvSpPr>
          <p:cNvPr id="9229" name="Text Box 15"/>
          <p:cNvSpPr txBox="1"/>
          <p:nvPr/>
        </p:nvSpPr>
        <p:spPr>
          <a:xfrm>
            <a:off x="2259806" y="1812131"/>
            <a:ext cx="45720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这</a:t>
            </a:r>
          </a:p>
        </p:txBody>
      </p:sp>
      <p:sp>
        <p:nvSpPr>
          <p:cNvPr id="9230" name="Text Box 19"/>
          <p:cNvSpPr txBox="1"/>
          <p:nvPr/>
        </p:nvSpPr>
        <p:spPr>
          <a:xfrm>
            <a:off x="2250283" y="2664619"/>
            <a:ext cx="695325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埋没</a:t>
            </a:r>
          </a:p>
        </p:txBody>
      </p:sp>
      <p:sp>
        <p:nvSpPr>
          <p:cNvPr id="9231" name="Text Box 20"/>
          <p:cNvSpPr txBox="1"/>
          <p:nvPr/>
        </p:nvSpPr>
        <p:spPr>
          <a:xfrm>
            <a:off x="6532962" y="3285571"/>
            <a:ext cx="1331119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颠倒，错乱</a:t>
            </a:r>
          </a:p>
        </p:txBody>
      </p:sp>
      <p:sp>
        <p:nvSpPr>
          <p:cNvPr id="9232" name="文本框 9231"/>
          <p:cNvSpPr txBox="1"/>
          <p:nvPr/>
        </p:nvSpPr>
        <p:spPr>
          <a:xfrm>
            <a:off x="4137424" y="2338388"/>
            <a:ext cx="1864519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动作名，指洪水</a:t>
            </a:r>
          </a:p>
        </p:txBody>
      </p:sp>
      <p:sp>
        <p:nvSpPr>
          <p:cNvPr id="9233" name="文本框 9232"/>
          <p:cNvSpPr txBox="1"/>
          <p:nvPr/>
        </p:nvSpPr>
        <p:spPr>
          <a:xfrm>
            <a:off x="4902995" y="1841897"/>
            <a:ext cx="704039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代石兽</a:t>
            </a:r>
          </a:p>
        </p:txBody>
      </p:sp>
      <p:sp>
        <p:nvSpPr>
          <p:cNvPr id="9234" name="文本框 9233"/>
          <p:cNvSpPr txBox="1"/>
          <p:nvPr/>
        </p:nvSpPr>
        <p:spPr>
          <a:xfrm>
            <a:off x="4320780" y="2664619"/>
            <a:ext cx="530915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罢了</a:t>
            </a:r>
          </a:p>
        </p:txBody>
      </p:sp>
      <p:sp>
        <p:nvSpPr>
          <p:cNvPr id="9235" name="文本框 9234"/>
          <p:cNvSpPr txBox="1"/>
          <p:nvPr/>
        </p:nvSpPr>
        <p:spPr>
          <a:xfrm>
            <a:off x="1726407" y="3477816"/>
            <a:ext cx="530915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信服</a:t>
            </a:r>
          </a:p>
        </p:txBody>
      </p:sp>
      <p:sp>
        <p:nvSpPr>
          <p:cNvPr id="12306" name="文本框 9235"/>
          <p:cNvSpPr txBox="1"/>
          <p:nvPr/>
        </p:nvSpPr>
        <p:spPr>
          <a:xfrm>
            <a:off x="4341020" y="3831431"/>
            <a:ext cx="184731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sz="135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237" name="文本框 9236"/>
          <p:cNvSpPr txBox="1"/>
          <p:nvPr/>
        </p:nvSpPr>
        <p:spPr>
          <a:xfrm>
            <a:off x="2013269" y="4079956"/>
            <a:ext cx="530915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认为</a:t>
            </a:r>
          </a:p>
        </p:txBody>
      </p:sp>
      <p:sp>
        <p:nvSpPr>
          <p:cNvPr id="9238" name="文本框 9237"/>
          <p:cNvSpPr txBox="1"/>
          <p:nvPr/>
        </p:nvSpPr>
        <p:spPr>
          <a:xfrm>
            <a:off x="2349103" y="3477816"/>
            <a:ext cx="1050288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正确的言论</a:t>
            </a:r>
          </a:p>
        </p:txBody>
      </p:sp>
      <p:sp>
        <p:nvSpPr>
          <p:cNvPr id="23" name="文本框 9233"/>
          <p:cNvSpPr txBox="1"/>
          <p:nvPr/>
        </p:nvSpPr>
        <p:spPr>
          <a:xfrm>
            <a:off x="5463780" y="2664619"/>
            <a:ext cx="530915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寻找</a:t>
            </a:r>
          </a:p>
        </p:txBody>
      </p:sp>
      <p:sp>
        <p:nvSpPr>
          <p:cNvPr id="4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9219" grpId="0"/>
      <p:bldP spid="9220" grpId="0"/>
      <p:bldP spid="9221" grpId="0"/>
      <p:bldP spid="9222" grpId="0"/>
      <p:bldP spid="9223" grpId="0"/>
      <p:bldP spid="9224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  <p:bldP spid="9233" grpId="0"/>
      <p:bldP spid="9234" grpId="0"/>
      <p:bldP spid="9235" grpId="0"/>
      <p:bldP spid="9237" grpId="0"/>
      <p:bldP spid="9238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31642" y="1221601"/>
            <a:ext cx="65226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译：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一位讲学家在寺庙里设立了学馆讲学，听了这件事嘲笑说：“你们这些人不能探求事物的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道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理。这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（石兽）不是削下来的木片，怎么能被大水带走呢？石头的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特点是坚硬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沉重，沙的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特点是松软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浮动，石兽埋没于沙子里，越沉越深罢了。顺着河流寻找石兽，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不是颠倒了吗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？”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大家很信服，认为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（这话）是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正确的言论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  <p:sp>
        <p:nvSpPr>
          <p:cNvPr id="2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ctrTitle"/>
          </p:nvPr>
        </p:nvSpPr>
        <p:spPr>
          <a:xfrm>
            <a:off x="107504" y="-186"/>
            <a:ext cx="4752528" cy="483704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b="1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  <a:endParaRPr lang="zh-CN" altLang="en-US" sz="2400" b="1" dirty="0">
              <a:solidFill>
                <a:srgbClr val="FF930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4863" y="906781"/>
            <a:ext cx="7632700" cy="30469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457200" algn="just" fontAlgn="auto">
              <a:lnSpc>
                <a:spcPct val="150000"/>
              </a:lnSpc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同学们，你们听说过“刻舟求剑”的故事吗？（楚国有个渡江的人，他的剑从船中掉到水里。他急忙在船边上用刀在掉下剑的地方做了记号，说：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这是我的剑掉下去的地方。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船到达目的地后停了下来，这个楚国人从他刻记号的地方跳到水里寻找剑。）同学们，这个楚国人按照这种方法能找到自己的剑吗？（不能！）他要怎样才能找到自己的剑呢？（马上从剑掉下去的地方跳到水里寻找。）那如果是一尊很大的石兽掉到水里，过了十多年后，我们应该去哪里寻找这尊石兽呢？（石兽掉下去的地方？下游？上游？）如果想知道正确的答案，就一起来认真学习《河中石兽》这篇文章吧！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/>
          <p:nvPr/>
        </p:nvSpPr>
        <p:spPr>
          <a:xfrm>
            <a:off x="1552577" y="1226344"/>
            <a:ext cx="6048375" cy="286232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一老河兵闻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，又笑曰：“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凡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河中失石，当求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之于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上游。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盖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石性坚重，沙性松浮，水不能冲石，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反激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力，必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于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石下迎水处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啮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沙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为坎穴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，渐激渐深，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石之半，石必倒掷坎穴中。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再啮，石又再转，转转 不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遂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溯流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逆上矣。</a:t>
            </a:r>
          </a:p>
        </p:txBody>
      </p:sp>
      <p:sp>
        <p:nvSpPr>
          <p:cNvPr id="11267" name="Text Box 3"/>
          <p:cNvSpPr txBox="1"/>
          <p:nvPr/>
        </p:nvSpPr>
        <p:spPr>
          <a:xfrm>
            <a:off x="3166110" y="1220470"/>
            <a:ext cx="1593850" cy="3000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代讲学家的话</a:t>
            </a:r>
          </a:p>
        </p:txBody>
      </p:sp>
      <p:sp>
        <p:nvSpPr>
          <p:cNvPr id="11268" name="Text Box 4"/>
          <p:cNvSpPr txBox="1"/>
          <p:nvPr/>
        </p:nvSpPr>
        <p:spPr>
          <a:xfrm>
            <a:off x="5014913" y="1229917"/>
            <a:ext cx="138946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大凡、凡是</a:t>
            </a:r>
          </a:p>
        </p:txBody>
      </p:sp>
      <p:sp>
        <p:nvSpPr>
          <p:cNvPr id="11269" name="Text Box 7"/>
          <p:cNvSpPr txBox="1"/>
          <p:nvPr/>
        </p:nvSpPr>
        <p:spPr>
          <a:xfrm>
            <a:off x="2416969" y="1752601"/>
            <a:ext cx="1135856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大概因为</a:t>
            </a:r>
          </a:p>
        </p:txBody>
      </p:sp>
      <p:sp>
        <p:nvSpPr>
          <p:cNvPr id="11270" name="Text Box 9"/>
          <p:cNvSpPr txBox="1"/>
          <p:nvPr/>
        </p:nvSpPr>
        <p:spPr>
          <a:xfrm>
            <a:off x="7084219" y="1794272"/>
            <a:ext cx="410766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的</a:t>
            </a:r>
          </a:p>
        </p:txBody>
      </p:sp>
      <p:sp>
        <p:nvSpPr>
          <p:cNvPr id="11271" name="Text Box 11"/>
          <p:cNvSpPr txBox="1"/>
          <p:nvPr/>
        </p:nvSpPr>
        <p:spPr>
          <a:xfrm>
            <a:off x="4113612" y="2764631"/>
            <a:ext cx="646509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成为</a:t>
            </a:r>
          </a:p>
        </p:txBody>
      </p:sp>
      <p:sp>
        <p:nvSpPr>
          <p:cNvPr id="11272" name="Text Box 12"/>
          <p:cNvSpPr txBox="1"/>
          <p:nvPr/>
        </p:nvSpPr>
        <p:spPr>
          <a:xfrm>
            <a:off x="4483896" y="2337197"/>
            <a:ext cx="752475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坑穴</a:t>
            </a:r>
          </a:p>
        </p:txBody>
      </p:sp>
      <p:sp>
        <p:nvSpPr>
          <p:cNvPr id="11273" name="Text Box 13"/>
          <p:cNvSpPr txBox="1"/>
          <p:nvPr/>
        </p:nvSpPr>
        <p:spPr>
          <a:xfrm>
            <a:off x="6404374" y="2296717"/>
            <a:ext cx="428625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到</a:t>
            </a:r>
          </a:p>
        </p:txBody>
      </p:sp>
      <p:sp>
        <p:nvSpPr>
          <p:cNvPr id="11274" name="文本框 11273"/>
          <p:cNvSpPr txBox="1"/>
          <p:nvPr/>
        </p:nvSpPr>
        <p:spPr>
          <a:xfrm>
            <a:off x="6326982" y="1794272"/>
            <a:ext cx="530915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它的</a:t>
            </a:r>
          </a:p>
        </p:txBody>
      </p:sp>
      <p:sp>
        <p:nvSpPr>
          <p:cNvPr id="11275" name="文本框 11274"/>
          <p:cNvSpPr txBox="1"/>
          <p:nvPr/>
        </p:nvSpPr>
        <p:spPr>
          <a:xfrm>
            <a:off x="1557340" y="1757363"/>
            <a:ext cx="309563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在</a:t>
            </a:r>
          </a:p>
        </p:txBody>
      </p:sp>
      <p:sp>
        <p:nvSpPr>
          <p:cNvPr id="11276" name="文本框 11275"/>
          <p:cNvSpPr txBox="1"/>
          <p:nvPr/>
        </p:nvSpPr>
        <p:spPr>
          <a:xfrm>
            <a:off x="6966348" y="1220392"/>
            <a:ext cx="704039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代石兽</a:t>
            </a:r>
          </a:p>
        </p:txBody>
      </p:sp>
      <p:sp>
        <p:nvSpPr>
          <p:cNvPr id="11277" name="文本框 11276"/>
          <p:cNvSpPr txBox="1"/>
          <p:nvPr/>
        </p:nvSpPr>
        <p:spPr>
          <a:xfrm>
            <a:off x="2262190" y="2295526"/>
            <a:ext cx="309563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在</a:t>
            </a:r>
          </a:p>
        </p:txBody>
      </p:sp>
      <p:sp>
        <p:nvSpPr>
          <p:cNvPr id="11278" name="文本框 11277"/>
          <p:cNvSpPr txBox="1"/>
          <p:nvPr/>
        </p:nvSpPr>
        <p:spPr>
          <a:xfrm>
            <a:off x="3378994" y="2295526"/>
            <a:ext cx="1050288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侵蚀、冲刷</a:t>
            </a:r>
          </a:p>
        </p:txBody>
      </p:sp>
      <p:sp>
        <p:nvSpPr>
          <p:cNvPr id="15" name="Text Box 3"/>
          <p:cNvSpPr txBox="1"/>
          <p:nvPr/>
        </p:nvSpPr>
        <p:spPr>
          <a:xfrm>
            <a:off x="3336133" y="3350419"/>
            <a:ext cx="884635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像这样</a:t>
            </a:r>
          </a:p>
        </p:txBody>
      </p:sp>
      <p:sp>
        <p:nvSpPr>
          <p:cNvPr id="16" name="Text Box 5"/>
          <p:cNvSpPr txBox="1"/>
          <p:nvPr/>
        </p:nvSpPr>
        <p:spPr>
          <a:xfrm>
            <a:off x="6404372" y="3350419"/>
            <a:ext cx="60960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停止</a:t>
            </a:r>
          </a:p>
        </p:txBody>
      </p:sp>
      <p:sp>
        <p:nvSpPr>
          <p:cNvPr id="17" name="Text Box 6"/>
          <p:cNvSpPr txBox="1"/>
          <p:nvPr/>
        </p:nvSpPr>
        <p:spPr>
          <a:xfrm>
            <a:off x="6963968" y="2831306"/>
            <a:ext cx="626269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于是</a:t>
            </a:r>
          </a:p>
        </p:txBody>
      </p:sp>
      <p:sp>
        <p:nvSpPr>
          <p:cNvPr id="18" name="Text Box 8"/>
          <p:cNvSpPr txBox="1"/>
          <p:nvPr/>
        </p:nvSpPr>
        <p:spPr>
          <a:xfrm>
            <a:off x="1851422" y="3400426"/>
            <a:ext cx="661988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逆流</a:t>
            </a:r>
          </a:p>
        </p:txBody>
      </p:sp>
      <p:sp>
        <p:nvSpPr>
          <p:cNvPr id="4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11267" grpId="0"/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5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12983" y="1162478"/>
            <a:ext cx="631870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译：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一个年老的河兵听说了这个观点，又嘲笑说：“凡是丢失在河里的石兽，都应当到河的上游寻找。大概因为石兽的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特点是坚硬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沉重，河沙的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特点是松软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浮动，水流不能冲走石头，河水的反冲力，一定在石头下面迎面冲击石前的沙子，形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成坑洞。（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沙坑）越冲越深，冲到石头底部的一半时，石头必定倒在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坑洞里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。像这样又冲击，石头又会再次转动。这样不停地转动，于是反而逆流而上。</a:t>
            </a:r>
          </a:p>
        </p:txBody>
      </p:sp>
      <p:sp>
        <p:nvSpPr>
          <p:cNvPr id="2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/>
          <p:nvPr/>
        </p:nvSpPr>
        <p:spPr>
          <a:xfrm>
            <a:off x="1591868" y="1125141"/>
            <a:ext cx="5968603" cy="28276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3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求之下流，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颠；求之地中，不更颠乎？”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如其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言，果得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于数里外。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然则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天下之事，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知其一，不知其二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者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多矣，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可据理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臆断欤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CN" altLang="en-US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endParaRPr lang="zh-CN" altLang="en-US" sz="1575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5" name="Text Box 9"/>
          <p:cNvSpPr txBox="1"/>
          <p:nvPr/>
        </p:nvSpPr>
        <p:spPr>
          <a:xfrm>
            <a:off x="2661048" y="1314450"/>
            <a:ext cx="672703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本来</a:t>
            </a:r>
          </a:p>
        </p:txBody>
      </p:sp>
      <p:sp>
        <p:nvSpPr>
          <p:cNvPr id="12296" name="Text Box 10"/>
          <p:cNvSpPr txBox="1"/>
          <p:nvPr/>
        </p:nvSpPr>
        <p:spPr>
          <a:xfrm>
            <a:off x="5803106" y="1314450"/>
            <a:ext cx="64770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依照</a:t>
            </a:r>
          </a:p>
        </p:txBody>
      </p:sp>
      <p:sp>
        <p:nvSpPr>
          <p:cNvPr id="12297" name="Text Box 11"/>
          <p:cNvSpPr txBox="1"/>
          <p:nvPr/>
        </p:nvSpPr>
        <p:spPr>
          <a:xfrm>
            <a:off x="6161485" y="1824038"/>
            <a:ext cx="62865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他的</a:t>
            </a:r>
          </a:p>
        </p:txBody>
      </p:sp>
      <p:sp>
        <p:nvSpPr>
          <p:cNvPr id="12298" name="Text Box 13"/>
          <p:cNvSpPr txBox="1"/>
          <p:nvPr/>
        </p:nvSpPr>
        <p:spPr>
          <a:xfrm>
            <a:off x="2599055" y="2088515"/>
            <a:ext cx="1511300" cy="30008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既然这样，那么</a:t>
            </a:r>
          </a:p>
        </p:txBody>
      </p:sp>
      <p:sp>
        <p:nvSpPr>
          <p:cNvPr id="12299" name="Text Box 14"/>
          <p:cNvSpPr txBox="1"/>
          <p:nvPr/>
        </p:nvSpPr>
        <p:spPr>
          <a:xfrm>
            <a:off x="4380310" y="2174081"/>
            <a:ext cx="51435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只</a:t>
            </a:r>
          </a:p>
        </p:txBody>
      </p:sp>
      <p:sp>
        <p:nvSpPr>
          <p:cNvPr id="12300" name="Text Box 15"/>
          <p:cNvSpPr txBox="1"/>
          <p:nvPr/>
        </p:nvSpPr>
        <p:spPr>
          <a:xfrm>
            <a:off x="2097881" y="2951560"/>
            <a:ext cx="1307306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主观地判断</a:t>
            </a:r>
          </a:p>
        </p:txBody>
      </p:sp>
      <p:sp>
        <p:nvSpPr>
          <p:cNvPr id="12301" name="Text Box 16"/>
          <p:cNvSpPr txBox="1"/>
          <p:nvPr/>
        </p:nvSpPr>
        <p:spPr>
          <a:xfrm>
            <a:off x="2776538" y="3479006"/>
            <a:ext cx="514350" cy="30008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5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吗</a:t>
            </a:r>
          </a:p>
        </p:txBody>
      </p:sp>
      <p:sp>
        <p:nvSpPr>
          <p:cNvPr id="12302" name="文本框 12301"/>
          <p:cNvSpPr txBox="1"/>
          <p:nvPr/>
        </p:nvSpPr>
        <p:spPr>
          <a:xfrm>
            <a:off x="6117431" y="2109788"/>
            <a:ext cx="1050288" cy="30008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135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······</a:t>
            </a:r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的情况</a:t>
            </a:r>
          </a:p>
        </p:txBody>
      </p:sp>
      <p:sp>
        <p:nvSpPr>
          <p:cNvPr id="4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43000" y="1169671"/>
            <a:ext cx="674116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fontAlgn="auto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译：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到河的下游寻找石兽，固然颠倒了；在原地深处寻找它们，不是更颠倒吗？”依照他的话去寻找，果然在上游的几里外寻到了石兽。既然这样，那么天下的事，只知道表面现象，不知道其中根本道理的人和事有很多啊，难道可以根据某个道理就主观判断吗？</a:t>
            </a:r>
            <a:endParaRPr lang="zh-CN" altLang="en-US"/>
          </a:p>
        </p:txBody>
      </p:sp>
      <p:sp>
        <p:nvSpPr>
          <p:cNvPr id="4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整体感知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82369" y="1029733"/>
            <a:ext cx="2204450" cy="45589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57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课文说了一件什么事？</a:t>
            </a:r>
          </a:p>
        </p:txBody>
      </p:sp>
      <p:sp>
        <p:nvSpPr>
          <p:cNvPr id="3" name="矩形 2"/>
          <p:cNvSpPr/>
          <p:nvPr/>
        </p:nvSpPr>
        <p:spPr>
          <a:xfrm>
            <a:off x="1734741" y="1752681"/>
            <a:ext cx="5645944" cy="8194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575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1575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说的是一个庙门口的石兽，倒塌到河里，十几年后，人们找石兽的事。</a:t>
            </a:r>
          </a:p>
        </p:txBody>
      </p:sp>
      <p:sp>
        <p:nvSpPr>
          <p:cNvPr id="9" name="矩形 8"/>
          <p:cNvSpPr/>
          <p:nvPr/>
        </p:nvSpPr>
        <p:spPr>
          <a:xfrm>
            <a:off x="1734741" y="2720420"/>
            <a:ext cx="3429000" cy="455894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57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文章是按什么顺序来写的？</a:t>
            </a:r>
            <a:endParaRPr lang="zh-CN" altLang="zh-CN" sz="157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34741" y="3175397"/>
            <a:ext cx="5748338" cy="118301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575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文章是按照事情发生、发展的顺序来写的。第</a:t>
            </a:r>
            <a:r>
              <a:rPr lang="en-US" altLang="zh-CN" sz="1575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575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段先写石兽落水，再写十多年后寺僧准备打捞。第</a:t>
            </a:r>
            <a:r>
              <a:rPr lang="en-US" altLang="zh-CN" sz="1575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575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段写讲学家的分析。第</a:t>
            </a:r>
            <a:r>
              <a:rPr lang="en-US" altLang="zh-CN" sz="1575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575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段写一老河兵的分析，以及结果。最后作者由此感叹。</a:t>
            </a:r>
          </a:p>
        </p:txBody>
      </p:sp>
      <p:sp>
        <p:nvSpPr>
          <p:cNvPr id="13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/>
          <p:nvPr/>
        </p:nvSpPr>
        <p:spPr>
          <a:xfrm>
            <a:off x="3602355" y="971550"/>
            <a:ext cx="405765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总结四种寻找石兽的方法</a:t>
            </a:r>
          </a:p>
        </p:txBody>
      </p:sp>
      <p:sp>
        <p:nvSpPr>
          <p:cNvPr id="12292" name="Text Box 4"/>
          <p:cNvSpPr txBox="1"/>
          <p:nvPr/>
        </p:nvSpPr>
        <p:spPr>
          <a:xfrm>
            <a:off x="5086350" y="971551"/>
            <a:ext cx="1371600" cy="5078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 sz="27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413" name="Group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85950" y="1428750"/>
          <a:ext cx="5429250" cy="3337560"/>
        </p:xfrm>
        <a:graphic>
          <a:graphicData uri="http://schemas.openxmlformats.org/drawingml/2006/table">
            <a:tbl>
              <a:tblPr/>
              <a:tblGrid>
                <a:gridCol w="1357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寻找经过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人物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寻找的地点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结果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27" name="Text Box 39"/>
          <p:cNvSpPr txBox="1"/>
          <p:nvPr/>
        </p:nvSpPr>
        <p:spPr>
          <a:xfrm>
            <a:off x="1943100" y="2228850"/>
            <a:ext cx="131445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100" b="1" dirty="0">
                <a:latin typeface="Times New Roman" panose="02020603050405020304" pitchFamily="18" charset="0"/>
              </a:rPr>
              <a:t>第一种</a:t>
            </a:r>
          </a:p>
        </p:txBody>
      </p:sp>
      <p:sp>
        <p:nvSpPr>
          <p:cNvPr id="17448" name="Text Box 40"/>
          <p:cNvSpPr txBox="1"/>
          <p:nvPr/>
        </p:nvSpPr>
        <p:spPr>
          <a:xfrm>
            <a:off x="3486150" y="2171701"/>
            <a:ext cx="7429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僧</a:t>
            </a:r>
          </a:p>
        </p:txBody>
      </p:sp>
      <p:sp>
        <p:nvSpPr>
          <p:cNvPr id="12329" name="Text Box 41"/>
          <p:cNvSpPr txBox="1"/>
          <p:nvPr/>
        </p:nvSpPr>
        <p:spPr>
          <a:xfrm>
            <a:off x="1943100" y="2743200"/>
            <a:ext cx="131445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100" b="1" dirty="0">
                <a:latin typeface="Times New Roman" panose="02020603050405020304" pitchFamily="18" charset="0"/>
              </a:rPr>
              <a:t>第二种</a:t>
            </a:r>
          </a:p>
        </p:txBody>
      </p:sp>
      <p:sp>
        <p:nvSpPr>
          <p:cNvPr id="17450" name="Text Box 42"/>
          <p:cNvSpPr txBox="1"/>
          <p:nvPr/>
        </p:nvSpPr>
        <p:spPr>
          <a:xfrm>
            <a:off x="3486150" y="2743201"/>
            <a:ext cx="5715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僧</a:t>
            </a:r>
          </a:p>
        </p:txBody>
      </p:sp>
      <p:sp>
        <p:nvSpPr>
          <p:cNvPr id="17451" name="Text Box 43"/>
          <p:cNvSpPr txBox="1"/>
          <p:nvPr/>
        </p:nvSpPr>
        <p:spPr>
          <a:xfrm>
            <a:off x="4457700" y="2800351"/>
            <a:ext cx="15430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顺流而下</a:t>
            </a:r>
          </a:p>
        </p:txBody>
      </p:sp>
      <p:sp>
        <p:nvSpPr>
          <p:cNvPr id="12332" name="Text Box 44"/>
          <p:cNvSpPr txBox="1"/>
          <p:nvPr/>
        </p:nvSpPr>
        <p:spPr>
          <a:xfrm>
            <a:off x="1885950" y="3429000"/>
            <a:ext cx="120015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100" b="1" dirty="0">
                <a:latin typeface="Times New Roman" panose="02020603050405020304" pitchFamily="18" charset="0"/>
              </a:rPr>
              <a:t>第三种</a:t>
            </a:r>
          </a:p>
        </p:txBody>
      </p:sp>
      <p:sp>
        <p:nvSpPr>
          <p:cNvPr id="17453" name="Text Box 45"/>
          <p:cNvSpPr txBox="1"/>
          <p:nvPr/>
        </p:nvSpPr>
        <p:spPr>
          <a:xfrm>
            <a:off x="3257550" y="3371851"/>
            <a:ext cx="12001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讲学家</a:t>
            </a:r>
          </a:p>
        </p:txBody>
      </p:sp>
      <p:sp>
        <p:nvSpPr>
          <p:cNvPr id="17454" name="Text Box 46"/>
          <p:cNvSpPr txBox="1"/>
          <p:nvPr/>
        </p:nvSpPr>
        <p:spPr>
          <a:xfrm>
            <a:off x="4457700" y="3314701"/>
            <a:ext cx="15430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原地沙下</a:t>
            </a:r>
          </a:p>
        </p:txBody>
      </p:sp>
      <p:sp>
        <p:nvSpPr>
          <p:cNvPr id="12335" name="Text Box 47"/>
          <p:cNvSpPr txBox="1"/>
          <p:nvPr/>
        </p:nvSpPr>
        <p:spPr>
          <a:xfrm>
            <a:off x="2000250" y="4229100"/>
            <a:ext cx="125730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100" b="1" dirty="0">
                <a:latin typeface="Times New Roman" panose="02020603050405020304" pitchFamily="18" charset="0"/>
              </a:rPr>
              <a:t>第四种</a:t>
            </a:r>
          </a:p>
        </p:txBody>
      </p:sp>
      <p:sp>
        <p:nvSpPr>
          <p:cNvPr id="17456" name="Text Box 48"/>
          <p:cNvSpPr txBox="1"/>
          <p:nvPr/>
        </p:nvSpPr>
        <p:spPr>
          <a:xfrm>
            <a:off x="3257550" y="4114801"/>
            <a:ext cx="12001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老河兵</a:t>
            </a:r>
          </a:p>
        </p:txBody>
      </p:sp>
      <p:sp>
        <p:nvSpPr>
          <p:cNvPr id="17457" name="Text Box 49"/>
          <p:cNvSpPr txBox="1"/>
          <p:nvPr/>
        </p:nvSpPr>
        <p:spPr>
          <a:xfrm>
            <a:off x="4457700" y="4114800"/>
            <a:ext cx="1473480" cy="4001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求之于上</a:t>
            </a:r>
            <a:r>
              <a:rPr lang="zh-CN" altLang="en-US" sz="2000" b="1" dirty="0">
                <a:latin typeface="Times New Roman" panose="02020603050405020304" pitchFamily="18" charset="0"/>
              </a:rPr>
              <a:t>流</a:t>
            </a:r>
          </a:p>
        </p:txBody>
      </p:sp>
      <p:sp>
        <p:nvSpPr>
          <p:cNvPr id="17458" name="Text Box 50"/>
          <p:cNvSpPr txBox="1"/>
          <p:nvPr/>
        </p:nvSpPr>
        <p:spPr>
          <a:xfrm>
            <a:off x="6057900" y="3997961"/>
            <a:ext cx="144907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果得于数里外</a:t>
            </a:r>
          </a:p>
        </p:txBody>
      </p:sp>
      <p:sp>
        <p:nvSpPr>
          <p:cNvPr id="17459" name="Text Box 51"/>
          <p:cNvSpPr txBox="1"/>
          <p:nvPr/>
        </p:nvSpPr>
        <p:spPr>
          <a:xfrm>
            <a:off x="6115050" y="3371851"/>
            <a:ext cx="10287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失败</a:t>
            </a:r>
          </a:p>
        </p:txBody>
      </p:sp>
      <p:sp>
        <p:nvSpPr>
          <p:cNvPr id="17460" name="Text Box 52"/>
          <p:cNvSpPr txBox="1"/>
          <p:nvPr/>
        </p:nvSpPr>
        <p:spPr>
          <a:xfrm>
            <a:off x="4400550" y="2171701"/>
            <a:ext cx="1600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原地水中</a:t>
            </a:r>
          </a:p>
        </p:txBody>
      </p:sp>
      <p:sp>
        <p:nvSpPr>
          <p:cNvPr id="17461" name="Text Box 53"/>
          <p:cNvSpPr txBox="1"/>
          <p:nvPr/>
        </p:nvSpPr>
        <p:spPr>
          <a:xfrm>
            <a:off x="6000750" y="2171701"/>
            <a:ext cx="1257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不可得</a:t>
            </a:r>
            <a:endParaRPr lang="zh-CN" altLang="en-US" sz="240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7462" name="Text Box 54"/>
          <p:cNvSpPr txBox="1"/>
          <p:nvPr/>
        </p:nvSpPr>
        <p:spPr>
          <a:xfrm>
            <a:off x="6057900" y="2800351"/>
            <a:ext cx="11430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无迹</a:t>
            </a:r>
          </a:p>
        </p:txBody>
      </p:sp>
      <p:sp>
        <p:nvSpPr>
          <p:cNvPr id="12343" name="Line 55"/>
          <p:cNvSpPr/>
          <p:nvPr/>
        </p:nvSpPr>
        <p:spPr>
          <a:xfrm>
            <a:off x="4400550" y="4686300"/>
            <a:ext cx="1600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4" name="矩形 22"/>
          <p:cNvSpPr/>
          <p:nvPr/>
        </p:nvSpPr>
        <p:spPr>
          <a:xfrm>
            <a:off x="762000" y="525145"/>
            <a:ext cx="697357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000" dirty="0">
                <a:solidFill>
                  <a:srgbClr val="0D0D0D"/>
                </a:solidFill>
                <a:latin typeface="楷体_GB2312" pitchFamily="49" charset="-122"/>
                <a:ea typeface="楷体_GB2312" pitchFamily="49" charset="-122"/>
              </a:rPr>
              <a:t>文中主要说出了几位主要人物，概括他们各自寻找河中石兽的四种方法及结果</a:t>
            </a:r>
          </a:p>
        </p:txBody>
      </p:sp>
      <p:sp>
        <p:nvSpPr>
          <p:cNvPr id="13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8" grpId="0"/>
      <p:bldP spid="17450" grpId="0"/>
      <p:bldP spid="17451" grpId="0"/>
      <p:bldP spid="17453" grpId="0"/>
      <p:bldP spid="17454" grpId="0"/>
      <p:bldP spid="17456" grpId="0"/>
      <p:bldP spid="17457" grpId="0"/>
      <p:bldP spid="17458" grpId="0"/>
      <p:bldP spid="17459" grpId="0"/>
      <p:bldP spid="17460" grpId="0"/>
      <p:bldP spid="17461" grpId="0"/>
      <p:bldP spid="174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title" idx="4294967295"/>
          </p:nvPr>
        </p:nvSpPr>
        <p:spPr>
          <a:xfrm>
            <a:off x="238762" y="558801"/>
            <a:ext cx="4112419" cy="735806"/>
          </a:xfrm>
          <a:prstGeom prst="rect">
            <a:avLst/>
          </a:prstGeom>
          <a:noFill/>
          <a:ln w="9525">
            <a:noFill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dirty="0">
                <a:solidFill>
                  <a:srgbClr val="00FFFF"/>
                </a:solidFill>
                <a:ea typeface="隶书" panose="02010509060101010101" pitchFamily="49" charset="-122"/>
                <a:hlinkClick r:id="rId3" action="ppaction://hlinksldjump"/>
              </a:rPr>
              <a:t>比较</a:t>
            </a:r>
            <a:endParaRPr lang="zh-CN" altLang="en-US" b="1" dirty="0">
              <a:solidFill>
                <a:srgbClr val="00FFFF"/>
              </a:solidFill>
              <a:ea typeface="隶书" panose="02010509060101010101" pitchFamily="49" charset="-122"/>
            </a:endParaRPr>
          </a:p>
        </p:txBody>
      </p:sp>
      <p:graphicFrame>
        <p:nvGraphicFramePr>
          <p:cNvPr id="15364" name="内容占位符 15363"/>
          <p:cNvGraphicFramePr>
            <a:graphicFrameLocks noGrp="1"/>
          </p:cNvGraphicFramePr>
          <p:nvPr>
            <p:ph idx="4294967295"/>
            <p:custDataLst>
              <p:tags r:id="rId1"/>
            </p:custDataLst>
          </p:nvPr>
        </p:nvGraphicFramePr>
        <p:xfrm>
          <a:off x="3079750" y="1033781"/>
          <a:ext cx="4057650" cy="4332585"/>
        </p:xfrm>
        <a:graphic>
          <a:graphicData uri="http://schemas.openxmlformats.org/drawingml/2006/table">
            <a:tbl>
              <a:tblPr/>
              <a:tblGrid>
                <a:gridCol w="1149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100" dirty="0"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34285" marB="3428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CCFFF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 dirty="0">
                          <a:solidFill>
                            <a:srgbClr val="FF0066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理由</a:t>
                      </a:r>
                    </a:p>
                  </a:txBody>
                  <a:tcPr marL="68580" marR="68580" marT="34285" marB="3428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CCFFF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 dirty="0"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寺僧</a:t>
                      </a:r>
                    </a:p>
                  </a:txBody>
                  <a:tcPr marL="68580" marR="68580" marT="34285" marB="3428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CCFFF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 dirty="0">
                          <a:solidFill>
                            <a:srgbClr val="FF0066"/>
                          </a:solidFill>
                          <a:latin typeface="Arial" panose="020B0604020202020204" pitchFamily="34" charset="0"/>
                          <a:ea typeface="楷体_GB2312" pitchFamily="49" charset="-122"/>
                        </a:rPr>
                        <a:t>以为顺流下矣</a:t>
                      </a:r>
                      <a:r>
                        <a:rPr lang="zh-CN" altLang="en-US" sz="1800" b="1" dirty="0">
                          <a:solidFill>
                            <a:srgbClr val="FF9999"/>
                          </a:solidFill>
                          <a:latin typeface="Arial" panose="020B0604020202020204" pitchFamily="34" charset="0"/>
                          <a:ea typeface="楷体_GB2312" pitchFamily="49" charset="-122"/>
                        </a:rPr>
                        <a:t> </a:t>
                      </a:r>
                    </a:p>
                  </a:txBody>
                  <a:tcPr marL="68580" marR="68580" marT="34285" marB="3428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CCFFF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30"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 dirty="0"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讲学家</a:t>
                      </a:r>
                    </a:p>
                  </a:txBody>
                  <a:tcPr marL="68580" marR="68580" marT="34285" marB="3428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CCFFF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 dirty="0">
                          <a:solidFill>
                            <a:srgbClr val="FF0066"/>
                          </a:solidFill>
                          <a:latin typeface="Arial" panose="020B0604020202020204" pitchFamily="34" charset="0"/>
                          <a:ea typeface="楷体_GB2312" pitchFamily="49" charset="-122"/>
                        </a:rPr>
                        <a:t>石性坚重，沙性松浮，湮于沙上，渐沉渐深耳 </a:t>
                      </a:r>
                    </a:p>
                  </a:txBody>
                  <a:tcPr marL="68580" marR="68580" marT="34285" marB="3428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CCFFF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7450"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 dirty="0"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老河兵</a:t>
                      </a:r>
                    </a:p>
                  </a:txBody>
                  <a:tcPr marL="68580" marR="68580" marT="34285" marB="3428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CCFFF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b="1" dirty="0">
                          <a:solidFill>
                            <a:srgbClr val="FF0066"/>
                          </a:solidFill>
                          <a:latin typeface="Arial" panose="020B0604020202020204" pitchFamily="34" charset="0"/>
                          <a:ea typeface="楷体_GB2312" pitchFamily="49" charset="-122"/>
                        </a:rPr>
                        <a:t>石性坚重，沙性松浮，水不能冲石，其反激之力，必于石下迎水处啮沙为坎穴。渐激渐深，至石之半，石必倒掷坎穴中。如是再啮，石又再转。转转不已，遂反溯流逆上矣 </a:t>
                      </a:r>
                    </a:p>
                  </a:txBody>
                  <a:tcPr marL="68580" marR="68580" marT="34285" marB="3428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rgbClr val="CCFFF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5041"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/>
          <p:nvPr/>
        </p:nvSpPr>
        <p:spPr>
          <a:xfrm>
            <a:off x="982266" y="663973"/>
            <a:ext cx="6351984" cy="461661"/>
          </a:xfrm>
          <a:prstGeom prst="rect">
            <a:avLst/>
          </a:prstGeom>
          <a:noFill/>
          <a:ln w="9525">
            <a:noFill/>
          </a:ln>
        </p:spPr>
        <p:txBody>
          <a:bodyPr lIns="91437" tIns="45718" rIns="91437" bIns="45718">
            <a:spAutoFit/>
          </a:bodyPr>
          <a:lstStyle/>
          <a:p>
            <a:pPr defTabSz="1219200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为什么老河兵的方法是对的？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956518" y="1426449"/>
            <a:ext cx="6862319" cy="987601"/>
            <a:chOff x="-10" y="0"/>
            <a:chExt cx="10243" cy="1725"/>
          </a:xfrm>
        </p:grpSpPr>
        <p:sp>
          <p:nvSpPr>
            <p:cNvPr id="20493" name="AutoShape 5"/>
            <p:cNvSpPr/>
            <p:nvPr/>
          </p:nvSpPr>
          <p:spPr>
            <a:xfrm>
              <a:off x="0" y="0"/>
              <a:ext cx="10233" cy="1724"/>
            </a:xfrm>
            <a:prstGeom prst="homePlate">
              <a:avLst>
                <a:gd name="adj" fmla="val 184581"/>
              </a:avLst>
            </a:pr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67626" tIns="35241" rIns="67626" bIns="35241" anchor="ctr"/>
            <a:lstStyle/>
            <a:p>
              <a:pPr algn="ctr" defTabSz="1219200"/>
              <a:r>
                <a:rPr lang="zh-CN" altLang="en-US" sz="2775" b="1" dirty="0"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0494" name="Text Box 6"/>
            <p:cNvSpPr txBox="1"/>
            <p:nvPr/>
          </p:nvSpPr>
          <p:spPr>
            <a:xfrm>
              <a:off x="-10" y="72"/>
              <a:ext cx="8163" cy="165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7" tIns="45718" rIns="91437" bIns="45718">
              <a:spAutoFit/>
            </a:bodyPr>
            <a:lstStyle/>
            <a:p>
              <a:pPr defTabSz="1219200"/>
              <a:r>
                <a:rPr lang="zh-CN" altLang="en-US" sz="2775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第一、二种：</a:t>
              </a:r>
              <a:r>
                <a:rPr lang="zh-CN" altLang="en-US" sz="2775" b="1" dirty="0">
                  <a:solidFill>
                    <a:srgbClr val="6600C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只考虑了流水，没有考虑石兽、泥沙的关系。</a:t>
              </a:r>
              <a:endParaRPr lang="en-US" altLang="zh-CN" sz="2775" b="1" dirty="0">
                <a:solidFill>
                  <a:srgbClr val="66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955995" y="3852784"/>
            <a:ext cx="6852047" cy="1070372"/>
            <a:chOff x="113" y="0"/>
            <a:chExt cx="10229" cy="1701"/>
          </a:xfrm>
        </p:grpSpPr>
        <p:sp>
          <p:nvSpPr>
            <p:cNvPr id="20491" name="AutoShape 10"/>
            <p:cNvSpPr/>
            <p:nvPr/>
          </p:nvSpPr>
          <p:spPr>
            <a:xfrm>
              <a:off x="113" y="0"/>
              <a:ext cx="10229" cy="1701"/>
            </a:xfrm>
            <a:prstGeom prst="homePlate">
              <a:avLst>
                <a:gd name="adj" fmla="val 154931"/>
              </a:avLst>
            </a:pr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37" tIns="45718" rIns="91437" bIns="45718" anchor="ctr"/>
            <a:lstStyle/>
            <a:p>
              <a:pPr defTabSz="1219200"/>
              <a:endParaRPr lang="zh-CN" altLang="en-US" sz="2775" dirty="0">
                <a:latin typeface="Arial" panose="020B0604020202020204" pitchFamily="34" charset="0"/>
              </a:endParaRPr>
            </a:p>
          </p:txBody>
        </p:sp>
        <p:sp>
          <p:nvSpPr>
            <p:cNvPr id="20492" name="Text Box 11"/>
            <p:cNvSpPr txBox="1"/>
            <p:nvPr/>
          </p:nvSpPr>
          <p:spPr>
            <a:xfrm>
              <a:off x="124" y="55"/>
              <a:ext cx="9432" cy="15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7" tIns="45718" rIns="91437" bIns="45718">
              <a:spAutoFit/>
            </a:bodyPr>
            <a:lstStyle/>
            <a:p>
              <a:pPr defTabSz="1219200"/>
              <a:r>
                <a:rPr lang="zh-CN" altLang="en-US" sz="2775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第四种：</a:t>
              </a:r>
              <a:r>
                <a:rPr lang="zh-CN" altLang="en-US" sz="2775" b="1" dirty="0">
                  <a:solidFill>
                    <a:srgbClr val="6600C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既有理论又有实践，</a:t>
              </a:r>
            </a:p>
            <a:p>
              <a:pPr defTabSz="1219200"/>
              <a:r>
                <a:rPr lang="zh-CN" altLang="en-US" sz="2775" b="1" dirty="0">
                  <a:solidFill>
                    <a:srgbClr val="6600C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准确把握了三者的性质及相互关系。</a:t>
              </a:r>
              <a:endParaRPr lang="en-US" altLang="zh-CN" sz="2775" b="1" dirty="0">
                <a:solidFill>
                  <a:srgbClr val="66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963377" y="2602311"/>
            <a:ext cx="6855619" cy="1078706"/>
            <a:chOff x="0" y="0"/>
            <a:chExt cx="10773" cy="1879"/>
          </a:xfrm>
        </p:grpSpPr>
        <p:sp>
          <p:nvSpPr>
            <p:cNvPr id="20489" name="AutoShape 13"/>
            <p:cNvSpPr/>
            <p:nvPr/>
          </p:nvSpPr>
          <p:spPr>
            <a:xfrm>
              <a:off x="0" y="0"/>
              <a:ext cx="10773" cy="1879"/>
            </a:xfrm>
            <a:prstGeom prst="homePlate">
              <a:avLst>
                <a:gd name="adj" fmla="val 169532"/>
              </a:avLst>
            </a:pr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37" tIns="45718" rIns="91437" bIns="45718" anchor="ctr"/>
            <a:lstStyle/>
            <a:p>
              <a:pPr defTabSz="1219200"/>
              <a:endParaRPr lang="zh-CN" altLang="en-US" sz="2775" dirty="0">
                <a:latin typeface="Arial" panose="020B0604020202020204" pitchFamily="34" charset="0"/>
              </a:endParaRPr>
            </a:p>
          </p:txBody>
        </p:sp>
        <p:sp>
          <p:nvSpPr>
            <p:cNvPr id="20490" name="Text Box 14"/>
            <p:cNvSpPr txBox="1"/>
            <p:nvPr/>
          </p:nvSpPr>
          <p:spPr>
            <a:xfrm>
              <a:off x="0" y="91"/>
              <a:ext cx="8343" cy="164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7" tIns="45718" rIns="91437" bIns="45718">
              <a:spAutoFit/>
            </a:bodyPr>
            <a:lstStyle/>
            <a:p>
              <a:pPr defTabSz="1219200"/>
              <a:r>
                <a:rPr lang="zh-CN" altLang="en-US" sz="2775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第三种：</a:t>
              </a:r>
              <a:r>
                <a:rPr lang="zh-CN" altLang="en-US" sz="2775" b="1" dirty="0">
                  <a:solidFill>
                    <a:srgbClr val="6600C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考虑了石兽和泥沙</a:t>
              </a:r>
              <a:endParaRPr lang="en-US" altLang="zh-CN" sz="2775" b="1" dirty="0">
                <a:solidFill>
                  <a:srgbClr val="66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1219200"/>
              <a:r>
                <a:rPr lang="zh-CN" altLang="en-US" sz="2775" b="1" dirty="0">
                  <a:solidFill>
                    <a:srgbClr val="6600C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的关系，忽略了流水。</a:t>
              </a:r>
              <a:endParaRPr lang="en-US" altLang="zh-CN" sz="2775" b="1" dirty="0">
                <a:solidFill>
                  <a:srgbClr val="66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3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ldLvl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标题 97281"/>
          <p:cNvSpPr>
            <a:spLocks noGrp="1"/>
          </p:cNvSpPr>
          <p:nvPr>
            <p:ph type="title"/>
          </p:nvPr>
        </p:nvSpPr>
        <p:spPr>
          <a:xfrm>
            <a:off x="457200" y="553324"/>
            <a:ext cx="8229600" cy="857250"/>
          </a:xfrm>
        </p:spPr>
        <p:txBody>
          <a:bodyPr anchor="ctr"/>
          <a:lstStyle/>
          <a:p>
            <a:pPr algn="l"/>
            <a:r>
              <a:rPr lang="zh-CN" altLang="en-US" sz="2000" dirty="0">
                <a:solidFill>
                  <a:schemeClr val="tx1"/>
                </a:solidFill>
              </a:rPr>
              <a:t>在寻找石兽的问题上，庙僧和讲学家犯了什么错误？为什么只有老河兵提出了正确的办法？</a:t>
            </a:r>
          </a:p>
        </p:txBody>
      </p:sp>
      <p:sp>
        <p:nvSpPr>
          <p:cNvPr id="97283" name="文本占位符 97282"/>
          <p:cNvSpPr>
            <a:spLocks noGrp="1"/>
          </p:cNvSpPr>
          <p:nvPr>
            <p:ph type="body" idx="1"/>
          </p:nvPr>
        </p:nvSpPr>
        <p:spPr>
          <a:xfrm>
            <a:off x="1181100" y="1724661"/>
            <a:ext cx="6172200" cy="29197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100" dirty="0">
                <a:solidFill>
                  <a:srgbClr val="FF3300"/>
                </a:solidFill>
              </a:rPr>
              <a:t>寺僧：</a:t>
            </a:r>
            <a:r>
              <a:rPr lang="en-US" altLang="zh-CN" sz="2100" dirty="0"/>
              <a:t>——</a:t>
            </a:r>
            <a:r>
              <a:rPr lang="zh-CN" altLang="en-US" sz="2100" dirty="0"/>
              <a:t>只注意到水流，没有考虑石兽、泥沙的关系。</a:t>
            </a:r>
            <a:r>
              <a:rPr lang="zh-CN" altLang="en-US" sz="1200" dirty="0"/>
              <a:t> </a:t>
            </a:r>
          </a:p>
          <a:p>
            <a:pPr marL="0" indent="0">
              <a:buNone/>
            </a:pPr>
            <a:r>
              <a:rPr lang="zh-CN" altLang="en-US" sz="2100" dirty="0">
                <a:solidFill>
                  <a:srgbClr val="FF3300"/>
                </a:solidFill>
              </a:rPr>
              <a:t>讲学家：</a:t>
            </a:r>
            <a:r>
              <a:rPr lang="en-US" altLang="zh-CN" sz="2100" dirty="0"/>
              <a:t>——</a:t>
            </a:r>
            <a:r>
              <a:rPr lang="zh-CN" altLang="en-US" sz="2100" dirty="0"/>
              <a:t>只注意到了石性和沙性（石兽和泥沙的关系），忽略了流水。</a:t>
            </a:r>
            <a:endParaRPr lang="zh-CN" altLang="en-US" sz="12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en-US" sz="2100" dirty="0">
                <a:solidFill>
                  <a:srgbClr val="FF3300"/>
                </a:solidFill>
              </a:rPr>
              <a:t>老河兵：</a:t>
            </a:r>
            <a:r>
              <a:rPr lang="en-US" altLang="zh-CN" sz="2100" dirty="0"/>
              <a:t>——</a:t>
            </a:r>
            <a:r>
              <a:rPr lang="zh-CN" altLang="en-US" sz="2100" dirty="0"/>
              <a:t>将石性、沙性、水流等因素全面综合起来考虑。</a:t>
            </a:r>
            <a:endParaRPr lang="zh-CN" altLang="en-US" sz="2100" dirty="0">
              <a:solidFill>
                <a:srgbClr val="0000FF"/>
              </a:solidFill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571993794701&amp;di=39f3615bb63178ac566d7ac251564e53&amp;imgtype=0&amp;src=http%3A%2F%2Fe.hiphotos.baidu.com%2Fzhidao%2Fpic%2Fitem%2F7e3e6709c93d70cf87606248fedcd100bba12bd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66212" y="1803401"/>
            <a:ext cx="303720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17"/>
          <p:cNvSpPr txBox="1"/>
          <p:nvPr/>
        </p:nvSpPr>
        <p:spPr>
          <a:xfrm>
            <a:off x="1588770" y="1167594"/>
            <a:ext cx="1092518" cy="4154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21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示意图</a:t>
            </a:r>
          </a:p>
        </p:txBody>
      </p:sp>
      <p:pic>
        <p:nvPicPr>
          <p:cNvPr id="8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3593" y="2197546"/>
            <a:ext cx="105563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5" name="Text Box 7"/>
          <p:cNvSpPr txBox="1"/>
          <p:nvPr/>
        </p:nvSpPr>
        <p:spPr>
          <a:xfrm>
            <a:off x="1165115" y="1363516"/>
            <a:ext cx="4264819" cy="21698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altLang="en-US" b="1" dirty="0">
                <a:solidFill>
                  <a:srgbClr val="0000FF"/>
                </a:solidFill>
                <a:uFill>
                  <a:solidFill>
                    <a:srgbClr val="FF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纪昀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1724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1805年），字晓岚，一字春帆，晚号石云，道号观弈道人。清代政治家、文学家，乾隆年间官员。曾任《四库全书》总纂修官。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代表作：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《阅微草堂笔记》。</a:t>
            </a:r>
            <a:endParaRPr lang="zh-CN" altLang="en-US" b="1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76804" name="图片 76803" descr="3bf33a87e950352a1d856e2a5243fbf2b3119313b07e93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79770" y="1129031"/>
            <a:ext cx="1808480" cy="2885440"/>
          </a:xfrm>
          <a:prstGeom prst="rect">
            <a:avLst/>
          </a:prstGeom>
          <a:noFill/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标题 1"/>
          <p:cNvSpPr txBox="1"/>
          <p:nvPr/>
        </p:nvSpPr>
        <p:spPr>
          <a:xfrm>
            <a:off x="117029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作者名片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85648" y="1867648"/>
            <a:ext cx="6272689" cy="19389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lang="en-US" altLang="zh-CN" sz="2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sz="2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讲学家的“笑”</a:t>
            </a:r>
            <a:r>
              <a:rPr lang="en-US" altLang="zh-CN" sz="2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: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包含了他对寺僧的嘲讽和自以为是,刻画出讲学家自恃博才、好为人师的心态;</a:t>
            </a:r>
          </a:p>
          <a:p>
            <a:pPr>
              <a:lnSpc>
                <a:spcPct val="150000"/>
              </a:lnSpc>
            </a:pPr>
            <a:r>
              <a:rPr 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en-US" altLang="zh-CN" sz="2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老河兵的“笑”: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流露出他对讲学家自恃博才的否定,也表现了老河兵的自信和沾沾自喜。</a:t>
            </a:r>
            <a:endParaRPr lang="zh-CN" altLang="en-US" sz="20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31640" y="881626"/>
            <a:ext cx="6615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文中分别写了讲学家和老河兵的“笑”,刻画出了人物的什么心理?</a:t>
            </a:r>
          </a:p>
        </p:txBody>
      </p:sp>
      <p:sp>
        <p:nvSpPr>
          <p:cNvPr id="13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1385648" y="1545636"/>
            <a:ext cx="6412375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sz="2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寺僧</a:t>
            </a:r>
            <a:r>
              <a:rPr 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考虑不周</a:t>
            </a:r>
            <a:r>
              <a:rPr lang="en-US" sz="20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0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要么</a:t>
            </a:r>
            <a:r>
              <a:rPr lang="zh-CN" sz="20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原地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打捞</a:t>
            </a:r>
            <a:r>
              <a:rPr lang="en-US" sz="20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0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要么</a:t>
            </a:r>
            <a:r>
              <a:rPr lang="zh-CN" sz="20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沿河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而下</a:t>
            </a:r>
            <a:r>
              <a:rPr lang="en-US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代表的是不深思熟虑而盲目行动的态度</a:t>
            </a:r>
            <a:r>
              <a:rPr lang="en-US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sz="2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讲学家</a:t>
            </a:r>
            <a:r>
              <a:rPr 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空谈事理</a:t>
            </a:r>
            <a:r>
              <a:rPr lang="en-US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不切合实际</a:t>
            </a:r>
            <a:r>
              <a:rPr lang="en-US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代表的正是“据理臆断”的态度</a:t>
            </a:r>
            <a:r>
              <a:rPr lang="en-US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sz="20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老河兵</a:t>
            </a:r>
            <a:r>
              <a:rPr 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能综合考虑各种现实因素</a:t>
            </a:r>
            <a:r>
              <a:rPr lang="en-US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提出符合实际的结论</a:t>
            </a:r>
            <a:r>
              <a:rPr lang="en-US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20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代表的是实事求是的作风。</a:t>
            </a:r>
            <a:endParaRPr lang="zh-CN" altLang="en-US" sz="20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0222" y="879939"/>
            <a:ext cx="5694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sz="2000"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如何理解寺僧、讲学家、老河兵这三个人物形象</a:t>
            </a:r>
            <a:r>
              <a:rPr lang="en-US" sz="2000"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endParaRPr lang="en-US" altLang="en-US" sz="2000">
              <a:solidFill>
                <a:srgbClr val="00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264922" y="1896111"/>
            <a:ext cx="6730365" cy="240065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句话既是对讲学家之类一知半解而又自以为是的人的辛辣嘲讽，又以反问的方式指明了认识事物的方法和途径：不能片面地理解，而要全面深入地调查探究事物的特性；更不能主观臆断，而应当遵循客观事物的规律。以议论的方式，点明主题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264922" y="951230"/>
            <a:ext cx="6105525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/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简要赏析“然则天下之事，但知其一，不知其二者多矣，可据理臆断欤？”这句话。</a:t>
            </a:r>
          </a:p>
        </p:txBody>
      </p:sp>
      <p:sp>
        <p:nvSpPr>
          <p:cNvPr id="2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矩形 36868"/>
          <p:cNvSpPr/>
          <p:nvPr/>
        </p:nvSpPr>
        <p:spPr>
          <a:xfrm>
            <a:off x="1403350" y="1680876"/>
            <a:ext cx="5162550" cy="255454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2000" dirty="0">
                <a:solidFill>
                  <a:srgbClr val="FF0066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第一层：</a:t>
            </a:r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交代石兽沉落河中及多年后寺僧在</a:t>
            </a:r>
          </a:p>
          <a:p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原地和下游寻找的经过；</a:t>
            </a:r>
          </a:p>
          <a:p>
            <a:r>
              <a:rPr lang="zh-CN" altLang="en-US" sz="2000" dirty="0">
                <a:solidFill>
                  <a:srgbClr val="FF0066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第二层：</a:t>
            </a:r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写讲学家的看法，他认为石头埋在</a:t>
            </a:r>
          </a:p>
          <a:p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 沙里只能越埋越深；</a:t>
            </a:r>
          </a:p>
          <a:p>
            <a:r>
              <a:rPr lang="zh-CN" altLang="en-US" sz="2000" dirty="0">
                <a:solidFill>
                  <a:srgbClr val="FF0066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第三层：</a:t>
            </a:r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写老河兵认为应当去上游找寻的理</a:t>
            </a:r>
          </a:p>
          <a:p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 由及果然寻得的结果。</a:t>
            </a:r>
          </a:p>
          <a:p>
            <a:pPr algn="l">
              <a:buClrTx/>
              <a:buSzTx/>
              <a:buNone/>
            </a:pPr>
            <a:r>
              <a:rPr lang="zh-CN" altLang="en-US" sz="2000" dirty="0">
                <a:solidFill>
                  <a:srgbClr val="FF0066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第四层：</a:t>
            </a:r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由事到理，提出遇事不能主观臆断</a:t>
            </a:r>
          </a:p>
          <a:p>
            <a:pPr algn="l">
              <a:buClrTx/>
              <a:buSzTx/>
              <a:buNone/>
            </a:pPr>
            <a:r>
              <a:rPr lang="zh-CN" altLang="en-US" sz="2000" dirty="0">
                <a:solidFill>
                  <a:srgbClr val="0000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 的道理。</a:t>
            </a:r>
          </a:p>
        </p:txBody>
      </p:sp>
      <p:sp>
        <p:nvSpPr>
          <p:cNvPr id="36871" name="矩形 36870"/>
          <p:cNvSpPr/>
          <p:nvPr/>
        </p:nvSpPr>
        <p:spPr>
          <a:xfrm>
            <a:off x="1174750" y="677545"/>
            <a:ext cx="6457950" cy="7571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故事是如何发展变化的，课文可以分几个层次？概括各层次大意。</a:t>
            </a:r>
          </a:p>
        </p:txBody>
      </p:sp>
      <p:sp>
        <p:nvSpPr>
          <p:cNvPr id="2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93660" y="1253393"/>
            <a:ext cx="4332923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这个故事告诉我们什么道理</a:t>
            </a:r>
            <a:r>
              <a:rPr 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endParaRPr lang="en-US" altLang="en-US" b="1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93522" y="1902461"/>
            <a:ext cx="640651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许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多自然现象的发生往往有着复杂的原因，我们不能仅仅根据自己的一知半解作出推想，而要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根据实际情况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综合考虑各种因素来作出判断。</a:t>
            </a:r>
          </a:p>
        </p:txBody>
      </p:sp>
      <p:sp>
        <p:nvSpPr>
          <p:cNvPr id="2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精读细研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>
          <a:xfrm>
            <a:off x="107952" y="0"/>
            <a:ext cx="4751705" cy="50419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课堂小结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主题思想</a:t>
            </a:r>
          </a:p>
        </p:txBody>
      </p:sp>
      <p:sp>
        <p:nvSpPr>
          <p:cNvPr id="4" name="文本占位符 33794"/>
          <p:cNvSpPr txBox="1"/>
          <p:nvPr/>
        </p:nvSpPr>
        <p:spPr>
          <a:xfrm>
            <a:off x="1147447" y="1430021"/>
            <a:ext cx="6849745" cy="20796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这篇文言笔记小说，以简洁的语言，记叙了人们寻找石兽的经过及令人惊讶的结局，说明了遇事不可主观臆断，要深入实践，根据事物的客观规律进行探究，强调实践出真知。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写作特色</a:t>
            </a: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>
          <a:xfrm>
            <a:off x="107952" y="0"/>
            <a:ext cx="4751705" cy="50419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课堂小结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27432" y="1371601"/>
            <a:ext cx="6998335" cy="258532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/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1.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语言平易，风格简淡。如第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段打捞石兽，连“棹”“曳”“寻”等动词领起三个短句，简述事情经过，以“无迹”交代结果简洁之至，又很生动。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/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2.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善于在叙述中制造节奏波澜，层层铺垫。作者先写打捞石兽无果，再写讲学家的议论令“众服为确论”——岂止众人，连读者也几乎以为这就是定论了，谁知作者又引出了老河兵的“又笑曰”，谜底这才揭晓。</a:t>
            </a: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/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3.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寓理于事，立意高远。作者的兴趣所在，不是渲染寻找石兽的神奇过程，而是引出最后的深层思考。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488281" y="2216944"/>
            <a:ext cx="110799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base"/>
            <a:r>
              <a:rPr lang="zh-CN" altLang="en-US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河中石兽</a:t>
            </a:r>
            <a:endParaRPr lang="zh-CN" altLang="en-US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17394" y="2216945"/>
            <a:ext cx="1598515" cy="81945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1575" b="1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</a:t>
            </a:r>
            <a:r>
              <a:rPr lang="zh-CN" altLang="en-US" sz="1575" b="1" strike="noStrike" noProof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物具有特殊性</a:t>
            </a:r>
            <a:endParaRPr lang="en-US" altLang="zh-CN" sz="1575" b="1" strike="noStrike" noProof="1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zh-CN" altLang="en-US" sz="1575" b="1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1575" b="1" strike="noStrike" noProof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能据理臆断</a:t>
            </a:r>
          </a:p>
        </p:txBody>
      </p:sp>
      <p:sp>
        <p:nvSpPr>
          <p:cNvPr id="8" name="矩形 7"/>
          <p:cNvSpPr/>
          <p:nvPr/>
        </p:nvSpPr>
        <p:spPr>
          <a:xfrm>
            <a:off x="2663430" y="1524001"/>
            <a:ext cx="3001565" cy="227369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75" b="1" dirty="0">
                <a:solidFill>
                  <a:srgbClr val="72BF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1575" b="1" dirty="0">
                <a:solidFill>
                  <a:srgbClr val="72BF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575" b="1" dirty="0">
                <a:solidFill>
                  <a:srgbClr val="72BF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）石兽沉河十余年，僧求石兽原处、下游，无迹</a:t>
            </a:r>
            <a:endParaRPr lang="en-US" altLang="zh-CN" sz="1575" b="1" dirty="0">
              <a:solidFill>
                <a:srgbClr val="72BFC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575" b="1" dirty="0">
                <a:solidFill>
                  <a:srgbClr val="72BF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1575" b="1" dirty="0">
                <a:solidFill>
                  <a:srgbClr val="72BF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575" b="1" dirty="0">
                <a:solidFill>
                  <a:srgbClr val="72BF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）讲学家认为石兽不能被冲走，只能越埋越深</a:t>
            </a:r>
            <a:endParaRPr lang="en-US" altLang="zh-CN" sz="1575" b="1" dirty="0">
              <a:solidFill>
                <a:srgbClr val="72BFC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575" b="1" dirty="0">
                <a:solidFill>
                  <a:srgbClr val="72BF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（</a:t>
            </a:r>
            <a:r>
              <a:rPr lang="en-US" altLang="zh-CN" sz="1575" b="1" dirty="0">
                <a:solidFill>
                  <a:srgbClr val="72BF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575" b="1" dirty="0">
                <a:solidFill>
                  <a:srgbClr val="72BF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）老河兵认为水流冲击石兽会使其翻转，在上游</a:t>
            </a:r>
            <a:endParaRPr lang="zh-CN" altLang="en-US" sz="157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左大括号 8"/>
          <p:cNvSpPr/>
          <p:nvPr/>
        </p:nvSpPr>
        <p:spPr>
          <a:xfrm>
            <a:off x="2519363" y="1635919"/>
            <a:ext cx="208360" cy="2120504"/>
          </a:xfrm>
          <a:prstGeom prst="leftBrace">
            <a:avLst/>
          </a:prstGeom>
        </p:spPr>
        <p:style>
          <a:lnRef idx="1">
            <a:schemeClr val="accent1"/>
          </a:lnRef>
          <a:fillRef idx="1001">
            <a:schemeClr val="dk2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10" name="右大括号 9"/>
          <p:cNvSpPr/>
          <p:nvPr/>
        </p:nvSpPr>
        <p:spPr>
          <a:xfrm>
            <a:off x="5568554" y="1635919"/>
            <a:ext cx="183356" cy="2120504"/>
          </a:xfrm>
          <a:prstGeom prst="rightBrace">
            <a:avLst/>
          </a:prstGeom>
        </p:spPr>
        <p:style>
          <a:lnRef idx="1">
            <a:schemeClr val="accent1"/>
          </a:lnRef>
          <a:fillRef idx="1003">
            <a:schemeClr val="dk2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2" name="矩形 1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板书设计</a:t>
            </a: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>
          <a:xfrm>
            <a:off x="107952" y="0"/>
            <a:ext cx="4751705" cy="50419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课堂小结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/>
      <p:bldP spid="9" grpId="0" bldLvl="0" animBg="1"/>
      <p:bldP spid="10" grpId="0" bldLvl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>
          <a:xfrm>
            <a:off x="107952" y="0"/>
            <a:ext cx="4751705" cy="504190"/>
          </a:xfrm>
          <a:prstGeom prst="rect">
            <a:avLst/>
          </a:prstGeom>
        </p:spPr>
        <p:txBody>
          <a:bodyPr/>
          <a:lstStyle/>
          <a:p>
            <a:pPr marR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kern="1200" cap="none" spc="0" normalizeH="0" baseline="0" noProof="0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随堂检测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495425" y="817880"/>
            <a:ext cx="5825490" cy="19389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1.</a:t>
            </a:r>
            <a:r>
              <a:rPr lang="zh-CN" sz="2000" b="0">
                <a:ea typeface="微软雅黑" panose="020B0503020204020204" pitchFamily="34" charset="-122"/>
              </a:rPr>
              <a:t>下列句中加点的</a:t>
            </a:r>
            <a:r>
              <a:rPr lang="en-US" sz="2000" b="0">
                <a:latin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sz="2000" b="0">
                <a:ea typeface="微软雅黑" panose="020B0503020204020204" pitchFamily="34" charset="-122"/>
              </a:rPr>
              <a:t>之</a:t>
            </a:r>
            <a:r>
              <a:rPr lang="en-US" sz="2000" b="0">
                <a:latin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sz="2000" b="0">
                <a:ea typeface="微软雅黑" panose="020B0503020204020204" pitchFamily="34" charset="-122"/>
              </a:rPr>
              <a:t>字的用法不同于其他三项的一项是</a:t>
            </a:r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sz="2000" b="0">
                <a:ea typeface="微软雅黑" panose="020B0503020204020204" pitchFamily="34" charset="-122"/>
              </a:rPr>
              <a:t>　　</a:t>
            </a:r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 indent="0"/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sz="2000" b="0">
                <a:ea typeface="微软雅黑" panose="020B0503020204020204" pitchFamily="34" charset="-122"/>
              </a:rPr>
              <a:t>．闻之笑曰　　　　　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zh-CN" sz="2000" b="0">
                <a:ea typeface="微软雅黑" panose="020B0503020204020204" pitchFamily="34" charset="-122"/>
              </a:rPr>
              <a:t>．当求之于上流</a:t>
            </a:r>
            <a:endParaRPr lang="en-US" sz="20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0"/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sz="2000" b="0">
                <a:ea typeface="微软雅黑" panose="020B0503020204020204" pitchFamily="34" charset="-122"/>
              </a:rPr>
              <a:t>．一老河兵闻之</a:t>
            </a:r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 	D</a:t>
            </a:r>
            <a:r>
              <a:rPr lang="zh-CN" sz="2000" b="0">
                <a:ea typeface="微软雅黑" panose="020B0503020204020204" pitchFamily="34" charset="-122"/>
              </a:rPr>
              <a:t>．其反激之力</a:t>
            </a:r>
            <a:endParaRPr lang="zh-CN" sz="2000" b="0">
              <a:ea typeface="黑体" panose="02010609060101010101" pitchFamily="49" charset="-122"/>
            </a:endParaRPr>
          </a:p>
          <a:p>
            <a:pPr indent="0"/>
            <a:endParaRPr lang="en-US" sz="20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endParaRPr lang="en-US" altLang="en-US" sz="20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95425" y="2454910"/>
            <a:ext cx="555152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>
                <a:solidFill>
                  <a:srgbClr val="FF0000"/>
                </a:solidFill>
                <a:ea typeface="黑体" panose="02010609060101010101" pitchFamily="49" charset="-122"/>
                <a:sym typeface="+mn-ea"/>
              </a:rPr>
              <a:t>【解析】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>
                <a:solidFill>
                  <a:srgbClr val="FF0000"/>
                </a:solidFill>
                <a:cs typeface="仿宋_GB2312" charset="0"/>
                <a:sym typeface="+mn-ea"/>
              </a:rPr>
              <a:t>前三项均为代词，最后一项为助词</a:t>
            </a:r>
            <a:r>
              <a:rPr 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“</a:t>
            </a:r>
            <a:r>
              <a:rPr lang="zh-CN">
                <a:solidFill>
                  <a:srgbClr val="FF0000"/>
                </a:solidFill>
                <a:cs typeface="仿宋_GB2312" charset="0"/>
                <a:sym typeface="+mn-ea"/>
              </a:rPr>
              <a:t>的</a:t>
            </a:r>
            <a:r>
              <a:rPr 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”</a:t>
            </a:r>
            <a:r>
              <a:rPr lang="zh-CN">
                <a:solidFill>
                  <a:srgbClr val="FF0000"/>
                </a:solidFill>
                <a:cs typeface="仿宋_GB2312" charset="0"/>
                <a:sym typeface="+mn-ea"/>
              </a:rPr>
              <a:t>。</a:t>
            </a:r>
            <a:endParaRPr lang="zh-CN" altLang="en-US">
              <a:solidFill>
                <a:srgbClr val="FF0000"/>
              </a:solidFill>
              <a:cs typeface="仿宋_GB2312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88920" y="1177290"/>
            <a:ext cx="35137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</a:t>
            </a:r>
            <a:endParaRPr lang="zh-CN" altLang="en-US"/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0196" y="788671"/>
            <a:ext cx="5301451" cy="175432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/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2</a:t>
            </a:r>
            <a:r>
              <a:rPr lang="zh-CN">
                <a:ea typeface="微软雅黑" panose="020B0503020204020204" pitchFamily="34" charset="-122"/>
                <a:sym typeface="+mn-ea"/>
              </a:rPr>
              <a:t>．下列句子朗读节奏的划分，有误的一项是</a:t>
            </a:r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(</a:t>
            </a:r>
            <a:r>
              <a:rPr lang="zh-CN">
                <a:ea typeface="微软雅黑" panose="020B0503020204020204" pitchFamily="34" charset="-122"/>
                <a:sym typeface="+mn-ea"/>
              </a:rPr>
              <a:t>　　</a:t>
            </a:r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)</a:t>
            </a:r>
          </a:p>
          <a:p>
            <a:pPr indent="0"/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</a:t>
            </a:r>
            <a:r>
              <a:rPr lang="zh-CN">
                <a:ea typeface="微软雅黑" panose="020B0503020204020204" pitchFamily="34" charset="-122"/>
                <a:sym typeface="+mn-ea"/>
              </a:rPr>
              <a:t>．一讲学家</a:t>
            </a:r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zh-CN">
                <a:ea typeface="微软雅黑" panose="020B0503020204020204" pitchFamily="34" charset="-122"/>
                <a:sym typeface="+mn-ea"/>
              </a:rPr>
              <a:t>设帐寺中</a:t>
            </a:r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indent="0"/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</a:t>
            </a:r>
            <a:r>
              <a:rPr lang="zh-CN">
                <a:ea typeface="微软雅黑" panose="020B0503020204020204" pitchFamily="34" charset="-122"/>
                <a:sym typeface="+mn-ea"/>
              </a:rPr>
              <a:t>．沧州南</a:t>
            </a:r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zh-CN">
                <a:ea typeface="微软雅黑" panose="020B0503020204020204" pitchFamily="34" charset="-122"/>
                <a:sym typeface="+mn-ea"/>
              </a:rPr>
              <a:t>一寺</a:t>
            </a:r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zh-CN">
                <a:ea typeface="微软雅黑" panose="020B0503020204020204" pitchFamily="34" charset="-122"/>
                <a:sym typeface="+mn-ea"/>
              </a:rPr>
              <a:t>临河干</a:t>
            </a:r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indent="0"/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C</a:t>
            </a:r>
            <a:r>
              <a:rPr lang="zh-CN">
                <a:ea typeface="微软雅黑" panose="020B0503020204020204" pitchFamily="34" charset="-122"/>
                <a:sym typeface="+mn-ea"/>
              </a:rPr>
              <a:t>．果得</a:t>
            </a:r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zh-CN">
                <a:ea typeface="微软雅黑" panose="020B0503020204020204" pitchFamily="34" charset="-122"/>
                <a:sym typeface="+mn-ea"/>
              </a:rPr>
              <a:t>于</a:t>
            </a:r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zh-CN">
                <a:ea typeface="微软雅黑" panose="020B0503020204020204" pitchFamily="34" charset="-122"/>
                <a:sym typeface="+mn-ea"/>
              </a:rPr>
              <a:t>数里外</a:t>
            </a:r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indent="0"/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</a:t>
            </a:r>
            <a:r>
              <a:rPr lang="zh-CN">
                <a:ea typeface="微软雅黑" panose="020B0503020204020204" pitchFamily="34" charset="-122"/>
                <a:sym typeface="+mn-ea"/>
              </a:rPr>
              <a:t>．然则</a:t>
            </a:r>
            <a:r>
              <a:rPr lang="en-US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zh-CN">
                <a:ea typeface="微软雅黑" panose="020B0503020204020204" pitchFamily="34" charset="-122"/>
                <a:sym typeface="+mn-ea"/>
              </a:rPr>
              <a:t>天下之事</a:t>
            </a:r>
            <a:endParaRPr lang="zh-CN">
              <a:ea typeface="黑体" panose="02010609060101010101" pitchFamily="49" charset="-122"/>
              <a:sym typeface="+mn-ea"/>
            </a:endParaRPr>
          </a:p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60195" y="2675255"/>
            <a:ext cx="560281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/>
            <a:r>
              <a:rPr lang="zh-CN">
                <a:solidFill>
                  <a:srgbClr val="FF0000"/>
                </a:solidFill>
                <a:ea typeface="黑体" panose="02010609060101010101" pitchFamily="49" charset="-122"/>
                <a:sym typeface="+mn-ea"/>
              </a:rPr>
              <a:t>【解析】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C</a:t>
            </a:r>
            <a:r>
              <a:rPr lang="zh-CN">
                <a:solidFill>
                  <a:srgbClr val="FF0000"/>
                </a:solidFill>
                <a:cs typeface="仿宋_GB2312" charset="0"/>
                <a:sym typeface="+mn-ea"/>
              </a:rPr>
              <a:t>项的朗读节奏划分应为：果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/</a:t>
            </a:r>
            <a:r>
              <a:rPr lang="zh-CN">
                <a:solidFill>
                  <a:srgbClr val="FF0000"/>
                </a:solidFill>
                <a:cs typeface="仿宋_GB2312" charset="0"/>
                <a:sym typeface="+mn-ea"/>
              </a:rPr>
              <a:t>得于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/</a:t>
            </a:r>
            <a:r>
              <a:rPr lang="zh-CN">
                <a:solidFill>
                  <a:srgbClr val="FF0000"/>
                </a:solidFill>
                <a:cs typeface="仿宋_GB2312" charset="0"/>
                <a:sym typeface="+mn-ea"/>
              </a:rPr>
              <a:t>数里外。</a:t>
            </a:r>
            <a:endParaRPr lang="zh-CN" altLang="en-US">
              <a:solidFill>
                <a:srgbClr val="FF0000"/>
              </a:solidFill>
              <a:cs typeface="仿宋_GB2312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66815" y="788670"/>
            <a:ext cx="33855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C</a:t>
            </a:r>
            <a:endParaRPr lang="zh-CN" altLang="en-US"/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>
          <a:xfrm>
            <a:off x="107952" y="0"/>
            <a:ext cx="4751705" cy="504190"/>
          </a:xfrm>
          <a:prstGeom prst="rect">
            <a:avLst/>
          </a:prstGeom>
        </p:spPr>
        <p:txBody>
          <a:bodyPr/>
          <a:lstStyle/>
          <a:p>
            <a:pPr marR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kern="1200" cap="none" spc="0" normalizeH="0" baseline="0" noProof="0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随堂检测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ctrTitle"/>
          </p:nvPr>
        </p:nvSpPr>
        <p:spPr>
          <a:xfrm>
            <a:off x="107504" y="-186"/>
            <a:ext cx="4752528" cy="483704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b="1" dirty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背景链接</a:t>
            </a:r>
          </a:p>
        </p:txBody>
      </p:sp>
      <p:sp>
        <p:nvSpPr>
          <p:cNvPr id="5" name="矩形 4"/>
          <p:cNvSpPr/>
          <p:nvPr/>
        </p:nvSpPr>
        <p:spPr>
          <a:xfrm>
            <a:off x="866458" y="1088709"/>
            <a:ext cx="7410450" cy="21698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乾隆三十三年（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1768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），纪昀因卷入盐政亏空案被发配新疆乌鲁木齐。他于沿途积极与当地人交流，搜集各种狐鬼神仙、因果报应、劝善惩恶等乡野怪谈，或奇闻逸事，写了不少作品，后整理成册，即为著名的《阅微草堂笔记》。《河中石兽》即选自《阅微草堂笔记》卷十六《姑妄听之》。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88720" y="891541"/>
            <a:ext cx="6738620" cy="2554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3.</a:t>
            </a:r>
            <a:r>
              <a:rPr lang="zh-CN" sz="2000" b="0">
                <a:ea typeface="微软雅黑" panose="020B0503020204020204" pitchFamily="34" charset="-122"/>
              </a:rPr>
              <a:t>用现代汉语翻译下列句子。</a:t>
            </a:r>
            <a:endParaRPr lang="en-US" sz="20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0"/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(1)</a:t>
            </a:r>
            <a:r>
              <a:rPr lang="zh-CN" sz="2000" b="0">
                <a:cs typeface="楷体_GB2312" charset="0"/>
              </a:rPr>
              <a:t>尔辈不能究物理。是非木</a:t>
            </a:r>
            <a:r>
              <a:rPr lang="zh-CN" sz="2000" b="0">
                <a:ea typeface="微软雅黑" panose="020B0503020204020204" pitchFamily="34" charset="-122"/>
              </a:rPr>
              <a:t>杮</a:t>
            </a:r>
            <a:r>
              <a:rPr lang="zh-CN" sz="2000" b="0">
                <a:cs typeface="楷体_GB2312" charset="0"/>
              </a:rPr>
              <a:t>，岂能为暴涨携之去？</a:t>
            </a:r>
            <a:endParaRPr lang="zh-CN" sz="2000" b="0">
              <a:solidFill>
                <a:srgbClr val="FF0000"/>
              </a:solidFill>
              <a:cs typeface="仿宋_GB2312" charset="0"/>
            </a:endParaRPr>
          </a:p>
          <a:p>
            <a:pPr indent="0"/>
            <a:endParaRPr lang="zh-CN" sz="2000" b="0">
              <a:solidFill>
                <a:srgbClr val="FF0000"/>
              </a:solidFill>
              <a:cs typeface="仿宋_GB2312" charset="0"/>
            </a:endParaRPr>
          </a:p>
          <a:p>
            <a:pPr indent="0"/>
            <a:endParaRPr lang="zh-CN" sz="2000" b="0">
              <a:solidFill>
                <a:srgbClr val="FF0000"/>
              </a:solidFill>
              <a:cs typeface="仿宋_GB2312" charset="0"/>
            </a:endParaRPr>
          </a:p>
          <a:p>
            <a:pPr indent="0"/>
            <a:endParaRPr lang="zh-CN" sz="2000" b="0">
              <a:solidFill>
                <a:srgbClr val="FF0000"/>
              </a:solidFill>
              <a:cs typeface="仿宋_GB2312" charset="0"/>
            </a:endParaRPr>
          </a:p>
          <a:p>
            <a:pPr indent="0"/>
            <a:endParaRPr lang="en-US" sz="20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0"/>
            <a:r>
              <a:rPr lang="en-US" sz="2000" b="0">
                <a:latin typeface="Times New Roman" panose="02020603050405020304" pitchFamily="18" charset="0"/>
                <a:ea typeface="微软雅黑" panose="020B0503020204020204" pitchFamily="34" charset="-122"/>
              </a:rPr>
              <a:t>(2)</a:t>
            </a:r>
            <a:r>
              <a:rPr lang="zh-CN" sz="2000" b="0">
                <a:cs typeface="楷体_GB2312" charset="0"/>
              </a:rPr>
              <a:t>如其言，果得于数里外。</a:t>
            </a:r>
            <a:endParaRPr lang="zh-CN" sz="2000" b="0">
              <a:solidFill>
                <a:srgbClr val="FF0000"/>
              </a:solidFill>
              <a:cs typeface="仿宋_GB2312" charset="0"/>
            </a:endParaRPr>
          </a:p>
          <a:p>
            <a:endParaRPr lang="zh-CN" altLang="en-US" sz="2000" b="0">
              <a:solidFill>
                <a:srgbClr val="FF0000"/>
              </a:solidFill>
              <a:cs typeface="仿宋_GB231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8720" y="1845311"/>
            <a:ext cx="624586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>
                <a:solidFill>
                  <a:srgbClr val="FF0000"/>
                </a:solidFill>
                <a:cs typeface="仿宋_GB2312" charset="0"/>
                <a:sym typeface="+mn-ea"/>
              </a:rPr>
              <a:t>你们这些人不能探求事物的道理。这不是木片，怎么会被暴涨的流水带走呢？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188720" y="3276600"/>
            <a:ext cx="572464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/>
            <a:r>
              <a:rPr lang="zh-CN">
                <a:solidFill>
                  <a:srgbClr val="FF0000"/>
                </a:solidFill>
                <a:cs typeface="仿宋_GB2312" charset="0"/>
                <a:sym typeface="+mn-ea"/>
              </a:rPr>
              <a:t>按照他的话去寻找，果然在上游的几里外寻到了石兽。</a:t>
            </a:r>
            <a:endParaRPr lang="zh-CN" altLang="en-US"/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>
          <a:xfrm>
            <a:off x="107952" y="0"/>
            <a:ext cx="4751705" cy="504190"/>
          </a:xfrm>
          <a:prstGeom prst="rect">
            <a:avLst/>
          </a:prstGeom>
        </p:spPr>
        <p:txBody>
          <a:bodyPr/>
          <a:lstStyle/>
          <a:p>
            <a:pPr marR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kern="1200" cap="none" spc="0" normalizeH="0" baseline="0" noProof="0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随堂检测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>
          <a:xfrm>
            <a:off x="107952" y="0"/>
            <a:ext cx="4751705" cy="504190"/>
          </a:xfrm>
          <a:prstGeom prst="rect">
            <a:avLst/>
          </a:prstGeom>
        </p:spPr>
        <p:txBody>
          <a:bodyPr/>
          <a:lstStyle/>
          <a:p>
            <a:pPr marR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kern="1200" cap="none" spc="0" normalizeH="0" baseline="0" noProof="0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提升进阶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854712" y="677544"/>
            <a:ext cx="7898765" cy="3539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57200" algn="l" fontAlgn="auto"/>
            <a:r>
              <a:rPr lang="zh-CN" sz="1600" b="0">
                <a:ea typeface="微软雅黑" panose="020B0503020204020204" pitchFamily="34" charset="-122"/>
              </a:rPr>
              <a:t>阅读下面文言文，完成题目。</a:t>
            </a:r>
            <a:endParaRPr lang="zh-CN" sz="1600" b="0">
              <a:ea typeface="黑体" panose="02010609060101010101" pitchFamily="49" charset="-122"/>
            </a:endParaRPr>
          </a:p>
          <a:p>
            <a:pPr indent="457200" algn="l" fontAlgn="auto"/>
            <a:r>
              <a:rPr lang="zh-CN" sz="1600" b="1">
                <a:ea typeface="黑体" panose="02010609060101010101" pitchFamily="49" charset="-122"/>
              </a:rPr>
              <a:t>                                                                       农夫与行者</a:t>
            </a:r>
            <a:endParaRPr lang="zh-CN" sz="1600" b="0">
              <a:cs typeface="楷体_GB2312" charset="0"/>
            </a:endParaRPr>
          </a:p>
          <a:p>
            <a:pPr indent="457200" algn="l" fontAlgn="auto"/>
            <a:r>
              <a:rPr lang="zh-CN" sz="1600" b="0">
                <a:cs typeface="楷体_GB2312" charset="0"/>
              </a:rPr>
              <a:t>         道旁有甫田，农夫耕之，数息而后一锄。行者见而曰：</a:t>
            </a:r>
            <a:r>
              <a:rPr lang="en-US" sz="1600" b="0">
                <a:latin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sz="1600" b="0">
                <a:cs typeface="楷体_GB2312" charset="0"/>
              </a:rPr>
              <a:t>甚矣，农之惰也！田且甫矣，数息而后一锄，将终岁无能为乎！</a:t>
            </a:r>
            <a:r>
              <a:rPr lang="en-US" sz="1600" b="0">
                <a:latin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sz="1600" b="0">
                <a:cs typeface="楷体_GB2312" charset="0"/>
              </a:rPr>
              <a:t>农夫闻之，招行者曰：</a:t>
            </a:r>
            <a:r>
              <a:rPr lang="en-US" sz="1600" b="0">
                <a:latin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sz="1600" b="0">
                <a:cs typeface="楷体_GB2312" charset="0"/>
              </a:rPr>
              <a:t>余将老于农矣予，而莫知所以耕，子可示我以耕之道乎？</a:t>
            </a:r>
            <a:r>
              <a:rPr lang="en-US" sz="1600" b="0">
                <a:latin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sz="1600" b="0">
                <a:cs typeface="楷体_GB2312" charset="0"/>
              </a:rPr>
              <a:t>行者于是解衣下田，一息而数锄，一锄尽一身之力。未及移时，而气竭汗雨，喘喘焉，不能作声，且仆于田</a:t>
            </a:r>
            <a:r>
              <a:rPr lang="zh-CN" sz="1600" b="0">
                <a:latin typeface="Times New Roman" panose="02020603050405020304" pitchFamily="18" charset="0"/>
                <a:cs typeface="楷体_GB2312" charset="0"/>
              </a:rPr>
              <a:t>。徐谓农夫曰：</a:t>
            </a:r>
            <a:r>
              <a:rPr lang="en-US" sz="1600" b="0">
                <a:latin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sz="1600" b="0">
                <a:latin typeface="Times New Roman" panose="02020603050405020304" pitchFamily="18" charset="0"/>
                <a:cs typeface="楷体_GB2312" charset="0"/>
              </a:rPr>
              <a:t>今而后知耕之难也！</a:t>
            </a:r>
            <a:r>
              <a:rPr lang="en-US" sz="1600" b="0">
                <a:latin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sz="1600" b="0">
                <a:latin typeface="Times New Roman" panose="02020603050405020304" pitchFamily="18" charset="0"/>
                <a:cs typeface="楷体_GB2312" charset="0"/>
              </a:rPr>
              <a:t>农夫曰：</a:t>
            </a:r>
            <a:r>
              <a:rPr lang="en-US" sz="1600" b="0">
                <a:latin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sz="1600" b="0" u="sng">
                <a:cs typeface="楷体_GB2312" charset="0"/>
              </a:rPr>
              <a:t>非耕难乃子之术误矣人之处事亦然欲速则不达也</a:t>
            </a:r>
            <a:r>
              <a:rPr lang="zh-CN" sz="1600" b="0">
                <a:cs typeface="楷体_GB2312" charset="0"/>
              </a:rPr>
              <a:t>。</a:t>
            </a:r>
            <a:r>
              <a:rPr lang="en-US" sz="1600" b="0">
                <a:latin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sz="1600" b="0">
                <a:cs typeface="楷体_GB2312" charset="0"/>
              </a:rPr>
              <a:t>行者服而退。</a:t>
            </a:r>
            <a:endParaRPr lang="en-US" sz="16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457200" algn="l" fontAlgn="auto"/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1.</a:t>
            </a:r>
            <a:r>
              <a:rPr lang="zh-CN" sz="1600" b="0">
                <a:ea typeface="微软雅黑" panose="020B0503020204020204" pitchFamily="34" charset="-122"/>
              </a:rPr>
              <a:t>下列句中加点词的解释，不正确的一项是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sz="1600" b="0">
                <a:ea typeface="微软雅黑" panose="020B0503020204020204" pitchFamily="34" charset="-122"/>
              </a:rPr>
              <a:t>　　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 indent="457200" algn="l" fontAlgn="auto"/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sz="1600" b="0">
                <a:ea typeface="微软雅黑" panose="020B0503020204020204" pitchFamily="34" charset="-122"/>
              </a:rPr>
              <a:t>．行者于是解衣下田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sz="1600" b="0">
                <a:ea typeface="微软雅黑" panose="020B0503020204020204" pitchFamily="34" charset="-122"/>
              </a:rPr>
              <a:t>过路的人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 indent="457200" algn="l" fontAlgn="auto"/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zh-CN" sz="1600" b="0">
                <a:ea typeface="微软雅黑" panose="020B0503020204020204" pitchFamily="34" charset="-122"/>
              </a:rPr>
              <a:t>．而气竭汗雨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sz="1600" b="0">
                <a:ea typeface="微软雅黑" panose="020B0503020204020204" pitchFamily="34" charset="-122"/>
              </a:rPr>
              <a:t>尽、完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 indent="457200" algn="l" fontAlgn="auto"/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zh-CN" sz="1600" b="0">
                <a:ea typeface="微软雅黑" panose="020B0503020204020204" pitchFamily="34" charset="-122"/>
              </a:rPr>
              <a:t>．徐谓农夫曰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sz="1600" b="0">
                <a:ea typeface="微软雅黑" panose="020B0503020204020204" pitchFamily="34" charset="-122"/>
              </a:rPr>
              <a:t>告诉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 indent="457200" algn="l" fontAlgn="auto"/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r>
              <a:rPr lang="zh-CN" sz="1600" b="0">
                <a:ea typeface="微软雅黑" panose="020B0503020204020204" pitchFamily="34" charset="-122"/>
              </a:rPr>
              <a:t>．行者服而退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sz="1600" b="0">
                <a:ea typeface="微软雅黑" panose="020B0503020204020204" pitchFamily="34" charset="-122"/>
              </a:rPr>
              <a:t>退出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endParaRPr lang="zh-CN" sz="1600" b="0">
              <a:ea typeface="黑体" panose="02010609060101010101" pitchFamily="49" charset="-122"/>
            </a:endParaRPr>
          </a:p>
          <a:p>
            <a:endParaRPr lang="zh-CN" altLang="en-US" sz="1600" b="0">
              <a:cs typeface="仿宋_GB231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59655" y="2632075"/>
            <a:ext cx="35137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03275" y="3950971"/>
            <a:ext cx="74409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>
                <a:solidFill>
                  <a:srgbClr val="FF0000"/>
                </a:solidFill>
                <a:ea typeface="黑体" panose="02010609060101010101" pitchFamily="49" charset="-122"/>
                <a:sym typeface="+mn-ea"/>
              </a:rPr>
              <a:t>【解析】</a:t>
            </a: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sz="1400">
                <a:solidFill>
                  <a:srgbClr val="FF0000"/>
                </a:solidFill>
                <a:cs typeface="仿宋_GB2312" charset="0"/>
                <a:sym typeface="+mn-ea"/>
              </a:rPr>
              <a:t>解答此类题目时，应先理解</a:t>
            </a:r>
            <a:r>
              <a:rPr lang="zh-CN" sz="140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词语所在句子的意思，然后根据句子的翻译推断词语意思。</a:t>
            </a: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A</a:t>
            </a:r>
            <a:r>
              <a:rPr lang="zh-CN" sz="1400">
                <a:solidFill>
                  <a:srgbClr val="FF0000"/>
                </a:solidFill>
                <a:cs typeface="仿宋_GB2312" charset="0"/>
                <a:sym typeface="+mn-ea"/>
              </a:rPr>
              <a:t>项句意为：过路人于是就脱下衣服走到田里。解释正确。</a:t>
            </a: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B</a:t>
            </a:r>
            <a:r>
              <a:rPr lang="zh-CN" sz="1400">
                <a:solidFill>
                  <a:srgbClr val="FF0000"/>
                </a:solidFill>
                <a:cs typeface="仿宋_GB2312" charset="0"/>
                <a:sym typeface="+mn-ea"/>
              </a:rPr>
              <a:t>项句意为：力气用完了，汗如雨下。解释正确。</a:t>
            </a: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C</a:t>
            </a:r>
            <a:r>
              <a:rPr lang="zh-CN" sz="1400">
                <a:solidFill>
                  <a:srgbClr val="FF0000"/>
                </a:solidFill>
                <a:cs typeface="仿宋_GB2312" charset="0"/>
                <a:sym typeface="+mn-ea"/>
              </a:rPr>
              <a:t>项句意为：慢慢地对农夫说。解释正确。</a:t>
            </a: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D</a:t>
            </a:r>
            <a:r>
              <a:rPr lang="zh-CN" sz="1400">
                <a:solidFill>
                  <a:srgbClr val="FF0000"/>
                </a:solidFill>
                <a:cs typeface="仿宋_GB2312" charset="0"/>
                <a:sym typeface="+mn-ea"/>
              </a:rPr>
              <a:t>项句意为：过路人心服口服地离去了。</a:t>
            </a:r>
            <a:r>
              <a:rPr lang="en-US" sz="140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“</a:t>
            </a:r>
            <a:r>
              <a:rPr lang="zh-CN" sz="1400">
                <a:solidFill>
                  <a:srgbClr val="FF0000"/>
                </a:solidFill>
                <a:cs typeface="仿宋_GB2312" charset="0"/>
                <a:sym typeface="+mn-ea"/>
              </a:rPr>
              <a:t>退</a:t>
            </a:r>
            <a:r>
              <a:rPr lang="en-US" sz="140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sz="1400">
                <a:solidFill>
                  <a:srgbClr val="FF0000"/>
                </a:solidFill>
                <a:cs typeface="仿宋_GB2312" charset="0"/>
                <a:sym typeface="+mn-ea"/>
              </a:rPr>
              <a:t>应是</a:t>
            </a:r>
            <a:r>
              <a:rPr lang="en-US" sz="140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“</a:t>
            </a:r>
            <a:r>
              <a:rPr lang="zh-CN" sz="1400">
                <a:solidFill>
                  <a:srgbClr val="FF0000"/>
                </a:solidFill>
                <a:cs typeface="仿宋_GB2312" charset="0"/>
                <a:sym typeface="+mn-ea"/>
              </a:rPr>
              <a:t>离去</a:t>
            </a:r>
            <a:r>
              <a:rPr lang="en-US" sz="140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sz="1400">
                <a:solidFill>
                  <a:srgbClr val="FF0000"/>
                </a:solidFill>
                <a:cs typeface="仿宋_GB2312" charset="0"/>
                <a:sym typeface="+mn-ea"/>
              </a:rPr>
              <a:t>的意思。</a:t>
            </a:r>
            <a:endParaRPr lang="zh-CN" altLang="en-US" sz="1400" b="0">
              <a:solidFill>
                <a:srgbClr val="FF0000"/>
              </a:solidFill>
              <a:cs typeface="仿宋_GB2312" charset="0"/>
            </a:endParaRPr>
          </a:p>
          <a:p>
            <a:endParaRPr lang="zh-CN" altLang="en-US" sz="1400" b="0">
              <a:solidFill>
                <a:srgbClr val="FF0000"/>
              </a:solidFill>
              <a:cs typeface="仿宋_GB2312" charset="0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83312" y="778511"/>
            <a:ext cx="6976745" cy="280076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2.</a:t>
            </a:r>
            <a:r>
              <a:rPr lang="zh-CN" sz="1600" b="0">
                <a:ea typeface="微软雅黑" panose="020B0503020204020204" pitchFamily="34" charset="-122"/>
              </a:rPr>
              <a:t>用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“/”</a:t>
            </a:r>
            <a:r>
              <a:rPr lang="zh-CN" sz="1600" b="0">
                <a:ea typeface="微软雅黑" panose="020B0503020204020204" pitchFamily="34" charset="-122"/>
              </a:rPr>
              <a:t>给下面的句子断句。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sz="1600" b="0">
                <a:ea typeface="微软雅黑" panose="020B0503020204020204" pitchFamily="34" charset="-122"/>
              </a:rPr>
              <a:t>限断三处</a:t>
            </a:r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endParaRPr lang="zh-CN" sz="1600" b="0">
              <a:cs typeface="楷体_GB2312" charset="0"/>
            </a:endParaRPr>
          </a:p>
          <a:p>
            <a:pPr indent="0"/>
            <a:r>
              <a:rPr lang="zh-CN" sz="1600" b="0">
                <a:cs typeface="楷体_GB2312" charset="0"/>
              </a:rPr>
              <a:t>非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耕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难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乃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子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之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术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误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矣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人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之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处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事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亦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然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欲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速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则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不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达</a:t>
            </a:r>
            <a:r>
              <a:rPr lang="en-US" sz="1600" b="0">
                <a:latin typeface="Times New Roman" panose="02020603050405020304" pitchFamily="18" charset="0"/>
                <a:cs typeface="楷体_GB2312" charset="0"/>
              </a:rPr>
              <a:t> </a:t>
            </a:r>
            <a:r>
              <a:rPr lang="zh-CN" sz="1600" b="0">
                <a:cs typeface="楷体_GB2312" charset="0"/>
              </a:rPr>
              <a:t>也</a:t>
            </a:r>
            <a:endParaRPr lang="zh-CN" sz="1600" b="0">
              <a:solidFill>
                <a:srgbClr val="FF0000"/>
              </a:solidFill>
              <a:cs typeface="仿宋_GB2312" charset="0"/>
            </a:endParaRPr>
          </a:p>
          <a:p>
            <a:pPr indent="0"/>
            <a:endParaRPr lang="zh-CN" sz="1600" b="0">
              <a:ea typeface="黑体" panose="02010609060101010101" pitchFamily="49" charset="-122"/>
            </a:endParaRPr>
          </a:p>
          <a:p>
            <a:pPr indent="0"/>
            <a:endParaRPr lang="en-US" sz="16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0"/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3.</a:t>
            </a:r>
            <a:r>
              <a:rPr lang="zh-CN" sz="1600" b="0">
                <a:ea typeface="微软雅黑" panose="020B0503020204020204" pitchFamily="34" charset="-122"/>
              </a:rPr>
              <a:t>用现代汉语翻译下面的句子。</a:t>
            </a:r>
            <a:endParaRPr lang="zh-CN" sz="1600" b="0">
              <a:cs typeface="楷体_GB2312" charset="0"/>
            </a:endParaRPr>
          </a:p>
          <a:p>
            <a:pPr indent="0"/>
            <a:r>
              <a:rPr lang="zh-CN" sz="1600" b="0">
                <a:cs typeface="楷体_GB2312" charset="0"/>
              </a:rPr>
              <a:t>余将老于农矣予，而莫知所以耕，子可示我以耕之道乎？</a:t>
            </a:r>
            <a:endParaRPr lang="zh-CN" sz="1600" b="0">
              <a:solidFill>
                <a:srgbClr val="FF0000"/>
              </a:solidFill>
              <a:cs typeface="仿宋_GB2312" charset="0"/>
            </a:endParaRPr>
          </a:p>
          <a:p>
            <a:pPr indent="0"/>
            <a:endParaRPr lang="zh-CN" sz="1600" b="0">
              <a:ea typeface="黑体" panose="02010609060101010101" pitchFamily="49" charset="-122"/>
            </a:endParaRPr>
          </a:p>
          <a:p>
            <a:pPr indent="0"/>
            <a:endParaRPr lang="zh-CN" sz="1600" b="0">
              <a:ea typeface="黑体" panose="02010609060101010101" pitchFamily="49" charset="-122"/>
            </a:endParaRPr>
          </a:p>
          <a:p>
            <a:pPr indent="0"/>
            <a:endParaRPr lang="en-US" sz="16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0"/>
            <a:r>
              <a:rPr lang="en-US" sz="1600" b="0">
                <a:latin typeface="Times New Roman" panose="02020603050405020304" pitchFamily="18" charset="0"/>
                <a:ea typeface="微软雅黑" panose="020B0503020204020204" pitchFamily="34" charset="-122"/>
              </a:rPr>
              <a:t>5.</a:t>
            </a:r>
            <a:r>
              <a:rPr lang="zh-CN" sz="1600" b="0">
                <a:ea typeface="微软雅黑" panose="020B0503020204020204" pitchFamily="34" charset="-122"/>
              </a:rPr>
              <a:t>结合文章内容，你认为行者是一个怎样的人？</a:t>
            </a:r>
            <a:endParaRPr lang="zh-CN" sz="1600" b="0">
              <a:solidFill>
                <a:srgbClr val="FF0000"/>
              </a:solidFill>
              <a:cs typeface="仿宋_GB2312" charset="0"/>
            </a:endParaRPr>
          </a:p>
          <a:p>
            <a:endParaRPr lang="zh-CN" altLang="en-US" sz="1600" b="0">
              <a:cs typeface="仿宋_GB231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09982" y="2326641"/>
            <a:ext cx="630237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1600">
                <a:solidFill>
                  <a:srgbClr val="FF0000"/>
                </a:solidFill>
                <a:cs typeface="仿宋_GB2312" charset="0"/>
                <a:sym typeface="+mn-ea"/>
              </a:rPr>
              <a:t>我一辈子种地，快要老死在这上面了，可是到如今也不知道怎样耕地，你可以把耕地的方法示范给我吗？</a:t>
            </a:r>
            <a:endParaRPr lang="zh-CN" altLang="en-US" sz="1600">
              <a:solidFill>
                <a:srgbClr val="FF0000"/>
              </a:solidFill>
              <a:cs typeface="仿宋_GB2312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9981" y="1397000"/>
            <a:ext cx="4666662" cy="33855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1600">
                <a:solidFill>
                  <a:srgbClr val="FF0000"/>
                </a:solidFill>
                <a:cs typeface="仿宋_GB2312" charset="0"/>
                <a:sym typeface="+mn-ea"/>
              </a:rPr>
              <a:t>非耕难</a:t>
            </a:r>
            <a:r>
              <a:rPr lang="en-US" sz="160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/</a:t>
            </a:r>
            <a:r>
              <a:rPr lang="zh-CN" sz="1600">
                <a:solidFill>
                  <a:srgbClr val="FF0000"/>
                </a:solidFill>
                <a:cs typeface="仿宋_GB2312" charset="0"/>
                <a:sym typeface="+mn-ea"/>
              </a:rPr>
              <a:t>乃子之术误矣</a:t>
            </a:r>
            <a:r>
              <a:rPr lang="en-US" sz="160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/</a:t>
            </a:r>
            <a:r>
              <a:rPr lang="zh-CN" sz="1600">
                <a:solidFill>
                  <a:srgbClr val="FF0000"/>
                </a:solidFill>
                <a:cs typeface="仿宋_GB2312" charset="0"/>
                <a:sym typeface="+mn-ea"/>
              </a:rPr>
              <a:t>人之处事亦然</a:t>
            </a:r>
            <a:r>
              <a:rPr lang="en-US" sz="160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  <a:sym typeface="+mn-ea"/>
              </a:rPr>
              <a:t>/</a:t>
            </a:r>
            <a:r>
              <a:rPr lang="zh-CN" sz="1600">
                <a:solidFill>
                  <a:srgbClr val="FF0000"/>
                </a:solidFill>
                <a:cs typeface="仿宋_GB2312" charset="0"/>
                <a:sym typeface="+mn-ea"/>
              </a:rPr>
              <a:t>欲速则不达也</a:t>
            </a:r>
            <a:endParaRPr lang="zh-CN" altLang="en-US" sz="1600">
              <a:solidFill>
                <a:srgbClr val="FF0000"/>
              </a:solidFill>
              <a:cs typeface="仿宋_GB2312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09982" y="3424555"/>
            <a:ext cx="6435725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600" b="0">
                <a:solidFill>
                  <a:srgbClr val="FF0000"/>
                </a:solidFill>
                <a:cs typeface="仿宋_GB2312" charset="0"/>
              </a:rPr>
              <a:t>示例：行者是一个眼高手低、缺少实践经验的人。</a:t>
            </a:r>
            <a:r>
              <a:rPr lang="en-US" sz="1600" b="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</a:rPr>
              <a:t>(</a:t>
            </a:r>
            <a:r>
              <a:rPr lang="zh-CN" sz="1600" b="0">
                <a:solidFill>
                  <a:srgbClr val="FF0000"/>
                </a:solidFill>
                <a:cs typeface="仿宋_GB2312" charset="0"/>
              </a:rPr>
              <a:t>意思对即</a:t>
            </a:r>
            <a:r>
              <a:rPr lang="zh-CN" sz="1600" b="0">
                <a:solidFill>
                  <a:srgbClr val="FF0000"/>
                </a:solidFill>
                <a:latin typeface="Times New Roman" panose="02020603050405020304" pitchFamily="18" charset="0"/>
                <a:cs typeface="仿宋_GB2312" charset="0"/>
              </a:rPr>
              <a:t>可</a:t>
            </a:r>
            <a:r>
              <a:rPr lang="en-US" sz="16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600" b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标题 1"/>
          <p:cNvSpPr txBox="1">
            <a:spLocks noChangeArrowheads="1"/>
          </p:cNvSpPr>
          <p:nvPr/>
        </p:nvSpPr>
        <p:spPr>
          <a:xfrm>
            <a:off x="107952" y="0"/>
            <a:ext cx="4751705" cy="504190"/>
          </a:xfrm>
          <a:prstGeom prst="rect">
            <a:avLst/>
          </a:prstGeom>
        </p:spPr>
        <p:txBody>
          <a:bodyPr/>
          <a:lstStyle/>
          <a:p>
            <a:pPr marR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kern="1200" cap="none" spc="0" normalizeH="0" baseline="0" noProof="0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提升进阶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 noChangeArrowheads="1"/>
          </p:cNvSpPr>
          <p:nvPr/>
        </p:nvSpPr>
        <p:spPr>
          <a:xfrm>
            <a:off x="107952" y="0"/>
            <a:ext cx="4751705" cy="504190"/>
          </a:xfrm>
          <a:prstGeom prst="rect">
            <a:avLst/>
          </a:prstGeom>
        </p:spPr>
        <p:txBody>
          <a:bodyPr/>
          <a:lstStyle/>
          <a:p>
            <a:pPr marR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kern="1200" cap="none" spc="0" normalizeH="0" baseline="0" noProof="0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提升进阶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384300" y="969010"/>
            <a:ext cx="6489700" cy="329320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/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【参考译文】</a:t>
            </a:r>
          </a:p>
          <a:p>
            <a:pPr indent="0" fontAlgn="auto"/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农夫与行者</a:t>
            </a:r>
          </a:p>
          <a:p>
            <a:pPr indent="0" fontAlgn="auto"/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道路旁边有一大块田，有个农民在田里耕种，他喘几口气以后才挥一下锄头。有个过路人看见了就说：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你这个农夫真是太懒了！田地这么大，你喘几口气才挥一下锄头，就是到了年终也干不完呀！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农夫听了，扬手招呼过路的人说：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我一辈子种地，快要老死在这上面了，可是到如今也不知道怎样耕地，你可以把耕地的方法示范给我吗？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过路人于是就脱下衣服走到田里，喘一口气连挥几下锄头，每锄一下都用尽全身的力气。没有多长时间，他力气用完了，汗如雨下，气喘吁吁，连声音都发不出了，向前倒在田里。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他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慢慢地对农夫说：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我从今以后知道耕地的困难啦！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农夫说：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不是耕地困难，而是你的方法错了！人处理事情也是这样，想要刻意追求速度反而达不到目的。</a:t>
            </a:r>
            <a:r>
              <a:rPr 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过路人心服口服地离去了。</a:t>
            </a:r>
            <a:endParaRPr lang="zh-CN" altLang="en-US" sz="1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25041">
    <p:wheel spokes="8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作业布置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27748" y="1193166"/>
            <a:ext cx="4572000" cy="120032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背诵课文并能准确地翻译原文。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理解并掌握文中的重点实词。</a:t>
            </a:r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51675" y="3310890"/>
            <a:ext cx="1365250" cy="1249680"/>
          </a:xfrm>
          <a:prstGeom prst="rect">
            <a:avLst/>
          </a:prstGeom>
        </p:spPr>
      </p:pic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403350" y="1977629"/>
            <a:ext cx="6400800" cy="1314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zh-CN" altLang="en-US" sz="9600" b="1" dirty="0" smtClean="0">
                <a:solidFill>
                  <a:schemeClr val="accent6">
                    <a:lumMod val="75000"/>
                  </a:schemeClr>
                </a:solidFill>
              </a:rPr>
              <a:t>谢谢观赏</a:t>
            </a:r>
            <a:r>
              <a:rPr lang="en-US" altLang="zh-CN" sz="96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zh-CN" altLang="en-US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/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13067" y="1246320"/>
            <a:ext cx="6211877" cy="22529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altLang="en-US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笔记体小说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是中国古典小说的一种，是具有小说性质、</a:t>
            </a:r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介于随笔和小说之间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的一种文体。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笔记体小说多以</a:t>
            </a:r>
            <a:r>
              <a:rPr lang="zh-CN" altLang="en-US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人物趣闻轶事</a:t>
            </a:r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zh-CN" altLang="en-US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民间故事传说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为题材，具有</a:t>
            </a:r>
            <a:r>
              <a:rPr lang="zh-CN" altLang="en-US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写人粗疏、叙事简约、篇幅短小、形式灵活、不拘一格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的特点。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起源可以追溯到南朝刘义庆的《世说新语》。</a:t>
            </a:r>
          </a:p>
        </p:txBody>
      </p:sp>
      <p:sp>
        <p:nvSpPr>
          <p:cNvPr id="5" name="标题 1"/>
          <p:cNvSpPr txBox="1"/>
          <p:nvPr/>
        </p:nvSpPr>
        <p:spPr>
          <a:xfrm>
            <a:off x="10750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solidFill>
                  <a:srgbClr val="FF930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文体知识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930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/>
          <p:nvPr/>
        </p:nvSpPr>
        <p:spPr>
          <a:xfrm>
            <a:off x="2033718" y="1532201"/>
            <a:ext cx="631904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gān</a:t>
            </a:r>
          </a:p>
        </p:txBody>
      </p:sp>
      <p:sp>
        <p:nvSpPr>
          <p:cNvPr id="6150" name="Text Box 6"/>
          <p:cNvSpPr txBox="1"/>
          <p:nvPr/>
        </p:nvSpPr>
        <p:spPr>
          <a:xfrm>
            <a:off x="3275857" y="1531263"/>
            <a:ext cx="393056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pǐ</a:t>
            </a:r>
          </a:p>
        </p:txBody>
      </p:sp>
      <p:sp>
        <p:nvSpPr>
          <p:cNvPr id="6151" name="Text Box 7"/>
          <p:cNvSpPr txBox="1"/>
          <p:nvPr/>
        </p:nvSpPr>
        <p:spPr>
          <a:xfrm>
            <a:off x="4193959" y="1531263"/>
            <a:ext cx="766557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zhào</a:t>
            </a:r>
          </a:p>
        </p:txBody>
      </p:sp>
      <p:sp>
        <p:nvSpPr>
          <p:cNvPr id="6152" name="Text Box 8"/>
          <p:cNvSpPr txBox="1"/>
          <p:nvPr/>
        </p:nvSpPr>
        <p:spPr>
          <a:xfrm>
            <a:off x="5325878" y="1531263"/>
            <a:ext cx="468398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yè</a:t>
            </a:r>
          </a:p>
        </p:txBody>
      </p:sp>
      <p:sp>
        <p:nvSpPr>
          <p:cNvPr id="6153" name="Text Box 9"/>
          <p:cNvSpPr txBox="1"/>
          <p:nvPr/>
        </p:nvSpPr>
        <p:spPr>
          <a:xfrm>
            <a:off x="6656793" y="1477257"/>
            <a:ext cx="482824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p</a:t>
            </a:r>
            <a:r>
              <a:rPr lang="en-US" altLang="zh-CN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á</a:t>
            </a:r>
          </a:p>
        </p:txBody>
      </p:sp>
      <p:sp>
        <p:nvSpPr>
          <p:cNvPr id="6154" name="Text Box 10"/>
          <p:cNvSpPr txBox="1"/>
          <p:nvPr/>
        </p:nvSpPr>
        <p:spPr>
          <a:xfrm>
            <a:off x="2046744" y="2395359"/>
            <a:ext cx="468398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f</a:t>
            </a:r>
            <a:r>
              <a:rPr lang="en-US" altLang="zh-CN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è</a:t>
            </a:r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i</a:t>
            </a:r>
          </a:p>
        </p:txBody>
      </p:sp>
      <p:sp>
        <p:nvSpPr>
          <p:cNvPr id="6155" name="Text Box 11"/>
          <p:cNvSpPr txBox="1"/>
          <p:nvPr/>
        </p:nvSpPr>
        <p:spPr>
          <a:xfrm>
            <a:off x="3207081" y="2359439"/>
            <a:ext cx="617477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yān</a:t>
            </a:r>
          </a:p>
        </p:txBody>
      </p:sp>
      <p:sp>
        <p:nvSpPr>
          <p:cNvPr id="6156" name="Text Box 12"/>
          <p:cNvSpPr txBox="1"/>
          <p:nvPr/>
        </p:nvSpPr>
        <p:spPr>
          <a:xfrm>
            <a:off x="4286445" y="2395359"/>
            <a:ext cx="542136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niè</a:t>
            </a:r>
          </a:p>
        </p:txBody>
      </p:sp>
      <p:sp>
        <p:nvSpPr>
          <p:cNvPr id="6157" name="Text Box 13"/>
          <p:cNvSpPr txBox="1"/>
          <p:nvPr/>
        </p:nvSpPr>
        <p:spPr>
          <a:xfrm>
            <a:off x="6639771" y="2395359"/>
            <a:ext cx="617477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xué</a:t>
            </a:r>
          </a:p>
        </p:txBody>
      </p:sp>
      <p:sp>
        <p:nvSpPr>
          <p:cNvPr id="6158" name="Text Box 14"/>
          <p:cNvSpPr txBox="1"/>
          <p:nvPr/>
        </p:nvSpPr>
        <p:spPr>
          <a:xfrm>
            <a:off x="3101705" y="3219822"/>
            <a:ext cx="394660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yì</a:t>
            </a:r>
          </a:p>
        </p:txBody>
      </p:sp>
      <p:sp>
        <p:nvSpPr>
          <p:cNvPr id="6159" name="Text Box 15"/>
          <p:cNvSpPr txBox="1"/>
          <p:nvPr/>
        </p:nvSpPr>
        <p:spPr>
          <a:xfrm>
            <a:off x="5364255" y="2395359"/>
            <a:ext cx="468398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yú</a:t>
            </a:r>
          </a:p>
        </p:txBody>
      </p:sp>
      <p:sp>
        <p:nvSpPr>
          <p:cNvPr id="6161" name="Text Box 17"/>
          <p:cNvSpPr txBox="1"/>
          <p:nvPr/>
        </p:nvSpPr>
        <p:spPr>
          <a:xfrm>
            <a:off x="1709682" y="3259455"/>
            <a:ext cx="468398" cy="4154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100" dirty="0">
                <a:solidFill>
                  <a:srgbClr val="0000FF"/>
                </a:solidFill>
                <a:latin typeface="汉语拼音" panose="000B0604020202020204" pitchFamily="34" charset="0"/>
                <a:ea typeface="微软雅黑" panose="020B0503020204020204" pitchFamily="34" charset="-122"/>
                <a:cs typeface="汉语拼音" panose="000B0604020202020204" pitchFamily="34" charset="0"/>
              </a:rPr>
              <a:t>sù</a:t>
            </a:r>
          </a:p>
        </p:txBody>
      </p:sp>
      <p:sp>
        <p:nvSpPr>
          <p:cNvPr id="2" name="矩形 1"/>
          <p:cNvSpPr/>
          <p:nvPr/>
        </p:nvSpPr>
        <p:spPr>
          <a:xfrm>
            <a:off x="1611832" y="1761661"/>
            <a:ext cx="954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河</a:t>
            </a:r>
            <a:r>
              <a:rPr lang="zh-CN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</a:t>
            </a:r>
            <a:endParaRPr lang="zh-CN" altLang="en-US" sz="3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46210" y="1815667"/>
            <a:ext cx="5693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圮</a:t>
            </a:r>
          </a:p>
        </p:txBody>
      </p:sp>
      <p:sp>
        <p:nvSpPr>
          <p:cNvPr id="4" name="矩形 3"/>
          <p:cNvSpPr/>
          <p:nvPr/>
        </p:nvSpPr>
        <p:spPr>
          <a:xfrm>
            <a:off x="4263603" y="1815667"/>
            <a:ext cx="5693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棹</a:t>
            </a:r>
            <a:endParaRPr lang="zh-CN" altLang="en-US" sz="3000" dirty="0"/>
          </a:p>
        </p:txBody>
      </p:sp>
      <p:sp>
        <p:nvSpPr>
          <p:cNvPr id="5" name="矩形 4"/>
          <p:cNvSpPr/>
          <p:nvPr/>
        </p:nvSpPr>
        <p:spPr>
          <a:xfrm>
            <a:off x="5274079" y="1770806"/>
            <a:ext cx="5693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曳</a:t>
            </a:r>
          </a:p>
        </p:txBody>
      </p:sp>
      <p:sp>
        <p:nvSpPr>
          <p:cNvPr id="6" name="矩形 5"/>
          <p:cNvSpPr/>
          <p:nvPr/>
        </p:nvSpPr>
        <p:spPr>
          <a:xfrm>
            <a:off x="6246187" y="1770806"/>
            <a:ext cx="954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铁</a:t>
            </a:r>
            <a:r>
              <a:rPr lang="zh-CN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钯</a:t>
            </a:r>
            <a:endParaRPr lang="zh-CN" altLang="en-US" sz="3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01671" y="2625756"/>
            <a:ext cx="954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木</a:t>
            </a:r>
            <a:r>
              <a:rPr lang="zh-CN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杮</a:t>
            </a:r>
            <a:endParaRPr lang="zh-CN" altLang="en-US" sz="3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21851" y="2625756"/>
            <a:ext cx="5693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湮</a:t>
            </a:r>
          </a:p>
        </p:txBody>
      </p:sp>
      <p:sp>
        <p:nvSpPr>
          <p:cNvPr id="9" name="矩形 8"/>
          <p:cNvSpPr/>
          <p:nvPr/>
        </p:nvSpPr>
        <p:spPr>
          <a:xfrm>
            <a:off x="4279576" y="2625756"/>
            <a:ext cx="5693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啮</a:t>
            </a:r>
          </a:p>
        </p:txBody>
      </p:sp>
      <p:sp>
        <p:nvSpPr>
          <p:cNvPr id="10" name="矩形 9"/>
          <p:cNvSpPr/>
          <p:nvPr/>
        </p:nvSpPr>
        <p:spPr>
          <a:xfrm>
            <a:off x="6300193" y="2634902"/>
            <a:ext cx="954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坎</a:t>
            </a:r>
            <a:r>
              <a:rPr lang="zh-CN" altLang="en-US" sz="3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穴</a:t>
            </a:r>
            <a:endParaRPr lang="zh-CN" altLang="en-US" sz="3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65838" y="3508928"/>
            <a:ext cx="954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溯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流</a:t>
            </a:r>
            <a:endParaRPr lang="zh-CN" altLang="en-US"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29490" y="3489853"/>
            <a:ext cx="954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臆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断</a:t>
            </a:r>
            <a:endParaRPr lang="zh-CN" altLang="en-US"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44925" y="2625756"/>
            <a:ext cx="5693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欤</a:t>
            </a:r>
          </a:p>
        </p:txBody>
      </p:sp>
      <p:sp>
        <p:nvSpPr>
          <p:cNvPr id="14" name="矩形 13"/>
          <p:cNvSpPr/>
          <p:nvPr/>
        </p:nvSpPr>
        <p:spPr>
          <a:xfrm>
            <a:off x="3673614" y="66357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字词正音</a:t>
            </a:r>
          </a:p>
        </p:txBody>
      </p:sp>
      <p:sp>
        <p:nvSpPr>
          <p:cNvPr id="15" name="标题 1"/>
          <p:cNvSpPr txBox="1"/>
          <p:nvPr/>
        </p:nvSpPr>
        <p:spPr>
          <a:xfrm>
            <a:off x="10877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字词检查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6159" grpId="0"/>
      <p:bldP spid="61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/>
          <p:nvPr/>
        </p:nvSpPr>
        <p:spPr>
          <a:xfrm>
            <a:off x="1453753" y="1577738"/>
            <a:ext cx="5993606" cy="170816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eaLnBrk="1" hangingPunct="1">
              <a:lnSpc>
                <a:spcPct val="250000"/>
              </a:lnSpc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渐沉渐深</a:t>
            </a:r>
            <a:r>
              <a:rPr lang="zh-CN" altLang="en-US" sz="21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耳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                              ）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尔辈不能究</a:t>
            </a:r>
            <a:r>
              <a:rPr lang="zh-CN" altLang="en-US" sz="21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物理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                        ）</a:t>
            </a:r>
          </a:p>
        </p:txBody>
      </p:sp>
      <p:sp>
        <p:nvSpPr>
          <p:cNvPr id="2" name="Rectangle 4"/>
          <p:cNvSpPr/>
          <p:nvPr/>
        </p:nvSpPr>
        <p:spPr>
          <a:xfrm>
            <a:off x="3139678" y="1740695"/>
            <a:ext cx="4183856" cy="9900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ts val="3500"/>
              </a:lnSpc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古义：语气词，相当于“罢了”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3500"/>
              </a:lnSpc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今义：听觉器官，耳朵</a:t>
            </a:r>
          </a:p>
        </p:txBody>
      </p:sp>
      <p:sp>
        <p:nvSpPr>
          <p:cNvPr id="3" name="Rectangle 4"/>
          <p:cNvSpPr/>
          <p:nvPr/>
        </p:nvSpPr>
        <p:spPr>
          <a:xfrm>
            <a:off x="3637362" y="2595564"/>
            <a:ext cx="3317081" cy="9900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ts val="3500"/>
              </a:lnSpc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古义：事物的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道理、规律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3500"/>
              </a:lnSpc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今义：一门学科</a:t>
            </a:r>
          </a:p>
        </p:txBody>
      </p:sp>
      <p:sp>
        <p:nvSpPr>
          <p:cNvPr id="15" name="标题 1"/>
          <p:cNvSpPr txBox="1"/>
          <p:nvPr/>
        </p:nvSpPr>
        <p:spPr>
          <a:xfrm>
            <a:off x="10877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字词检查</a:t>
            </a:r>
          </a:p>
        </p:txBody>
      </p:sp>
      <p:sp>
        <p:nvSpPr>
          <p:cNvPr id="4" name="矩形 3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古今异义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3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47638" y="1517441"/>
            <a:ext cx="605671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阅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十余岁（                                                      ）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非木杮（                                                         ）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盖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石性坚重（                                             ）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但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知其一（                                                  ）</a:t>
            </a:r>
          </a:p>
        </p:txBody>
      </p:sp>
      <p:sp>
        <p:nvSpPr>
          <p:cNvPr id="3" name="Rectangle 4"/>
          <p:cNvSpPr/>
          <p:nvPr/>
        </p:nvSpPr>
        <p:spPr>
          <a:xfrm>
            <a:off x="2981140" y="1695941"/>
            <a:ext cx="4124325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古义：经过，经历  今义：阅读</a:t>
            </a:r>
          </a:p>
        </p:txBody>
      </p:sp>
      <p:sp>
        <p:nvSpPr>
          <p:cNvPr id="8" name="Rectangle 4"/>
          <p:cNvSpPr/>
          <p:nvPr/>
        </p:nvSpPr>
        <p:spPr>
          <a:xfrm>
            <a:off x="2835882" y="2255955"/>
            <a:ext cx="4655344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古义：代词，这  今义：判断词，是</a:t>
            </a:r>
          </a:p>
        </p:txBody>
      </p:sp>
      <p:sp>
        <p:nvSpPr>
          <p:cNvPr id="9" name="Rectangle 4"/>
          <p:cNvSpPr/>
          <p:nvPr/>
        </p:nvSpPr>
        <p:spPr>
          <a:xfrm>
            <a:off x="3132347" y="2747525"/>
            <a:ext cx="346591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古义：连词，表原因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今义：有遮蔽作用的器物</a:t>
            </a:r>
          </a:p>
        </p:txBody>
      </p:sp>
      <p:sp>
        <p:nvSpPr>
          <p:cNvPr id="10" name="Rectangle 4"/>
          <p:cNvSpPr/>
          <p:nvPr/>
        </p:nvSpPr>
        <p:spPr>
          <a:xfrm>
            <a:off x="2835882" y="3392764"/>
            <a:ext cx="455295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古义：只  今义：表转折，但是</a:t>
            </a:r>
          </a:p>
        </p:txBody>
      </p:sp>
      <p:sp>
        <p:nvSpPr>
          <p:cNvPr id="11" name="标题 1"/>
          <p:cNvSpPr txBox="1"/>
          <p:nvPr/>
        </p:nvSpPr>
        <p:spPr>
          <a:xfrm>
            <a:off x="10877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字词检查</a:t>
            </a:r>
          </a:p>
        </p:txBody>
      </p:sp>
      <p:sp>
        <p:nvSpPr>
          <p:cNvPr id="4" name="矩形 3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古今异义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8" grpId="0" bldLvl="0"/>
      <p:bldP spid="9" grpId="0" bldLvl="0"/>
      <p:bldP spid="10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文本框 37892"/>
          <p:cNvSpPr txBox="1"/>
          <p:nvPr/>
        </p:nvSpPr>
        <p:spPr>
          <a:xfrm>
            <a:off x="1874617" y="2103659"/>
            <a:ext cx="620316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</a:p>
        </p:txBody>
      </p:sp>
      <p:sp>
        <p:nvSpPr>
          <p:cNvPr id="28678" name="左大括号 37893"/>
          <p:cNvSpPr/>
          <p:nvPr/>
        </p:nvSpPr>
        <p:spPr>
          <a:xfrm>
            <a:off x="2304673" y="1822664"/>
            <a:ext cx="244793" cy="1017270"/>
          </a:xfrm>
          <a:prstGeom prst="leftBrace">
            <a:avLst>
              <a:gd name="adj1" fmla="val 28217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79" name="文本框 37894"/>
          <p:cNvSpPr txBox="1"/>
          <p:nvPr/>
        </p:nvSpPr>
        <p:spPr>
          <a:xfrm>
            <a:off x="2496125" y="1573586"/>
            <a:ext cx="539686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岂能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暴涨携之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去（                          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0" name="文本框 37895"/>
          <p:cNvSpPr txBox="1"/>
          <p:nvPr/>
        </p:nvSpPr>
        <p:spPr>
          <a:xfrm>
            <a:off x="2496125" y="1975064"/>
            <a:ext cx="466153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必于石下迎水处啮沙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坎穴（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1" name="文本框 37896"/>
          <p:cNvSpPr txBox="1"/>
          <p:nvPr/>
        </p:nvSpPr>
        <p:spPr>
          <a:xfrm>
            <a:off x="1871700" y="3486570"/>
            <a:ext cx="620316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</a:p>
        </p:txBody>
      </p:sp>
      <p:sp>
        <p:nvSpPr>
          <p:cNvPr id="28682" name="左大括号 37897"/>
          <p:cNvSpPr/>
          <p:nvPr/>
        </p:nvSpPr>
        <p:spPr>
          <a:xfrm>
            <a:off x="2305623" y="3263798"/>
            <a:ext cx="190024" cy="900589"/>
          </a:xfrm>
          <a:prstGeom prst="leftBrace">
            <a:avLst>
              <a:gd name="adj1" fmla="val 38238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3" name="文本框 37898"/>
          <p:cNvSpPr txBox="1"/>
          <p:nvPr/>
        </p:nvSpPr>
        <p:spPr>
          <a:xfrm>
            <a:off x="2446119" y="3562406"/>
            <a:ext cx="4448141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其反激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力（      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4" name="文本框 37899"/>
          <p:cNvSpPr txBox="1"/>
          <p:nvPr/>
        </p:nvSpPr>
        <p:spPr>
          <a:xfrm>
            <a:off x="2446119" y="3135209"/>
            <a:ext cx="537400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一老河兵闻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             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73" name="矩形 37900"/>
          <p:cNvSpPr/>
          <p:nvPr/>
        </p:nvSpPr>
        <p:spPr>
          <a:xfrm>
            <a:off x="4984529" y="1561679"/>
            <a:ext cx="1686878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介词，被</a:t>
            </a:r>
          </a:p>
        </p:txBody>
      </p:sp>
      <p:sp>
        <p:nvSpPr>
          <p:cNvPr id="40974" name="矩形 37901"/>
          <p:cNvSpPr/>
          <p:nvPr/>
        </p:nvSpPr>
        <p:spPr>
          <a:xfrm>
            <a:off x="5526978" y="1975064"/>
            <a:ext cx="1721644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动词，成为</a:t>
            </a:r>
          </a:p>
        </p:txBody>
      </p:sp>
      <p:sp>
        <p:nvSpPr>
          <p:cNvPr id="40975" name="矩形 37902"/>
          <p:cNvSpPr/>
          <p:nvPr/>
        </p:nvSpPr>
        <p:spPr>
          <a:xfrm>
            <a:off x="4049135" y="3135209"/>
            <a:ext cx="338518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代词，指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求之地中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这种观点</a:t>
            </a:r>
          </a:p>
        </p:txBody>
      </p:sp>
      <p:sp>
        <p:nvSpPr>
          <p:cNvPr id="40976" name="矩形 37903"/>
          <p:cNvSpPr/>
          <p:nvPr/>
        </p:nvSpPr>
        <p:spPr>
          <a:xfrm>
            <a:off x="3995596" y="3562406"/>
            <a:ext cx="259199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结构助词，的</a:t>
            </a:r>
          </a:p>
        </p:txBody>
      </p:sp>
      <p:sp>
        <p:nvSpPr>
          <p:cNvPr id="2" name="文本框 37898"/>
          <p:cNvSpPr txBox="1"/>
          <p:nvPr/>
        </p:nvSpPr>
        <p:spPr>
          <a:xfrm>
            <a:off x="2446119" y="4007699"/>
            <a:ext cx="4610159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求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地中（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37903"/>
          <p:cNvSpPr/>
          <p:nvPr/>
        </p:nvSpPr>
        <p:spPr>
          <a:xfrm>
            <a:off x="3739374" y="4007699"/>
            <a:ext cx="259199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代词，指石兽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49463" y="2734684"/>
            <a:ext cx="4941570" cy="4247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以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顺流下矣（          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49464" y="2320346"/>
            <a:ext cx="366158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众服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确论（                         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kumimoji="0" lang="zh-CN" altLang="en-US" b="1" i="0" u="none" strike="noStrike" kern="1200" cap="none" spc="0" normalizeH="0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37901"/>
          <p:cNvSpPr/>
          <p:nvPr/>
        </p:nvSpPr>
        <p:spPr>
          <a:xfrm>
            <a:off x="4057747" y="2347968"/>
            <a:ext cx="1721644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动词，认为是</a:t>
            </a:r>
          </a:p>
        </p:txBody>
      </p:sp>
      <p:sp>
        <p:nvSpPr>
          <p:cNvPr id="31" name="Text Box 18"/>
          <p:cNvSpPr/>
          <p:nvPr/>
        </p:nvSpPr>
        <p:spPr>
          <a:xfrm>
            <a:off x="4122519" y="2762068"/>
            <a:ext cx="3452813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同“以”组成一个词，认为</a:t>
            </a:r>
          </a:p>
        </p:txBody>
      </p:sp>
      <p:sp>
        <p:nvSpPr>
          <p:cNvPr id="15" name="标题 1"/>
          <p:cNvSpPr txBox="1"/>
          <p:nvPr/>
        </p:nvSpPr>
        <p:spPr>
          <a:xfrm>
            <a:off x="108774" y="-186"/>
            <a:ext cx="4752528" cy="48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930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字词检查</a:t>
            </a:r>
          </a:p>
        </p:txBody>
      </p:sp>
      <p:sp>
        <p:nvSpPr>
          <p:cNvPr id="7" name="矩形 6"/>
          <p:cNvSpPr/>
          <p:nvPr/>
        </p:nvSpPr>
        <p:spPr>
          <a:xfrm>
            <a:off x="3818394" y="664211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一词多义</a:t>
            </a:r>
          </a:p>
        </p:txBody>
      </p:sp>
    </p:spTree>
  </p:cSld>
  <p:clrMapOvr>
    <a:masterClrMapping/>
  </p:clrMapOvr>
  <p:transition spd="slow" advTm="2504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/>
      <p:bldP spid="40974" grpId="0"/>
      <p:bldP spid="40975" grpId="0"/>
      <p:bldP spid="40976" grpId="0"/>
      <p:bldP spid="3" grpId="0"/>
      <p:bldP spid="6" grpId="0"/>
      <p:bldP spid="31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e0f0728-5cab-47bb-ad83-1e3c535b3422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252ecd4-9c71-42a0-a853-7e1a18d2f4d6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3900</Words>
  <Application>Microsoft Office PowerPoint</Application>
  <PresentationFormat>全屏显示(16:9)</PresentationFormat>
  <Paragraphs>352</Paragraphs>
  <Slides>45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55" baseType="lpstr">
      <vt:lpstr>仿宋_GB2312</vt:lpstr>
      <vt:lpstr>汉语拼音</vt:lpstr>
      <vt:lpstr>黑体</vt:lpstr>
      <vt:lpstr>楷体_GB2312</vt:lpstr>
      <vt:lpstr>隶书</vt:lpstr>
      <vt:lpstr>微软雅黑</vt:lpstr>
      <vt:lpstr>Arial</vt:lpstr>
      <vt:lpstr>Calibri</vt:lpstr>
      <vt:lpstr>Times New Roman</vt:lpstr>
      <vt:lpstr>www.2ppt.com</vt:lpstr>
      <vt:lpstr>PowerPoint 演示文稿</vt:lpstr>
      <vt:lpstr>新课导入</vt:lpstr>
      <vt:lpstr>PowerPoint 演示文稿</vt:lpstr>
      <vt:lpstr>背景链接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比较</vt:lpstr>
      <vt:lpstr>PowerPoint 演示文稿</vt:lpstr>
      <vt:lpstr>在寻找石兽的问题上，庙僧和讲学家犯了什么错误？为什么只有老河兵提出了正确的办法？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2021-05-19T23:50:36Z</dcterms:created>
  <dcterms:modified xsi:type="dcterms:W3CDTF">2023-01-10T10:46:16Z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E9D9F37E3A26422D90CFEA27B59EB006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