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7" r:id="rId3"/>
    <p:sldId id="350" r:id="rId4"/>
    <p:sldId id="385" r:id="rId5"/>
    <p:sldId id="386" r:id="rId6"/>
    <p:sldId id="405" r:id="rId7"/>
    <p:sldId id="407" r:id="rId8"/>
    <p:sldId id="408" r:id="rId9"/>
    <p:sldId id="409" r:id="rId10"/>
    <p:sldId id="399" r:id="rId11"/>
    <p:sldId id="410" r:id="rId12"/>
    <p:sldId id="401" r:id="rId13"/>
    <p:sldId id="412" r:id="rId14"/>
    <p:sldId id="413" r:id="rId15"/>
    <p:sldId id="403" r:id="rId16"/>
    <p:sldId id="258" r:id="rId17"/>
  </p:sldIdLst>
  <p:sldSz cx="9144000" cy="5143500" type="screen16x9"/>
  <p:notesSz cx="7104063" cy="10234613"/>
  <p:custDataLst>
    <p:tags r:id="rId2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418C5"/>
    <a:srgbClr val="FFFF99"/>
    <a:srgbClr val="6592ED"/>
    <a:srgbClr val="009999"/>
    <a:srgbClr val="4F855D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6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-72" y="-600"/>
      </p:cViewPr>
      <p:guideLst>
        <p:guide orient="horz" pos="1621"/>
        <p:guide pos="29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57522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1" y="574765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tags" Target="../tags/tag14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18.bin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4.w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6.w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6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1315650"/>
            <a:ext cx="9144000" cy="1800493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有理数的乘法</a:t>
            </a:r>
            <a:endParaRPr lang="en-US" altLang="zh-CN" sz="45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endParaRPr lang="en-US" altLang="zh-CN" sz="30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873466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0900" y="324582"/>
            <a:ext cx="2158365" cy="25391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第 一 章   有理数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40525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16144" y="285875"/>
            <a:ext cx="2316458" cy="647224"/>
            <a:chOff x="3327445" y="196489"/>
            <a:chExt cx="3088610" cy="1003300"/>
          </a:xfrm>
        </p:grpSpPr>
        <p:pic>
          <p:nvPicPr>
            <p:cNvPr id="3" name="图片 2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随堂训练</a:t>
                </a:r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229014" y="857522"/>
            <a:ext cx="5792390" cy="361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6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1.</a:t>
            </a:r>
            <a:r>
              <a:rPr kumimoji="1" lang="zh-CN" altLang="en-US" sz="1800" dirty="0">
                <a:latin typeface="宋体" panose="02010600030101010101" pitchFamily="2" charset="-122"/>
              </a:rPr>
              <a:t>下列各式变形各用了哪些运算律？</a:t>
            </a:r>
          </a:p>
          <a:p>
            <a:pPr algn="l">
              <a:lnSpc>
                <a:spcPct val="16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(1) 1.25×(-4)×(-25)×8=(1.25×8)×[(-4)×(-25)]</a:t>
            </a:r>
          </a:p>
          <a:p>
            <a:pPr algn="l">
              <a:lnSpc>
                <a:spcPct val="160000"/>
              </a:lnSpc>
            </a:pPr>
            <a:endParaRPr kumimoji="1" lang="en-US" altLang="zh-CN" sz="1800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l">
              <a:lnSpc>
                <a:spcPct val="16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(2) </a:t>
            </a:r>
            <a:r>
              <a:rPr kumimoji="1" lang="zh-CN" altLang="en-US" sz="1800" dirty="0">
                <a:latin typeface="宋体" panose="02010600030101010101" pitchFamily="2" charset="-122"/>
              </a:rPr>
              <a:t>（   </a:t>
            </a:r>
            <a:r>
              <a:rPr kumimoji="1" lang="en-US" altLang="zh-CN" sz="1800" dirty="0">
                <a:latin typeface="宋体" panose="02010600030101010101" pitchFamily="2" charset="-122"/>
              </a:rPr>
              <a:t>+   </a:t>
            </a:r>
            <a:r>
              <a:rPr kumimoji="1" lang="zh-CN" altLang="en-US" sz="1800" dirty="0">
                <a:latin typeface="宋体" panose="02010600030101010101" pitchFamily="2" charset="-122"/>
              </a:rPr>
              <a:t>－   ）</a:t>
            </a:r>
            <a:r>
              <a:rPr kumimoji="1" lang="en-US" altLang="zh-CN" sz="1800" dirty="0">
                <a:latin typeface="宋体" panose="02010600030101010101" pitchFamily="2" charset="-122"/>
              </a:rPr>
              <a:t>×</a:t>
            </a:r>
            <a:r>
              <a:rPr kumimoji="1" lang="zh-CN" altLang="en-US" sz="1800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dirty="0">
                <a:latin typeface="宋体" panose="02010600030101010101" pitchFamily="2" charset="-122"/>
              </a:rPr>
              <a:t>-8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</a:p>
          <a:p>
            <a:pPr algn="l">
              <a:lnSpc>
                <a:spcPct val="160000"/>
              </a:lnSpc>
            </a:pPr>
            <a:r>
              <a:rPr kumimoji="1" lang="zh-CN" altLang="en-US" sz="1800" dirty="0">
                <a:latin typeface="宋体" panose="02010600030101010101" pitchFamily="2" charset="-122"/>
              </a:rPr>
              <a:t>   </a:t>
            </a:r>
            <a:r>
              <a:rPr kumimoji="1" lang="en-US" altLang="zh-CN" sz="1800" dirty="0">
                <a:latin typeface="宋体" panose="02010600030101010101" pitchFamily="2" charset="-122"/>
              </a:rPr>
              <a:t>=</a:t>
            </a:r>
            <a:r>
              <a:rPr kumimoji="1" lang="zh-CN" altLang="en-US" sz="1800" dirty="0">
                <a:latin typeface="宋体" panose="02010600030101010101" pitchFamily="2" charset="-122"/>
              </a:rPr>
              <a:t>（  ）</a:t>
            </a:r>
            <a:r>
              <a:rPr kumimoji="1" lang="en-US" altLang="zh-CN" sz="1800" dirty="0">
                <a:latin typeface="宋体" panose="02010600030101010101" pitchFamily="2" charset="-122"/>
              </a:rPr>
              <a:t>×</a:t>
            </a:r>
            <a:r>
              <a:rPr kumimoji="1" lang="zh-CN" altLang="en-US" sz="1800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dirty="0">
                <a:latin typeface="宋体" panose="02010600030101010101" pitchFamily="2" charset="-122"/>
              </a:rPr>
              <a:t>-8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  <a:r>
              <a:rPr kumimoji="1" lang="en-US" altLang="zh-CN" sz="1800" dirty="0">
                <a:latin typeface="宋体" panose="02010600030101010101" pitchFamily="2" charset="-122"/>
              </a:rPr>
              <a:t>+</a:t>
            </a:r>
            <a:r>
              <a:rPr kumimoji="1" lang="zh-CN" altLang="en-US" sz="1800" dirty="0">
                <a:latin typeface="宋体" panose="02010600030101010101" pitchFamily="2" charset="-122"/>
              </a:rPr>
              <a:t>（   </a:t>
            </a:r>
            <a:r>
              <a:rPr kumimoji="1" lang="en-US" altLang="zh-CN" sz="1800" dirty="0">
                <a:latin typeface="宋体" panose="02010600030101010101" pitchFamily="2" charset="-122"/>
              </a:rPr>
              <a:t>-   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  <a:r>
              <a:rPr kumimoji="1" lang="en-US" altLang="zh-CN" sz="1800" dirty="0">
                <a:latin typeface="宋体" panose="02010600030101010101" pitchFamily="2" charset="-122"/>
              </a:rPr>
              <a:t>×</a:t>
            </a:r>
            <a:r>
              <a:rPr kumimoji="1" lang="zh-CN" altLang="en-US" sz="1800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dirty="0">
                <a:latin typeface="宋体" panose="02010600030101010101" pitchFamily="2" charset="-122"/>
              </a:rPr>
              <a:t>-8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</a:p>
          <a:p>
            <a:pPr algn="l">
              <a:lnSpc>
                <a:spcPct val="160000"/>
              </a:lnSpc>
            </a:pPr>
            <a:endParaRPr kumimoji="1" lang="zh-CN" altLang="en-US" sz="1800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l">
              <a:lnSpc>
                <a:spcPct val="16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(3) 25×[   +</a:t>
            </a:r>
            <a:r>
              <a:rPr kumimoji="1" lang="zh-CN" altLang="en-US" sz="1800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dirty="0">
                <a:latin typeface="宋体" panose="02010600030101010101" pitchFamily="2" charset="-122"/>
              </a:rPr>
              <a:t>-5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  <a:r>
              <a:rPr kumimoji="1" lang="en-US" altLang="zh-CN" sz="1800" dirty="0">
                <a:latin typeface="宋体" panose="02010600030101010101" pitchFamily="2" charset="-122"/>
              </a:rPr>
              <a:t>+   ]×</a:t>
            </a:r>
            <a:r>
              <a:rPr kumimoji="1" lang="zh-CN" altLang="en-US" sz="1800" dirty="0">
                <a:latin typeface="宋体" panose="02010600030101010101" pitchFamily="2" charset="-122"/>
              </a:rPr>
              <a:t>（   ）</a:t>
            </a:r>
          </a:p>
          <a:p>
            <a:pPr algn="l">
              <a:lnSpc>
                <a:spcPct val="160000"/>
              </a:lnSpc>
            </a:pPr>
            <a:r>
              <a:rPr kumimoji="1" lang="zh-CN" altLang="en-US" sz="1800" dirty="0">
                <a:latin typeface="宋体" panose="02010600030101010101" pitchFamily="2" charset="-122"/>
              </a:rPr>
              <a:t>  </a:t>
            </a:r>
            <a:r>
              <a:rPr kumimoji="1" lang="en-US" altLang="zh-CN" sz="1800" dirty="0">
                <a:latin typeface="宋体" panose="02010600030101010101" pitchFamily="2" charset="-122"/>
              </a:rPr>
              <a:t>= 25×</a:t>
            </a:r>
            <a:r>
              <a:rPr kumimoji="1" lang="zh-CN" altLang="en-US" sz="1800" dirty="0">
                <a:latin typeface="宋体" panose="02010600030101010101" pitchFamily="2" charset="-122"/>
              </a:rPr>
              <a:t>（   ）</a:t>
            </a:r>
            <a:r>
              <a:rPr kumimoji="1" lang="en-US" altLang="zh-CN" sz="1800" dirty="0">
                <a:latin typeface="宋体" panose="02010600030101010101" pitchFamily="2" charset="-122"/>
              </a:rPr>
              <a:t>×[</a:t>
            </a:r>
            <a:r>
              <a:rPr kumimoji="1" lang="zh-CN" altLang="en-US" sz="1800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dirty="0">
                <a:latin typeface="宋体" panose="02010600030101010101" pitchFamily="2" charset="-122"/>
              </a:rPr>
              <a:t>-5</a:t>
            </a:r>
            <a:r>
              <a:rPr kumimoji="1" lang="zh-CN" altLang="en-US" sz="1800" dirty="0">
                <a:latin typeface="宋体" panose="02010600030101010101" pitchFamily="2" charset="-122"/>
              </a:rPr>
              <a:t>）</a:t>
            </a:r>
            <a:r>
              <a:rPr kumimoji="1" lang="en-US" altLang="zh-CN" sz="1800" dirty="0">
                <a:latin typeface="宋体" panose="02010600030101010101" pitchFamily="2" charset="-122"/>
              </a:rPr>
              <a:t>+   +    ]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578343" y="1795973"/>
            <a:ext cx="211339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kumimoji="1"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（乘法交换律和结合律）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564055" y="3162811"/>
            <a:ext cx="352186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/>
            <a:r>
              <a:rPr kumimoji="1"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（加法结合律和乘法分配律）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465947" y="4501073"/>
            <a:ext cx="3667125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/>
            <a:r>
              <a:rPr kumimoji="1" lang="en-US" altLang="zh-CN" b="1" dirty="0">
                <a:solidFill>
                  <a:srgbClr val="C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（乘法交换律和加法结合律）</a:t>
            </a:r>
          </a:p>
        </p:txBody>
      </p:sp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1969351" y="2140063"/>
          <a:ext cx="227410" cy="58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8" name="Equation" r:id="rId5" imgW="3657600" imgH="9448800" progId="Equation.DSMT4">
                  <p:embed/>
                </p:oleObj>
              </mc:Choice>
              <mc:Fallback>
                <p:oleObj name="Equation" r:id="rId5" imgW="3657600" imgH="9448800" progId="Equation.DSMT4">
                  <p:embed/>
                  <p:pic>
                    <p:nvPicPr>
                      <p:cNvPr id="0" name="图片 56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351" y="2140063"/>
                        <a:ext cx="227410" cy="586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2528186" y="2153161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9" name="Equation" r:id="rId7" imgW="3657600" imgH="9448800" progId="Equation.DSMT4">
                  <p:embed/>
                </p:oleObj>
              </mc:Choice>
              <mc:Fallback>
                <p:oleObj name="Equation" r:id="rId7" imgW="3657600" imgH="9448800" progId="Equation.DSMT4">
                  <p:embed/>
                  <p:pic>
                    <p:nvPicPr>
                      <p:cNvPr id="0" name="图片 56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186" y="2153161"/>
                        <a:ext cx="2286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9"/>
          <p:cNvGraphicFramePr>
            <a:graphicFrameLocks noChangeAspect="1"/>
          </p:cNvGraphicFramePr>
          <p:nvPr/>
        </p:nvGraphicFramePr>
        <p:xfrm>
          <a:off x="3042582" y="2171020"/>
          <a:ext cx="301229" cy="56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0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图片 564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582" y="2171020"/>
                        <a:ext cx="301229" cy="56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/>
        </p:nvGraphicFramePr>
        <p:xfrm>
          <a:off x="1980536" y="2619886"/>
          <a:ext cx="227409" cy="586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1" name="Equation" r:id="rId11" imgW="3657600" imgH="9448800" progId="Equation.DSMT4">
                  <p:embed/>
                </p:oleObj>
              </mc:Choice>
              <mc:Fallback>
                <p:oleObj name="Equation" r:id="rId11" imgW="3657600" imgH="9448800" progId="Equation.DSMT4">
                  <p:embed/>
                  <p:pic>
                    <p:nvPicPr>
                      <p:cNvPr id="0" name="图片 56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536" y="2619886"/>
                        <a:ext cx="227409" cy="586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3727182" y="2616314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2" name="Equation" r:id="rId13" imgW="3657600" imgH="9448800" progId="Equation.DSMT4">
                  <p:embed/>
                </p:oleObj>
              </mc:Choice>
              <mc:Fallback>
                <p:oleObj name="Equation" r:id="rId13" imgW="3657600" imgH="9448800" progId="Equation.DSMT4">
                  <p:embed/>
                  <p:pic>
                    <p:nvPicPr>
                      <p:cNvPr id="0" name="图片 56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182" y="2616314"/>
                        <a:ext cx="2286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/>
        </p:nvGraphicFramePr>
        <p:xfrm>
          <a:off x="4204623" y="2643699"/>
          <a:ext cx="301228" cy="563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3" name="Equation" r:id="rId15" imgW="3657600" imgH="9448800" progId="Equation.DSMT4">
                  <p:embed/>
                </p:oleObj>
              </mc:Choice>
              <mc:Fallback>
                <p:oleObj name="Equation" r:id="rId15" imgW="3657600" imgH="9448800" progId="Equation.DSMT4">
                  <p:embed/>
                  <p:pic>
                    <p:nvPicPr>
                      <p:cNvPr id="0" name="图片 56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623" y="2643699"/>
                        <a:ext cx="301228" cy="563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3"/>
          <p:cNvGraphicFramePr>
            <a:graphicFrameLocks noChangeAspect="1"/>
          </p:cNvGraphicFramePr>
          <p:nvPr/>
        </p:nvGraphicFramePr>
        <p:xfrm>
          <a:off x="2214142" y="3442608"/>
          <a:ext cx="352087" cy="529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4" name="Equation" r:id="rId17" imgW="3352800" imgH="9448800" progId="Equation.DSMT4">
                  <p:embed/>
                </p:oleObj>
              </mc:Choice>
              <mc:Fallback>
                <p:oleObj name="Equation" r:id="rId17" imgW="3352800" imgH="9448800" progId="Equation.DSMT4">
                  <p:embed/>
                  <p:pic>
                    <p:nvPicPr>
                      <p:cNvPr id="0" name="图片 56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142" y="3442608"/>
                        <a:ext cx="352087" cy="529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4"/>
          <p:cNvGraphicFramePr>
            <a:graphicFrameLocks noChangeAspect="1"/>
          </p:cNvGraphicFramePr>
          <p:nvPr/>
        </p:nvGraphicFramePr>
        <p:xfrm>
          <a:off x="3640276" y="3431893"/>
          <a:ext cx="251222" cy="65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5" name="Equation" r:id="rId19" imgW="3657600" imgH="9448800" progId="Equation.DSMT4">
                  <p:embed/>
                </p:oleObj>
              </mc:Choice>
              <mc:Fallback>
                <p:oleObj name="Equation" r:id="rId19" imgW="3657600" imgH="9448800" progId="Equation.DSMT4">
                  <p:embed/>
                  <p:pic>
                    <p:nvPicPr>
                      <p:cNvPr id="0" name="图片 564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276" y="3431893"/>
                        <a:ext cx="251222" cy="65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5"/>
          <p:cNvGraphicFramePr>
            <a:graphicFrameLocks noChangeAspect="1"/>
          </p:cNvGraphicFramePr>
          <p:nvPr/>
        </p:nvGraphicFramePr>
        <p:xfrm>
          <a:off x="4389413" y="3452132"/>
          <a:ext cx="3476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6" name="Equation" r:id="rId21" imgW="5791200" imgH="9448800" progId="Equation.DSMT4">
                  <p:embed/>
                </p:oleObj>
              </mc:Choice>
              <mc:Fallback>
                <p:oleObj name="Equation" r:id="rId21" imgW="5791200" imgH="9448800" progId="Equation.DSMT4">
                  <p:embed/>
                  <p:pic>
                    <p:nvPicPr>
                      <p:cNvPr id="0" name="图片 564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13" y="3452132"/>
                        <a:ext cx="3476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6"/>
          <p:cNvGraphicFramePr>
            <a:graphicFrameLocks noChangeAspect="1"/>
          </p:cNvGraphicFramePr>
          <p:nvPr/>
        </p:nvGraphicFramePr>
        <p:xfrm>
          <a:off x="2440117" y="3918857"/>
          <a:ext cx="3476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7" name="Equation" r:id="rId23" imgW="5791200" imgH="9448800" progId="Equation.DSMT4">
                  <p:embed/>
                </p:oleObj>
              </mc:Choice>
              <mc:Fallback>
                <p:oleObj name="Equation" r:id="rId23" imgW="5791200" imgH="9448800" progId="Equation.DSMT4">
                  <p:embed/>
                  <p:pic>
                    <p:nvPicPr>
                      <p:cNvPr id="0" name="图片 564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117" y="3918857"/>
                        <a:ext cx="3476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7"/>
          <p:cNvGraphicFramePr>
            <a:graphicFrameLocks noChangeAspect="1"/>
          </p:cNvGraphicFramePr>
          <p:nvPr/>
        </p:nvGraphicFramePr>
        <p:xfrm>
          <a:off x="4055982" y="3920049"/>
          <a:ext cx="360160" cy="541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8" name="Equation" r:id="rId25" imgW="3352800" imgH="9448800" progId="Equation.DSMT4">
                  <p:embed/>
                </p:oleObj>
              </mc:Choice>
              <mc:Fallback>
                <p:oleObj name="Equation" r:id="rId25" imgW="3352800" imgH="9448800" progId="Equation.DSMT4">
                  <p:embed/>
                  <p:pic>
                    <p:nvPicPr>
                      <p:cNvPr id="0" name="图片 56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5982" y="3920049"/>
                        <a:ext cx="360160" cy="541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8"/>
          <p:cNvGraphicFramePr>
            <a:graphicFrameLocks noChangeAspect="1"/>
          </p:cNvGraphicFramePr>
          <p:nvPr/>
        </p:nvGraphicFramePr>
        <p:xfrm>
          <a:off x="4575283" y="3897427"/>
          <a:ext cx="251222" cy="65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9" name="Equation" r:id="rId27" imgW="3657600" imgH="9448800" progId="Equation.DSMT4">
                  <p:embed/>
                </p:oleObj>
              </mc:Choice>
              <mc:Fallback>
                <p:oleObj name="Equation" r:id="rId27" imgW="3657600" imgH="9448800" progId="Equation.DSMT4">
                  <p:embed/>
                  <p:pic>
                    <p:nvPicPr>
                      <p:cNvPr id="0" name="图片 564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283" y="3897427"/>
                        <a:ext cx="251222" cy="65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 autoUpdateAnimBg="0"/>
      <p:bldP spid="35" grpId="0" bldLvl="0" animBg="1" autoUpdateAnimBg="0"/>
      <p:bldP spid="36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0"/>
          <p:cNvSpPr txBox="1">
            <a:spLocks noChangeArrowheads="1"/>
          </p:cNvSpPr>
          <p:nvPr/>
        </p:nvSpPr>
        <p:spPr bwMode="auto">
          <a:xfrm>
            <a:off x="1033939" y="919163"/>
            <a:ext cx="7525226" cy="15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计算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(-2)×(3-    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，用乘法分配律计算过程正确的是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      )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 A.(-2)×3+(-2)×(-    )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" name="文本框 101"/>
          <p:cNvSpPr txBox="1">
            <a:spLocks noChangeArrowheads="1"/>
          </p:cNvSpPr>
          <p:nvPr/>
        </p:nvSpPr>
        <p:spPr bwMode="auto">
          <a:xfrm>
            <a:off x="2006664" y="2579848"/>
            <a:ext cx="38100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B.(-2)×3-(-2)×(-   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4" name="文本框 102"/>
          <p:cNvSpPr txBox="1">
            <a:spLocks noChangeArrowheads="1"/>
          </p:cNvSpPr>
          <p:nvPr/>
        </p:nvSpPr>
        <p:spPr bwMode="auto">
          <a:xfrm>
            <a:off x="1999521" y="3149443"/>
            <a:ext cx="266581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C.2×3-(-2)×(-    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" name="文本框 103"/>
          <p:cNvSpPr txBox="1">
            <a:spLocks noChangeArrowheads="1"/>
          </p:cNvSpPr>
          <p:nvPr/>
        </p:nvSpPr>
        <p:spPr bwMode="auto">
          <a:xfrm>
            <a:off x="2144777" y="3748802"/>
            <a:ext cx="244792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D.(-2)×3+2×(-    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6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68614" y="1568530"/>
          <a:ext cx="253603" cy="65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6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图片 573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614" y="1568530"/>
                        <a:ext cx="253603" cy="65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30751" y="2409587"/>
          <a:ext cx="2524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7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图片 57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751" y="2409587"/>
                        <a:ext cx="25241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65243" y="3018474"/>
          <a:ext cx="253603" cy="65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8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57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243" y="3018474"/>
                        <a:ext cx="253603" cy="653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48586" y="3617833"/>
          <a:ext cx="252413" cy="65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9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57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586" y="3617833"/>
                        <a:ext cx="252413" cy="65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17"/>
          <p:cNvSpPr txBox="1">
            <a:spLocks noChangeArrowheads="1"/>
          </p:cNvSpPr>
          <p:nvPr/>
        </p:nvSpPr>
        <p:spPr bwMode="auto">
          <a:xfrm>
            <a:off x="7366144" y="1054419"/>
            <a:ext cx="33694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</a:p>
        </p:txBody>
      </p: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46503" y="845098"/>
          <a:ext cx="253604" cy="65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0" name="Equation" r:id="rId10" imgW="152400" imgH="393700" progId="Equation.DSMT4">
                  <p:embed/>
                </p:oleObj>
              </mc:Choice>
              <mc:Fallback>
                <p:oleObj name="Equation" r:id="rId10" imgW="152400" imgH="3937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503" y="845098"/>
                        <a:ext cx="253604" cy="653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Group 7"/>
          <p:cNvGrpSpPr/>
          <p:nvPr/>
        </p:nvGrpSpPr>
        <p:grpSpPr bwMode="auto">
          <a:xfrm>
            <a:off x="997982" y="1142166"/>
            <a:ext cx="6773466" cy="700087"/>
            <a:chOff x="476" y="1926"/>
            <a:chExt cx="5689" cy="58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476" y="2024"/>
              <a:ext cx="568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     3.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计算：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 (</a:t>
              </a:r>
              <a:r>
                <a:rPr lang="en-US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8)×(</a:t>
              </a:r>
              <a:r>
                <a:rPr lang="en-US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12)×(</a:t>
              </a:r>
              <a:r>
                <a:rPr lang="en-US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0.125)×(</a:t>
              </a:r>
              <a:r>
                <a:rPr lang="en-US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     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)×(</a:t>
              </a:r>
              <a:r>
                <a:rPr lang="en-US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0.1) </a:t>
              </a:r>
            </a:p>
          </p:txBody>
        </p:sp>
        <p:grpSp>
          <p:nvGrpSpPr>
            <p:cNvPr id="17" name="Group 9"/>
            <p:cNvGrpSpPr/>
            <p:nvPr/>
          </p:nvGrpSpPr>
          <p:grpSpPr bwMode="auto">
            <a:xfrm>
              <a:off x="4642" y="1926"/>
              <a:ext cx="194" cy="588"/>
              <a:chOff x="4642" y="928"/>
              <a:chExt cx="194" cy="588"/>
            </a:xfrm>
          </p:grpSpPr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4642" y="928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4644" y="1167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4649" y="1191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1" name="Group 13"/>
          <p:cNvGrpSpPr/>
          <p:nvPr/>
        </p:nvGrpSpPr>
        <p:grpSpPr bwMode="auto">
          <a:xfrm>
            <a:off x="1556505" y="2023229"/>
            <a:ext cx="6426994" cy="1874043"/>
            <a:chOff x="567" y="2568"/>
            <a:chExt cx="5398" cy="1574"/>
          </a:xfrm>
        </p:grpSpPr>
        <p:grpSp>
          <p:nvGrpSpPr>
            <p:cNvPr id="22" name="Group 14"/>
            <p:cNvGrpSpPr/>
            <p:nvPr/>
          </p:nvGrpSpPr>
          <p:grpSpPr bwMode="auto">
            <a:xfrm>
              <a:off x="567" y="2568"/>
              <a:ext cx="5398" cy="802"/>
              <a:chOff x="567" y="2568"/>
              <a:chExt cx="5398" cy="802"/>
            </a:xfrm>
          </p:grpSpPr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539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解：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原式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8×(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0.125) ×(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12) ×(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  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) ×(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0.1)</a:t>
                </a:r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1338" y="3021"/>
                <a:ext cx="4627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=[</a:t>
                </a:r>
                <a:r>
                  <a:rPr lang="zh-CN" alt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8×(</a:t>
                </a:r>
                <a:r>
                  <a:rPr lang="zh-CN" alt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0.125)] ×[(</a:t>
                </a:r>
                <a:r>
                  <a:rPr lang="zh-CN" alt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12) ×(</a:t>
                </a:r>
                <a:r>
                  <a:rPr lang="zh-CN" alt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 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)] ×(</a:t>
                </a:r>
                <a:r>
                  <a:rPr lang="zh-CN" alt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0.1)</a:t>
                </a:r>
              </a:p>
            </p:txBody>
          </p:sp>
        </p:grp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338" y="3430"/>
              <a:ext cx="421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=1×4×(</a:t>
              </a:r>
              <a:r>
                <a:rPr lang="zh-CN" altLang="en-US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0.1)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338" y="3793"/>
              <a:ext cx="421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</a:t>
              </a:r>
              <a:r>
                <a:rPr lang="zh-CN" altLang="en-US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－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0.4</a:t>
              </a:r>
            </a:p>
          </p:txBody>
        </p:sp>
      </p:grpSp>
      <p:graphicFrame>
        <p:nvGraphicFramePr>
          <p:cNvPr id="27" name="Object 18"/>
          <p:cNvGraphicFramePr/>
          <p:nvPr/>
        </p:nvGraphicFramePr>
        <p:xfrm>
          <a:off x="6289759" y="1881544"/>
          <a:ext cx="214313" cy="60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2" r:id="rId4" imgW="139700" imgH="393700" progId="Equation.DSMT4">
                  <p:embed/>
                </p:oleObj>
              </mc:Choice>
              <mc:Fallback>
                <p:oleObj r:id="rId4" imgW="139700" imgH="393700" progId="Equation.DSMT4">
                  <p:embed/>
                  <p:pic>
                    <p:nvPicPr>
                      <p:cNvPr id="0" name="图片 535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759" y="1881544"/>
                        <a:ext cx="214313" cy="603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9"/>
          <p:cNvGraphicFramePr/>
          <p:nvPr/>
        </p:nvGraphicFramePr>
        <p:xfrm>
          <a:off x="6437397" y="2438757"/>
          <a:ext cx="214313" cy="60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3" r:id="rId6" imgW="139700" imgH="393700" progId="Equation.DSMT4">
                  <p:embed/>
                </p:oleObj>
              </mc:Choice>
              <mc:Fallback>
                <p:oleObj r:id="rId6" imgW="139700" imgH="393700" progId="Equation.DSMT4">
                  <p:embed/>
                  <p:pic>
                    <p:nvPicPr>
                      <p:cNvPr id="0" name="图片 535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97" y="2438757"/>
                        <a:ext cx="214313" cy="603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76007" y="1045998"/>
          <a:ext cx="3340894" cy="70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Equation" r:id="rId4" imgW="49072800" imgH="9448800" progId="Equation.DSMT4">
                  <p:embed/>
                </p:oleObj>
              </mc:Choice>
              <mc:Fallback>
                <p:oleObj name="Equation" r:id="rId4" imgW="49072800" imgH="9448800" progId="Equation.DSMT4">
                  <p:embed/>
                  <p:pic>
                    <p:nvPicPr>
                      <p:cNvPr id="0" name="图片 58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007" y="1045998"/>
                        <a:ext cx="3340894" cy="706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10"/>
          <p:cNvSpPr txBox="1">
            <a:spLocks noChangeArrowheads="1"/>
          </p:cNvSpPr>
          <p:nvPr/>
        </p:nvSpPr>
        <p:spPr bwMode="auto">
          <a:xfrm>
            <a:off x="2795575" y="1917535"/>
            <a:ext cx="67746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解：</a:t>
            </a:r>
          </a:p>
        </p:txBody>
      </p:sp>
      <p:graphicFrame>
        <p:nvGraphicFramePr>
          <p:cNvPr id="4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68480" y="1792843"/>
          <a:ext cx="2697956" cy="2187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3" name="Equation" r:id="rId6" imgW="1651000" imgH="1219200" progId="Equation.DSMT4">
                  <p:embed/>
                </p:oleObj>
              </mc:Choice>
              <mc:Fallback>
                <p:oleObj name="Equation" r:id="rId6" imgW="1651000" imgH="1219200" progId="Equation.DSMT4">
                  <p:embed/>
                  <p:pic>
                    <p:nvPicPr>
                      <p:cNvPr id="0" name="图片 58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480" y="1792843"/>
                        <a:ext cx="2697956" cy="2187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705155" y="1570433"/>
          <a:ext cx="1606153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6" name="Equation" r:id="rId4" imgW="32613600" imgH="14935200" progId="Equation.DSMT4">
                  <p:embed/>
                </p:oleObj>
              </mc:Choice>
              <mc:Fallback>
                <p:oleObj name="Equation" r:id="rId4" imgW="32613600" imgH="14935200" progId="Equation.DSMT4">
                  <p:embed/>
                  <p:pic>
                    <p:nvPicPr>
                      <p:cNvPr id="0" name="图片 59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55" y="1570433"/>
                        <a:ext cx="1606153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62373" y="890780"/>
            <a:ext cx="3998451" cy="120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80000"/>
              </a:lnSpc>
              <a:spcBef>
                <a:spcPct val="50000"/>
              </a:spcBef>
            </a:pPr>
            <a:r>
              <a:rPr kumimoji="1" lang="en-US" altLang="zh-CN" sz="1800" b="1" dirty="0">
                <a:latin typeface="宋体" panose="02010600030101010101" pitchFamily="2" charset="-122"/>
              </a:rPr>
              <a:t>  5.</a:t>
            </a:r>
            <a:r>
              <a:rPr kumimoji="1" lang="zh-CN" altLang="en-US" sz="1800" b="1" dirty="0">
                <a:latin typeface="宋体" panose="02010600030101010101" pitchFamily="2" charset="-122"/>
              </a:rPr>
              <a:t>计算</a:t>
            </a:r>
            <a:r>
              <a:rPr kumimoji="1" lang="zh-CN" altLang="en-US" sz="1800" b="1" dirty="0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kumimoji="1" lang="zh-CN" altLang="en-US" sz="1800" b="1" dirty="0">
                <a:latin typeface="宋体" panose="02010600030101010101" pitchFamily="2" charset="-122"/>
                <a:sym typeface="Wingdings" panose="05000000000000000000" pitchFamily="2" charset="2"/>
              </a:rPr>
              <a:t>）</a:t>
            </a:r>
            <a:endParaRPr kumimoji="1" lang="zh-CN" altLang="en-US" sz="1800" b="1" dirty="0">
              <a:latin typeface="宋体" panose="02010600030101010101" pitchFamily="2" charset="-122"/>
            </a:endParaRPr>
          </a:p>
          <a:p>
            <a:pPr algn="l">
              <a:lnSpc>
                <a:spcPct val="180000"/>
              </a:lnSpc>
              <a:spcBef>
                <a:spcPct val="50000"/>
              </a:spcBef>
            </a:pPr>
            <a:r>
              <a:rPr kumimoji="1" lang="zh-CN" altLang="en-US" sz="1800" b="1" dirty="0">
                <a:latin typeface="宋体" panose="02010600030101010101" pitchFamily="2" charset="-122"/>
              </a:rPr>
              <a:t>        （</a:t>
            </a:r>
            <a:r>
              <a:rPr kumimoji="1" lang="en-US" altLang="zh-CN" sz="18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1800" b="1" dirty="0">
                <a:latin typeface="宋体" panose="02010600030101010101" pitchFamily="2" charset="-122"/>
              </a:rPr>
              <a:t>）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78180" y="901780"/>
          <a:ext cx="2576513" cy="61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7" name="Equation" r:id="rId6" imgW="63398400" imgH="15240000" progId="Equation.DSMT4">
                  <p:embed/>
                </p:oleObj>
              </mc:Choice>
              <mc:Fallback>
                <p:oleObj name="Equation" r:id="rId6" imgW="63398400" imgH="15240000" progId="Equation.DSMT4">
                  <p:embed/>
                  <p:pic>
                    <p:nvPicPr>
                      <p:cNvPr id="0" name="图片 59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80" y="901780"/>
                        <a:ext cx="2576513" cy="616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2651" y="2456022"/>
            <a:ext cx="2435066" cy="18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3023" y="2456021"/>
            <a:ext cx="2266474" cy="140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63745" y="2421100"/>
            <a:ext cx="58874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解：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13772" y="102037"/>
            <a:ext cx="2316458" cy="647224"/>
            <a:chOff x="3327445" y="196489"/>
            <a:chExt cx="3088610" cy="1003300"/>
          </a:xfrm>
        </p:grpSpPr>
        <p:pic>
          <p:nvPicPr>
            <p:cNvPr id="8" name="图片 7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0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课堂小结</a:t>
                </a: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文本框 199685"/>
          <p:cNvSpPr txBox="1">
            <a:spLocks noChangeArrowheads="1"/>
          </p:cNvSpPr>
          <p:nvPr/>
        </p:nvSpPr>
        <p:spPr bwMode="auto">
          <a:xfrm>
            <a:off x="1329452" y="1199586"/>
            <a:ext cx="5142309" cy="48387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两个数相乘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交换两个因数的位置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积不变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3" name="文本框 199686"/>
          <p:cNvSpPr txBox="1"/>
          <p:nvPr/>
        </p:nvSpPr>
        <p:spPr>
          <a:xfrm>
            <a:off x="5788343" y="1189346"/>
            <a:ext cx="1563306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defRPr/>
            </a:pP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ab</a:t>
            </a:r>
            <a:r>
              <a:rPr lang="zh-CN" altLang="en-US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＝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ba</a:t>
            </a:r>
          </a:p>
        </p:txBody>
      </p:sp>
      <p:sp>
        <p:nvSpPr>
          <p:cNvPr id="14" name="文本框 199687"/>
          <p:cNvSpPr txBox="1">
            <a:spLocks noChangeArrowheads="1"/>
          </p:cNvSpPr>
          <p:nvPr/>
        </p:nvSpPr>
        <p:spPr bwMode="auto">
          <a:xfrm>
            <a:off x="1311117" y="2356962"/>
            <a:ext cx="4412456" cy="73294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三个数相乘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先把前两个数相乘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或先把后两个数相乘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积不变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5" name="文本框 199688"/>
          <p:cNvSpPr txBox="1"/>
          <p:nvPr/>
        </p:nvSpPr>
        <p:spPr>
          <a:xfrm>
            <a:off x="5779279" y="2303201"/>
            <a:ext cx="1997869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defRPr/>
            </a:pPr>
            <a:r>
              <a:rPr lang="en-US" altLang="zh-CN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(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ab</a:t>
            </a:r>
            <a:r>
              <a:rPr lang="en-US" altLang="zh-CN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)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c </a:t>
            </a:r>
            <a:r>
              <a:rPr lang="zh-CN" altLang="en-US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＝ 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a</a:t>
            </a:r>
            <a:r>
              <a:rPr lang="en-US" altLang="zh-CN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(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bc</a:t>
            </a:r>
            <a:r>
              <a:rPr lang="en-US" altLang="zh-CN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)</a:t>
            </a:r>
            <a:r>
              <a:rPr lang="en-US" altLang="zh-CN" sz="1800" b="1" i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 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83464" y="848896"/>
            <a:ext cx="2322909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乘法交换律</a:t>
            </a:r>
            <a:r>
              <a:rPr lang="en-US" altLang="zh-CN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143318" y="1866582"/>
            <a:ext cx="1889522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乘法结合律</a:t>
            </a:r>
            <a:r>
              <a:rPr lang="en-US" altLang="zh-CN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18" name="文本框 200708"/>
          <p:cNvSpPr txBox="1">
            <a:spLocks noChangeArrowheads="1"/>
          </p:cNvSpPr>
          <p:nvPr/>
        </p:nvSpPr>
        <p:spPr bwMode="auto">
          <a:xfrm>
            <a:off x="1329214" y="3813334"/>
            <a:ext cx="4309586" cy="73294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一个数同两个数的和相乘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等于把这个数分别同这两个数相乘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再把积相加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119410" y="3283105"/>
            <a:ext cx="1890713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乘法分配律：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788328" y="3770240"/>
            <a:ext cx="1116806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1800" b="1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800" b="1" i="1" dirty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905372" y="3772145"/>
            <a:ext cx="1296591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800" b="1" i="1" dirty="0"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</a:p>
        </p:txBody>
      </p:sp>
      <p:sp>
        <p:nvSpPr>
          <p:cNvPr id="24" name="矩形 23"/>
          <p:cNvSpPr/>
          <p:nvPr/>
        </p:nvSpPr>
        <p:spPr>
          <a:xfrm>
            <a:off x="6603683" y="3805237"/>
            <a:ext cx="210979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800" b="1" noProof="1">
                <a:latin typeface="Times New Roman" panose="02020603050405020304" pitchFamily="18" charset="0"/>
                <a:ea typeface="黑体" panose="02010609060101010101" pitchFamily="2" charset="-122"/>
                <a:cs typeface="+mn-ea"/>
              </a:rPr>
              <a:t>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/>
      <p:bldP spid="14" grpId="0" bldLvl="0" animBg="1"/>
      <p:bldP spid="15" grpId="0"/>
      <p:bldP spid="16" grpId="0"/>
      <p:bldP spid="17" grpId="0"/>
      <p:bldP spid="18" grpId="0" animBg="1"/>
      <p:bldP spid="19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62849">
            <a:off x="2051209" y="1597343"/>
            <a:ext cx="1189673" cy="12268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516415">
            <a:off x="6095829" y="1578595"/>
            <a:ext cx="1164431" cy="12015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38912" y="1696533"/>
            <a:ext cx="6895558" cy="923330"/>
            <a:chOff x="1390304" y="1908623"/>
            <a:chExt cx="9194077" cy="1231107"/>
          </a:xfrm>
        </p:grpSpPr>
        <p:sp>
          <p:nvSpPr>
            <p:cNvPr id="4" name="文本框 2"/>
            <p:cNvSpPr txBox="1"/>
            <p:nvPr/>
          </p:nvSpPr>
          <p:spPr>
            <a:xfrm>
              <a:off x="1746743" y="1908623"/>
              <a:ext cx="8837638" cy="1231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  <a:sym typeface="Arial" panose="020B0604020202020204" pitchFamily="34" charset="0"/>
                </a:rPr>
                <a:t>掌握有理数乘法的运算律，并利用运算律简化乘法运算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</a:t>
              </a:r>
              <a:r>
                <a:rPr lang="zh-CN" altLang="en-US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重点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；</a:t>
              </a:r>
              <a:endPara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掌握乘法的分配律，并能灵活的运用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.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(难点) 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；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1390304" y="2107224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100" b="1" dirty="0">
                  <a:solidFill>
                    <a:schemeClr val="tx1"/>
                  </a:solidFill>
                </a:rPr>
                <a:t>1</a:t>
              </a:r>
              <a:endParaRPr lang="zh-CN" altLang="en-US" sz="21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391902" y="2677977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100" b="1" dirty="0">
                  <a:solidFill>
                    <a:schemeClr val="tx1"/>
                  </a:solidFill>
                </a:rPr>
                <a:t>2</a:t>
              </a:r>
              <a:endParaRPr lang="zh-CN" altLang="en-US" sz="2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07115" y="641418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193935" y="3110344"/>
            <a:ext cx="1882949" cy="19399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746457" y="395746"/>
            <a:ext cx="2021659" cy="647224"/>
            <a:chOff x="3327445" y="196489"/>
            <a:chExt cx="2695545" cy="1003300"/>
          </a:xfrm>
        </p:grpSpPr>
        <p:pic>
          <p:nvPicPr>
            <p:cNvPr id="49" name="图片 4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0" name="组合 49"/>
            <p:cNvGrpSpPr/>
            <p:nvPr/>
          </p:nvGrpSpPr>
          <p:grpSpPr>
            <a:xfrm>
              <a:off x="3491880" y="280035"/>
              <a:ext cx="2531110" cy="787400"/>
              <a:chOff x="1161" y="782"/>
              <a:chExt cx="3986" cy="1240"/>
            </a:xfrm>
          </p:grpSpPr>
          <p:sp>
            <p:nvSpPr>
              <p:cNvPr id="5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新课引入</a:t>
                </a:r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 flipV="1">
                <a:off x="1161" y="1880"/>
                <a:ext cx="3986" cy="0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412946" y="1258699"/>
            <a:ext cx="5243513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2" charset="-122"/>
              </a:rPr>
              <a:t>1.有理数的乘法法则是什么？</a:t>
            </a:r>
            <a:endParaRPr lang="zh-CN" altLang="en-US" sz="1800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endParaRPr lang="zh-CN" altLang="en-US" sz="1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endParaRPr lang="zh-CN" altLang="en-US" sz="1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endParaRPr lang="zh-CN" altLang="en-US" sz="1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393896" y="3807728"/>
            <a:ext cx="419481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2" charset="-122"/>
              </a:rPr>
              <a:t>3.小学阶段我们学过乘法的哪些运算律？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564481" y="1625442"/>
            <a:ext cx="6371273" cy="73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两数相乘，同号得正，异号得负，并把绝对值相乘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任何数与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相乘，都得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 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1653929" y="4199733"/>
            <a:ext cx="408051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乘法交换律、乘法结合律、乘法分配律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388896" y="2642682"/>
            <a:ext cx="632978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2.进行多个有理数的乘法运算的一般步骤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388896" y="3062497"/>
            <a:ext cx="533781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（1）定号（奇负偶正）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（2）算值（积的绝对值）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24459" y="122427"/>
            <a:ext cx="2021659" cy="647224"/>
            <a:chOff x="3327445" y="196489"/>
            <a:chExt cx="2695545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531110" cy="787400"/>
              <a:chOff x="1161" y="782"/>
              <a:chExt cx="3986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80"/>
                <a:ext cx="3986" cy="0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组合 18"/>
          <p:cNvGrpSpPr/>
          <p:nvPr/>
        </p:nvGrpSpPr>
        <p:grpSpPr>
          <a:xfrm>
            <a:off x="782643" y="807935"/>
            <a:ext cx="2729463" cy="392416"/>
            <a:chOff x="719776" y="1096036"/>
            <a:chExt cx="4018774" cy="569700"/>
          </a:xfrm>
        </p:grpSpPr>
        <p:pic>
          <p:nvPicPr>
            <p:cNvPr id="20" name="Picture 55" descr="plat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9776" y="1096036"/>
              <a:ext cx="4018774" cy="56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矩形 20"/>
            <p:cNvSpPr/>
            <p:nvPr/>
          </p:nvSpPr>
          <p:spPr>
            <a:xfrm>
              <a:off x="948371" y="1111937"/>
              <a:ext cx="3463303" cy="536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ea typeface="宋体" panose="02010600030101010101" pitchFamily="2" charset="-122"/>
                  <a:cs typeface="Arial" panose="020B0604020202020204" pitchFamily="34" charset="0"/>
                </a:rPr>
                <a:t>有理数乘法的运算律</a:t>
              </a:r>
              <a:endParaRPr lang="zh-CN" altLang="en-US" sz="1800" b="1" dirty="0">
                <a:latin typeface="微软雅黑" panose="020B0503020204020204" charset="-122"/>
                <a:ea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863503" y="4242788"/>
            <a:ext cx="6363173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思考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:</a:t>
            </a:r>
            <a:r>
              <a:rPr lang="zh-CN" altLang="en-US" sz="18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上面每小组运算分别体现了什么运算律？</a:t>
            </a:r>
          </a:p>
        </p:txBody>
      </p:sp>
      <p:sp>
        <p:nvSpPr>
          <p:cNvPr id="26" name="矩形 189445"/>
          <p:cNvSpPr>
            <a:spLocks noChangeArrowheads="1"/>
          </p:cNvSpPr>
          <p:nvPr/>
        </p:nvSpPr>
        <p:spPr bwMode="auto">
          <a:xfrm>
            <a:off x="784491" y="1314835"/>
            <a:ext cx="153311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计算下列各式</a:t>
            </a:r>
          </a:p>
        </p:txBody>
      </p:sp>
      <p:sp>
        <p:nvSpPr>
          <p:cNvPr id="27" name="矩形 189447"/>
          <p:cNvSpPr>
            <a:spLocks noChangeArrowheads="1"/>
          </p:cNvSpPr>
          <p:nvPr/>
        </p:nvSpPr>
        <p:spPr bwMode="auto">
          <a:xfrm>
            <a:off x="857251" y="3338242"/>
            <a:ext cx="620280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(3)2×[3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(-4)]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＝        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2×3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2×(-4)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</a:p>
        </p:txBody>
      </p:sp>
      <p:sp>
        <p:nvSpPr>
          <p:cNvPr id="28" name="矩形 189449"/>
          <p:cNvSpPr>
            <a:spLocks noChangeArrowheads="1"/>
          </p:cNvSpPr>
          <p:nvPr/>
        </p:nvSpPr>
        <p:spPr bwMode="auto">
          <a:xfrm>
            <a:off x="833487" y="1682491"/>
            <a:ext cx="514111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(1)5×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）＝      （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×5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861656" y="2006802"/>
            <a:ext cx="2933242" cy="345281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 5×（-6）       （-6）×5</a:t>
            </a:r>
          </a:p>
        </p:txBody>
      </p:sp>
      <p:sp>
        <p:nvSpPr>
          <p:cNvPr id="32" name="文本框 189454"/>
          <p:cNvSpPr txBox="1">
            <a:spLocks noChangeArrowheads="1"/>
          </p:cNvSpPr>
          <p:nvPr/>
        </p:nvSpPr>
        <p:spPr bwMode="auto">
          <a:xfrm>
            <a:off x="2546389" y="1672147"/>
            <a:ext cx="69235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-30</a:t>
            </a:r>
          </a:p>
        </p:txBody>
      </p:sp>
      <p:sp>
        <p:nvSpPr>
          <p:cNvPr id="33" name="文本框 189455"/>
          <p:cNvSpPr txBox="1">
            <a:spLocks noChangeArrowheads="1"/>
          </p:cNvSpPr>
          <p:nvPr/>
        </p:nvSpPr>
        <p:spPr bwMode="auto">
          <a:xfrm>
            <a:off x="4492537" y="1661532"/>
            <a:ext cx="4321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34" name="文本框 189456"/>
          <p:cNvSpPr txBox="1">
            <a:spLocks noChangeArrowheads="1"/>
          </p:cNvSpPr>
          <p:nvPr/>
        </p:nvSpPr>
        <p:spPr bwMode="auto">
          <a:xfrm>
            <a:off x="2935299" y="2514437"/>
            <a:ext cx="64358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-60</a:t>
            </a:r>
          </a:p>
        </p:txBody>
      </p:sp>
      <p:sp>
        <p:nvSpPr>
          <p:cNvPr id="35" name="文本框 189457"/>
          <p:cNvSpPr txBox="1">
            <a:spLocks noChangeArrowheads="1"/>
          </p:cNvSpPr>
          <p:nvPr/>
        </p:nvSpPr>
        <p:spPr bwMode="auto">
          <a:xfrm>
            <a:off x="5384495" y="2525239"/>
            <a:ext cx="54853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-60</a:t>
            </a:r>
          </a:p>
        </p:txBody>
      </p:sp>
      <p:sp>
        <p:nvSpPr>
          <p:cNvPr id="36" name="文本框 189458"/>
          <p:cNvSpPr txBox="1">
            <a:spLocks noChangeArrowheads="1"/>
          </p:cNvSpPr>
          <p:nvPr/>
        </p:nvSpPr>
        <p:spPr bwMode="auto">
          <a:xfrm>
            <a:off x="2864694" y="3342940"/>
            <a:ext cx="4998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37" name="文本框 189459"/>
          <p:cNvSpPr txBox="1">
            <a:spLocks noChangeArrowheads="1"/>
          </p:cNvSpPr>
          <p:nvPr/>
        </p:nvSpPr>
        <p:spPr bwMode="auto">
          <a:xfrm>
            <a:off x="5731916" y="3348712"/>
            <a:ext cx="594122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38" name="文本框 189460"/>
          <p:cNvSpPr txBox="1"/>
          <p:nvPr/>
        </p:nvSpPr>
        <p:spPr>
          <a:xfrm>
            <a:off x="2935795" y="1988836"/>
            <a:ext cx="431006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rPr>
              <a:t>＝</a:t>
            </a:r>
          </a:p>
        </p:txBody>
      </p:sp>
      <p:sp>
        <p:nvSpPr>
          <p:cNvPr id="41" name="矩形 189446"/>
          <p:cNvSpPr>
            <a:spLocks noChangeArrowheads="1"/>
          </p:cNvSpPr>
          <p:nvPr/>
        </p:nvSpPr>
        <p:spPr bwMode="auto">
          <a:xfrm>
            <a:off x="870823" y="2545855"/>
            <a:ext cx="564265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(2)[3×(-4)]×5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＝      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3×[(-4)×5]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＝ </a:t>
            </a:r>
          </a:p>
        </p:txBody>
      </p:sp>
      <p:sp>
        <p:nvSpPr>
          <p:cNvPr id="42" name="矩形 189446"/>
          <p:cNvSpPr>
            <a:spLocks noChangeArrowheads="1"/>
          </p:cNvSpPr>
          <p:nvPr/>
        </p:nvSpPr>
        <p:spPr bwMode="auto">
          <a:xfrm>
            <a:off x="1850441" y="2904447"/>
            <a:ext cx="3469543" cy="345281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[3×(-4)]×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3×[(-4)×5]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9" name="文本框 189461"/>
          <p:cNvSpPr txBox="1"/>
          <p:nvPr/>
        </p:nvSpPr>
        <p:spPr>
          <a:xfrm>
            <a:off x="3113962" y="2878660"/>
            <a:ext cx="431006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rPr>
              <a:t>＝</a:t>
            </a:r>
          </a:p>
        </p:txBody>
      </p:sp>
      <p:sp>
        <p:nvSpPr>
          <p:cNvPr id="43" name="矩形 189447"/>
          <p:cNvSpPr>
            <a:spLocks noChangeArrowheads="1"/>
          </p:cNvSpPr>
          <p:nvPr/>
        </p:nvSpPr>
        <p:spPr bwMode="auto">
          <a:xfrm>
            <a:off x="1836022" y="3715573"/>
            <a:ext cx="3781179" cy="345281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2×[3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(-4)]         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2×3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2×(-4)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" name="文本框 189462"/>
          <p:cNvSpPr txBox="1"/>
          <p:nvPr/>
        </p:nvSpPr>
        <p:spPr>
          <a:xfrm>
            <a:off x="3143599" y="3683761"/>
            <a:ext cx="431006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rPr>
              <a:t>＝</a:t>
            </a:r>
          </a:p>
        </p:txBody>
      </p:sp>
      <p:sp>
        <p:nvSpPr>
          <p:cNvPr id="3" name="矩形标注 2"/>
          <p:cNvSpPr/>
          <p:nvPr/>
        </p:nvSpPr>
        <p:spPr>
          <a:xfrm>
            <a:off x="5501411" y="1189834"/>
            <a:ext cx="1525795" cy="546896"/>
          </a:xfrm>
          <a:prstGeom prst="wedgeRectCallout">
            <a:avLst>
              <a:gd name="adj1" fmla="val -101631"/>
              <a:gd name="adj2" fmla="val 5948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chemeClr val="tx1"/>
                </a:solidFill>
              </a:rPr>
              <a:t>乘法交换律</a:t>
            </a:r>
          </a:p>
        </p:txBody>
      </p:sp>
      <p:sp>
        <p:nvSpPr>
          <p:cNvPr id="45" name="矩形标注 44"/>
          <p:cNvSpPr/>
          <p:nvPr/>
        </p:nvSpPr>
        <p:spPr>
          <a:xfrm>
            <a:off x="6283376" y="2168155"/>
            <a:ext cx="1576388" cy="546896"/>
          </a:xfrm>
          <a:prstGeom prst="wedgeRectCallout">
            <a:avLst>
              <a:gd name="adj1" fmla="val -88380"/>
              <a:gd name="adj2" fmla="val 3668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chemeClr val="tx1"/>
                </a:solidFill>
              </a:rPr>
              <a:t>乘法结合律</a:t>
            </a:r>
          </a:p>
        </p:txBody>
      </p:sp>
      <p:sp>
        <p:nvSpPr>
          <p:cNvPr id="46" name="矩形标注 45"/>
          <p:cNvSpPr/>
          <p:nvPr/>
        </p:nvSpPr>
        <p:spPr>
          <a:xfrm>
            <a:off x="6616213" y="3036711"/>
            <a:ext cx="1558513" cy="546896"/>
          </a:xfrm>
          <a:prstGeom prst="wedgeRectCallout">
            <a:avLst>
              <a:gd name="adj1" fmla="val -88380"/>
              <a:gd name="adj2" fmla="val 3668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chemeClr val="tx1"/>
                </a:solidFill>
              </a:rPr>
              <a:t>乘法分配律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 bldLvl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 bldLvl="0" animBg="1"/>
      <p:bldP spid="39" grpId="0"/>
      <p:bldP spid="43" grpId="0" bldLvl="0" animBg="1"/>
      <p:bldP spid="40" grpId="0"/>
      <p:bldP spid="3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192517"/>
          <p:cNvSpPr txBox="1">
            <a:spLocks noChangeArrowheads="1"/>
          </p:cNvSpPr>
          <p:nvPr/>
        </p:nvSpPr>
        <p:spPr bwMode="auto">
          <a:xfrm>
            <a:off x="514640" y="795019"/>
            <a:ext cx="5616178" cy="1029513"/>
          </a:xfrm>
          <a:prstGeom prst="rect">
            <a:avLst/>
          </a:prstGeom>
          <a:noFill/>
          <a:ln w="57150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</a:rPr>
              <a:t>1.</a:t>
            </a:r>
            <a:r>
              <a:rPr lang="zh-CN" altLang="en-US" dirty="0">
                <a:solidFill>
                  <a:schemeClr val="tx1"/>
                </a:solidFill>
              </a:rPr>
              <a:t>乘法交换律</a:t>
            </a:r>
            <a:r>
              <a:rPr lang="en-US" altLang="zh-CN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rgbClr val="C00000"/>
                </a:solidFill>
              </a:rPr>
              <a:t>两</a:t>
            </a:r>
            <a:r>
              <a:rPr lang="zh-CN" altLang="en-US" dirty="0">
                <a:solidFill>
                  <a:srgbClr val="C00000"/>
                </a:solidFill>
              </a:rPr>
              <a:t>个数相乘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交换因数的位置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积相等</a:t>
            </a:r>
            <a:r>
              <a:rPr lang="en-US" altLang="zh-CN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文本框 192518"/>
          <p:cNvSpPr txBox="1"/>
          <p:nvPr/>
        </p:nvSpPr>
        <p:spPr>
          <a:xfrm>
            <a:off x="4422458" y="1154430"/>
            <a:ext cx="1100614" cy="42814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Clr>
                <a:srgbClr val="000000"/>
              </a:buClr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pPr lvl="0" algn="ctr">
              <a:lnSpc>
                <a:spcPct val="130000"/>
              </a:lnSpc>
              <a:buSzTx/>
              <a:buFontTx/>
            </a:pPr>
            <a:r>
              <a:rPr lang="zh-CN" altLang="zh-CN" sz="1800" dirty="0">
                <a:solidFill>
                  <a:schemeClr val="bg1"/>
                </a:solidFill>
                <a:sym typeface="+mn-ea"/>
              </a:rPr>
              <a:t>ab＝ba</a:t>
            </a:r>
          </a:p>
        </p:txBody>
      </p:sp>
      <p:sp>
        <p:nvSpPr>
          <p:cNvPr id="12" name="文本框 192519"/>
          <p:cNvSpPr txBox="1">
            <a:spLocks noChangeArrowheads="1"/>
          </p:cNvSpPr>
          <p:nvPr/>
        </p:nvSpPr>
        <p:spPr bwMode="auto">
          <a:xfrm>
            <a:off x="503873" y="1805464"/>
            <a:ext cx="6831806" cy="1509644"/>
          </a:xfrm>
          <a:prstGeom prst="rect">
            <a:avLst/>
          </a:prstGeom>
          <a:noFill/>
          <a:ln w="57150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 b="1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乘法结合律</a:t>
            </a:r>
            <a:r>
              <a:rPr lang="en-US" altLang="zh-CN" dirty="0"/>
              <a:t>: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C00000"/>
                </a:solidFill>
              </a:rPr>
              <a:t>三个数相乘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先把前两个数相乘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或先把后两个数相乘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积相等</a:t>
            </a:r>
            <a:r>
              <a:rPr lang="en-US" altLang="zh-CN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文本框 192520"/>
          <p:cNvSpPr txBox="1"/>
          <p:nvPr/>
        </p:nvSpPr>
        <p:spPr>
          <a:xfrm>
            <a:off x="616268" y="2695575"/>
            <a:ext cx="1554956" cy="42814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Clr>
                <a:srgbClr val="000000"/>
              </a:buClr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zh-CN" sz="1800" dirty="0">
                <a:solidFill>
                  <a:schemeClr val="bg1"/>
                </a:solidFill>
                <a:sym typeface="+mn-ea"/>
              </a:rPr>
              <a:t>(</a:t>
            </a:r>
            <a:r>
              <a:rPr lang="en-US" altLang="zh-CN" sz="1800" dirty="0" err="1">
                <a:solidFill>
                  <a:schemeClr val="bg1"/>
                </a:solidFill>
                <a:sym typeface="+mn-ea"/>
              </a:rPr>
              <a:t>ab</a:t>
            </a:r>
            <a:r>
              <a:rPr lang="en-US" altLang="zh-CN" sz="1800" dirty="0">
                <a:solidFill>
                  <a:schemeClr val="bg1"/>
                </a:solidFill>
                <a:sym typeface="+mn-ea"/>
              </a:rPr>
              <a:t>)c </a:t>
            </a:r>
            <a:r>
              <a:rPr lang="en-US" altLang="en-US" sz="1800" dirty="0">
                <a:solidFill>
                  <a:schemeClr val="bg1"/>
                </a:solidFill>
                <a:sym typeface="+mn-ea"/>
              </a:rPr>
              <a:t>＝ </a:t>
            </a:r>
            <a:r>
              <a:rPr lang="en-US" altLang="zh-CN" sz="1800" dirty="0">
                <a:solidFill>
                  <a:schemeClr val="bg1"/>
                </a:solidFill>
                <a:sym typeface="+mn-ea"/>
              </a:rPr>
              <a:t>a(</a:t>
            </a:r>
            <a:r>
              <a:rPr lang="en-US" altLang="zh-CN" sz="1800" dirty="0" err="1">
                <a:solidFill>
                  <a:schemeClr val="bg1"/>
                </a:solidFill>
                <a:sym typeface="+mn-ea"/>
              </a:rPr>
              <a:t>bc</a:t>
            </a:r>
            <a:r>
              <a:rPr lang="en-US" altLang="zh-CN" sz="1800" dirty="0">
                <a:solidFill>
                  <a:schemeClr val="bg1"/>
                </a:solidFill>
                <a:sym typeface="+mn-ea"/>
              </a:rPr>
              <a:t>)</a:t>
            </a:r>
            <a:endParaRPr lang="en-US" altLang="zh-CN" sz="1800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4356735" y="2685097"/>
            <a:ext cx="4150043" cy="679133"/>
          </a:xfrm>
          <a:prstGeom prst="wedgeRoundRectCallout">
            <a:avLst>
              <a:gd name="adj1" fmla="val -98524"/>
              <a:gd name="adj2" fmla="val -1831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r>
              <a:rPr lang="zh-CN" altLang="en-US" sz="1500" b="1" dirty="0">
                <a:solidFill>
                  <a:schemeClr val="tx1"/>
                </a:solidFill>
              </a:rPr>
              <a:t>用字母表示乘数时</a:t>
            </a:r>
            <a:r>
              <a:rPr lang="en-US" altLang="zh-CN" sz="1500" b="1" dirty="0">
                <a:solidFill>
                  <a:schemeClr val="tx1"/>
                </a:solidFill>
              </a:rPr>
              <a:t>,“×”</a:t>
            </a:r>
            <a:r>
              <a:rPr lang="zh-CN" altLang="en-US" sz="1500" b="1" dirty="0">
                <a:solidFill>
                  <a:schemeClr val="tx1"/>
                </a:solidFill>
              </a:rPr>
              <a:t>号可以写成“</a:t>
            </a:r>
            <a:r>
              <a:rPr lang="en-US" altLang="zh-CN" sz="1500" b="1" dirty="0">
                <a:solidFill>
                  <a:schemeClr val="tx1"/>
                </a:solidFill>
              </a:rPr>
              <a:t>·”</a:t>
            </a:r>
            <a:r>
              <a:rPr lang="zh-CN" altLang="en-US" sz="1500" b="1" dirty="0">
                <a:solidFill>
                  <a:schemeClr val="tx1"/>
                </a:solidFill>
              </a:rPr>
              <a:t>或省略</a:t>
            </a:r>
            <a:r>
              <a:rPr lang="en-US" altLang="zh-CN" sz="1500" b="1" dirty="0">
                <a:solidFill>
                  <a:schemeClr val="tx1"/>
                </a:solidFill>
              </a:rPr>
              <a:t>, </a:t>
            </a:r>
            <a:r>
              <a:rPr lang="zh-CN" altLang="en-US" sz="1500" b="1" dirty="0">
                <a:solidFill>
                  <a:schemeClr val="tx1"/>
                </a:solidFill>
              </a:rPr>
              <a:t>如</a:t>
            </a:r>
            <a:r>
              <a:rPr lang="en-US" altLang="zh-CN" sz="1500" b="1" dirty="0" err="1">
                <a:solidFill>
                  <a:schemeClr val="tx1"/>
                </a:solidFill>
              </a:rPr>
              <a:t>a×b</a:t>
            </a:r>
            <a:r>
              <a:rPr lang="zh-CN" altLang="en-US" sz="1500" b="1" dirty="0">
                <a:solidFill>
                  <a:schemeClr val="tx1"/>
                </a:solidFill>
              </a:rPr>
              <a:t>可以写成</a:t>
            </a:r>
            <a:r>
              <a:rPr lang="en-US" altLang="zh-CN" sz="1500" b="1" dirty="0" err="1">
                <a:solidFill>
                  <a:schemeClr val="tx1"/>
                </a:solidFill>
              </a:rPr>
              <a:t>a·b</a:t>
            </a:r>
            <a:r>
              <a:rPr lang="zh-CN" altLang="en-US" sz="1500" b="1" dirty="0">
                <a:solidFill>
                  <a:schemeClr val="tx1"/>
                </a:solidFill>
              </a:rPr>
              <a:t>或</a:t>
            </a:r>
            <a:r>
              <a:rPr lang="en-US" altLang="zh-CN" sz="1500" b="1" dirty="0">
                <a:solidFill>
                  <a:schemeClr val="tx1"/>
                </a:solidFill>
              </a:rPr>
              <a:t>ab.</a:t>
            </a:r>
            <a:endParaRPr lang="en-US" altLang="zh-CN" sz="1500" b="1" noProof="1">
              <a:solidFill>
                <a:schemeClr val="tx1"/>
              </a:solidFill>
            </a:endParaRPr>
          </a:p>
        </p:txBody>
      </p:sp>
      <p:sp>
        <p:nvSpPr>
          <p:cNvPr id="19" name="文本框 192521"/>
          <p:cNvSpPr txBox="1">
            <a:spLocks noChangeArrowheads="1"/>
          </p:cNvSpPr>
          <p:nvPr/>
        </p:nvSpPr>
        <p:spPr bwMode="auto">
          <a:xfrm>
            <a:off x="616380" y="3609400"/>
            <a:ext cx="7998031" cy="106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拓展</a:t>
            </a:r>
            <a:endParaRPr lang="en-US" altLang="zh-CN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      根据乘法交换律和结合律可以推出：三个以上有理数相乘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可以任意交换因数的位置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也可先把其中的几个数相乘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ldLvl="0" animBg="1"/>
      <p:bldP spid="12" grpId="0" bldLvl="0" animBg="1"/>
      <p:bldP spid="13" grpId="0" bldLvl="0" animBg="1"/>
      <p:bldP spid="17" grpId="0" bldLvl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93540"/>
          <p:cNvSpPr txBox="1">
            <a:spLocks noChangeArrowheads="1"/>
          </p:cNvSpPr>
          <p:nvPr/>
        </p:nvSpPr>
        <p:spPr bwMode="auto">
          <a:xfrm>
            <a:off x="803434" y="938689"/>
            <a:ext cx="7532846" cy="1731243"/>
          </a:xfrm>
          <a:prstGeom prst="rect">
            <a:avLst/>
          </a:prstGeom>
          <a:noFill/>
          <a:ln w="57150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 b="1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r>
              <a:rPr lang="en-US" altLang="zh-CN" dirty="0"/>
              <a:t>3.</a:t>
            </a:r>
            <a:r>
              <a:rPr lang="zh-CN" altLang="en-US" dirty="0"/>
              <a:t>乘法分配律：</a:t>
            </a:r>
          </a:p>
          <a:p>
            <a:r>
              <a:rPr lang="zh-CN" altLang="en-US" dirty="0">
                <a:solidFill>
                  <a:srgbClr val="C00000"/>
                </a:solidFill>
              </a:rPr>
              <a:t>一个数同两个数的和相乘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等于把这个数分别同这两个数相乘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再把积相加</a:t>
            </a:r>
            <a:r>
              <a:rPr lang="en-US" altLang="zh-CN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7389" y="1909169"/>
            <a:ext cx="2096954" cy="42814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Clr>
                <a:srgbClr val="000000"/>
              </a:buClr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defRPr>
            </a:lvl1pPr>
          </a:lstStyle>
          <a:p>
            <a:pPr lvl="0" algn="ctr">
              <a:lnSpc>
                <a:spcPct val="130000"/>
              </a:lnSpc>
              <a:buSzTx/>
              <a:buFontTx/>
            </a:pPr>
            <a:r>
              <a:rPr lang="zh-CN" altLang="zh-CN" sz="1800" dirty="0">
                <a:solidFill>
                  <a:schemeClr val="bg1"/>
                </a:solidFill>
                <a:sym typeface="+mn-ea"/>
              </a:rPr>
              <a:t>a(b＋c=ab＋ac</a:t>
            </a:r>
          </a:p>
        </p:txBody>
      </p:sp>
      <p:sp>
        <p:nvSpPr>
          <p:cNvPr id="8" name="文本框 193542"/>
          <p:cNvSpPr txBox="1">
            <a:spLocks noChangeArrowheads="1"/>
          </p:cNvSpPr>
          <p:nvPr/>
        </p:nvSpPr>
        <p:spPr bwMode="auto">
          <a:xfrm>
            <a:off x="839629" y="2868454"/>
            <a:ext cx="7496651" cy="131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rgbClr val="C00000"/>
                </a:solidFill>
              </a:rPr>
              <a:t>拓展</a:t>
            </a:r>
            <a:endParaRPr lang="en-US" altLang="zh-CN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1800" b="0" dirty="0">
                <a:solidFill>
                  <a:schemeClr val="tx1"/>
                </a:solidFill>
              </a:rPr>
              <a:t>    根据分配律可以推出：一个数同几个数的和相乘</a:t>
            </a:r>
            <a:r>
              <a:rPr lang="en-US" altLang="zh-CN" sz="1800" b="0" dirty="0">
                <a:solidFill>
                  <a:schemeClr val="tx1"/>
                </a:solidFill>
              </a:rPr>
              <a:t>,</a:t>
            </a:r>
            <a:r>
              <a:rPr lang="zh-CN" altLang="en-US" sz="1800" b="0" dirty="0">
                <a:solidFill>
                  <a:schemeClr val="tx1"/>
                </a:solidFill>
              </a:rPr>
              <a:t>等于把这个数分别同这几个数相乘</a:t>
            </a:r>
            <a:r>
              <a:rPr lang="en-US" altLang="zh-CN" sz="1800" b="0" dirty="0">
                <a:solidFill>
                  <a:schemeClr val="tx1"/>
                </a:solidFill>
              </a:rPr>
              <a:t>,</a:t>
            </a:r>
            <a:r>
              <a:rPr lang="zh-CN" altLang="en-US" sz="1800" b="0" dirty="0">
                <a:solidFill>
                  <a:schemeClr val="tx1"/>
                </a:solidFill>
              </a:rPr>
              <a:t>再把积相加</a:t>
            </a:r>
            <a:r>
              <a:rPr lang="en-US" altLang="zh-CN" sz="1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ldLvl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50247" y="1125088"/>
            <a:ext cx="537567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例1 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计算：（－4）×15×（－25）</a:t>
            </a:r>
          </a:p>
        </p:txBody>
      </p:sp>
      <p:grpSp>
        <p:nvGrpSpPr>
          <p:cNvPr id="3" name="Group 3"/>
          <p:cNvGrpSpPr/>
          <p:nvPr/>
        </p:nvGrpSpPr>
        <p:grpSpPr bwMode="auto">
          <a:xfrm>
            <a:off x="1960539" y="2264575"/>
            <a:ext cx="5856685" cy="1790719"/>
            <a:chOff x="658" y="1432"/>
            <a:chExt cx="4919" cy="1504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658" y="1432"/>
              <a:ext cx="491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解：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原式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=15×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（－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4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×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（－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25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endPara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                =15×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［（－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25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×</a:t>
              </a:r>
              <a:r>
                <a:rPr lang="zh-CN" altLang="en-US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（－</a:t>
              </a: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4）］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528" y="2180"/>
              <a:ext cx="3175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=15×100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=1500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94561"/>
          <p:cNvSpPr txBox="1">
            <a:spLocks noChangeArrowheads="1"/>
          </p:cNvSpPr>
          <p:nvPr/>
        </p:nvSpPr>
        <p:spPr bwMode="auto">
          <a:xfrm>
            <a:off x="4344710" y="672460"/>
            <a:ext cx="252769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100">
                <a:latin typeface="黑体" panose="02010609060101010101" pitchFamily="2" charset="-122"/>
                <a:ea typeface="黑体" panose="02010609060101010101" pitchFamily="2" charset="-122"/>
              </a:rPr>
              <a:t>(  </a:t>
            </a:r>
            <a:r>
              <a:rPr lang="en-US" altLang="en-US" sz="210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en-US" sz="210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2100"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r>
              <a:rPr lang="en-US" altLang="en-US" sz="2100"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en-US" altLang="zh-CN" sz="2100">
                <a:latin typeface="黑体" panose="02010609060101010101" pitchFamily="2" charset="-122"/>
                <a:ea typeface="黑体" panose="02010609060101010101" pitchFamily="2" charset="-122"/>
              </a:rPr>
              <a:t>12</a:t>
            </a:r>
          </a:p>
        </p:txBody>
      </p:sp>
      <p:sp>
        <p:nvSpPr>
          <p:cNvPr id="3" name="矩形 194566"/>
          <p:cNvSpPr>
            <a:spLocks noChangeArrowheads="1"/>
          </p:cNvSpPr>
          <p:nvPr/>
        </p:nvSpPr>
        <p:spPr bwMode="auto">
          <a:xfrm>
            <a:off x="1635324" y="654124"/>
            <a:ext cx="327064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　用两种方法计算</a:t>
            </a:r>
          </a:p>
        </p:txBody>
      </p:sp>
      <p:grpSp>
        <p:nvGrpSpPr>
          <p:cNvPr id="4" name="组合 194567"/>
          <p:cNvGrpSpPr/>
          <p:nvPr/>
        </p:nvGrpSpPr>
        <p:grpSpPr bwMode="auto">
          <a:xfrm>
            <a:off x="5631776" y="543873"/>
            <a:ext cx="230981" cy="659607"/>
            <a:chOff x="1197" y="3249"/>
            <a:chExt cx="194" cy="554"/>
          </a:xfrm>
        </p:grpSpPr>
        <p:sp>
          <p:nvSpPr>
            <p:cNvPr id="5" name="文本框 194568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" name="文本框 194569"/>
            <p:cNvSpPr txBox="1">
              <a:spLocks noChangeArrowheads="1"/>
            </p:cNvSpPr>
            <p:nvPr/>
          </p:nvSpPr>
          <p:spPr bwMode="auto">
            <a:xfrm>
              <a:off x="1197" y="3454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" name="直接连接符 194570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组合 194571"/>
          <p:cNvGrpSpPr/>
          <p:nvPr/>
        </p:nvGrpSpPr>
        <p:grpSpPr bwMode="auto">
          <a:xfrm>
            <a:off x="5090041" y="542683"/>
            <a:ext cx="230981" cy="648891"/>
            <a:chOff x="1197" y="3249"/>
            <a:chExt cx="194" cy="545"/>
          </a:xfrm>
        </p:grpSpPr>
        <p:sp>
          <p:nvSpPr>
            <p:cNvPr id="9" name="文本框 194572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" name="文本框 194573"/>
            <p:cNvSpPr txBox="1">
              <a:spLocks noChangeArrowheads="1"/>
            </p:cNvSpPr>
            <p:nvPr/>
          </p:nvSpPr>
          <p:spPr bwMode="auto">
            <a:xfrm>
              <a:off x="1197" y="3445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" name="直接连接符 194574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组合 194575"/>
          <p:cNvGrpSpPr/>
          <p:nvPr/>
        </p:nvGrpSpPr>
        <p:grpSpPr bwMode="auto">
          <a:xfrm>
            <a:off x="4585216" y="543873"/>
            <a:ext cx="230981" cy="659607"/>
            <a:chOff x="1197" y="3249"/>
            <a:chExt cx="194" cy="554"/>
          </a:xfrm>
        </p:grpSpPr>
        <p:sp>
          <p:nvSpPr>
            <p:cNvPr id="13" name="文本框 194576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" name="文本框 194577"/>
            <p:cNvSpPr txBox="1">
              <a:spLocks noChangeArrowheads="1"/>
            </p:cNvSpPr>
            <p:nvPr/>
          </p:nvSpPr>
          <p:spPr bwMode="auto">
            <a:xfrm>
              <a:off x="1197" y="3454"/>
              <a:ext cx="19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直接连接符 194578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文本框 194579"/>
          <p:cNvSpPr txBox="1">
            <a:spLocks noChangeArrowheads="1"/>
          </p:cNvSpPr>
          <p:nvPr/>
        </p:nvSpPr>
        <p:spPr bwMode="auto">
          <a:xfrm>
            <a:off x="1657470" y="1648773"/>
            <a:ext cx="118705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解法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1:</a:t>
            </a:r>
          </a:p>
        </p:txBody>
      </p:sp>
      <p:grpSp>
        <p:nvGrpSpPr>
          <p:cNvPr id="17" name="组合 194580"/>
          <p:cNvGrpSpPr/>
          <p:nvPr/>
        </p:nvGrpSpPr>
        <p:grpSpPr bwMode="auto">
          <a:xfrm>
            <a:off x="3386257" y="1508280"/>
            <a:ext cx="3239690" cy="673894"/>
            <a:chOff x="1837" y="1362"/>
            <a:chExt cx="2721" cy="566"/>
          </a:xfrm>
        </p:grpSpPr>
        <p:sp>
          <p:nvSpPr>
            <p:cNvPr id="18" name="文本框 194581"/>
            <p:cNvSpPr txBox="1">
              <a:spLocks noChangeArrowheads="1"/>
            </p:cNvSpPr>
            <p:nvPr/>
          </p:nvSpPr>
          <p:spPr bwMode="auto">
            <a:xfrm>
              <a:off x="1837" y="1480"/>
              <a:ext cx="2721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       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zh-CN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grpSp>
          <p:nvGrpSpPr>
            <p:cNvPr id="19" name="组合 194582"/>
            <p:cNvGrpSpPr/>
            <p:nvPr/>
          </p:nvGrpSpPr>
          <p:grpSpPr bwMode="auto">
            <a:xfrm>
              <a:off x="1991" y="1378"/>
              <a:ext cx="416" cy="550"/>
              <a:chOff x="956" y="1661"/>
              <a:chExt cx="416" cy="550"/>
            </a:xfrm>
          </p:grpSpPr>
          <p:sp>
            <p:nvSpPr>
              <p:cNvPr id="28" name="文本框 194583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" name="文本框 194584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30" name="直接连接符 194585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" name="组合 194586"/>
            <p:cNvGrpSpPr/>
            <p:nvPr/>
          </p:nvGrpSpPr>
          <p:grpSpPr bwMode="auto">
            <a:xfrm>
              <a:off x="2627" y="1369"/>
              <a:ext cx="416" cy="550"/>
              <a:chOff x="956" y="1661"/>
              <a:chExt cx="416" cy="550"/>
            </a:xfrm>
          </p:grpSpPr>
          <p:sp>
            <p:nvSpPr>
              <p:cNvPr id="25" name="文本框 194587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6" name="文本框 194588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27" name="直接连接符 194589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" name="组合 194590"/>
            <p:cNvGrpSpPr/>
            <p:nvPr/>
          </p:nvGrpSpPr>
          <p:grpSpPr bwMode="auto">
            <a:xfrm>
              <a:off x="3261" y="1362"/>
              <a:ext cx="416" cy="550"/>
              <a:chOff x="956" y="1661"/>
              <a:chExt cx="416" cy="550"/>
            </a:xfrm>
          </p:grpSpPr>
          <p:sp>
            <p:nvSpPr>
              <p:cNvPr id="22" name="文本框 194591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23" name="文本框 194592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24" name="直接连接符 194593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" name="文本框 194594"/>
          <p:cNvSpPr txBox="1">
            <a:spLocks noChangeArrowheads="1"/>
          </p:cNvSpPr>
          <p:nvPr/>
        </p:nvSpPr>
        <p:spPr bwMode="auto">
          <a:xfrm>
            <a:off x="2550438" y="1649963"/>
            <a:ext cx="11334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原式＝</a:t>
            </a:r>
          </a:p>
        </p:txBody>
      </p:sp>
      <p:grpSp>
        <p:nvGrpSpPr>
          <p:cNvPr id="32" name="组合 194595"/>
          <p:cNvGrpSpPr/>
          <p:nvPr/>
        </p:nvGrpSpPr>
        <p:grpSpPr bwMode="auto">
          <a:xfrm>
            <a:off x="3094554" y="2100020"/>
            <a:ext cx="2159794" cy="665560"/>
            <a:chOff x="322" y="2811"/>
            <a:chExt cx="1814" cy="559"/>
          </a:xfrm>
        </p:grpSpPr>
        <p:grpSp>
          <p:nvGrpSpPr>
            <p:cNvPr id="33" name="组合 194596"/>
            <p:cNvGrpSpPr/>
            <p:nvPr/>
          </p:nvGrpSpPr>
          <p:grpSpPr bwMode="auto">
            <a:xfrm>
              <a:off x="839" y="2811"/>
              <a:ext cx="416" cy="559"/>
              <a:chOff x="956" y="1661"/>
              <a:chExt cx="416" cy="559"/>
            </a:xfrm>
          </p:grpSpPr>
          <p:sp>
            <p:nvSpPr>
              <p:cNvPr id="35" name="文本框 194597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6" name="文本框 194598"/>
              <p:cNvSpPr txBox="1">
                <a:spLocks noChangeArrowheads="1"/>
              </p:cNvSpPr>
              <p:nvPr/>
            </p:nvSpPr>
            <p:spPr bwMode="auto">
              <a:xfrm>
                <a:off x="956" y="1871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37" name="直接连接符 194599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" name="文本框 194600"/>
            <p:cNvSpPr txBox="1">
              <a:spLocks noChangeArrowheads="1"/>
            </p:cNvSpPr>
            <p:nvPr/>
          </p:nvSpPr>
          <p:spPr bwMode="auto">
            <a:xfrm>
              <a:off x="322" y="2895"/>
              <a:ext cx="181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1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＝</a:t>
              </a:r>
              <a:r>
                <a:rPr lang="en-US" altLang="en-US" sz="21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－</a:t>
              </a:r>
              <a:r>
                <a:rPr lang="zh-CN" altLang="en-US" sz="21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  </a:t>
              </a:r>
              <a:r>
                <a:rPr lang="en-US" altLang="en-US" sz="21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×</a:t>
              </a:r>
              <a:r>
                <a:rPr lang="en-US" altLang="zh-CN" sz="21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12</a:t>
              </a:r>
            </a:p>
          </p:txBody>
        </p:sp>
      </p:grpSp>
      <p:sp>
        <p:nvSpPr>
          <p:cNvPr id="38" name="文本框 194601"/>
          <p:cNvSpPr txBox="1">
            <a:spLocks noChangeArrowheads="1"/>
          </p:cNvSpPr>
          <p:nvPr/>
        </p:nvSpPr>
        <p:spPr bwMode="auto">
          <a:xfrm>
            <a:off x="3135750" y="2718192"/>
            <a:ext cx="11882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</a:p>
        </p:txBody>
      </p:sp>
      <p:sp>
        <p:nvSpPr>
          <p:cNvPr id="39" name="文本框 194602"/>
          <p:cNvSpPr txBox="1">
            <a:spLocks noChangeArrowheads="1"/>
          </p:cNvSpPr>
          <p:nvPr/>
        </p:nvSpPr>
        <p:spPr bwMode="auto">
          <a:xfrm>
            <a:off x="1674138" y="3393038"/>
            <a:ext cx="118705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解法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2:</a:t>
            </a:r>
          </a:p>
        </p:txBody>
      </p:sp>
      <p:sp>
        <p:nvSpPr>
          <p:cNvPr id="40" name="文本框 194603"/>
          <p:cNvSpPr txBox="1">
            <a:spLocks noChangeArrowheads="1"/>
          </p:cNvSpPr>
          <p:nvPr/>
        </p:nvSpPr>
        <p:spPr bwMode="auto">
          <a:xfrm>
            <a:off x="2588538" y="3419232"/>
            <a:ext cx="11334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原式＝</a:t>
            </a:r>
          </a:p>
        </p:txBody>
      </p:sp>
      <p:grpSp>
        <p:nvGrpSpPr>
          <p:cNvPr id="41" name="组合 194604"/>
          <p:cNvGrpSpPr/>
          <p:nvPr/>
        </p:nvGrpSpPr>
        <p:grpSpPr bwMode="auto">
          <a:xfrm>
            <a:off x="3305056" y="3232299"/>
            <a:ext cx="3618310" cy="677465"/>
            <a:chOff x="1746" y="2499"/>
            <a:chExt cx="3039" cy="569"/>
          </a:xfrm>
        </p:grpSpPr>
        <p:sp>
          <p:nvSpPr>
            <p:cNvPr id="42" name="文本框 194605"/>
            <p:cNvSpPr txBox="1">
              <a:spLocks noChangeArrowheads="1"/>
            </p:cNvSpPr>
            <p:nvPr/>
          </p:nvSpPr>
          <p:spPr bwMode="auto">
            <a:xfrm>
              <a:off x="1746" y="2614"/>
              <a:ext cx="303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＋ </a:t>
              </a:r>
              <a:r>
                <a:rPr lang="zh-CN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grpSp>
          <p:nvGrpSpPr>
            <p:cNvPr id="43" name="组合 194606"/>
            <p:cNvGrpSpPr/>
            <p:nvPr/>
          </p:nvGrpSpPr>
          <p:grpSpPr bwMode="auto">
            <a:xfrm>
              <a:off x="1882" y="2499"/>
              <a:ext cx="194" cy="554"/>
              <a:chOff x="1197" y="3249"/>
              <a:chExt cx="194" cy="554"/>
            </a:xfrm>
          </p:grpSpPr>
          <p:sp>
            <p:nvSpPr>
              <p:cNvPr id="52" name="文本框 194607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3" name="文本框 194608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4" name="直接连接符 194609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" name="组合 194610"/>
            <p:cNvGrpSpPr/>
            <p:nvPr/>
          </p:nvGrpSpPr>
          <p:grpSpPr bwMode="auto">
            <a:xfrm>
              <a:off x="2835" y="2514"/>
              <a:ext cx="194" cy="554"/>
              <a:chOff x="1197" y="3249"/>
              <a:chExt cx="194" cy="554"/>
            </a:xfrm>
          </p:grpSpPr>
          <p:sp>
            <p:nvSpPr>
              <p:cNvPr id="49" name="文本框 194611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0" name="文本框 194612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51" name="直接连接符 194613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5" name="组合 194614"/>
            <p:cNvGrpSpPr/>
            <p:nvPr/>
          </p:nvGrpSpPr>
          <p:grpSpPr bwMode="auto">
            <a:xfrm>
              <a:off x="3833" y="2499"/>
              <a:ext cx="194" cy="554"/>
              <a:chOff x="1197" y="3249"/>
              <a:chExt cx="194" cy="554"/>
            </a:xfrm>
          </p:grpSpPr>
          <p:sp>
            <p:nvSpPr>
              <p:cNvPr id="46" name="文本框 194615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7" name="文本框 194616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8" name="直接连接符 194617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5" name="文本框 194618"/>
          <p:cNvSpPr txBox="1">
            <a:spLocks noChangeArrowheads="1"/>
          </p:cNvSpPr>
          <p:nvPr/>
        </p:nvSpPr>
        <p:spPr bwMode="auto">
          <a:xfrm>
            <a:off x="3062407" y="3807375"/>
            <a:ext cx="21062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</a:p>
        </p:txBody>
      </p:sp>
      <p:sp>
        <p:nvSpPr>
          <p:cNvPr id="56" name="文本框 194619"/>
          <p:cNvSpPr txBox="1">
            <a:spLocks noChangeArrowheads="1"/>
          </p:cNvSpPr>
          <p:nvPr/>
        </p:nvSpPr>
        <p:spPr bwMode="auto">
          <a:xfrm>
            <a:off x="3132654" y="4239573"/>
            <a:ext cx="11882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</a:p>
        </p:txBody>
      </p:sp>
      <p:sp>
        <p:nvSpPr>
          <p:cNvPr id="57" name="矩形 56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38" grpId="0"/>
      <p:bldP spid="39" grpId="0"/>
      <p:bldP spid="40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26507" y="1184434"/>
            <a:ext cx="368022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</a:t>
            </a:r>
          </a:p>
        </p:txBody>
      </p:sp>
      <p:graphicFrame>
        <p:nvGraphicFramePr>
          <p:cNvPr id="3" name="Object 5"/>
          <p:cNvGraphicFramePr/>
          <p:nvPr/>
        </p:nvGraphicFramePr>
        <p:xfrm>
          <a:off x="3992614" y="1008817"/>
          <a:ext cx="1458516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9" r:id="rId4" imgW="762000" imgH="393700" progId="Equation.3">
                  <p:embed/>
                </p:oleObj>
              </mc:Choice>
              <mc:Fallback>
                <p:oleObj r:id="rId4" imgW="762000" imgH="393700" progId="Equation.3">
                  <p:embed/>
                  <p:pic>
                    <p:nvPicPr>
                      <p:cNvPr id="0" name="图片 5533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614" y="1008817"/>
                        <a:ext cx="1458516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8"/>
          <p:cNvGrpSpPr/>
          <p:nvPr/>
        </p:nvGrpSpPr>
        <p:grpSpPr bwMode="auto">
          <a:xfrm>
            <a:off x="2569607" y="1901666"/>
            <a:ext cx="3680222" cy="1533525"/>
            <a:chOff x="1727" y="3637"/>
            <a:chExt cx="7727" cy="322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727" y="3885"/>
              <a:ext cx="7727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解：</a:t>
              </a:r>
              <a:r>
                <a:rPr lang="zh-CN" altLang="en-US" sz="21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原式</a:t>
              </a:r>
              <a:r>
                <a:rPr lang="zh-CN" altLang="en-US" sz="2100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              </a:t>
              </a:r>
            </a:p>
          </p:txBody>
        </p:sp>
        <p:graphicFrame>
          <p:nvGraphicFramePr>
            <p:cNvPr id="6" name="Object 6"/>
            <p:cNvGraphicFramePr/>
            <p:nvPr/>
          </p:nvGraphicFramePr>
          <p:xfrm>
            <a:off x="4239" y="3637"/>
            <a:ext cx="5050" cy="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60" name="Equation" r:id="rId6" imgW="31699200" imgH="19507200" progId="Equation.DSMT4">
                    <p:embed/>
                  </p:oleObj>
                </mc:Choice>
                <mc:Fallback>
                  <p:oleObj name="Equation" r:id="rId6" imgW="31699200" imgH="19507200" progId="Equation.DSMT4">
                    <p:embed/>
                    <p:pic>
                      <p:nvPicPr>
                        <p:cNvPr id="0" name="图片 553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9" y="3637"/>
                          <a:ext cx="5050" cy="3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9"/>
          <p:cNvGrpSpPr/>
          <p:nvPr/>
        </p:nvGrpSpPr>
        <p:grpSpPr bwMode="auto">
          <a:xfrm>
            <a:off x="3762295" y="3379266"/>
            <a:ext cx="1715690" cy="742950"/>
            <a:chOff x="2512" y="3516"/>
            <a:chExt cx="3602" cy="1560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512" y="3885"/>
              <a:ext cx="3602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=</a:t>
              </a:r>
              <a:r>
                <a:rPr lang="zh-CN" altLang="en-US" sz="21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             </a:t>
              </a:r>
            </a:p>
          </p:txBody>
        </p:sp>
        <p:graphicFrame>
          <p:nvGraphicFramePr>
            <p:cNvPr id="10" name="Object 10"/>
            <p:cNvGraphicFramePr/>
            <p:nvPr/>
          </p:nvGraphicFramePr>
          <p:xfrm>
            <a:off x="3192" y="3516"/>
            <a:ext cx="2042" cy="1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61" r:id="rId8" imgW="558800" imgH="393700" progId="Equation.DSMT4">
                    <p:embed/>
                  </p:oleObj>
                </mc:Choice>
                <mc:Fallback>
                  <p:oleObj r:id="rId8" imgW="558800" imgH="393700" progId="Equation.DSMT4">
                    <p:embed/>
                    <p:pic>
                      <p:nvPicPr>
                        <p:cNvPr id="0" name="图片 553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" y="3516"/>
                          <a:ext cx="2042" cy="1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矩形 10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全屏显示(16:9)</PresentationFormat>
  <Paragraphs>147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等线</vt:lpstr>
      <vt:lpstr>方正姚体</vt:lpstr>
      <vt:lpstr>黑体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2023-01-16T17:17:28Z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63445B8BA3B948219CB57308BA956939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