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32716-514F-4870-A2B6-0EAC2DA7B0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B241F-D54B-42A6-8DD8-0607EBB45C5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04464-FC1D-4896-ACA6-656727E32CEC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2C9B60-C23E-4A23-AEEA-FA6FD0B38E3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51F253-DCC8-4B1A-9BF2-C8414630873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C660C8-865E-4FB3-A3B4-A2D1AE7B8ED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3F68B6-130A-4548-9530-D86DCFADBE0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FEB79A-BE16-40A0-9868-7E6D655554C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40CA90-BD5F-4689-B93C-F7EF5568577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871CD6-572C-4A8F-8B90-992CBFB070D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BCE8F2-CE7E-4DB4-BFE8-B51F76A1322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1E47AE-69AF-40E5-8667-D892F4EB375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AC2239-1762-4A1A-9CFF-85CF1AEBEF9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96F957-BCEA-46EA-BAE0-7EF4749587F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3C59E0-E5C0-49AA-8ED3-F9A83D78382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-11098" y="1628800"/>
            <a:ext cx="915509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Unit 7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How much are these socks?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737650" y="3212976"/>
            <a:ext cx="365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单元重难点题组训练</a:t>
            </a:r>
          </a:p>
        </p:txBody>
      </p:sp>
      <p:sp>
        <p:nvSpPr>
          <p:cNvPr id="6" name="矩形 5"/>
          <p:cNvSpPr/>
          <p:nvPr/>
        </p:nvSpPr>
        <p:spPr>
          <a:xfrm>
            <a:off x="2146475" y="5138087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0162" name="Object 2"/>
          <p:cNvGraphicFramePr>
            <a:graphicFrameLocks noChangeAspect="1"/>
          </p:cNvGraphicFramePr>
          <p:nvPr/>
        </p:nvGraphicFramePr>
        <p:xfrm>
          <a:off x="381000" y="1200150"/>
          <a:ext cx="7473950" cy="466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7621270" imgH="4758055" progId="Word.Document.8">
                  <p:embed/>
                </p:oleObj>
              </mc:Choice>
              <mc:Fallback>
                <p:oleObj name="Document" r:id="rId3" imgW="7621270" imgH="4758055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00150"/>
                        <a:ext cx="7473950" cy="466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914400" y="3200400"/>
            <a:ext cx="61420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sz="22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endParaRPr lang="en-US" altLang="zh-CN" sz="2200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1219200" y="5486400"/>
            <a:ext cx="61102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altLang="zh-CN" sz="22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endParaRPr lang="en-US" altLang="zh-CN" sz="2200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1951038" y="3200400"/>
            <a:ext cx="9445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</a:p>
        </p:txBody>
      </p:sp>
      <p:sp>
        <p:nvSpPr>
          <p:cNvPr id="220166" name="Rectangle 6"/>
          <p:cNvSpPr>
            <a:spLocks noChangeArrowheads="1"/>
          </p:cNvSpPr>
          <p:nvPr/>
        </p:nvSpPr>
        <p:spPr bwMode="auto">
          <a:xfrm>
            <a:off x="4030663" y="3200400"/>
            <a:ext cx="10842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thirteen</a:t>
            </a:r>
          </a:p>
        </p:txBody>
      </p:sp>
      <p:sp>
        <p:nvSpPr>
          <p:cNvPr id="220167" name="Rectangle 7"/>
          <p:cNvSpPr>
            <a:spLocks noChangeArrowheads="1"/>
          </p:cNvSpPr>
          <p:nvPr/>
        </p:nvSpPr>
        <p:spPr bwMode="auto">
          <a:xfrm>
            <a:off x="6034088" y="3200400"/>
            <a:ext cx="9763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enty</a:t>
            </a:r>
          </a:p>
        </p:txBody>
      </p:sp>
      <p:sp>
        <p:nvSpPr>
          <p:cNvPr id="220168" name="Rectangle 8"/>
          <p:cNvSpPr>
            <a:spLocks noChangeArrowheads="1"/>
          </p:cNvSpPr>
          <p:nvPr/>
        </p:nvSpPr>
        <p:spPr bwMode="auto">
          <a:xfrm>
            <a:off x="1905000" y="5486400"/>
            <a:ext cx="11620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eighteen</a:t>
            </a:r>
          </a:p>
        </p:txBody>
      </p:sp>
      <p:sp>
        <p:nvSpPr>
          <p:cNvPr id="220169" name="Rectangle 9"/>
          <p:cNvSpPr>
            <a:spLocks noChangeArrowheads="1"/>
          </p:cNvSpPr>
          <p:nvPr/>
        </p:nvSpPr>
        <p:spPr bwMode="auto">
          <a:xfrm>
            <a:off x="4343400" y="5486400"/>
            <a:ext cx="6969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nine</a:t>
            </a:r>
          </a:p>
        </p:txBody>
      </p:sp>
      <p:sp>
        <p:nvSpPr>
          <p:cNvPr id="220170" name="Rectangle 10"/>
          <p:cNvSpPr>
            <a:spLocks noChangeArrowheads="1"/>
          </p:cNvSpPr>
          <p:nvPr/>
        </p:nvSpPr>
        <p:spPr bwMode="auto">
          <a:xfrm>
            <a:off x="6324600" y="5486400"/>
            <a:ext cx="990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sixteen</a:t>
            </a:r>
          </a:p>
        </p:txBody>
      </p:sp>
      <p:pic>
        <p:nvPicPr>
          <p:cNvPr id="220171" name="Picture 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38200" y="203200"/>
            <a:ext cx="5334000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0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0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0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0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5" grpId="0"/>
      <p:bldP spid="220166" grpId="0"/>
      <p:bldP spid="220167" grpId="0"/>
      <p:bldP spid="220168" grpId="0"/>
      <p:bldP spid="220169" grpId="0"/>
      <p:bldP spid="220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755576" y="1829668"/>
            <a:ext cx="5341938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二、将下列汉语译成英语。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个收音机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42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个足球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</a:t>
            </a: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21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个篮球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</a:t>
            </a: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本英语书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16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个笔记本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</a:t>
            </a:r>
            <a:endParaRPr lang="en-US" altLang="zh-CN" sz="22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2118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8200" y="491232"/>
            <a:ext cx="5334000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3270176" y="2515468"/>
            <a:ext cx="19446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eighteen radios</a:t>
            </a:r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2684389" y="2834556"/>
            <a:ext cx="302418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forty</a:t>
            </a:r>
            <a:r>
              <a:rPr lang="en-US" altLang="zh-CN" sz="2200" b="1" i="1" dirty="0" err="1">
                <a:solidFill>
                  <a:srgbClr val="FF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b="1" i="1" dirty="0" err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soccer balls</a:t>
            </a:r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2736776" y="3353668"/>
            <a:ext cx="3173413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b="1" i="1" dirty="0" err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enty</a:t>
            </a:r>
            <a:r>
              <a:rPr lang="en-US" altLang="zh-CN" sz="2200" b="1" i="1" dirty="0" err="1">
                <a:solidFill>
                  <a:srgbClr val="FF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basketballs</a:t>
            </a:r>
          </a:p>
        </p:txBody>
      </p:sp>
      <p:sp>
        <p:nvSpPr>
          <p:cNvPr id="221191" name="Rectangle 7"/>
          <p:cNvSpPr>
            <a:spLocks noChangeArrowheads="1"/>
          </p:cNvSpPr>
          <p:nvPr/>
        </p:nvSpPr>
        <p:spPr bwMode="auto">
          <a:xfrm>
            <a:off x="3270176" y="3963268"/>
            <a:ext cx="26828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English books</a:t>
            </a:r>
          </a:p>
        </p:txBody>
      </p:sp>
      <p:sp>
        <p:nvSpPr>
          <p:cNvPr id="221192" name="Rectangle 8"/>
          <p:cNvSpPr>
            <a:spLocks noChangeArrowheads="1"/>
          </p:cNvSpPr>
          <p:nvPr/>
        </p:nvSpPr>
        <p:spPr bwMode="auto">
          <a:xfrm>
            <a:off x="3117776" y="4496668"/>
            <a:ext cx="22717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sixteen notebooks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8" grpId="0"/>
      <p:bldP spid="221189" grpId="0"/>
      <p:bldP spid="221190" grpId="0"/>
      <p:bldP spid="221191" grpId="0"/>
      <p:bldP spid="2211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457200" y="1295400"/>
            <a:ext cx="24066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</a:p>
        </p:txBody>
      </p:sp>
      <p:pic>
        <p:nvPicPr>
          <p:cNvPr id="222211" name="Picture 3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1905000" y="1828800"/>
            <a:ext cx="35052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533400" y="2435225"/>
            <a:ext cx="768985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old is she?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—She is 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fourty</a:t>
            </a:r>
            <a:r>
              <a:rPr lang="en-US" altLang="zh-CN" sz="2200" dirty="0" err="1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forty</a:t>
            </a:r>
            <a:r>
              <a:rPr lang="en-US" altLang="zh-CN" sz="2200" dirty="0" err="1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forty one   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fourty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one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There are ______ students in our class.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twenty­one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twenties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twenty one   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thirty­ones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What's five and eight?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Twelve  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Thirteen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Fourteen    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Fifteen</a:t>
            </a:r>
          </a:p>
        </p:txBody>
      </p:sp>
      <p:pic>
        <p:nvPicPr>
          <p:cNvPr id="222213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200" y="203200"/>
            <a:ext cx="5334000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2214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33600" y="2209800"/>
            <a:ext cx="6477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2215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352800" y="2209800"/>
            <a:ext cx="6477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2216" name="Picture 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95800" y="2209800"/>
            <a:ext cx="6477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22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22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22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" y="212725"/>
            <a:ext cx="56388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606425" y="1246188"/>
            <a:ext cx="4618038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一、根据汉语完成句子。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这只钢笔多少钱？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 ______ ____ this pen?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那些西红柿多少钱？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二十元。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—____ ______ ____those tomatoes?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—________ 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yuan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你要多少牛奶？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 ______ milk do you need?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2678113" y="2392363"/>
            <a:ext cx="3698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914400" y="2392363"/>
            <a:ext cx="7747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1676400" y="2392363"/>
            <a:ext cx="8366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1144588" y="3916363"/>
            <a:ext cx="7747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1906588" y="3916363"/>
            <a:ext cx="8366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</a:p>
        </p:txBody>
      </p:sp>
      <p:sp>
        <p:nvSpPr>
          <p:cNvPr id="223241" name="Rectangle 9"/>
          <p:cNvSpPr>
            <a:spLocks noChangeArrowheads="1"/>
          </p:cNvSpPr>
          <p:nvPr/>
        </p:nvSpPr>
        <p:spPr bwMode="auto">
          <a:xfrm>
            <a:off x="2743200" y="3916363"/>
            <a:ext cx="5556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</p:txBody>
      </p:sp>
      <p:sp>
        <p:nvSpPr>
          <p:cNvPr id="223242" name="Rectangle 10"/>
          <p:cNvSpPr>
            <a:spLocks noChangeArrowheads="1"/>
          </p:cNvSpPr>
          <p:nvPr/>
        </p:nvSpPr>
        <p:spPr bwMode="auto">
          <a:xfrm>
            <a:off x="1292225" y="4419600"/>
            <a:ext cx="10699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enty</a:t>
            </a:r>
          </a:p>
        </p:txBody>
      </p:sp>
      <p:sp>
        <p:nvSpPr>
          <p:cNvPr id="223243" name="Rectangle 11"/>
          <p:cNvSpPr>
            <a:spLocks noChangeArrowheads="1"/>
          </p:cNvSpPr>
          <p:nvPr/>
        </p:nvSpPr>
        <p:spPr bwMode="auto">
          <a:xfrm>
            <a:off x="915988" y="5410200"/>
            <a:ext cx="774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223244" name="Rectangle 12"/>
          <p:cNvSpPr>
            <a:spLocks noChangeArrowheads="1"/>
          </p:cNvSpPr>
          <p:nvPr/>
        </p:nvSpPr>
        <p:spPr bwMode="auto">
          <a:xfrm>
            <a:off x="1677988" y="5410200"/>
            <a:ext cx="8366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3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  <p:bldP spid="223237" grpId="0"/>
      <p:bldP spid="223238" grpId="0"/>
      <p:bldP spid="223239" grpId="0"/>
      <p:bldP spid="223240" grpId="0"/>
      <p:bldP spid="223241" grpId="0"/>
      <p:bldP spid="223242" grpId="0"/>
      <p:bldP spid="223243" grpId="0"/>
      <p:bldP spid="2232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" y="212725"/>
            <a:ext cx="56388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685800" y="1295400"/>
            <a:ext cx="6869113" cy="361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二、按要求完成句子。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 err="1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shirt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eighteen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CN" sz="2200" u="sn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dollars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 _____ ___ this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2200" dirty="0" err="1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shirt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These balls are 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30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dollars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 _______ ____ these balls?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How much is this skirt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 ____ _______ ____ this skirt?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992188" y="2438400"/>
            <a:ext cx="774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1752600" y="2438400"/>
            <a:ext cx="8366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2678113" y="2438400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990600" y="3429000"/>
            <a:ext cx="774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1752600" y="3429000"/>
            <a:ext cx="8366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</a:p>
        </p:txBody>
      </p:sp>
      <p:sp>
        <p:nvSpPr>
          <p:cNvPr id="224265" name="Rectangle 9"/>
          <p:cNvSpPr>
            <a:spLocks noChangeArrowheads="1"/>
          </p:cNvSpPr>
          <p:nvPr/>
        </p:nvSpPr>
        <p:spPr bwMode="auto">
          <a:xfrm>
            <a:off x="2720975" y="3429000"/>
            <a:ext cx="5556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</p:txBody>
      </p:sp>
      <p:sp>
        <p:nvSpPr>
          <p:cNvPr id="224266" name="Rectangle 10"/>
          <p:cNvSpPr>
            <a:spLocks noChangeArrowheads="1"/>
          </p:cNvSpPr>
          <p:nvPr/>
        </p:nvSpPr>
        <p:spPr bwMode="auto">
          <a:xfrm>
            <a:off x="3581400" y="4419600"/>
            <a:ext cx="4175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</p:txBody>
      </p:sp>
      <p:sp>
        <p:nvSpPr>
          <p:cNvPr id="224267" name="Rectangle 11"/>
          <p:cNvSpPr>
            <a:spLocks noChangeArrowheads="1"/>
          </p:cNvSpPr>
          <p:nvPr/>
        </p:nvSpPr>
        <p:spPr bwMode="auto">
          <a:xfrm>
            <a:off x="914400" y="4449763"/>
            <a:ext cx="990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What's</a:t>
            </a:r>
          </a:p>
        </p:txBody>
      </p:sp>
      <p:sp>
        <p:nvSpPr>
          <p:cNvPr id="224268" name="Rectangle 12"/>
          <p:cNvSpPr>
            <a:spLocks noChangeArrowheads="1"/>
          </p:cNvSpPr>
          <p:nvPr/>
        </p:nvSpPr>
        <p:spPr bwMode="auto">
          <a:xfrm>
            <a:off x="1897063" y="4449763"/>
            <a:ext cx="5413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</a:p>
        </p:txBody>
      </p:sp>
      <p:sp>
        <p:nvSpPr>
          <p:cNvPr id="224269" name="Rectangle 13"/>
          <p:cNvSpPr>
            <a:spLocks noChangeArrowheads="1"/>
          </p:cNvSpPr>
          <p:nvPr/>
        </p:nvSpPr>
        <p:spPr bwMode="auto">
          <a:xfrm>
            <a:off x="2595563" y="4449763"/>
            <a:ext cx="7572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/>
      <p:bldP spid="224261" grpId="0"/>
      <p:bldP spid="224262" grpId="0"/>
      <p:bldP spid="224263" grpId="0"/>
      <p:bldP spid="224264" grpId="0"/>
      <p:bldP spid="224265" grpId="0"/>
      <p:bldP spid="224266" grpId="0"/>
      <p:bldP spid="224267" grpId="0"/>
      <p:bldP spid="224268" grpId="0"/>
      <p:bldP spid="2242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8200" y="230188"/>
            <a:ext cx="5181600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700088" y="1231900"/>
            <a:ext cx="4697412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一、英汉互译。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一双袜子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一条短裤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一双鞋子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two pairs of trousers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 pair of glasses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</a:t>
            </a: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2895600" y="1828800"/>
            <a:ext cx="18510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pair of socks</a:t>
            </a: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2819400" y="2362200"/>
            <a:ext cx="19288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pair of shorts</a:t>
            </a: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2819400" y="2895600"/>
            <a:ext cx="18669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pair of shoes</a:t>
            </a:r>
          </a:p>
        </p:txBody>
      </p:sp>
      <p:sp>
        <p:nvSpPr>
          <p:cNvPr id="225287" name="Rectangle 7"/>
          <p:cNvSpPr>
            <a:spLocks noChangeArrowheads="1"/>
          </p:cNvSpPr>
          <p:nvPr/>
        </p:nvSpPr>
        <p:spPr bwMode="auto">
          <a:xfrm>
            <a:off x="4032250" y="3429000"/>
            <a:ext cx="13017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两条裤子</a:t>
            </a:r>
          </a:p>
        </p:txBody>
      </p:sp>
      <p:sp>
        <p:nvSpPr>
          <p:cNvPr id="225288" name="Rectangle 8"/>
          <p:cNvSpPr>
            <a:spLocks noChangeArrowheads="1"/>
          </p:cNvSpPr>
          <p:nvPr/>
        </p:nvSpPr>
        <p:spPr bwMode="auto">
          <a:xfrm>
            <a:off x="3505200" y="3916363"/>
            <a:ext cx="13017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一副眼镜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/>
      <p:bldP spid="225285" grpId="0"/>
      <p:bldP spid="225286" grpId="0"/>
      <p:bldP spid="225287" grpId="0"/>
      <p:bldP spid="2252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30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" y="266700"/>
            <a:ext cx="55626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762000" y="1295400"/>
            <a:ext cx="3827463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一、根据汉语完成句子。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我能帮您吗？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 I _____ you?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这个怎么样？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 _____ this one?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这个多少钱？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 ______ is it?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给你。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 ______ 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1066800" y="2438400"/>
            <a:ext cx="6651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</a:p>
        </p:txBody>
      </p:sp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1981200" y="2438400"/>
            <a:ext cx="6810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</a:p>
        </p:txBody>
      </p:sp>
      <p:sp>
        <p:nvSpPr>
          <p:cNvPr id="226310" name="Rectangle 6"/>
          <p:cNvSpPr>
            <a:spLocks noChangeArrowheads="1"/>
          </p:cNvSpPr>
          <p:nvPr/>
        </p:nvSpPr>
        <p:spPr bwMode="auto">
          <a:xfrm>
            <a:off x="2668588" y="3459163"/>
            <a:ext cx="8366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</a:p>
        </p:txBody>
      </p:sp>
      <p:sp>
        <p:nvSpPr>
          <p:cNvPr id="226311" name="Rectangle 7"/>
          <p:cNvSpPr>
            <a:spLocks noChangeArrowheads="1"/>
          </p:cNvSpPr>
          <p:nvPr/>
        </p:nvSpPr>
        <p:spPr bwMode="auto">
          <a:xfrm>
            <a:off x="1193800" y="3459163"/>
            <a:ext cx="1473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/What</a:t>
            </a:r>
          </a:p>
        </p:txBody>
      </p:sp>
      <p:sp>
        <p:nvSpPr>
          <p:cNvPr id="226312" name="Rectangle 8"/>
          <p:cNvSpPr>
            <a:spLocks noChangeArrowheads="1"/>
          </p:cNvSpPr>
          <p:nvPr/>
        </p:nvSpPr>
        <p:spPr bwMode="auto">
          <a:xfrm>
            <a:off x="1828800" y="4449763"/>
            <a:ext cx="8366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</a:p>
        </p:txBody>
      </p:sp>
      <p:sp>
        <p:nvSpPr>
          <p:cNvPr id="226313" name="Rectangle 9"/>
          <p:cNvSpPr>
            <a:spLocks noChangeArrowheads="1"/>
          </p:cNvSpPr>
          <p:nvPr/>
        </p:nvSpPr>
        <p:spPr bwMode="auto">
          <a:xfrm>
            <a:off x="1066800" y="4449763"/>
            <a:ext cx="7747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226314" name="Rectangle 10"/>
          <p:cNvSpPr>
            <a:spLocks noChangeArrowheads="1"/>
          </p:cNvSpPr>
          <p:nvPr/>
        </p:nvSpPr>
        <p:spPr bwMode="auto">
          <a:xfrm>
            <a:off x="2819400" y="5440363"/>
            <a:ext cx="5556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</p:txBody>
      </p:sp>
      <p:sp>
        <p:nvSpPr>
          <p:cNvPr id="226315" name="Rectangle 11"/>
          <p:cNvSpPr>
            <a:spLocks noChangeArrowheads="1"/>
          </p:cNvSpPr>
          <p:nvPr/>
        </p:nvSpPr>
        <p:spPr bwMode="auto">
          <a:xfrm>
            <a:off x="1143000" y="5486400"/>
            <a:ext cx="7572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</a:p>
        </p:txBody>
      </p:sp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1987550" y="5440363"/>
            <a:ext cx="6032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8" grpId="0"/>
      <p:bldP spid="226309" grpId="0"/>
      <p:bldP spid="226310" grpId="0"/>
      <p:bldP spid="226311" grpId="0"/>
      <p:bldP spid="226312" grpId="0"/>
      <p:bldP spid="226313" grpId="0"/>
      <p:bldP spid="226314" grpId="0"/>
      <p:bldP spid="226315" grpId="0"/>
      <p:bldP spid="2263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762000" y="1371600"/>
            <a:ext cx="45720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不用谢。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好的。我将买下它。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OK. ____ ____ it. 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 　</a:t>
            </a:r>
          </a:p>
        </p:txBody>
      </p:sp>
      <p:pic>
        <p:nvPicPr>
          <p:cNvPr id="227331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" y="228600"/>
            <a:ext cx="55626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1981200" y="2011363"/>
            <a:ext cx="12239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elcome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1020763" y="2011363"/>
            <a:ext cx="9604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You're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1752600" y="3001963"/>
            <a:ext cx="6651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1219200" y="3001963"/>
            <a:ext cx="5254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/>
      <p:bldP spid="227333" grpId="0"/>
      <p:bldP spid="227334" grpId="0"/>
      <p:bldP spid="227335" grpId="0"/>
    </p:bld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Office PowerPoint</Application>
  <PresentationFormat>全屏显示(4:3)</PresentationFormat>
  <Paragraphs>104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MingLiU_HKSCS</vt:lpstr>
      <vt:lpstr>黑体</vt:lpstr>
      <vt:lpstr>华文行楷</vt:lpstr>
      <vt:lpstr>华文新魏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
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2017-10-12T00:49:00Z</dcterms:created>
  <dcterms:modified xsi:type="dcterms:W3CDTF">2023-01-16T17:17:39Z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3AAFFA6A52664D7C9AF36A402FC66405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