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8" r:id="rId4"/>
    <p:sldId id="339" r:id="rId5"/>
    <p:sldId id="341" r:id="rId6"/>
    <p:sldId id="342" r:id="rId7"/>
    <p:sldId id="340" r:id="rId8"/>
    <p:sldId id="343" r:id="rId9"/>
    <p:sldId id="315" r:id="rId10"/>
    <p:sldId id="327" r:id="rId11"/>
    <p:sldId id="344" r:id="rId12"/>
    <p:sldId id="320" r:id="rId13"/>
    <p:sldId id="346" r:id="rId14"/>
    <p:sldId id="290" r:id="rId15"/>
    <p:sldId id="347" r:id="rId16"/>
    <p:sldId id="291" r:id="rId17"/>
    <p:sldId id="348" r:id="rId18"/>
    <p:sldId id="349" r:id="rId19"/>
    <p:sldId id="350" r:id="rId20"/>
    <p:sldId id="351" r:id="rId21"/>
    <p:sldId id="261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9900"/>
    <a:srgbClr val="33CC33"/>
    <a:srgbClr val="00CC00"/>
    <a:srgbClr val="DDDDDD"/>
    <a:srgbClr val="FFFFCC"/>
    <a:srgbClr val="FAB3A5"/>
    <a:srgbClr val="F9A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64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12" Type="http://schemas.openxmlformats.org/officeDocument/2006/relationships/image" Target="../media/image63.wmf"/><Relationship Id="rId2" Type="http://schemas.openxmlformats.org/officeDocument/2006/relationships/image" Target="../media/image53.wmf"/><Relationship Id="rId16" Type="http://schemas.openxmlformats.org/officeDocument/2006/relationships/image" Target="../media/image67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11" Type="http://schemas.openxmlformats.org/officeDocument/2006/relationships/image" Target="../media/image62.wmf"/><Relationship Id="rId5" Type="http://schemas.openxmlformats.org/officeDocument/2006/relationships/image" Target="../media/image56.wmf"/><Relationship Id="rId15" Type="http://schemas.openxmlformats.org/officeDocument/2006/relationships/image" Target="../media/image6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Relationship Id="rId14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9.wmf"/><Relationship Id="rId7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7.wmf"/><Relationship Id="rId5" Type="http://schemas.openxmlformats.org/officeDocument/2006/relationships/image" Target="../media/image4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E0BB6-D6C1-41C6-A66A-D133E7A603C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F5F88-7A4F-462C-943A-86558ABBDF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F5F88-7A4F-462C-943A-86558ABBDF2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AE41D-33A9-4C29-A42B-802776F67C1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55288-BDCA-47CF-BF15-5BF5323828D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94525" y="274638"/>
            <a:ext cx="169386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395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5D7D6-9F9D-45D0-A597-52C9BFDB0F9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8175" y="274638"/>
            <a:ext cx="6780213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EBDB8C-AB78-4335-9EA4-1A728316964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F2D5B-F115-41D5-93CC-6835E7733EB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1D298-D78F-4659-94DD-A6BBA135007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85FC0-5B35-4400-B4A3-9AE31C60C65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F3865-A5B3-4CD0-A5D2-066EB67FADD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88C32-A725-482C-B80D-0490D521EF9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0D5D3-4A6F-4970-A611-2225AB3CE71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7ABD3-5D4F-45BE-A1EF-68BCF4F6150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9A00494-D85D-4974-B64E-A8AB7F76D8F3}" type="slidenum">
              <a:rPr lang="zh-CN" altLang="en-US"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802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2.wmf"/><Relationship Id="rId3" Type="http://schemas.openxmlformats.org/officeDocument/2006/relationships/image" Target="../media/image3.png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1.wmf"/><Relationship Id="rId5" Type="http://schemas.openxmlformats.org/officeDocument/2006/relationships/image" Target="../media/image33.jpeg"/><Relationship Id="rId10" Type="http://schemas.openxmlformats.org/officeDocument/2006/relationships/oleObject" Target="../embeddings/oleObject31.bin"/><Relationship Id="rId4" Type="http://schemas.openxmlformats.org/officeDocument/2006/relationships/slide" Target="slide2.xml"/><Relationship Id="rId9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3.jpeg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39.bin"/><Relationship Id="rId3" Type="http://schemas.openxmlformats.org/officeDocument/2006/relationships/audio" Target="../media/audio1.wav"/><Relationship Id="rId21" Type="http://schemas.openxmlformats.org/officeDocument/2006/relationships/image" Target="../media/image41.wmf"/><Relationship Id="rId7" Type="http://schemas.openxmlformats.org/officeDocument/2006/relationships/image" Target="../media/image33.jpeg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9.wmf"/><Relationship Id="rId25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8.vml"/><Relationship Id="rId6" Type="http://schemas.openxmlformats.org/officeDocument/2006/relationships/slide" Target="slide2.xml"/><Relationship Id="rId11" Type="http://schemas.openxmlformats.org/officeDocument/2006/relationships/image" Target="../media/image36.wmf"/><Relationship Id="rId24" Type="http://schemas.openxmlformats.org/officeDocument/2006/relationships/oleObject" Target="../embeddings/oleObject42.bin"/><Relationship Id="rId5" Type="http://schemas.openxmlformats.org/officeDocument/2006/relationships/image" Target="../media/image3.png"/><Relationship Id="rId15" Type="http://schemas.openxmlformats.org/officeDocument/2006/relationships/image" Target="../media/image38.wmf"/><Relationship Id="rId23" Type="http://schemas.openxmlformats.org/officeDocument/2006/relationships/image" Target="../media/image42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40.wmf"/><Relationship Id="rId4" Type="http://schemas.openxmlformats.org/officeDocument/2006/relationships/audio" Target="../media/audio2.wav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7.wmf"/><Relationship Id="rId3" Type="http://schemas.openxmlformats.org/officeDocument/2006/relationships/image" Target="../media/image3.png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6.wmf"/><Relationship Id="rId5" Type="http://schemas.openxmlformats.org/officeDocument/2006/relationships/image" Target="../media/image49.jpeg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45.bin"/><Relationship Id="rId4" Type="http://schemas.openxmlformats.org/officeDocument/2006/relationships/slide" Target="slide2.xml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6.wmf"/><Relationship Id="rId18" Type="http://schemas.openxmlformats.org/officeDocument/2006/relationships/oleObject" Target="../embeddings/oleObject55.bin"/><Relationship Id="rId26" Type="http://schemas.openxmlformats.org/officeDocument/2006/relationships/oleObject" Target="../embeddings/oleObject59.bin"/><Relationship Id="rId21" Type="http://schemas.openxmlformats.org/officeDocument/2006/relationships/image" Target="../media/image60.wmf"/><Relationship Id="rId34" Type="http://schemas.openxmlformats.org/officeDocument/2006/relationships/oleObject" Target="../embeddings/oleObject63.bin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58.wmf"/><Relationship Id="rId25" Type="http://schemas.openxmlformats.org/officeDocument/2006/relationships/image" Target="../media/image62.wmf"/><Relationship Id="rId33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29" Type="http://schemas.openxmlformats.org/officeDocument/2006/relationships/image" Target="../media/image64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5.wmf"/><Relationship Id="rId24" Type="http://schemas.openxmlformats.org/officeDocument/2006/relationships/oleObject" Target="../embeddings/oleObject58.bin"/><Relationship Id="rId32" Type="http://schemas.openxmlformats.org/officeDocument/2006/relationships/oleObject" Target="../embeddings/oleObject62.bin"/><Relationship Id="rId37" Type="http://schemas.openxmlformats.org/officeDocument/2006/relationships/image" Target="../media/image69.GIF"/><Relationship Id="rId5" Type="http://schemas.openxmlformats.org/officeDocument/2006/relationships/image" Target="../media/image52.wmf"/><Relationship Id="rId15" Type="http://schemas.openxmlformats.org/officeDocument/2006/relationships/image" Target="../media/image57.wmf"/><Relationship Id="rId23" Type="http://schemas.openxmlformats.org/officeDocument/2006/relationships/image" Target="../media/image61.wmf"/><Relationship Id="rId28" Type="http://schemas.openxmlformats.org/officeDocument/2006/relationships/oleObject" Target="../embeddings/oleObject60.bin"/><Relationship Id="rId36" Type="http://schemas.openxmlformats.org/officeDocument/2006/relationships/image" Target="../media/image68.png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59.wmf"/><Relationship Id="rId31" Type="http://schemas.openxmlformats.org/officeDocument/2006/relationships/image" Target="../media/image65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Relationship Id="rId27" Type="http://schemas.openxmlformats.org/officeDocument/2006/relationships/image" Target="../media/image63.wmf"/><Relationship Id="rId30" Type="http://schemas.openxmlformats.org/officeDocument/2006/relationships/oleObject" Target="../embeddings/oleObject61.bin"/><Relationship Id="rId35" Type="http://schemas.openxmlformats.org/officeDocument/2006/relationships/image" Target="../media/image67.wmf"/><Relationship Id="rId8" Type="http://schemas.openxmlformats.org/officeDocument/2006/relationships/oleObject" Target="../embeddings/oleObject50.bin"/><Relationship Id="rId3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slide" Target="slide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oleObject" Target="../embeddings/oleObject6.bin"/><Relationship Id="rId26" Type="http://schemas.openxmlformats.org/officeDocument/2006/relationships/oleObject" Target="../embeddings/oleObject11.bin"/><Relationship Id="rId3" Type="http://schemas.openxmlformats.org/officeDocument/2006/relationships/audio" Target="../media/audio1.wav"/><Relationship Id="rId21" Type="http://schemas.openxmlformats.org/officeDocument/2006/relationships/image" Target="../media/image10.wmf"/><Relationship Id="rId7" Type="http://schemas.openxmlformats.org/officeDocument/2006/relationships/image" Target="../media/image14.png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8.wmf"/><Relationship Id="rId25" Type="http://schemas.openxmlformats.org/officeDocument/2006/relationships/oleObject" Target="../embeddings/oleObject10.bin"/><Relationship Id="rId33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.bin"/><Relationship Id="rId20" Type="http://schemas.openxmlformats.org/officeDocument/2006/relationships/oleObject" Target="../embeddings/oleObject7.bin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slide" Target="slide2.xml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9.bin"/><Relationship Id="rId32" Type="http://schemas.openxmlformats.org/officeDocument/2006/relationships/oleObject" Target="../embeddings/oleObject16.bin"/><Relationship Id="rId5" Type="http://schemas.openxmlformats.org/officeDocument/2006/relationships/image" Target="../media/image3.png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2.bin"/><Relationship Id="rId19" Type="http://schemas.openxmlformats.org/officeDocument/2006/relationships/image" Target="../media/image9.wmf"/><Relationship Id="rId31" Type="http://schemas.openxmlformats.org/officeDocument/2006/relationships/image" Target="../media/image12.wmf"/><Relationship Id="rId4" Type="http://schemas.openxmlformats.org/officeDocument/2006/relationships/audio" Target="../media/audio2.wav"/><Relationship Id="rId9" Type="http://schemas.openxmlformats.org/officeDocument/2006/relationships/image" Target="../media/image4.wmf"/><Relationship Id="rId14" Type="http://schemas.openxmlformats.org/officeDocument/2006/relationships/oleObject" Target="../embeddings/oleObject4.bin"/><Relationship Id="rId22" Type="http://schemas.openxmlformats.org/officeDocument/2006/relationships/oleObject" Target="../embeddings/oleObject8.bin"/><Relationship Id="rId27" Type="http://schemas.openxmlformats.org/officeDocument/2006/relationships/oleObject" Target="../embeddings/oleObject12.bin"/><Relationship Id="rId30" Type="http://schemas.openxmlformats.org/officeDocument/2006/relationships/oleObject" Target="../embeddings/oleObject15.bin"/><Relationship Id="rId8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7.wmf"/><Relationship Id="rId3" Type="http://schemas.openxmlformats.org/officeDocument/2006/relationships/audio" Target="../media/audio2.wav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19.bin"/><Relationship Id="rId5" Type="http://schemas.openxmlformats.org/officeDocument/2006/relationships/slide" Target="slide2.xml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3.png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1.wmf"/><Relationship Id="rId22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3.png"/><Relationship Id="rId7" Type="http://schemas.openxmlformats.org/officeDocument/2006/relationships/image" Target="../media/image17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GIF"/><Relationship Id="rId5" Type="http://schemas.openxmlformats.org/officeDocument/2006/relationships/image" Target="../media/image15.png"/><Relationship Id="rId4" Type="http://schemas.openxmlformats.org/officeDocument/2006/relationships/slide" Target="slide2.xml"/><Relationship Id="rId9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6.bin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7.bin"/><Relationship Id="rId4" Type="http://schemas.openxmlformats.org/officeDocument/2006/relationships/slide" Target="slide2.xml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1920" y="4005064"/>
            <a:ext cx="5292080" cy="576659"/>
          </a:xfrm>
        </p:spPr>
        <p:txBody>
          <a:bodyPr/>
          <a:lstStyle/>
          <a:p>
            <a:r>
              <a:rPr lang="zh-CN" altLang="en-US" sz="2800" b="1" dirty="0">
                <a:solidFill>
                  <a:schemeClr val="tx1"/>
                </a:solidFill>
                <a:latin typeface="汉仪中圆简" pitchFamily="49" charset="-122"/>
                <a:ea typeface="汉仪中圆简" pitchFamily="49" charset="-122"/>
              </a:rPr>
              <a:t>假分数化成带分数或整数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981143" y="980728"/>
            <a:ext cx="496887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ea typeface="楷体_GB2312" pitchFamily="49" charset="-122"/>
              </a:rPr>
              <a:t>青岛版数学五年级下册</a:t>
            </a:r>
            <a:endParaRPr lang="zh-CN" altLang="en-US" sz="4000" dirty="0">
              <a:solidFill>
                <a:schemeClr val="bg1"/>
              </a:solidFill>
              <a:ea typeface="楷体_GB2312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57283" y="2276872"/>
            <a:ext cx="441659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600" b="1" dirty="0">
                <a:latin typeface="汉仪中宋简" pitchFamily="49" charset="-122"/>
                <a:ea typeface="汉仪中宋简" pitchFamily="49" charset="-122"/>
              </a:rPr>
              <a:t>校园艺术节</a:t>
            </a:r>
          </a:p>
        </p:txBody>
      </p:sp>
      <p:sp>
        <p:nvSpPr>
          <p:cNvPr id="8" name="矩形 7"/>
          <p:cNvSpPr/>
          <p:nvPr/>
        </p:nvSpPr>
        <p:spPr>
          <a:xfrm>
            <a:off x="3017988" y="5748205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pic>
        <p:nvPicPr>
          <p:cNvPr id="12291" name="Picture 3" descr="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80000">
            <a:off x="900113" y="765175"/>
            <a:ext cx="20002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2987675" y="836613"/>
            <a:ext cx="4610100" cy="1143000"/>
          </a:xfrm>
        </p:spPr>
        <p:txBody>
          <a:bodyPr/>
          <a:lstStyle/>
          <a:p>
            <a:pPr algn="l"/>
            <a:r>
              <a:rPr lang="zh-CN" altLang="en-US" sz="3200"/>
              <a:t> 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我来画图：</a:t>
            </a:r>
          </a:p>
        </p:txBody>
      </p:sp>
      <p:pic>
        <p:nvPicPr>
          <p:cNvPr id="12293" name="Picture 5" descr="1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713" y="2565400"/>
            <a:ext cx="2763837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16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625" y="2565400"/>
            <a:ext cx="2254250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4716463" y="2925763"/>
            <a:ext cx="647700" cy="431800"/>
          </a:xfrm>
          <a:prstGeom prst="notched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2296" name="WordArt 8"/>
          <p:cNvSpPr>
            <a:spLocks noChangeArrowheads="1" noChangeShapeType="1"/>
          </p:cNvSpPr>
          <p:nvPr/>
        </p:nvSpPr>
        <p:spPr bwMode="auto">
          <a:xfrm>
            <a:off x="1042988" y="333375"/>
            <a:ext cx="11525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>
                <a:ln w="9525">
                  <a:solidFill>
                    <a:schemeClr val="tx1"/>
                  </a:solidFill>
                  <a:rou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楷体_GB2312"/>
              </a:rPr>
              <a:t>合作探索</a:t>
            </a:r>
          </a:p>
          <a:p>
            <a:pPr algn="ctr"/>
            <a:r>
              <a:rPr lang="zh-CN" altLang="en-US" sz="4400">
                <a:ln w="9525">
                  <a:solidFill>
                    <a:schemeClr val="tx1"/>
                  </a:solidFill>
                  <a:rou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楷体_GB2312"/>
              </a:rPr>
              <a:t>构建新知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 autoUpdateAnimBg="0"/>
      <p:bldP spid="122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pic>
        <p:nvPicPr>
          <p:cNvPr id="13315" name="Picture 3" descr="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80000">
            <a:off x="1044575" y="981075"/>
            <a:ext cx="20002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2987675" y="836613"/>
            <a:ext cx="4610100" cy="1143000"/>
          </a:xfrm>
        </p:spPr>
        <p:txBody>
          <a:bodyPr/>
          <a:lstStyle/>
          <a:p>
            <a:pPr algn="l"/>
            <a:r>
              <a:rPr lang="zh-CN" altLang="en-US" sz="3200"/>
              <a:t> 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我用分数与除法的关系：</a:t>
            </a:r>
            <a:endParaRPr lang="zh-CN" altLang="en-US"/>
          </a:p>
        </p:txBody>
      </p:sp>
      <p:pic>
        <p:nvPicPr>
          <p:cNvPr id="13317" name="Picture 5" descr="1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2636838"/>
            <a:ext cx="4895850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WordArt 6"/>
          <p:cNvSpPr>
            <a:spLocks noChangeArrowheads="1" noChangeShapeType="1"/>
          </p:cNvSpPr>
          <p:nvPr/>
        </p:nvSpPr>
        <p:spPr bwMode="auto">
          <a:xfrm>
            <a:off x="971550" y="333375"/>
            <a:ext cx="10096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>
                <a:ln w="9525">
                  <a:solidFill>
                    <a:schemeClr val="tx1"/>
                  </a:solidFill>
                  <a:rou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楷体_GB2312"/>
              </a:rPr>
              <a:t>合作探索</a:t>
            </a:r>
          </a:p>
          <a:p>
            <a:pPr algn="ctr"/>
            <a:r>
              <a:rPr lang="zh-CN" altLang="en-US" sz="4400">
                <a:ln w="9525">
                  <a:solidFill>
                    <a:schemeClr val="tx1"/>
                  </a:solidFill>
                  <a:rou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楷体_GB2312"/>
              </a:rPr>
              <a:t>构建新知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pic>
        <p:nvPicPr>
          <p:cNvPr id="14339" name="Picture 3" descr="7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60475" y="620713"/>
            <a:ext cx="8054975" cy="557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5" descr="m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1725" y="4510088"/>
            <a:ext cx="119062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4341" name="Group 5"/>
          <p:cNvGrpSpPr/>
          <p:nvPr/>
        </p:nvGrpSpPr>
        <p:grpSpPr bwMode="auto">
          <a:xfrm>
            <a:off x="2195513" y="1270000"/>
            <a:ext cx="5400675" cy="2965450"/>
            <a:chOff x="0" y="0"/>
            <a:chExt cx="5556" cy="1869"/>
          </a:xfrm>
        </p:grpSpPr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23" y="0"/>
              <a:ext cx="5511" cy="1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zh-CN" altLang="zh-CN" sz="2800" b="1" dirty="0">
                  <a:solidFill>
                    <a:schemeClr val="bg1"/>
                  </a:solidFill>
                  <a:ea typeface="楷体_GB2312" pitchFamily="49" charset="-122"/>
                </a:rPr>
                <a:t> </a:t>
              </a:r>
              <a:r>
                <a:rPr lang="zh-CN" sz="2800" b="1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把假分数化成整数或带分数的方法是：用分子除以分母，能整除的，所得商就是整数；不能整除的，商就是带分数的整数部分，余数就是分数部分的分子，分母不变。</a:t>
              </a: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0" y="54"/>
              <a:ext cx="5556" cy="1815"/>
            </a:xfrm>
            <a:prstGeom prst="rect">
              <a:avLst/>
            </a:prstGeom>
            <a:noFill/>
            <a:ln w="38100" cap="flat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344" name="WordArt 8"/>
          <p:cNvSpPr>
            <a:spLocks noChangeArrowheads="1" noChangeShapeType="1"/>
          </p:cNvSpPr>
          <p:nvPr/>
        </p:nvSpPr>
        <p:spPr bwMode="auto">
          <a:xfrm>
            <a:off x="971550" y="333375"/>
            <a:ext cx="11525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 cap="flat" cmpd="sng">
                  <a:solidFill>
                    <a:schemeClr val="tx1"/>
                  </a:solidFill>
                  <a:miter lim="800000"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教师精讲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pic>
        <p:nvPicPr>
          <p:cNvPr id="15363" name="Picture 3" descr="830895renwuhua2_02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693738"/>
            <a:ext cx="1728788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1979613" y="909638"/>
            <a:ext cx="4751387" cy="1143000"/>
          </a:xfrm>
        </p:spPr>
        <p:txBody>
          <a:bodyPr/>
          <a:lstStyle/>
          <a:p>
            <a:r>
              <a:rPr lang="zh-CN" altLang="en-US" sz="4400" b="1"/>
              <a:t>当堂检测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557338" y="2335213"/>
            <a:ext cx="5834062" cy="77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r>
              <a:rPr lang="zh-CN" altLang="en-US" sz="2800">
                <a:latin typeface="宋体" panose="02010600030101010101" pitchFamily="2" charset="-122"/>
                <a:sym typeface="宋体" panose="02010600030101010101" pitchFamily="2" charset="-122"/>
              </a:rPr>
              <a:t>把下面的假分数化成整数。</a:t>
            </a:r>
            <a:endParaRPr lang="zh-CN" altLang="en-US" sz="2800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2133600" y="3055938"/>
          <a:ext cx="15430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r:id="rId6" imgW="675640" imgH="394970" progId="Equation.3">
                  <p:embed/>
                </p:oleObj>
              </mc:Choice>
              <mc:Fallback>
                <p:oleObj r:id="rId6" imgW="675640" imgH="39497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055938"/>
                        <a:ext cx="154305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5446713" y="3127375"/>
          <a:ext cx="147478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r:id="rId8" imgW="675005" imgH="394970" progId="Equation.3">
                  <p:embed/>
                </p:oleObj>
              </mc:Choice>
              <mc:Fallback>
                <p:oleObj r:id="rId8" imgW="675005" imgH="39497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6713" y="3127375"/>
                        <a:ext cx="1474787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2206625" y="4206875"/>
          <a:ext cx="1501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r:id="rId10" imgW="688975" imgH="394970" progId="Equation.3">
                  <p:embed/>
                </p:oleObj>
              </mc:Choice>
              <mc:Fallback>
                <p:oleObj r:id="rId10" imgW="688975" imgH="39497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206875"/>
                        <a:ext cx="15017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5302250" y="4135438"/>
          <a:ext cx="162083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r:id="rId12" imgW="687705" imgH="394970" progId="Equation.3">
                  <p:embed/>
                </p:oleObj>
              </mc:Choice>
              <mc:Fallback>
                <p:oleObj r:id="rId12" imgW="687705" imgH="39497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0" y="4135438"/>
                        <a:ext cx="1620838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141663" y="4351338"/>
            <a:ext cx="57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D61919"/>
                </a:solidFill>
              </a:rPr>
              <a:t>3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238875" y="3343275"/>
            <a:ext cx="57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D61919"/>
                </a:solidFill>
              </a:rPr>
              <a:t>5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070225" y="3343275"/>
            <a:ext cx="57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D61919"/>
                </a:solidFill>
              </a:rPr>
              <a:t>2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238875" y="4351338"/>
            <a:ext cx="57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D61919"/>
                </a:solidFill>
              </a:rPr>
              <a:t>1</a:t>
            </a:r>
          </a:p>
        </p:txBody>
      </p:sp>
      <p:sp>
        <p:nvSpPr>
          <p:cNvPr id="15374" name="WordArt 14"/>
          <p:cNvSpPr>
            <a:spLocks noChangeArrowheads="1" noChangeShapeType="1"/>
          </p:cNvSpPr>
          <p:nvPr/>
        </p:nvSpPr>
        <p:spPr bwMode="auto">
          <a:xfrm>
            <a:off x="971550" y="333375"/>
            <a:ext cx="10795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 cap="flat" cmpd="sng">
                  <a:solidFill>
                    <a:schemeClr val="tx1"/>
                  </a:solidFill>
                  <a:round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练习巩固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bldLvl="0" autoUpdateAnimBg="0"/>
      <p:bldP spid="15371" grpId="0" bldLvl="0" autoUpdateAnimBg="0"/>
      <p:bldP spid="15373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pic>
        <p:nvPicPr>
          <p:cNvPr id="16387" name="Picture 3" descr="830895renwuhua2_02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693738"/>
            <a:ext cx="1728788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1979613" y="765175"/>
            <a:ext cx="4751387" cy="1143000"/>
          </a:xfrm>
        </p:spPr>
        <p:txBody>
          <a:bodyPr/>
          <a:lstStyle/>
          <a:p>
            <a:r>
              <a:rPr lang="zh-CN" altLang="en-US" sz="4400" b="1"/>
              <a:t>当堂检测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120900" y="1989138"/>
          <a:ext cx="511175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r:id="rId6" imgW="1765935" imgH="393700" progId="Equation.3">
                  <p:embed/>
                </p:oleObj>
              </mc:Choice>
              <mc:Fallback>
                <p:oleObj r:id="rId6" imgW="1765935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1989138"/>
                        <a:ext cx="5111750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0" name="Group 6"/>
          <p:cNvGrpSpPr/>
          <p:nvPr/>
        </p:nvGrpSpPr>
        <p:grpSpPr bwMode="auto">
          <a:xfrm>
            <a:off x="2911475" y="2997200"/>
            <a:ext cx="577850" cy="863600"/>
            <a:chOff x="0" y="0"/>
            <a:chExt cx="927" cy="1287"/>
          </a:xfrm>
        </p:grpSpPr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113" y="567"/>
              <a:ext cx="814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114" y="0"/>
              <a:ext cx="681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0" y="681"/>
              <a:ext cx="794" cy="1"/>
            </a:xfrm>
            <a:prstGeom prst="line">
              <a:avLst/>
            </a:prstGeom>
            <a:noFill/>
            <a:ln w="28575" cap="flat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489325" y="3209925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=7</a:t>
            </a:r>
            <a:r>
              <a:rPr lang="zh-CN" altLang="en-US" sz="2400" b="1">
                <a:solidFill>
                  <a:srgbClr val="FF0000"/>
                </a:solidFill>
                <a:sym typeface="Arial" panose="020B0604020202020204" pitchFamily="34" charset="0"/>
              </a:rPr>
              <a:t>÷4</a:t>
            </a:r>
          </a:p>
        </p:txBody>
      </p:sp>
      <p:grpSp>
        <p:nvGrpSpPr>
          <p:cNvPr id="16395" name="Group 11"/>
          <p:cNvGrpSpPr/>
          <p:nvPr/>
        </p:nvGrpSpPr>
        <p:grpSpPr bwMode="auto">
          <a:xfrm>
            <a:off x="4352925" y="3067050"/>
            <a:ext cx="1162050" cy="819150"/>
            <a:chOff x="0" y="0"/>
            <a:chExt cx="1831" cy="1288"/>
          </a:xfrm>
        </p:grpSpPr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0" y="225"/>
              <a:ext cx="1502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</a:rPr>
                <a:t>=</a:t>
              </a:r>
            </a:p>
          </p:txBody>
        </p:sp>
        <p:grpSp>
          <p:nvGrpSpPr>
            <p:cNvPr id="16397" name="Group 13"/>
            <p:cNvGrpSpPr/>
            <p:nvPr/>
          </p:nvGrpSpPr>
          <p:grpSpPr bwMode="auto">
            <a:xfrm>
              <a:off x="567" y="0"/>
              <a:ext cx="1265" cy="1288"/>
              <a:chOff x="0" y="0"/>
              <a:chExt cx="1266" cy="1288"/>
            </a:xfrm>
          </p:grpSpPr>
          <p:grpSp>
            <p:nvGrpSpPr>
              <p:cNvPr id="16398" name="Group 14"/>
              <p:cNvGrpSpPr/>
              <p:nvPr/>
            </p:nvGrpSpPr>
            <p:grpSpPr bwMode="auto">
              <a:xfrm>
                <a:off x="340" y="0"/>
                <a:ext cx="927" cy="1288"/>
                <a:chOff x="0" y="0"/>
                <a:chExt cx="927" cy="1287"/>
              </a:xfrm>
            </p:grpSpPr>
            <p:sp>
              <p:nvSpPr>
                <p:cNvPr id="1639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13" y="567"/>
                  <a:ext cx="814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zh-CN" altLang="en-US" sz="2400" b="1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4</a:t>
                  </a:r>
                </a:p>
              </p:txBody>
            </p:sp>
            <p:sp>
              <p:nvSpPr>
                <p:cNvPr id="1640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14" y="0"/>
                  <a:ext cx="681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zh-CN" altLang="en-US" sz="2400" b="1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</a:t>
                  </a:r>
                </a:p>
              </p:txBody>
            </p:sp>
            <p:sp>
              <p:nvSpPr>
                <p:cNvPr id="16401" name="Line 17"/>
                <p:cNvSpPr>
                  <a:spLocks noChangeShapeType="1"/>
                </p:cNvSpPr>
                <p:nvPr/>
              </p:nvSpPr>
              <p:spPr bwMode="auto">
                <a:xfrm>
                  <a:off x="0" y="681"/>
                  <a:ext cx="794" cy="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6402" name="Text Box 18"/>
              <p:cNvSpPr txBox="1">
                <a:spLocks noChangeArrowheads="1"/>
              </p:cNvSpPr>
              <p:nvPr/>
            </p:nvSpPr>
            <p:spPr bwMode="auto">
              <a:xfrm>
                <a:off x="0" y="340"/>
                <a:ext cx="494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 b="1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6403" name="Group 19"/>
          <p:cNvGrpSpPr/>
          <p:nvPr/>
        </p:nvGrpSpPr>
        <p:grpSpPr bwMode="auto">
          <a:xfrm>
            <a:off x="2911475" y="3930650"/>
            <a:ext cx="793750" cy="892175"/>
            <a:chOff x="0" y="0"/>
            <a:chExt cx="927" cy="1287"/>
          </a:xfrm>
        </p:grpSpPr>
        <p:sp>
          <p:nvSpPr>
            <p:cNvPr id="16404" name="Text Box 20"/>
            <p:cNvSpPr txBox="1">
              <a:spLocks noChangeArrowheads="1"/>
            </p:cNvSpPr>
            <p:nvPr/>
          </p:nvSpPr>
          <p:spPr bwMode="auto">
            <a:xfrm>
              <a:off x="113" y="567"/>
              <a:ext cx="814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8</a:t>
              </a:r>
            </a:p>
          </p:txBody>
        </p:sp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114" y="0"/>
              <a:ext cx="681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19</a:t>
              </a:r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>
              <a:off x="0" y="681"/>
              <a:ext cx="794" cy="1"/>
            </a:xfrm>
            <a:prstGeom prst="line">
              <a:avLst/>
            </a:prstGeom>
            <a:noFill/>
            <a:ln w="28575" cap="flat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632200" y="4076700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=19</a:t>
            </a:r>
            <a:r>
              <a:rPr lang="zh-CN" altLang="en-US" sz="2400" b="1">
                <a:solidFill>
                  <a:srgbClr val="FF0000"/>
                </a:solidFill>
                <a:sym typeface="Arial" panose="020B0604020202020204" pitchFamily="34" charset="0"/>
              </a:rPr>
              <a:t>÷8</a:t>
            </a:r>
          </a:p>
        </p:txBody>
      </p:sp>
      <p:grpSp>
        <p:nvGrpSpPr>
          <p:cNvPr id="16408" name="Group 24"/>
          <p:cNvGrpSpPr/>
          <p:nvPr/>
        </p:nvGrpSpPr>
        <p:grpSpPr bwMode="auto">
          <a:xfrm>
            <a:off x="4711700" y="3930650"/>
            <a:ext cx="1162050" cy="819150"/>
            <a:chOff x="0" y="0"/>
            <a:chExt cx="1831" cy="1288"/>
          </a:xfrm>
        </p:grpSpPr>
        <p:sp>
          <p:nvSpPr>
            <p:cNvPr id="16409" name="Text Box 25"/>
            <p:cNvSpPr txBox="1">
              <a:spLocks noChangeArrowheads="1"/>
            </p:cNvSpPr>
            <p:nvPr/>
          </p:nvSpPr>
          <p:spPr bwMode="auto">
            <a:xfrm>
              <a:off x="0" y="225"/>
              <a:ext cx="1502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</a:rPr>
                <a:t>=</a:t>
              </a:r>
            </a:p>
          </p:txBody>
        </p:sp>
        <p:grpSp>
          <p:nvGrpSpPr>
            <p:cNvPr id="16410" name="Group 26"/>
            <p:cNvGrpSpPr/>
            <p:nvPr/>
          </p:nvGrpSpPr>
          <p:grpSpPr bwMode="auto">
            <a:xfrm>
              <a:off x="567" y="0"/>
              <a:ext cx="1265" cy="1288"/>
              <a:chOff x="0" y="0"/>
              <a:chExt cx="1266" cy="1288"/>
            </a:xfrm>
          </p:grpSpPr>
          <p:grpSp>
            <p:nvGrpSpPr>
              <p:cNvPr id="16411" name="Group 27"/>
              <p:cNvGrpSpPr/>
              <p:nvPr/>
            </p:nvGrpSpPr>
            <p:grpSpPr bwMode="auto">
              <a:xfrm>
                <a:off x="340" y="0"/>
                <a:ext cx="927" cy="1288"/>
                <a:chOff x="0" y="0"/>
                <a:chExt cx="927" cy="1287"/>
              </a:xfrm>
            </p:grpSpPr>
            <p:sp>
              <p:nvSpPr>
                <p:cNvPr id="1641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13" y="567"/>
                  <a:ext cx="814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zh-CN" altLang="en-US" sz="2400" b="1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8</a:t>
                  </a:r>
                </a:p>
              </p:txBody>
            </p:sp>
            <p:sp>
              <p:nvSpPr>
                <p:cNvPr id="1641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14" y="0"/>
                  <a:ext cx="681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zh-CN" altLang="en-US" sz="2400" b="1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</a:t>
                  </a:r>
                </a:p>
              </p:txBody>
            </p:sp>
            <p:sp>
              <p:nvSpPr>
                <p:cNvPr id="16414" name="Line 30"/>
                <p:cNvSpPr>
                  <a:spLocks noChangeShapeType="1"/>
                </p:cNvSpPr>
                <p:nvPr/>
              </p:nvSpPr>
              <p:spPr bwMode="auto">
                <a:xfrm>
                  <a:off x="0" y="681"/>
                  <a:ext cx="794" cy="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6415" name="Text Box 31"/>
              <p:cNvSpPr txBox="1">
                <a:spLocks noChangeArrowheads="1"/>
              </p:cNvSpPr>
              <p:nvPr/>
            </p:nvSpPr>
            <p:spPr bwMode="auto">
              <a:xfrm>
                <a:off x="0" y="340"/>
                <a:ext cx="494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 b="1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6416" name="Group 32"/>
          <p:cNvGrpSpPr/>
          <p:nvPr/>
        </p:nvGrpSpPr>
        <p:grpSpPr bwMode="auto">
          <a:xfrm>
            <a:off x="5937250" y="4867275"/>
            <a:ext cx="1295400" cy="790575"/>
            <a:chOff x="0" y="0"/>
            <a:chExt cx="1831" cy="1288"/>
          </a:xfrm>
        </p:grpSpPr>
        <p:sp>
          <p:nvSpPr>
            <p:cNvPr id="16417" name="Text Box 33"/>
            <p:cNvSpPr txBox="1">
              <a:spLocks noChangeArrowheads="1"/>
            </p:cNvSpPr>
            <p:nvPr/>
          </p:nvSpPr>
          <p:spPr bwMode="auto">
            <a:xfrm>
              <a:off x="0" y="225"/>
              <a:ext cx="1502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</a:rPr>
                <a:t>=</a:t>
              </a:r>
            </a:p>
          </p:txBody>
        </p:sp>
        <p:grpSp>
          <p:nvGrpSpPr>
            <p:cNvPr id="16418" name="Group 34"/>
            <p:cNvGrpSpPr/>
            <p:nvPr/>
          </p:nvGrpSpPr>
          <p:grpSpPr bwMode="auto">
            <a:xfrm>
              <a:off x="567" y="0"/>
              <a:ext cx="1265" cy="1288"/>
              <a:chOff x="0" y="0"/>
              <a:chExt cx="1266" cy="1288"/>
            </a:xfrm>
          </p:grpSpPr>
          <p:grpSp>
            <p:nvGrpSpPr>
              <p:cNvPr id="16419" name="Group 35"/>
              <p:cNvGrpSpPr/>
              <p:nvPr/>
            </p:nvGrpSpPr>
            <p:grpSpPr bwMode="auto">
              <a:xfrm>
                <a:off x="340" y="0"/>
                <a:ext cx="927" cy="1288"/>
                <a:chOff x="0" y="0"/>
                <a:chExt cx="927" cy="1287"/>
              </a:xfrm>
            </p:grpSpPr>
            <p:sp>
              <p:nvSpPr>
                <p:cNvPr id="1642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13" y="567"/>
                  <a:ext cx="814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zh-CN" altLang="en-US" sz="2400" b="1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10</a:t>
                  </a:r>
                </a:p>
              </p:txBody>
            </p:sp>
            <p:sp>
              <p:nvSpPr>
                <p:cNvPr id="1642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14" y="0"/>
                  <a:ext cx="681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zh-CN" altLang="en-US" sz="2400" b="1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7</a:t>
                  </a:r>
                </a:p>
              </p:txBody>
            </p:sp>
            <p:sp>
              <p:nvSpPr>
                <p:cNvPr id="16422" name="Line 38"/>
                <p:cNvSpPr>
                  <a:spLocks noChangeShapeType="1"/>
                </p:cNvSpPr>
                <p:nvPr/>
              </p:nvSpPr>
              <p:spPr bwMode="auto">
                <a:xfrm>
                  <a:off x="0" y="681"/>
                  <a:ext cx="794" cy="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6423" name="Text Box 39"/>
              <p:cNvSpPr txBox="1">
                <a:spLocks noChangeArrowheads="1"/>
              </p:cNvSpPr>
              <p:nvPr/>
            </p:nvSpPr>
            <p:spPr bwMode="auto">
              <a:xfrm>
                <a:off x="0" y="340"/>
                <a:ext cx="494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 b="1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6424" name="Group 40"/>
          <p:cNvGrpSpPr/>
          <p:nvPr/>
        </p:nvGrpSpPr>
        <p:grpSpPr bwMode="auto">
          <a:xfrm>
            <a:off x="4137025" y="4724400"/>
            <a:ext cx="790575" cy="889000"/>
            <a:chOff x="0" y="0"/>
            <a:chExt cx="927" cy="1287"/>
          </a:xfrm>
        </p:grpSpPr>
        <p:sp>
          <p:nvSpPr>
            <p:cNvPr id="16425" name="Text Box 41"/>
            <p:cNvSpPr txBox="1">
              <a:spLocks noChangeArrowheads="1"/>
            </p:cNvSpPr>
            <p:nvPr/>
          </p:nvSpPr>
          <p:spPr bwMode="auto">
            <a:xfrm>
              <a:off x="113" y="567"/>
              <a:ext cx="814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endParaRPr lang="zh-CN" altLang="en-US"/>
            </a:p>
          </p:txBody>
        </p:sp>
        <p:sp>
          <p:nvSpPr>
            <p:cNvPr id="16426" name="Text Box 42"/>
            <p:cNvSpPr txBox="1">
              <a:spLocks noChangeArrowheads="1"/>
            </p:cNvSpPr>
            <p:nvPr/>
          </p:nvSpPr>
          <p:spPr bwMode="auto">
            <a:xfrm>
              <a:off x="114" y="0"/>
              <a:ext cx="681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</a:rPr>
                <a:t>27</a:t>
              </a:r>
            </a:p>
          </p:txBody>
        </p:sp>
        <p:sp>
          <p:nvSpPr>
            <p:cNvPr id="16427" name="Line 43"/>
            <p:cNvSpPr>
              <a:spLocks noChangeShapeType="1"/>
            </p:cNvSpPr>
            <p:nvPr/>
          </p:nvSpPr>
          <p:spPr bwMode="auto">
            <a:xfrm>
              <a:off x="0" y="681"/>
              <a:ext cx="794" cy="1"/>
            </a:xfrm>
            <a:prstGeom prst="line">
              <a:avLst/>
            </a:prstGeom>
            <a:noFill/>
            <a:ln w="28575" cap="flat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4784725" y="5010150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=27</a:t>
            </a:r>
            <a:r>
              <a:rPr lang="zh-CN" altLang="en-US" sz="2400" b="1">
                <a:solidFill>
                  <a:srgbClr val="FF0000"/>
                </a:solidFill>
                <a:sym typeface="Arial" panose="020B0604020202020204" pitchFamily="34" charset="0"/>
              </a:rPr>
              <a:t>÷10</a:t>
            </a:r>
            <a:endParaRPr lang="zh-CN" altLang="en-US"/>
          </a:p>
        </p:txBody>
      </p:sp>
      <p:sp>
        <p:nvSpPr>
          <p:cNvPr id="16429" name="WordArt 45"/>
          <p:cNvSpPr>
            <a:spLocks noChangeArrowheads="1" noChangeShapeType="1"/>
          </p:cNvSpPr>
          <p:nvPr/>
        </p:nvSpPr>
        <p:spPr bwMode="auto">
          <a:xfrm>
            <a:off x="971550" y="333375"/>
            <a:ext cx="100806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 cap="flat" cmpd="sng">
                  <a:solidFill>
                    <a:schemeClr val="tx1"/>
                  </a:solidFill>
                  <a:round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练习巩固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bldLvl="0" autoUpdateAnimBg="0"/>
      <p:bldP spid="16407" grpId="0" bldLvl="0" autoUpdateAnimBg="0"/>
      <p:bldP spid="16428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6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pic>
        <p:nvPicPr>
          <p:cNvPr id="17411" name="Picture 3" descr="830895renwuhua2_021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693738"/>
            <a:ext cx="1728788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2051050" y="117475"/>
            <a:ext cx="4751388" cy="1143000"/>
          </a:xfrm>
        </p:spPr>
        <p:txBody>
          <a:bodyPr/>
          <a:lstStyle/>
          <a:p>
            <a:r>
              <a:rPr lang="zh-CN" altLang="en-US" sz="4400" b="1"/>
              <a:t>当堂检测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700338" y="1341438"/>
            <a:ext cx="6229350" cy="77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003300"/>
                </a:solidFill>
                <a:ea typeface="楷体_GB2312" pitchFamily="49" charset="-122"/>
              </a:rPr>
              <a:t> 3.把       、     、      化成带分数。</a:t>
            </a: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3879850" y="1179513"/>
          <a:ext cx="47307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r:id="rId8" imgW="153035" imgH="394335" progId="Equation.3">
                  <p:embed/>
                </p:oleObj>
              </mc:Choice>
              <mc:Fallback>
                <p:oleObj r:id="rId8" imgW="153035" imgH="3943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1179513"/>
                        <a:ext cx="473075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419475" y="2636838"/>
            <a:ext cx="30162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3500" b="1">
                <a:solidFill>
                  <a:schemeClr val="accent2"/>
                </a:solidFill>
                <a:ea typeface="楷体_GB2312" pitchFamily="49" charset="-122"/>
              </a:rPr>
              <a:t>= </a:t>
            </a:r>
            <a:r>
              <a:rPr lang="en-US" sz="3200" b="1">
                <a:solidFill>
                  <a:schemeClr val="accent2"/>
                </a:solidFill>
                <a:ea typeface="楷体_GB2312" pitchFamily="49" charset="-122"/>
              </a:rPr>
              <a:t> </a:t>
            </a:r>
            <a:r>
              <a:rPr lang="en-US" sz="3500" b="1">
                <a:solidFill>
                  <a:schemeClr val="accent2"/>
                </a:solidFill>
                <a:ea typeface="楷体_GB2312" pitchFamily="49" charset="-122"/>
              </a:rPr>
              <a:t>7</a:t>
            </a:r>
            <a:r>
              <a:rPr lang="en-US" sz="3200" b="1">
                <a:solidFill>
                  <a:schemeClr val="accent2"/>
                </a:solidFill>
                <a:ea typeface="楷体_GB2312" pitchFamily="49" charset="-122"/>
              </a:rPr>
              <a:t> </a:t>
            </a:r>
            <a:r>
              <a:rPr lang="en-US" sz="3500" b="1">
                <a:solidFill>
                  <a:schemeClr val="accent2"/>
                </a:solidFill>
                <a:ea typeface="楷体_GB2312" pitchFamily="49" charset="-122"/>
              </a:rPr>
              <a:t>÷ 4  =</a:t>
            </a:r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916238" y="2636838"/>
          <a:ext cx="47625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r:id="rId10" imgW="153035" imgH="394335" progId="Equation.3">
                  <p:embed/>
                </p:oleObj>
              </mc:Choice>
              <mc:Fallback>
                <p:oleObj r:id="rId10" imgW="153035" imgH="39433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636838"/>
                        <a:ext cx="476250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5940425" y="2492375"/>
          <a:ext cx="6731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r:id="rId12" imgW="215900" imgH="394335" progId="Equation.3">
                  <p:embed/>
                </p:oleObj>
              </mc:Choice>
              <mc:Fallback>
                <p:oleObj r:id="rId12" imgW="215900" imgH="39433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492375"/>
                        <a:ext cx="673100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924300" y="2852738"/>
            <a:ext cx="1870075" cy="50323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276600" y="3860800"/>
            <a:ext cx="301466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3500" b="1">
                <a:solidFill>
                  <a:schemeClr val="accent2"/>
                </a:solidFill>
                <a:ea typeface="楷体_GB2312" pitchFamily="49" charset="-122"/>
              </a:rPr>
              <a:t>= </a:t>
            </a:r>
            <a:r>
              <a:rPr lang="en-US" sz="3200" b="1">
                <a:solidFill>
                  <a:schemeClr val="accent2"/>
                </a:solidFill>
                <a:ea typeface="楷体_GB2312" pitchFamily="49" charset="-122"/>
              </a:rPr>
              <a:t> </a:t>
            </a:r>
            <a:r>
              <a:rPr lang="en-US" sz="3500" b="1">
                <a:solidFill>
                  <a:schemeClr val="accent2"/>
                </a:solidFill>
                <a:ea typeface="楷体_GB2312" pitchFamily="49" charset="-122"/>
              </a:rPr>
              <a:t>19</a:t>
            </a:r>
            <a:r>
              <a:rPr lang="en-US" sz="3200" b="1">
                <a:solidFill>
                  <a:schemeClr val="accent2"/>
                </a:solidFill>
                <a:ea typeface="楷体_GB2312" pitchFamily="49" charset="-122"/>
              </a:rPr>
              <a:t> </a:t>
            </a:r>
            <a:r>
              <a:rPr lang="en-US" sz="3500" b="1">
                <a:solidFill>
                  <a:schemeClr val="accent2"/>
                </a:solidFill>
                <a:ea typeface="楷体_GB2312" pitchFamily="49" charset="-122"/>
              </a:rPr>
              <a:t>÷ 8  =</a:t>
            </a:r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2771775" y="3716338"/>
          <a:ext cx="633413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r:id="rId14" imgW="203835" imgH="394335" progId="Equation.3">
                  <p:embed/>
                </p:oleObj>
              </mc:Choice>
              <mc:Fallback>
                <p:oleObj r:id="rId14" imgW="203835" imgH="39433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716338"/>
                        <a:ext cx="633413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5867400" y="3716338"/>
          <a:ext cx="712788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r:id="rId16" imgW="229235" imgH="394335" progId="Equation.3">
                  <p:embed/>
                </p:oleObj>
              </mc:Choice>
              <mc:Fallback>
                <p:oleObj r:id="rId16" imgW="229235" imgH="39433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16338"/>
                        <a:ext cx="712788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3708400" y="4076700"/>
            <a:ext cx="2116138" cy="50323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275013" y="4997450"/>
            <a:ext cx="301466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3500" b="1">
                <a:solidFill>
                  <a:schemeClr val="accent2"/>
                </a:solidFill>
                <a:ea typeface="楷体_GB2312" pitchFamily="49" charset="-122"/>
              </a:rPr>
              <a:t>= </a:t>
            </a:r>
            <a:r>
              <a:rPr lang="en-US" sz="3200" b="1">
                <a:solidFill>
                  <a:schemeClr val="accent2"/>
                </a:solidFill>
                <a:ea typeface="楷体_GB2312" pitchFamily="49" charset="-122"/>
              </a:rPr>
              <a:t> </a:t>
            </a:r>
            <a:r>
              <a:rPr lang="en-US" sz="3500" b="1">
                <a:solidFill>
                  <a:schemeClr val="accent2"/>
                </a:solidFill>
                <a:ea typeface="楷体_GB2312" pitchFamily="49" charset="-122"/>
              </a:rPr>
              <a:t>31÷10 =</a:t>
            </a:r>
          </a:p>
        </p:txBody>
      </p:sp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2754313" y="4854575"/>
          <a:ext cx="633412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r:id="rId18" imgW="203835" imgH="394335" progId="Equation.3">
                  <p:embed/>
                </p:oleObj>
              </mc:Choice>
              <mc:Fallback>
                <p:oleObj r:id="rId18" imgW="203835" imgH="39433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313" y="4854575"/>
                        <a:ext cx="633412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5892800" y="4854575"/>
          <a:ext cx="91122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r:id="rId20" imgW="292735" imgH="394335" progId="Equation.3">
                  <p:embed/>
                </p:oleObj>
              </mc:Choice>
              <mc:Fallback>
                <p:oleObj r:id="rId20" imgW="292735" imgH="394335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2800" y="4854575"/>
                        <a:ext cx="911225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3741738" y="5214938"/>
            <a:ext cx="2054225" cy="50323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4714875" y="1179513"/>
          <a:ext cx="63182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r:id="rId22" imgW="203835" imgH="394335" progId="Equation.3">
                  <p:embed/>
                </p:oleObj>
              </mc:Choice>
              <mc:Fallback>
                <p:oleObj r:id="rId22" imgW="203835" imgH="394335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1179513"/>
                        <a:ext cx="631825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5595938" y="1179513"/>
          <a:ext cx="63182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r:id="rId24" imgW="203835" imgH="394335" progId="Equation.3">
                  <p:embed/>
                </p:oleObj>
              </mc:Choice>
              <mc:Fallback>
                <p:oleObj r:id="rId24" imgW="203835" imgH="394335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38" y="1179513"/>
                        <a:ext cx="631825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9" name="WordArt 21"/>
          <p:cNvSpPr>
            <a:spLocks noChangeArrowheads="1" noChangeShapeType="1"/>
          </p:cNvSpPr>
          <p:nvPr/>
        </p:nvSpPr>
        <p:spPr bwMode="auto">
          <a:xfrm>
            <a:off x="1044575" y="333375"/>
            <a:ext cx="10795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>
                  <a:solidFill>
                    <a:schemeClr val="tx1"/>
                  </a:solidFill>
                  <a:round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练习巩固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utoUpdateAnimBg="0"/>
      <p:bldP spid="17418" grpId="0" animBg="1"/>
      <p:bldP spid="17419" grpId="0" autoUpdateAnimBg="0"/>
      <p:bldP spid="17422" grpId="0" animBg="1"/>
      <p:bldP spid="17423" grpId="0" autoUpdateAnimBg="0"/>
      <p:bldP spid="174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pic>
        <p:nvPicPr>
          <p:cNvPr id="18435" name="Picture 3" descr="830895renwuhua2_02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0838" y="261938"/>
            <a:ext cx="1438275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700338" y="765175"/>
          <a:ext cx="590391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7" r:id="rId6" imgW="2464435" imgH="203200" progId="Equation.3">
                  <p:embed/>
                </p:oleObj>
              </mc:Choice>
              <mc:Fallback>
                <p:oleObj r:id="rId6" imgW="2464435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765175"/>
                        <a:ext cx="5903912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690688" y="1846263"/>
          <a:ext cx="487362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8" r:id="rId8" imgW="153670" imgH="396240" progId="Equation.3">
                  <p:embed/>
                </p:oleObj>
              </mc:Choice>
              <mc:Fallback>
                <p:oleObj r:id="rId8" imgW="153670" imgH="396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1846263"/>
                        <a:ext cx="487362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490913" y="1846263"/>
          <a:ext cx="650875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9" r:id="rId10" imgW="204470" imgH="396240" progId="Equation.3">
                  <p:embed/>
                </p:oleObj>
              </mc:Choice>
              <mc:Fallback>
                <p:oleObj r:id="rId10" imgW="204470" imgH="396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1846263"/>
                        <a:ext cx="650875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651500" y="1774825"/>
          <a:ext cx="649288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r:id="rId12" imgW="204470" imgH="396240" progId="Equation.3">
                  <p:embed/>
                </p:oleObj>
              </mc:Choice>
              <mc:Fallback>
                <p:oleObj r:id="rId12" imgW="204470" imgH="396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774825"/>
                        <a:ext cx="649288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7307263" y="1703388"/>
          <a:ext cx="731837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r:id="rId14" imgW="230505" imgH="396240" progId="Equation.3">
                  <p:embed/>
                </p:oleObj>
              </mc:Choice>
              <mc:Fallback>
                <p:oleObj r:id="rId14" imgW="230505" imgH="396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7263" y="1703388"/>
                        <a:ext cx="731837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408238" y="3646488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=4</a:t>
            </a:r>
            <a:r>
              <a:rPr lang="zh-CN" altLang="en-US" sz="2400" b="1">
                <a:solidFill>
                  <a:srgbClr val="FF0000"/>
                </a:solidFill>
                <a:sym typeface="Arial" panose="020B0604020202020204" pitchFamily="34" charset="0"/>
              </a:rPr>
              <a:t>÷3</a:t>
            </a:r>
            <a:endParaRPr lang="zh-CN" alt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153150" y="3646488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=18</a:t>
            </a:r>
            <a:r>
              <a:rPr lang="zh-CN" altLang="en-US" sz="2400" b="1">
                <a:solidFill>
                  <a:srgbClr val="FF0000"/>
                </a:solidFill>
                <a:sym typeface="Arial" panose="020B0604020202020204" pitchFamily="34" charset="0"/>
              </a:rPr>
              <a:t>÷3</a:t>
            </a:r>
            <a:endParaRPr lang="zh-CN" alt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153150" y="4365625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=42</a:t>
            </a:r>
            <a:r>
              <a:rPr lang="zh-CN" altLang="en-US" sz="2400" b="1">
                <a:solidFill>
                  <a:srgbClr val="FF0000"/>
                </a:solidFill>
                <a:sym typeface="Arial" panose="020B0604020202020204" pitchFamily="34" charset="0"/>
              </a:rPr>
              <a:t>÷6</a:t>
            </a:r>
            <a:endParaRPr lang="zh-CN" alt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336800" y="4365625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=13</a:t>
            </a:r>
            <a:r>
              <a:rPr lang="zh-CN" altLang="en-US" sz="2400" b="1">
                <a:solidFill>
                  <a:srgbClr val="FF0000"/>
                </a:solidFill>
                <a:sym typeface="Arial" panose="020B0604020202020204" pitchFamily="34" charset="0"/>
              </a:rPr>
              <a:t>÷9</a:t>
            </a:r>
            <a:endParaRPr lang="zh-CN" altLang="en-US"/>
          </a:p>
        </p:txBody>
      </p:sp>
      <p:grpSp>
        <p:nvGrpSpPr>
          <p:cNvPr id="18445" name="Group 13"/>
          <p:cNvGrpSpPr/>
          <p:nvPr/>
        </p:nvGrpSpPr>
        <p:grpSpPr bwMode="auto">
          <a:xfrm>
            <a:off x="5360988" y="4221163"/>
            <a:ext cx="865187" cy="792162"/>
            <a:chOff x="0" y="0"/>
            <a:chExt cx="927" cy="1287"/>
          </a:xfrm>
        </p:grpSpPr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113" y="567"/>
              <a:ext cx="814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6</a:t>
              </a: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114" y="0"/>
              <a:ext cx="681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42</a:t>
              </a:r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0" y="681"/>
              <a:ext cx="794" cy="1"/>
            </a:xfrm>
            <a:prstGeom prst="line">
              <a:avLst/>
            </a:prstGeom>
            <a:noFill/>
            <a:ln w="28575" cap="flat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449" name="Group 17"/>
          <p:cNvGrpSpPr/>
          <p:nvPr/>
        </p:nvGrpSpPr>
        <p:grpSpPr bwMode="auto">
          <a:xfrm>
            <a:off x="1616075" y="4149725"/>
            <a:ext cx="865188" cy="863600"/>
            <a:chOff x="0" y="0"/>
            <a:chExt cx="927" cy="1287"/>
          </a:xfrm>
        </p:grpSpPr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113" y="567"/>
              <a:ext cx="814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9</a:t>
              </a:r>
            </a:p>
          </p:txBody>
        </p:sp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114" y="0"/>
              <a:ext cx="681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13</a:t>
              </a:r>
            </a:p>
          </p:txBody>
        </p:sp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>
              <a:off x="0" y="681"/>
              <a:ext cx="794" cy="1"/>
            </a:xfrm>
            <a:prstGeom prst="line">
              <a:avLst/>
            </a:prstGeom>
            <a:noFill/>
            <a:ln w="28575" cap="flat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453" name="Group 21"/>
          <p:cNvGrpSpPr/>
          <p:nvPr/>
        </p:nvGrpSpPr>
        <p:grpSpPr bwMode="auto">
          <a:xfrm>
            <a:off x="5360988" y="3429000"/>
            <a:ext cx="865187" cy="792163"/>
            <a:chOff x="0" y="0"/>
            <a:chExt cx="927" cy="1287"/>
          </a:xfrm>
        </p:grpSpPr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113" y="567"/>
              <a:ext cx="814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3</a:t>
              </a:r>
            </a:p>
          </p:txBody>
        </p: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114" y="0"/>
              <a:ext cx="681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18</a:t>
              </a:r>
            </a:p>
          </p:txBody>
        </p: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>
              <a:off x="0" y="681"/>
              <a:ext cx="794" cy="1"/>
            </a:xfrm>
            <a:prstGeom prst="line">
              <a:avLst/>
            </a:prstGeom>
            <a:noFill/>
            <a:ln w="28575" cap="flat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457" name="Group 25"/>
          <p:cNvGrpSpPr/>
          <p:nvPr/>
        </p:nvGrpSpPr>
        <p:grpSpPr bwMode="auto">
          <a:xfrm>
            <a:off x="1831975" y="3429000"/>
            <a:ext cx="576263" cy="863600"/>
            <a:chOff x="0" y="0"/>
            <a:chExt cx="927" cy="1287"/>
          </a:xfrm>
        </p:grpSpPr>
        <p:sp>
          <p:nvSpPr>
            <p:cNvPr id="18458" name="Text Box 26"/>
            <p:cNvSpPr txBox="1">
              <a:spLocks noChangeArrowheads="1"/>
            </p:cNvSpPr>
            <p:nvPr/>
          </p:nvSpPr>
          <p:spPr bwMode="auto">
            <a:xfrm>
              <a:off x="113" y="567"/>
              <a:ext cx="814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18459" name="Text Box 27"/>
            <p:cNvSpPr txBox="1">
              <a:spLocks noChangeArrowheads="1"/>
            </p:cNvSpPr>
            <p:nvPr/>
          </p:nvSpPr>
          <p:spPr bwMode="auto">
            <a:xfrm>
              <a:off x="114" y="0"/>
              <a:ext cx="681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18460" name="Line 28"/>
            <p:cNvSpPr>
              <a:spLocks noChangeShapeType="1"/>
            </p:cNvSpPr>
            <p:nvPr/>
          </p:nvSpPr>
          <p:spPr bwMode="auto">
            <a:xfrm>
              <a:off x="0" y="681"/>
              <a:ext cx="794" cy="1"/>
            </a:xfrm>
            <a:prstGeom prst="line">
              <a:avLst/>
            </a:prstGeom>
            <a:noFill/>
            <a:ln w="28575" cap="flat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461" name="Group 29"/>
          <p:cNvGrpSpPr/>
          <p:nvPr/>
        </p:nvGrpSpPr>
        <p:grpSpPr bwMode="auto">
          <a:xfrm>
            <a:off x="3416300" y="4221163"/>
            <a:ext cx="1162050" cy="819150"/>
            <a:chOff x="0" y="0"/>
            <a:chExt cx="1831" cy="1288"/>
          </a:xfrm>
        </p:grpSpPr>
        <p:sp>
          <p:nvSpPr>
            <p:cNvPr id="18462" name="Text Box 30"/>
            <p:cNvSpPr txBox="1">
              <a:spLocks noChangeArrowheads="1"/>
            </p:cNvSpPr>
            <p:nvPr/>
          </p:nvSpPr>
          <p:spPr bwMode="auto">
            <a:xfrm>
              <a:off x="0" y="225"/>
              <a:ext cx="1502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</a:rPr>
                <a:t>=</a:t>
              </a:r>
            </a:p>
          </p:txBody>
        </p:sp>
        <p:grpSp>
          <p:nvGrpSpPr>
            <p:cNvPr id="18463" name="Group 31"/>
            <p:cNvGrpSpPr/>
            <p:nvPr/>
          </p:nvGrpSpPr>
          <p:grpSpPr bwMode="auto">
            <a:xfrm>
              <a:off x="567" y="0"/>
              <a:ext cx="1265" cy="1288"/>
              <a:chOff x="0" y="0"/>
              <a:chExt cx="1266" cy="1288"/>
            </a:xfrm>
          </p:grpSpPr>
          <p:grpSp>
            <p:nvGrpSpPr>
              <p:cNvPr id="18464" name="Group 32"/>
              <p:cNvGrpSpPr/>
              <p:nvPr/>
            </p:nvGrpSpPr>
            <p:grpSpPr bwMode="auto">
              <a:xfrm>
                <a:off x="340" y="0"/>
                <a:ext cx="927" cy="1288"/>
                <a:chOff x="0" y="0"/>
                <a:chExt cx="927" cy="1287"/>
              </a:xfrm>
            </p:grpSpPr>
            <p:sp>
              <p:nvSpPr>
                <p:cNvPr id="1846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13" y="567"/>
                  <a:ext cx="814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zh-CN" altLang="en-US" sz="2400" b="1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9</a:t>
                  </a:r>
                </a:p>
              </p:txBody>
            </p:sp>
            <p:sp>
              <p:nvSpPr>
                <p:cNvPr id="1846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14" y="0"/>
                  <a:ext cx="681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zh-CN" altLang="en-US" sz="2400" b="1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4</a:t>
                  </a:r>
                </a:p>
              </p:txBody>
            </p:sp>
            <p:sp>
              <p:nvSpPr>
                <p:cNvPr id="18467" name="Line 35"/>
                <p:cNvSpPr>
                  <a:spLocks noChangeShapeType="1"/>
                </p:cNvSpPr>
                <p:nvPr/>
              </p:nvSpPr>
              <p:spPr bwMode="auto">
                <a:xfrm>
                  <a:off x="0" y="681"/>
                  <a:ext cx="794" cy="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8468" name="Text Box 36"/>
              <p:cNvSpPr txBox="1">
                <a:spLocks noChangeArrowheads="1"/>
              </p:cNvSpPr>
              <p:nvPr/>
            </p:nvSpPr>
            <p:spPr bwMode="auto">
              <a:xfrm>
                <a:off x="0" y="340"/>
                <a:ext cx="494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 b="1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8469" name="Group 37"/>
          <p:cNvGrpSpPr/>
          <p:nvPr/>
        </p:nvGrpSpPr>
        <p:grpSpPr bwMode="auto">
          <a:xfrm>
            <a:off x="3416300" y="3502025"/>
            <a:ext cx="1162050" cy="817563"/>
            <a:chOff x="0" y="0"/>
            <a:chExt cx="1831" cy="1288"/>
          </a:xfrm>
        </p:grpSpPr>
        <p:sp>
          <p:nvSpPr>
            <p:cNvPr id="18470" name="Text Box 38"/>
            <p:cNvSpPr txBox="1">
              <a:spLocks noChangeArrowheads="1"/>
            </p:cNvSpPr>
            <p:nvPr/>
          </p:nvSpPr>
          <p:spPr bwMode="auto">
            <a:xfrm>
              <a:off x="0" y="225"/>
              <a:ext cx="1502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</a:rPr>
                <a:t>=</a:t>
              </a:r>
            </a:p>
          </p:txBody>
        </p:sp>
        <p:grpSp>
          <p:nvGrpSpPr>
            <p:cNvPr id="18471" name="Group 39"/>
            <p:cNvGrpSpPr/>
            <p:nvPr/>
          </p:nvGrpSpPr>
          <p:grpSpPr bwMode="auto">
            <a:xfrm>
              <a:off x="567" y="0"/>
              <a:ext cx="1265" cy="1288"/>
              <a:chOff x="0" y="0"/>
              <a:chExt cx="1266" cy="1288"/>
            </a:xfrm>
          </p:grpSpPr>
          <p:grpSp>
            <p:nvGrpSpPr>
              <p:cNvPr id="18472" name="Group 40"/>
              <p:cNvGrpSpPr/>
              <p:nvPr/>
            </p:nvGrpSpPr>
            <p:grpSpPr bwMode="auto">
              <a:xfrm>
                <a:off x="340" y="0"/>
                <a:ext cx="927" cy="1288"/>
                <a:chOff x="0" y="0"/>
                <a:chExt cx="927" cy="1287"/>
              </a:xfrm>
            </p:grpSpPr>
            <p:sp>
              <p:nvSpPr>
                <p:cNvPr id="18473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13" y="567"/>
                  <a:ext cx="814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zh-CN" altLang="en-US" sz="2400" b="1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</a:t>
                  </a:r>
                </a:p>
              </p:txBody>
            </p:sp>
            <p:sp>
              <p:nvSpPr>
                <p:cNvPr id="1847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14" y="0"/>
                  <a:ext cx="681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zh-CN" altLang="en-US" sz="2400" b="1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</a:t>
                  </a:r>
                </a:p>
              </p:txBody>
            </p:sp>
            <p:sp>
              <p:nvSpPr>
                <p:cNvPr id="18475" name="Line 43"/>
                <p:cNvSpPr>
                  <a:spLocks noChangeShapeType="1"/>
                </p:cNvSpPr>
                <p:nvPr/>
              </p:nvSpPr>
              <p:spPr bwMode="auto">
                <a:xfrm>
                  <a:off x="0" y="681"/>
                  <a:ext cx="794" cy="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8476" name="Text Box 44"/>
              <p:cNvSpPr txBox="1">
                <a:spLocks noChangeArrowheads="1"/>
              </p:cNvSpPr>
              <p:nvPr/>
            </p:nvSpPr>
            <p:spPr bwMode="auto">
              <a:xfrm>
                <a:off x="0" y="340"/>
                <a:ext cx="494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 b="1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7161213" y="3646488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=6</a:t>
            </a:r>
            <a:endParaRPr lang="zh-CN" altLang="en-US"/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7161213" y="4365625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=7</a:t>
            </a:r>
            <a:endParaRPr lang="zh-CN" altLang="en-US"/>
          </a:p>
        </p:txBody>
      </p:sp>
      <p:sp>
        <p:nvSpPr>
          <p:cNvPr id="18479" name="WordArt 47"/>
          <p:cNvSpPr>
            <a:spLocks noChangeArrowheads="1" noChangeShapeType="1"/>
          </p:cNvSpPr>
          <p:nvPr/>
        </p:nvSpPr>
        <p:spPr bwMode="auto">
          <a:xfrm>
            <a:off x="971550" y="333375"/>
            <a:ext cx="93503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 cap="flat" cmpd="sng">
                  <a:solidFill>
                    <a:schemeClr val="tx1"/>
                  </a:solidFill>
                  <a:round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练习巩固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bldLvl="0" autoUpdateAnimBg="0"/>
      <p:bldP spid="18442" grpId="0" bldLvl="0" autoUpdateAnimBg="0"/>
      <p:bldP spid="18443" grpId="0" bldLvl="0" autoUpdateAnimBg="0"/>
      <p:bldP spid="18444" grpId="0" bldLvl="0" autoUpdateAnimBg="0"/>
      <p:bldP spid="18477" grpId="0" bldLvl="0" autoUpdateAnimBg="0"/>
      <p:bldP spid="18478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700338" y="981075"/>
            <a:ext cx="6264275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endParaRPr lang="zh-CN" altLang="en-US" sz="3200" dirty="0">
              <a:solidFill>
                <a:schemeClr val="bg1"/>
              </a:solidFill>
              <a:ea typeface="楷体_GB2312" pitchFamily="49" charset="-122"/>
            </a:endParaRPr>
          </a:p>
          <a:p>
            <a:pPr marL="342900" indent="-342900">
              <a:lnSpc>
                <a:spcPts val="2665"/>
              </a:lnSpc>
              <a:spcBef>
                <a:spcPct val="20000"/>
              </a:spcBef>
              <a:buFontTx/>
              <a:buChar char="•"/>
            </a:pPr>
            <a:r>
              <a:rPr lang="zh-CN" altLang="en-US" sz="2800" dirty="0">
                <a:ea typeface="楷体_GB2312" pitchFamily="49" charset="-122"/>
              </a:rPr>
              <a:t>真分数：分子比分母小的分数。</a:t>
            </a:r>
          </a:p>
          <a:p>
            <a:pPr marL="342900" indent="-342900">
              <a:lnSpc>
                <a:spcPts val="2665"/>
              </a:lnSpc>
              <a:spcBef>
                <a:spcPct val="20000"/>
              </a:spcBef>
              <a:buFontTx/>
              <a:buChar char="•"/>
            </a:pPr>
            <a:endParaRPr lang="zh-CN" altLang="en-US" sz="2800" dirty="0">
              <a:ea typeface="楷体_GB2312" pitchFamily="49" charset="-122"/>
            </a:endParaRPr>
          </a:p>
          <a:p>
            <a:pPr marL="342900" indent="-342900">
              <a:lnSpc>
                <a:spcPts val="2665"/>
              </a:lnSpc>
              <a:spcBef>
                <a:spcPct val="20000"/>
              </a:spcBef>
              <a:buFontTx/>
              <a:buChar char="•"/>
            </a:pPr>
            <a:r>
              <a:rPr lang="zh-CN" altLang="en-US" sz="2800" dirty="0">
                <a:ea typeface="楷体_GB2312" pitchFamily="49" charset="-122"/>
              </a:rPr>
              <a:t>假分数：分子比分母大或分子和分母相等的分数。</a:t>
            </a:r>
          </a:p>
          <a:p>
            <a:pPr marL="342900" indent="-342900">
              <a:lnSpc>
                <a:spcPts val="2665"/>
              </a:lnSpc>
              <a:spcBef>
                <a:spcPct val="20000"/>
              </a:spcBef>
              <a:buFontTx/>
              <a:buChar char="•"/>
            </a:pPr>
            <a:endParaRPr lang="zh-CN" altLang="en-US" sz="2800" dirty="0">
              <a:ea typeface="楷体_GB2312" pitchFamily="49" charset="-122"/>
            </a:endParaRPr>
          </a:p>
          <a:p>
            <a:pPr marL="342900" indent="-342900">
              <a:lnSpc>
                <a:spcPts val="2665"/>
              </a:lnSpc>
              <a:spcBef>
                <a:spcPct val="20000"/>
              </a:spcBef>
              <a:buFontTx/>
              <a:buChar char="•"/>
            </a:pPr>
            <a:r>
              <a:rPr lang="zh-CN" altLang="en-US" sz="2800" dirty="0">
                <a:ea typeface="楷体_GB2312" pitchFamily="49" charset="-122"/>
              </a:rPr>
              <a:t>分子不是分母倍数的假分数还可以写成整数与真分数合成的数，通常叫做带分</a:t>
            </a:r>
            <a:r>
              <a:rPr lang="zh-CN" altLang="en-US" sz="2800" dirty="0" smtClean="0">
                <a:ea typeface="楷体_GB2312" pitchFamily="49" charset="-122"/>
              </a:rPr>
              <a:t>数 </a:t>
            </a:r>
            <a:endParaRPr lang="zh-CN" altLang="en-US" sz="2800" dirty="0">
              <a:ea typeface="楷体_GB2312" pitchFamily="49" charset="-122"/>
            </a:endParaRPr>
          </a:p>
        </p:txBody>
      </p:sp>
      <p:pic>
        <p:nvPicPr>
          <p:cNvPr id="20484" name="Picture 4" descr="53675e8da20d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1341438"/>
            <a:ext cx="1933575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5" name="WordArt 5"/>
          <p:cNvSpPr>
            <a:spLocks noChangeArrowheads="1" noChangeShapeType="1"/>
          </p:cNvSpPr>
          <p:nvPr/>
        </p:nvSpPr>
        <p:spPr bwMode="auto">
          <a:xfrm>
            <a:off x="971550" y="333375"/>
            <a:ext cx="10795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>
                  <a:solidFill>
                    <a:schemeClr val="tx1"/>
                  </a:solidFill>
                  <a:round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教师精讲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pic>
        <p:nvPicPr>
          <p:cNvPr id="21507" name="Picture 3" descr="女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2413" y="1270000"/>
            <a:ext cx="2201863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763713" y="1341438"/>
            <a:ext cx="7488237" cy="307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1</a:t>
            </a:r>
            <a:r>
              <a:rPr lang="zh-CN" altLang="en-US" sz="2800" dirty="0"/>
              <a:t>、假分数都比</a:t>
            </a:r>
            <a:r>
              <a:rPr lang="en-US" sz="2800" dirty="0"/>
              <a:t>1</a:t>
            </a:r>
            <a:r>
              <a:rPr lang="zh-CN" altLang="en-US" sz="2800" dirty="0"/>
              <a:t>大。 （  ）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2</a:t>
            </a:r>
            <a:r>
              <a:rPr lang="zh-CN" altLang="en-US" sz="2800" dirty="0"/>
              <a:t>、     、   、        这三个分数都是真分数。</a:t>
            </a:r>
            <a:r>
              <a:rPr lang="en-US" sz="2800" dirty="0"/>
              <a:t>(  )</a:t>
            </a:r>
          </a:p>
          <a:p>
            <a:pPr>
              <a:spcBef>
                <a:spcPct val="50000"/>
              </a:spcBef>
            </a:pPr>
            <a:endParaRPr lang="en-US" sz="2800" dirty="0"/>
          </a:p>
          <a:p>
            <a:pPr>
              <a:spcBef>
                <a:spcPct val="50000"/>
              </a:spcBef>
            </a:pPr>
            <a:r>
              <a:rPr lang="en-US" sz="2800" dirty="0"/>
              <a:t>3</a:t>
            </a:r>
            <a:r>
              <a:rPr lang="zh-CN" altLang="en-US" sz="2800" dirty="0"/>
              <a:t>、分母比分子大的分数是真分数。（   ）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4</a:t>
            </a:r>
            <a:r>
              <a:rPr lang="zh-CN" altLang="en-US" sz="2800" dirty="0"/>
              <a:t>、假分数的分子不小于分母。 （  ）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400675" y="1341438"/>
            <a:ext cx="4603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a typeface="方正舒体" panose="02010601030101010101" pitchFamily="2" charset="-122"/>
              </a:rPr>
              <a:t>×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596188" y="3213100"/>
            <a:ext cx="723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  <a:ea typeface="方正舒体" panose="02010601030101010101" pitchFamily="2" charset="-122"/>
              </a:rPr>
              <a:t>√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8567738" y="1989138"/>
            <a:ext cx="461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a typeface="方正舒体" panose="02010601030101010101" pitchFamily="2" charset="-122"/>
              </a:rPr>
              <a:t>×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948488" y="3860800"/>
            <a:ext cx="7254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  <a:ea typeface="方正舒体" panose="02010601030101010101" pitchFamily="2" charset="-122"/>
              </a:rPr>
              <a:t>√</a:t>
            </a:r>
          </a:p>
        </p:txBody>
      </p:sp>
      <p:grpSp>
        <p:nvGrpSpPr>
          <p:cNvPr id="21513" name="Group 1056"/>
          <p:cNvGrpSpPr/>
          <p:nvPr/>
        </p:nvGrpSpPr>
        <p:grpSpPr bwMode="auto">
          <a:xfrm>
            <a:off x="2554288" y="1990725"/>
            <a:ext cx="334962" cy="1066800"/>
            <a:chOff x="0" y="0"/>
            <a:chExt cx="244" cy="660"/>
          </a:xfrm>
        </p:grpSpPr>
        <p:sp>
          <p:nvSpPr>
            <p:cNvPr id="21514" name="Text Box 1040"/>
            <p:cNvSpPr txBox="1">
              <a:spLocks noChangeArrowheads="1"/>
            </p:cNvSpPr>
            <p:nvPr/>
          </p:nvSpPr>
          <p:spPr bwMode="auto">
            <a:xfrm>
              <a:off x="0" y="29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800" b="1"/>
                <a:t>3</a:t>
              </a:r>
            </a:p>
          </p:txBody>
        </p:sp>
        <p:sp>
          <p:nvSpPr>
            <p:cNvPr id="21515" name="Text Box 1042"/>
            <p:cNvSpPr txBox="1">
              <a:spLocks noChangeArrowheads="1"/>
            </p:cNvSpPr>
            <p:nvPr/>
          </p:nvSpPr>
          <p:spPr bwMode="auto">
            <a:xfrm>
              <a:off x="0" y="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800" b="1"/>
                <a:t>1</a:t>
              </a:r>
            </a:p>
          </p:txBody>
        </p:sp>
        <p:sp>
          <p:nvSpPr>
            <p:cNvPr id="21516" name="Line 1043"/>
            <p:cNvSpPr>
              <a:spLocks noChangeShapeType="1"/>
            </p:cNvSpPr>
            <p:nvPr/>
          </p:nvSpPr>
          <p:spPr bwMode="auto">
            <a:xfrm>
              <a:off x="4" y="3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1517" name="Group 1056"/>
          <p:cNvGrpSpPr/>
          <p:nvPr/>
        </p:nvGrpSpPr>
        <p:grpSpPr bwMode="auto">
          <a:xfrm>
            <a:off x="3429000" y="1990725"/>
            <a:ext cx="334963" cy="1066800"/>
            <a:chOff x="0" y="0"/>
            <a:chExt cx="244" cy="660"/>
          </a:xfrm>
        </p:grpSpPr>
        <p:sp>
          <p:nvSpPr>
            <p:cNvPr id="21518" name="Text Box 1040"/>
            <p:cNvSpPr txBox="1">
              <a:spLocks noChangeArrowheads="1"/>
            </p:cNvSpPr>
            <p:nvPr/>
          </p:nvSpPr>
          <p:spPr bwMode="auto">
            <a:xfrm>
              <a:off x="0" y="29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800" b="1"/>
                <a:t>3</a:t>
              </a:r>
            </a:p>
          </p:txBody>
        </p:sp>
        <p:sp>
          <p:nvSpPr>
            <p:cNvPr id="21519" name="Text Box 1042"/>
            <p:cNvSpPr txBox="1">
              <a:spLocks noChangeArrowheads="1"/>
            </p:cNvSpPr>
            <p:nvPr/>
          </p:nvSpPr>
          <p:spPr bwMode="auto">
            <a:xfrm>
              <a:off x="0" y="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800" b="1"/>
                <a:t>2</a:t>
              </a:r>
            </a:p>
          </p:txBody>
        </p:sp>
        <p:sp>
          <p:nvSpPr>
            <p:cNvPr id="21520" name="Line 1043"/>
            <p:cNvSpPr>
              <a:spLocks noChangeShapeType="1"/>
            </p:cNvSpPr>
            <p:nvPr/>
          </p:nvSpPr>
          <p:spPr bwMode="auto">
            <a:xfrm>
              <a:off x="4" y="3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1521" name="Group 1056"/>
          <p:cNvGrpSpPr/>
          <p:nvPr/>
        </p:nvGrpSpPr>
        <p:grpSpPr bwMode="auto">
          <a:xfrm>
            <a:off x="4256088" y="1951038"/>
            <a:ext cx="334962" cy="1066800"/>
            <a:chOff x="0" y="0"/>
            <a:chExt cx="244" cy="660"/>
          </a:xfrm>
        </p:grpSpPr>
        <p:sp>
          <p:nvSpPr>
            <p:cNvPr id="21522" name="Text Box 1040"/>
            <p:cNvSpPr txBox="1">
              <a:spLocks noChangeArrowheads="1"/>
            </p:cNvSpPr>
            <p:nvPr/>
          </p:nvSpPr>
          <p:spPr bwMode="auto">
            <a:xfrm>
              <a:off x="0" y="29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800" b="1"/>
                <a:t>3</a:t>
              </a:r>
            </a:p>
          </p:txBody>
        </p:sp>
        <p:sp>
          <p:nvSpPr>
            <p:cNvPr id="21523" name="Text Box 1042"/>
            <p:cNvSpPr txBox="1">
              <a:spLocks noChangeArrowheads="1"/>
            </p:cNvSpPr>
            <p:nvPr/>
          </p:nvSpPr>
          <p:spPr bwMode="auto">
            <a:xfrm>
              <a:off x="0" y="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800" b="1"/>
                <a:t>3</a:t>
              </a:r>
            </a:p>
          </p:txBody>
        </p:sp>
        <p:sp>
          <p:nvSpPr>
            <p:cNvPr id="21524" name="Line 1043"/>
            <p:cNvSpPr>
              <a:spLocks noChangeShapeType="1"/>
            </p:cNvSpPr>
            <p:nvPr/>
          </p:nvSpPr>
          <p:spPr bwMode="auto">
            <a:xfrm>
              <a:off x="4" y="3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554288" y="447675"/>
            <a:ext cx="3313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/>
              <a:t>判断对错：</a:t>
            </a:r>
          </a:p>
        </p:txBody>
      </p:sp>
      <p:sp>
        <p:nvSpPr>
          <p:cNvPr id="21526" name="WordArt 22"/>
          <p:cNvSpPr>
            <a:spLocks noChangeArrowheads="1" noChangeShapeType="1"/>
          </p:cNvSpPr>
          <p:nvPr/>
        </p:nvSpPr>
        <p:spPr bwMode="auto">
          <a:xfrm>
            <a:off x="1042988" y="333375"/>
            <a:ext cx="935037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>
                  <a:solidFill>
                    <a:schemeClr val="tx1"/>
                  </a:solidFill>
                  <a:round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练习巩固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197100" y="620713"/>
            <a:ext cx="6119813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指出下表中哪些分数是假分数，圈出等于</a:t>
            </a:r>
            <a:r>
              <a:rPr lang="en-US" altLang="zh-CN" sz="2800" b="1"/>
              <a:t>1</a:t>
            </a:r>
            <a:r>
              <a:rPr lang="zh-CN" altLang="en-US" sz="2800" b="1"/>
              <a:t>的假分数。</a:t>
            </a:r>
          </a:p>
        </p:txBody>
      </p:sp>
      <p:grpSp>
        <p:nvGrpSpPr>
          <p:cNvPr id="22532" name="Group 74"/>
          <p:cNvGrpSpPr>
            <a:grpSpLocks noChangeAspect="1"/>
          </p:cNvGrpSpPr>
          <p:nvPr/>
        </p:nvGrpSpPr>
        <p:grpSpPr bwMode="auto">
          <a:xfrm>
            <a:off x="1763713" y="1846263"/>
            <a:ext cx="6262687" cy="1223962"/>
            <a:chOff x="0" y="0"/>
            <a:chExt cx="4151" cy="1615"/>
          </a:xfrm>
        </p:grpSpPr>
        <p:graphicFrame>
          <p:nvGraphicFramePr>
            <p:cNvPr id="22533" name="Object 5"/>
            <p:cNvGraphicFramePr>
              <a:graphicFrameLocks noChangeAspect="1"/>
            </p:cNvGraphicFramePr>
            <p:nvPr/>
          </p:nvGraphicFramePr>
          <p:xfrm>
            <a:off x="0" y="0"/>
            <a:ext cx="37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03" r:id="rId4" imgW="153035" imgH="395605" progId="Equation.3">
                    <p:embed/>
                  </p:oleObj>
                </mc:Choice>
                <mc:Fallback>
                  <p:oleObj r:id="rId4" imgW="153035" imgH="395605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371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4" name="Object 6"/>
            <p:cNvGraphicFramePr>
              <a:graphicFrameLocks noChangeAspect="1"/>
            </p:cNvGraphicFramePr>
            <p:nvPr/>
          </p:nvGraphicFramePr>
          <p:xfrm>
            <a:off x="540" y="0"/>
            <a:ext cx="37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04" r:id="rId6" imgW="153035" imgH="395605" progId="Equation.3">
                    <p:embed/>
                  </p:oleObj>
                </mc:Choice>
                <mc:Fallback>
                  <p:oleObj r:id="rId6" imgW="153035" imgH="395605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" y="0"/>
                          <a:ext cx="371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5" name="Object 7"/>
            <p:cNvGraphicFramePr>
              <a:graphicFrameLocks noChangeAspect="1"/>
            </p:cNvGraphicFramePr>
            <p:nvPr/>
          </p:nvGraphicFramePr>
          <p:xfrm>
            <a:off x="1080" y="0"/>
            <a:ext cx="37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05" r:id="rId8" imgW="153035" imgH="395605" progId="Equation.3">
                    <p:embed/>
                  </p:oleObj>
                </mc:Choice>
                <mc:Fallback>
                  <p:oleObj r:id="rId8" imgW="153035" imgH="395605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0" y="0"/>
                          <a:ext cx="371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6" name="Object 8"/>
            <p:cNvGraphicFramePr>
              <a:graphicFrameLocks noChangeAspect="1"/>
            </p:cNvGraphicFramePr>
            <p:nvPr/>
          </p:nvGraphicFramePr>
          <p:xfrm>
            <a:off x="1620" y="0"/>
            <a:ext cx="37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06" r:id="rId10" imgW="153035" imgH="395605" progId="Equation.3">
                    <p:embed/>
                  </p:oleObj>
                </mc:Choice>
                <mc:Fallback>
                  <p:oleObj r:id="rId10" imgW="153035" imgH="395605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0" y="0"/>
                          <a:ext cx="371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7" name="Object 9"/>
            <p:cNvGraphicFramePr>
              <a:graphicFrameLocks noChangeAspect="1"/>
            </p:cNvGraphicFramePr>
            <p:nvPr/>
          </p:nvGraphicFramePr>
          <p:xfrm>
            <a:off x="2160" y="0"/>
            <a:ext cx="37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07" r:id="rId12" imgW="153035" imgH="394970" progId="Equation.3">
                    <p:embed/>
                  </p:oleObj>
                </mc:Choice>
                <mc:Fallback>
                  <p:oleObj r:id="rId12" imgW="153035" imgH="39497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0"/>
                          <a:ext cx="371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8" name="Object 10"/>
            <p:cNvGraphicFramePr>
              <a:graphicFrameLocks noChangeAspect="1"/>
            </p:cNvGraphicFramePr>
            <p:nvPr/>
          </p:nvGraphicFramePr>
          <p:xfrm>
            <a:off x="2700" y="0"/>
            <a:ext cx="37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08" r:id="rId14" imgW="153035" imgH="395605" progId="Equation.3">
                    <p:embed/>
                  </p:oleObj>
                </mc:Choice>
                <mc:Fallback>
                  <p:oleObj r:id="rId14" imgW="153035" imgH="395605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0" y="0"/>
                          <a:ext cx="371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9" name="Object 11"/>
            <p:cNvGraphicFramePr>
              <a:graphicFrameLocks noChangeAspect="1"/>
            </p:cNvGraphicFramePr>
            <p:nvPr/>
          </p:nvGraphicFramePr>
          <p:xfrm>
            <a:off x="3240" y="0"/>
            <a:ext cx="37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09" r:id="rId16" imgW="153035" imgH="395605" progId="Equation.3">
                    <p:embed/>
                  </p:oleObj>
                </mc:Choice>
                <mc:Fallback>
                  <p:oleObj r:id="rId16" imgW="153035" imgH="395605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0" y="0"/>
                          <a:ext cx="371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0" name="Object 12"/>
            <p:cNvGraphicFramePr>
              <a:graphicFrameLocks noChangeAspect="1"/>
            </p:cNvGraphicFramePr>
            <p:nvPr/>
          </p:nvGraphicFramePr>
          <p:xfrm>
            <a:off x="0" y="936"/>
            <a:ext cx="37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0" r:id="rId18" imgW="153035" imgH="395605" progId="Equation.3">
                    <p:embed/>
                  </p:oleObj>
                </mc:Choice>
                <mc:Fallback>
                  <p:oleObj r:id="rId18" imgW="153035" imgH="395605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936"/>
                          <a:ext cx="371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1" name="Object 13"/>
            <p:cNvGraphicFramePr>
              <a:graphicFrameLocks noChangeAspect="1"/>
            </p:cNvGraphicFramePr>
            <p:nvPr/>
          </p:nvGraphicFramePr>
          <p:xfrm>
            <a:off x="540" y="936"/>
            <a:ext cx="37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1" r:id="rId20" imgW="153035" imgH="395605" progId="Equation.3">
                    <p:embed/>
                  </p:oleObj>
                </mc:Choice>
                <mc:Fallback>
                  <p:oleObj r:id="rId20" imgW="153035" imgH="395605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" y="936"/>
                          <a:ext cx="371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2" name="Object 14"/>
            <p:cNvGraphicFramePr>
              <a:graphicFrameLocks noChangeAspect="1"/>
            </p:cNvGraphicFramePr>
            <p:nvPr/>
          </p:nvGraphicFramePr>
          <p:xfrm>
            <a:off x="1080" y="936"/>
            <a:ext cx="37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2" r:id="rId22" imgW="153035" imgH="395605" progId="Equation.3">
                    <p:embed/>
                  </p:oleObj>
                </mc:Choice>
                <mc:Fallback>
                  <p:oleObj r:id="rId22" imgW="153035" imgH="395605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0" y="936"/>
                          <a:ext cx="371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3" name="Object 15"/>
            <p:cNvGraphicFramePr>
              <a:graphicFrameLocks noChangeAspect="1"/>
            </p:cNvGraphicFramePr>
            <p:nvPr/>
          </p:nvGraphicFramePr>
          <p:xfrm>
            <a:off x="3780" y="0"/>
            <a:ext cx="37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3" r:id="rId24" imgW="153035" imgH="395605" progId="Equation.3">
                    <p:embed/>
                  </p:oleObj>
                </mc:Choice>
                <mc:Fallback>
                  <p:oleObj r:id="rId24" imgW="153035" imgH="395605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0" y="0"/>
                          <a:ext cx="371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4" name="Object 16"/>
            <p:cNvGraphicFramePr>
              <a:graphicFrameLocks noChangeAspect="1"/>
            </p:cNvGraphicFramePr>
            <p:nvPr/>
          </p:nvGraphicFramePr>
          <p:xfrm>
            <a:off x="1620" y="936"/>
            <a:ext cx="37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4" r:id="rId26" imgW="153035" imgH="394970" progId="Equation.3">
                    <p:embed/>
                  </p:oleObj>
                </mc:Choice>
                <mc:Fallback>
                  <p:oleObj r:id="rId26" imgW="153035" imgH="39497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0" y="936"/>
                          <a:ext cx="371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5" name="Object 17"/>
            <p:cNvGraphicFramePr>
              <a:graphicFrameLocks noChangeAspect="1"/>
            </p:cNvGraphicFramePr>
            <p:nvPr/>
          </p:nvGraphicFramePr>
          <p:xfrm>
            <a:off x="2700" y="936"/>
            <a:ext cx="37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5" r:id="rId28" imgW="153035" imgH="395605" progId="Equation.3">
                    <p:embed/>
                  </p:oleObj>
                </mc:Choice>
                <mc:Fallback>
                  <p:oleObj r:id="rId28" imgW="153035" imgH="395605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0" y="936"/>
                          <a:ext cx="371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6" name="Object 18"/>
            <p:cNvGraphicFramePr>
              <a:graphicFrameLocks noChangeAspect="1"/>
            </p:cNvGraphicFramePr>
            <p:nvPr/>
          </p:nvGraphicFramePr>
          <p:xfrm>
            <a:off x="2160" y="936"/>
            <a:ext cx="37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6" r:id="rId30" imgW="153035" imgH="395605" progId="Equation.3">
                    <p:embed/>
                  </p:oleObj>
                </mc:Choice>
                <mc:Fallback>
                  <p:oleObj r:id="rId30" imgW="153035" imgH="395605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936"/>
                          <a:ext cx="371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7" name="Object 19"/>
            <p:cNvGraphicFramePr>
              <a:graphicFrameLocks noChangeAspect="1"/>
            </p:cNvGraphicFramePr>
            <p:nvPr/>
          </p:nvGraphicFramePr>
          <p:xfrm>
            <a:off x="3240" y="936"/>
            <a:ext cx="37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7" r:id="rId32" imgW="153035" imgH="395605" progId="Equation.3">
                    <p:embed/>
                  </p:oleObj>
                </mc:Choice>
                <mc:Fallback>
                  <p:oleObj r:id="rId32" imgW="153035" imgH="395605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0" y="936"/>
                          <a:ext cx="371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8" name="Object 20"/>
            <p:cNvGraphicFramePr>
              <a:graphicFrameLocks noChangeAspect="1"/>
            </p:cNvGraphicFramePr>
            <p:nvPr/>
          </p:nvGraphicFramePr>
          <p:xfrm>
            <a:off x="3780" y="936"/>
            <a:ext cx="37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8" r:id="rId34" imgW="153035" imgH="395605" progId="Equation.3">
                    <p:embed/>
                  </p:oleObj>
                </mc:Choice>
                <mc:Fallback>
                  <p:oleObj r:id="rId34" imgW="153035" imgH="395605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0" y="936"/>
                          <a:ext cx="371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331913" y="3286125"/>
            <a:ext cx="6553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把上面两组分数分别表示在数轴上。</a:t>
            </a:r>
          </a:p>
        </p:txBody>
      </p:sp>
      <p:pic>
        <p:nvPicPr>
          <p:cNvPr id="22550" name="图片 21" descr="IMG_256"/>
          <p:cNvPicPr>
            <a:picLocks noChangeAspect="1" noChangeArrowheads="1"/>
          </p:cNvPicPr>
          <p:nvPr/>
        </p:nvPicPr>
        <p:blipFill>
          <a:blip r:embed="rId36"/>
          <a:srcRect/>
          <a:stretch>
            <a:fillRect/>
          </a:stretch>
        </p:blipFill>
        <p:spPr bwMode="auto">
          <a:xfrm>
            <a:off x="1908175" y="4221163"/>
            <a:ext cx="43910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1" name="Picture 23" descr="YWbGobT"/>
          <p:cNvPicPr>
            <a:picLocks noChangeAspect="1" noChangeArrowheads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250825" y="1054100"/>
            <a:ext cx="1331913" cy="133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52" name="WordArt 24"/>
          <p:cNvSpPr>
            <a:spLocks noChangeArrowheads="1" noChangeShapeType="1"/>
          </p:cNvSpPr>
          <p:nvPr/>
        </p:nvSpPr>
        <p:spPr bwMode="auto">
          <a:xfrm>
            <a:off x="971550" y="261938"/>
            <a:ext cx="1008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>
                  <a:solidFill>
                    <a:schemeClr val="tx1"/>
                  </a:solidFill>
                  <a:round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练习巩固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1979613" y="1052513"/>
            <a:ext cx="5043487" cy="720725"/>
            <a:chOff x="0" y="0"/>
            <a:chExt cx="7942" cy="1135"/>
          </a:xfrm>
        </p:grpSpPr>
        <p:sp>
          <p:nvSpPr>
            <p:cNvPr id="4099" name="未知"/>
            <p:cNvSpPr/>
            <p:nvPr/>
          </p:nvSpPr>
          <p:spPr bwMode="auto">
            <a:xfrm>
              <a:off x="0" y="795"/>
              <a:ext cx="7942" cy="340"/>
            </a:xfrm>
            <a:custGeom>
              <a:avLst/>
              <a:gdLst>
                <a:gd name="T0" fmla="*/ 0 w 21600"/>
                <a:gd name="T1" fmla="*/ 0 h 21600"/>
                <a:gd name="T2" fmla="*/ 2461 w 21600"/>
                <a:gd name="T3" fmla="*/ 20165 h 21600"/>
                <a:gd name="T4" fmla="*/ 5583 w 21600"/>
                <a:gd name="T5" fmla="*/ 5302 h 21600"/>
                <a:gd name="T6" fmla="*/ 8442 w 21600"/>
                <a:gd name="T7" fmla="*/ 21252 h 21600"/>
                <a:gd name="T8" fmla="*/ 12029 w 21600"/>
                <a:gd name="T9" fmla="*/ 3172 h 21600"/>
                <a:gd name="T10" fmla="*/ 15551 w 21600"/>
                <a:gd name="T11" fmla="*/ 19122 h 21600"/>
                <a:gd name="T12" fmla="*/ 18341 w 21600"/>
                <a:gd name="T13" fmla="*/ 3172 h 21600"/>
                <a:gd name="T14" fmla="*/ 21599 w 21600"/>
                <a:gd name="T15" fmla="*/ 1807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10" y="3346"/>
                    <a:pt x="1531" y="19296"/>
                    <a:pt x="2461" y="20165"/>
                  </a:cubicBezTo>
                  <a:cubicBezTo>
                    <a:pt x="3391" y="21035"/>
                    <a:pt x="4585" y="5128"/>
                    <a:pt x="5583" y="5302"/>
                  </a:cubicBezTo>
                  <a:cubicBezTo>
                    <a:pt x="6581" y="5476"/>
                    <a:pt x="7367" y="21600"/>
                    <a:pt x="8442" y="21252"/>
                  </a:cubicBezTo>
                  <a:cubicBezTo>
                    <a:pt x="9516" y="20904"/>
                    <a:pt x="10843" y="3520"/>
                    <a:pt x="12029" y="3172"/>
                  </a:cubicBezTo>
                  <a:cubicBezTo>
                    <a:pt x="13215" y="2824"/>
                    <a:pt x="14498" y="19122"/>
                    <a:pt x="15551" y="19122"/>
                  </a:cubicBezTo>
                  <a:cubicBezTo>
                    <a:pt x="16603" y="19122"/>
                    <a:pt x="17332" y="3346"/>
                    <a:pt x="18341" y="3172"/>
                  </a:cubicBezTo>
                  <a:cubicBezTo>
                    <a:pt x="19350" y="2998"/>
                    <a:pt x="21056" y="15602"/>
                    <a:pt x="21599" y="18079"/>
                  </a:cubicBezTo>
                </a:path>
              </a:pathLst>
            </a:custGeom>
            <a:noFill/>
            <a:ln w="44450" cap="flat" cmpd="sng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0" name="Rectangle 4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67" y="0"/>
              <a:ext cx="6918" cy="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800"/>
                <a:t> </a:t>
              </a:r>
            </a:p>
          </p:txBody>
        </p:sp>
      </p:grpSp>
      <p:grpSp>
        <p:nvGrpSpPr>
          <p:cNvPr id="4101" name="Group 5"/>
          <p:cNvGrpSpPr/>
          <p:nvPr/>
        </p:nvGrpSpPr>
        <p:grpSpPr bwMode="auto">
          <a:xfrm>
            <a:off x="1979613" y="1771650"/>
            <a:ext cx="5043487" cy="790575"/>
            <a:chOff x="0" y="0"/>
            <a:chExt cx="7942" cy="1245"/>
          </a:xfrm>
        </p:grpSpPr>
        <p:sp>
          <p:nvSpPr>
            <p:cNvPr id="4102" name="未知"/>
            <p:cNvSpPr/>
            <p:nvPr/>
          </p:nvSpPr>
          <p:spPr bwMode="auto">
            <a:xfrm>
              <a:off x="0" y="907"/>
              <a:ext cx="7942" cy="339"/>
            </a:xfrm>
            <a:custGeom>
              <a:avLst/>
              <a:gdLst>
                <a:gd name="T0" fmla="*/ 0 w 21600"/>
                <a:gd name="T1" fmla="*/ 0 h 21600"/>
                <a:gd name="T2" fmla="*/ 2461 w 21600"/>
                <a:gd name="T3" fmla="*/ 20165 h 21600"/>
                <a:gd name="T4" fmla="*/ 5583 w 21600"/>
                <a:gd name="T5" fmla="*/ 5302 h 21600"/>
                <a:gd name="T6" fmla="*/ 8442 w 21600"/>
                <a:gd name="T7" fmla="*/ 21252 h 21600"/>
                <a:gd name="T8" fmla="*/ 12029 w 21600"/>
                <a:gd name="T9" fmla="*/ 3172 h 21600"/>
                <a:gd name="T10" fmla="*/ 15551 w 21600"/>
                <a:gd name="T11" fmla="*/ 19122 h 21600"/>
                <a:gd name="T12" fmla="*/ 18341 w 21600"/>
                <a:gd name="T13" fmla="*/ 3172 h 21600"/>
                <a:gd name="T14" fmla="*/ 21599 w 21600"/>
                <a:gd name="T15" fmla="*/ 1807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10" y="3346"/>
                    <a:pt x="1531" y="19296"/>
                    <a:pt x="2461" y="20165"/>
                  </a:cubicBezTo>
                  <a:cubicBezTo>
                    <a:pt x="3391" y="21035"/>
                    <a:pt x="4585" y="5128"/>
                    <a:pt x="5583" y="5302"/>
                  </a:cubicBezTo>
                  <a:cubicBezTo>
                    <a:pt x="6581" y="5476"/>
                    <a:pt x="7367" y="21600"/>
                    <a:pt x="8442" y="21252"/>
                  </a:cubicBezTo>
                  <a:cubicBezTo>
                    <a:pt x="9516" y="20904"/>
                    <a:pt x="10843" y="3520"/>
                    <a:pt x="12029" y="3172"/>
                  </a:cubicBezTo>
                  <a:cubicBezTo>
                    <a:pt x="13215" y="2824"/>
                    <a:pt x="14498" y="19122"/>
                    <a:pt x="15551" y="19122"/>
                  </a:cubicBezTo>
                  <a:cubicBezTo>
                    <a:pt x="16603" y="19122"/>
                    <a:pt x="17332" y="3346"/>
                    <a:pt x="18341" y="3172"/>
                  </a:cubicBezTo>
                  <a:cubicBezTo>
                    <a:pt x="19350" y="2998"/>
                    <a:pt x="21056" y="15602"/>
                    <a:pt x="21599" y="18079"/>
                  </a:cubicBezTo>
                </a:path>
              </a:pathLst>
            </a:custGeom>
            <a:noFill/>
            <a:ln w="44450" cap="flat" cmpd="sng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3" name="Rectangle 7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67" y="0"/>
              <a:ext cx="6918" cy="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800"/>
                <a:t>复习导入</a:t>
              </a:r>
            </a:p>
          </p:txBody>
        </p:sp>
      </p:grpSp>
      <p:grpSp>
        <p:nvGrpSpPr>
          <p:cNvPr id="4104" name="Group 8"/>
          <p:cNvGrpSpPr/>
          <p:nvPr/>
        </p:nvGrpSpPr>
        <p:grpSpPr bwMode="auto">
          <a:xfrm>
            <a:off x="1979613" y="2636838"/>
            <a:ext cx="5043487" cy="863600"/>
            <a:chOff x="0" y="0"/>
            <a:chExt cx="7942" cy="1361"/>
          </a:xfrm>
        </p:grpSpPr>
        <p:sp>
          <p:nvSpPr>
            <p:cNvPr id="4105" name="未知"/>
            <p:cNvSpPr/>
            <p:nvPr/>
          </p:nvSpPr>
          <p:spPr bwMode="auto">
            <a:xfrm>
              <a:off x="0" y="1021"/>
              <a:ext cx="7942" cy="340"/>
            </a:xfrm>
            <a:custGeom>
              <a:avLst/>
              <a:gdLst>
                <a:gd name="T0" fmla="*/ 0 w 21600"/>
                <a:gd name="T1" fmla="*/ 0 h 21600"/>
                <a:gd name="T2" fmla="*/ 2461 w 21600"/>
                <a:gd name="T3" fmla="*/ 20165 h 21600"/>
                <a:gd name="T4" fmla="*/ 5583 w 21600"/>
                <a:gd name="T5" fmla="*/ 5302 h 21600"/>
                <a:gd name="T6" fmla="*/ 8442 w 21600"/>
                <a:gd name="T7" fmla="*/ 21252 h 21600"/>
                <a:gd name="T8" fmla="*/ 12029 w 21600"/>
                <a:gd name="T9" fmla="*/ 3172 h 21600"/>
                <a:gd name="T10" fmla="*/ 15551 w 21600"/>
                <a:gd name="T11" fmla="*/ 19122 h 21600"/>
                <a:gd name="T12" fmla="*/ 18341 w 21600"/>
                <a:gd name="T13" fmla="*/ 3172 h 21600"/>
                <a:gd name="T14" fmla="*/ 21599 w 21600"/>
                <a:gd name="T15" fmla="*/ 1807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10" y="3346"/>
                    <a:pt x="1531" y="19296"/>
                    <a:pt x="2461" y="20165"/>
                  </a:cubicBezTo>
                  <a:cubicBezTo>
                    <a:pt x="3391" y="21035"/>
                    <a:pt x="4585" y="5128"/>
                    <a:pt x="5583" y="5302"/>
                  </a:cubicBezTo>
                  <a:cubicBezTo>
                    <a:pt x="6581" y="5476"/>
                    <a:pt x="7367" y="21600"/>
                    <a:pt x="8442" y="21252"/>
                  </a:cubicBezTo>
                  <a:cubicBezTo>
                    <a:pt x="9516" y="20904"/>
                    <a:pt x="10843" y="3520"/>
                    <a:pt x="12029" y="3172"/>
                  </a:cubicBezTo>
                  <a:cubicBezTo>
                    <a:pt x="13215" y="2824"/>
                    <a:pt x="14498" y="19122"/>
                    <a:pt x="15551" y="19122"/>
                  </a:cubicBezTo>
                  <a:cubicBezTo>
                    <a:pt x="16603" y="19122"/>
                    <a:pt x="17332" y="3346"/>
                    <a:pt x="18341" y="3172"/>
                  </a:cubicBezTo>
                  <a:cubicBezTo>
                    <a:pt x="19350" y="2998"/>
                    <a:pt x="21056" y="15602"/>
                    <a:pt x="21599" y="18079"/>
                  </a:cubicBezTo>
                </a:path>
              </a:pathLst>
            </a:custGeom>
            <a:noFill/>
            <a:ln w="44450" cap="flat" cmpd="sng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567" y="0"/>
              <a:ext cx="6918" cy="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800"/>
                <a:t>初探新知</a:t>
              </a:r>
            </a:p>
          </p:txBody>
        </p:sp>
      </p:grpSp>
      <p:grpSp>
        <p:nvGrpSpPr>
          <p:cNvPr id="4107" name="Group 11"/>
          <p:cNvGrpSpPr/>
          <p:nvPr/>
        </p:nvGrpSpPr>
        <p:grpSpPr bwMode="auto">
          <a:xfrm>
            <a:off x="2106613" y="3481388"/>
            <a:ext cx="5043487" cy="863600"/>
            <a:chOff x="0" y="0"/>
            <a:chExt cx="7942" cy="1361"/>
          </a:xfrm>
        </p:grpSpPr>
        <p:sp>
          <p:nvSpPr>
            <p:cNvPr id="4108" name="未知"/>
            <p:cNvSpPr/>
            <p:nvPr/>
          </p:nvSpPr>
          <p:spPr bwMode="auto">
            <a:xfrm>
              <a:off x="0" y="1021"/>
              <a:ext cx="7942" cy="340"/>
            </a:xfrm>
            <a:custGeom>
              <a:avLst/>
              <a:gdLst>
                <a:gd name="T0" fmla="*/ 0 w 21600"/>
                <a:gd name="T1" fmla="*/ 0 h 21600"/>
                <a:gd name="T2" fmla="*/ 2461 w 21600"/>
                <a:gd name="T3" fmla="*/ 20165 h 21600"/>
                <a:gd name="T4" fmla="*/ 5583 w 21600"/>
                <a:gd name="T5" fmla="*/ 5302 h 21600"/>
                <a:gd name="T6" fmla="*/ 8442 w 21600"/>
                <a:gd name="T7" fmla="*/ 21252 h 21600"/>
                <a:gd name="T8" fmla="*/ 12029 w 21600"/>
                <a:gd name="T9" fmla="*/ 3172 h 21600"/>
                <a:gd name="T10" fmla="*/ 15551 w 21600"/>
                <a:gd name="T11" fmla="*/ 19122 h 21600"/>
                <a:gd name="T12" fmla="*/ 18341 w 21600"/>
                <a:gd name="T13" fmla="*/ 3172 h 21600"/>
                <a:gd name="T14" fmla="*/ 21599 w 21600"/>
                <a:gd name="T15" fmla="*/ 1807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10" y="3346"/>
                    <a:pt x="1531" y="19296"/>
                    <a:pt x="2461" y="20165"/>
                  </a:cubicBezTo>
                  <a:cubicBezTo>
                    <a:pt x="3391" y="21035"/>
                    <a:pt x="4585" y="5128"/>
                    <a:pt x="5583" y="5302"/>
                  </a:cubicBezTo>
                  <a:cubicBezTo>
                    <a:pt x="6581" y="5476"/>
                    <a:pt x="7367" y="21600"/>
                    <a:pt x="8442" y="21252"/>
                  </a:cubicBezTo>
                  <a:cubicBezTo>
                    <a:pt x="9516" y="20904"/>
                    <a:pt x="10843" y="3520"/>
                    <a:pt x="12029" y="3172"/>
                  </a:cubicBezTo>
                  <a:cubicBezTo>
                    <a:pt x="13215" y="2824"/>
                    <a:pt x="14498" y="19122"/>
                    <a:pt x="15551" y="19122"/>
                  </a:cubicBezTo>
                  <a:cubicBezTo>
                    <a:pt x="16603" y="19122"/>
                    <a:pt x="17332" y="3346"/>
                    <a:pt x="18341" y="3172"/>
                  </a:cubicBezTo>
                  <a:cubicBezTo>
                    <a:pt x="19350" y="2998"/>
                    <a:pt x="21056" y="15602"/>
                    <a:pt x="21599" y="18079"/>
                  </a:cubicBezTo>
                </a:path>
              </a:pathLst>
            </a:custGeom>
            <a:noFill/>
            <a:ln w="44450" cap="flat" cmpd="sng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9" name="Rectangle 13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67" y="0"/>
              <a:ext cx="6918" cy="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800"/>
                <a:t>教师精讲</a:t>
              </a:r>
            </a:p>
          </p:txBody>
        </p:sp>
      </p:grpSp>
      <p:grpSp>
        <p:nvGrpSpPr>
          <p:cNvPr id="4110" name="Group 14"/>
          <p:cNvGrpSpPr/>
          <p:nvPr/>
        </p:nvGrpSpPr>
        <p:grpSpPr bwMode="auto">
          <a:xfrm>
            <a:off x="2090738" y="4397375"/>
            <a:ext cx="5043487" cy="863600"/>
            <a:chOff x="0" y="0"/>
            <a:chExt cx="7942" cy="1361"/>
          </a:xfrm>
        </p:grpSpPr>
        <p:sp>
          <p:nvSpPr>
            <p:cNvPr id="4111" name="未知"/>
            <p:cNvSpPr/>
            <p:nvPr/>
          </p:nvSpPr>
          <p:spPr bwMode="auto">
            <a:xfrm>
              <a:off x="0" y="1021"/>
              <a:ext cx="7942" cy="340"/>
            </a:xfrm>
            <a:custGeom>
              <a:avLst/>
              <a:gdLst>
                <a:gd name="T0" fmla="*/ 0 w 21600"/>
                <a:gd name="T1" fmla="*/ 0 h 21600"/>
                <a:gd name="T2" fmla="*/ 2461 w 21600"/>
                <a:gd name="T3" fmla="*/ 20165 h 21600"/>
                <a:gd name="T4" fmla="*/ 5583 w 21600"/>
                <a:gd name="T5" fmla="*/ 5302 h 21600"/>
                <a:gd name="T6" fmla="*/ 8442 w 21600"/>
                <a:gd name="T7" fmla="*/ 21252 h 21600"/>
                <a:gd name="T8" fmla="*/ 12029 w 21600"/>
                <a:gd name="T9" fmla="*/ 3172 h 21600"/>
                <a:gd name="T10" fmla="*/ 15551 w 21600"/>
                <a:gd name="T11" fmla="*/ 19122 h 21600"/>
                <a:gd name="T12" fmla="*/ 18341 w 21600"/>
                <a:gd name="T13" fmla="*/ 3172 h 21600"/>
                <a:gd name="T14" fmla="*/ 21599 w 21600"/>
                <a:gd name="T15" fmla="*/ 1807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10" y="3346"/>
                    <a:pt x="1531" y="19296"/>
                    <a:pt x="2461" y="20165"/>
                  </a:cubicBezTo>
                  <a:cubicBezTo>
                    <a:pt x="3391" y="21035"/>
                    <a:pt x="4585" y="5128"/>
                    <a:pt x="5583" y="5302"/>
                  </a:cubicBezTo>
                  <a:cubicBezTo>
                    <a:pt x="6581" y="5476"/>
                    <a:pt x="7367" y="21600"/>
                    <a:pt x="8442" y="21252"/>
                  </a:cubicBezTo>
                  <a:cubicBezTo>
                    <a:pt x="9516" y="20904"/>
                    <a:pt x="10843" y="3520"/>
                    <a:pt x="12029" y="3172"/>
                  </a:cubicBezTo>
                  <a:cubicBezTo>
                    <a:pt x="13215" y="2824"/>
                    <a:pt x="14498" y="19122"/>
                    <a:pt x="15551" y="19122"/>
                  </a:cubicBezTo>
                  <a:cubicBezTo>
                    <a:pt x="16603" y="19122"/>
                    <a:pt x="17332" y="3346"/>
                    <a:pt x="18341" y="3172"/>
                  </a:cubicBezTo>
                  <a:cubicBezTo>
                    <a:pt x="19350" y="2998"/>
                    <a:pt x="21056" y="15602"/>
                    <a:pt x="21599" y="18079"/>
                  </a:cubicBezTo>
                </a:path>
              </a:pathLst>
            </a:custGeom>
            <a:noFill/>
            <a:ln w="44450" cap="flat" cmpd="sng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2" name="Rectangle 1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67" y="0"/>
              <a:ext cx="6918" cy="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800"/>
                <a:t>练习巩固</a:t>
              </a:r>
            </a:p>
          </p:txBody>
        </p:sp>
      </p:grpSp>
      <p:sp>
        <p:nvSpPr>
          <p:cNvPr id="4113" name="AutoShape 1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43663" y="1916113"/>
            <a:ext cx="649287" cy="358775"/>
          </a:xfrm>
          <a:prstGeom prst="actionButtonForwardNex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4" name="AutoShape 1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443663" y="2708275"/>
            <a:ext cx="649287" cy="358775"/>
          </a:xfrm>
          <a:prstGeom prst="actionButtonForwardNex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5" name="AutoShap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443663" y="3571875"/>
            <a:ext cx="649287" cy="360363"/>
          </a:xfrm>
          <a:prstGeom prst="actionButtonForwardNex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6" name="AutoShape 20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43663" y="4508500"/>
            <a:ext cx="649287" cy="358775"/>
          </a:xfrm>
          <a:prstGeom prst="actionButtonForwardNex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7" name="WordArt 21"/>
          <p:cNvSpPr>
            <a:spLocks noChangeArrowheads="1" noChangeShapeType="1"/>
          </p:cNvSpPr>
          <p:nvPr/>
        </p:nvSpPr>
        <p:spPr bwMode="auto">
          <a:xfrm>
            <a:off x="3276600" y="476250"/>
            <a:ext cx="23749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方正魏碑简体"/>
              </a:rPr>
              <a:t>目录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 animBg="1"/>
      <p:bldP spid="4114" grpId="0" animBg="1"/>
      <p:bldP spid="4115" grpId="0" animBg="1"/>
      <p:bldP spid="41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grpSp>
        <p:nvGrpSpPr>
          <p:cNvPr id="23555" name="Group 3"/>
          <p:cNvGrpSpPr/>
          <p:nvPr/>
        </p:nvGrpSpPr>
        <p:grpSpPr bwMode="auto">
          <a:xfrm>
            <a:off x="1189038" y="4221163"/>
            <a:ext cx="6553200" cy="1676400"/>
            <a:chOff x="0" y="0"/>
            <a:chExt cx="4128" cy="1056"/>
          </a:xfrm>
        </p:grpSpPr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41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/>
                <a:t>写出</a:t>
              </a:r>
              <a:r>
                <a:rPr lang="en-US" sz="3200"/>
                <a:t>4</a:t>
              </a:r>
              <a:r>
                <a:rPr lang="zh-CN" altLang="en-US" sz="3200"/>
                <a:t>个分母是</a:t>
              </a:r>
              <a:r>
                <a:rPr lang="en-US" sz="3200"/>
                <a:t>8</a:t>
              </a:r>
              <a:r>
                <a:rPr lang="zh-CN" altLang="en-US" sz="3200"/>
                <a:t>的假分数：</a:t>
              </a:r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720" y="1056"/>
              <a:ext cx="3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987675" y="333375"/>
            <a:ext cx="738822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129" tIns="41563" rIns="83129" bIns="41563">
            <a:spAutoFit/>
          </a:bodyPr>
          <a:lstStyle>
            <a:lvl1pPr defTabSz="831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1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1850" defTabSz="831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7775" defTabSz="831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1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1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1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1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1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dirty="0"/>
              <a:t>写出所有分母是</a:t>
            </a:r>
            <a:r>
              <a:rPr lang="en-US" sz="2800" dirty="0"/>
              <a:t>8</a:t>
            </a:r>
            <a:r>
              <a:rPr lang="zh-CN" altLang="en-US" sz="2800" dirty="0"/>
              <a:t>的真分数：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081088" y="2347913"/>
            <a:ext cx="716438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129" tIns="41563" rIns="83129" bIns="41563">
            <a:spAutoFit/>
          </a:bodyPr>
          <a:lstStyle/>
          <a:p>
            <a:pPr defTabSz="831850"/>
            <a:r>
              <a:rPr lang="zh-CN" altLang="en-US" sz="3200"/>
              <a:t>写出所有分子是</a:t>
            </a:r>
            <a:r>
              <a:rPr lang="en-US" sz="3200"/>
              <a:t>8</a:t>
            </a:r>
            <a:r>
              <a:rPr lang="zh-CN" altLang="en-US" sz="3200"/>
              <a:t>的假分数：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1101725" y="2278063"/>
            <a:ext cx="65722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3561" name="Group 9"/>
          <p:cNvGrpSpPr/>
          <p:nvPr/>
        </p:nvGrpSpPr>
        <p:grpSpPr bwMode="auto">
          <a:xfrm>
            <a:off x="1211263" y="3073400"/>
            <a:ext cx="5813425" cy="949325"/>
            <a:chOff x="0" y="0"/>
            <a:chExt cx="3662" cy="598"/>
          </a:xfrm>
        </p:grpSpPr>
        <p:grpSp>
          <p:nvGrpSpPr>
            <p:cNvPr id="23562" name="Group 10"/>
            <p:cNvGrpSpPr/>
            <p:nvPr/>
          </p:nvGrpSpPr>
          <p:grpSpPr bwMode="auto">
            <a:xfrm>
              <a:off x="1824" y="0"/>
              <a:ext cx="1214" cy="598"/>
              <a:chOff x="0" y="0"/>
              <a:chExt cx="1214" cy="598"/>
            </a:xfrm>
          </p:grpSpPr>
          <p:sp>
            <p:nvSpPr>
              <p:cNvPr id="23563" name="Text Box 11"/>
              <p:cNvSpPr txBox="1">
                <a:spLocks noChangeArrowheads="1"/>
              </p:cNvSpPr>
              <p:nvPr/>
            </p:nvSpPr>
            <p:spPr bwMode="auto">
              <a:xfrm>
                <a:off x="47" y="0"/>
                <a:ext cx="1167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959" tIns="17749" rIns="36959" bIns="17749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8</a:t>
                </a:r>
                <a:endParaRPr lang="en-US"/>
              </a:p>
            </p:txBody>
          </p:sp>
          <p:sp>
            <p:nvSpPr>
              <p:cNvPr id="23564" name="Line 12"/>
              <p:cNvSpPr>
                <a:spLocks noChangeShapeType="1"/>
              </p:cNvSpPr>
              <p:nvPr/>
            </p:nvSpPr>
            <p:spPr bwMode="auto">
              <a:xfrm flipV="1">
                <a:off x="0" y="287"/>
                <a:ext cx="2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959" tIns="17749" rIns="36959" bIns="17749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3565" name="Text Box 13"/>
              <p:cNvSpPr txBox="1">
                <a:spLocks noChangeArrowheads="1"/>
              </p:cNvSpPr>
              <p:nvPr/>
            </p:nvSpPr>
            <p:spPr bwMode="auto">
              <a:xfrm>
                <a:off x="48" y="288"/>
                <a:ext cx="658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959" tIns="17749" rIns="36959" bIns="17749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4</a:t>
                </a:r>
                <a:endParaRPr lang="en-US"/>
              </a:p>
            </p:txBody>
          </p:sp>
        </p:grpSp>
        <p:grpSp>
          <p:nvGrpSpPr>
            <p:cNvPr id="23566" name="Group 14"/>
            <p:cNvGrpSpPr/>
            <p:nvPr/>
          </p:nvGrpSpPr>
          <p:grpSpPr bwMode="auto">
            <a:xfrm>
              <a:off x="1200" y="0"/>
              <a:ext cx="1212" cy="598"/>
              <a:chOff x="0" y="0"/>
              <a:chExt cx="1212" cy="598"/>
            </a:xfrm>
          </p:grpSpPr>
          <p:sp>
            <p:nvSpPr>
              <p:cNvPr id="23567" name="Text Box 15"/>
              <p:cNvSpPr txBox="1">
                <a:spLocks noChangeArrowheads="1"/>
              </p:cNvSpPr>
              <p:nvPr/>
            </p:nvSpPr>
            <p:spPr bwMode="auto">
              <a:xfrm>
                <a:off x="48" y="0"/>
                <a:ext cx="1164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959" tIns="17749" rIns="36959" bIns="17749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8</a:t>
                </a:r>
                <a:endParaRPr lang="en-US"/>
              </a:p>
            </p:txBody>
          </p:sp>
          <p:sp>
            <p:nvSpPr>
              <p:cNvPr id="23568" name="Line 16"/>
              <p:cNvSpPr>
                <a:spLocks noChangeShapeType="1"/>
              </p:cNvSpPr>
              <p:nvPr/>
            </p:nvSpPr>
            <p:spPr bwMode="auto">
              <a:xfrm flipV="1">
                <a:off x="0" y="287"/>
                <a:ext cx="2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959" tIns="17749" rIns="36959" bIns="17749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3569" name="Text Box 17"/>
              <p:cNvSpPr txBox="1">
                <a:spLocks noChangeArrowheads="1"/>
              </p:cNvSpPr>
              <p:nvPr/>
            </p:nvSpPr>
            <p:spPr bwMode="auto">
              <a:xfrm>
                <a:off x="48" y="288"/>
                <a:ext cx="1137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959" tIns="17749" rIns="36959" bIns="17749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3</a:t>
                </a:r>
                <a:endParaRPr lang="en-US"/>
              </a:p>
            </p:txBody>
          </p:sp>
        </p:grpSp>
        <p:grpSp>
          <p:nvGrpSpPr>
            <p:cNvPr id="23570" name="Group 18"/>
            <p:cNvGrpSpPr/>
            <p:nvPr/>
          </p:nvGrpSpPr>
          <p:grpSpPr bwMode="auto">
            <a:xfrm>
              <a:off x="527" y="0"/>
              <a:ext cx="1214" cy="598"/>
              <a:chOff x="0" y="0"/>
              <a:chExt cx="1214" cy="598"/>
            </a:xfrm>
          </p:grpSpPr>
          <p:sp>
            <p:nvSpPr>
              <p:cNvPr id="23571" name="Text Box 19"/>
              <p:cNvSpPr txBox="1">
                <a:spLocks noChangeArrowheads="1"/>
              </p:cNvSpPr>
              <p:nvPr/>
            </p:nvSpPr>
            <p:spPr bwMode="auto">
              <a:xfrm>
                <a:off x="48" y="0"/>
                <a:ext cx="1166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959" tIns="17749" rIns="36959" bIns="17749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8</a:t>
                </a:r>
                <a:endParaRPr lang="en-US"/>
              </a:p>
            </p:txBody>
          </p:sp>
          <p:sp>
            <p:nvSpPr>
              <p:cNvPr id="23572" name="Line 20"/>
              <p:cNvSpPr>
                <a:spLocks noChangeShapeType="1"/>
              </p:cNvSpPr>
              <p:nvPr/>
            </p:nvSpPr>
            <p:spPr bwMode="auto">
              <a:xfrm flipV="1">
                <a:off x="0" y="287"/>
                <a:ext cx="2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959" tIns="17749" rIns="36959" bIns="17749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3573" name="Text Box 21"/>
              <p:cNvSpPr txBox="1">
                <a:spLocks noChangeArrowheads="1"/>
              </p:cNvSpPr>
              <p:nvPr/>
            </p:nvSpPr>
            <p:spPr bwMode="auto">
              <a:xfrm>
                <a:off x="48" y="288"/>
                <a:ext cx="1140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959" tIns="17749" rIns="36959" bIns="17749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2</a:t>
                </a:r>
                <a:endParaRPr lang="en-US"/>
              </a:p>
            </p:txBody>
          </p:sp>
        </p:grpSp>
        <p:grpSp>
          <p:nvGrpSpPr>
            <p:cNvPr id="23574" name="Group 22"/>
            <p:cNvGrpSpPr/>
            <p:nvPr/>
          </p:nvGrpSpPr>
          <p:grpSpPr bwMode="auto">
            <a:xfrm>
              <a:off x="0" y="0"/>
              <a:ext cx="1215" cy="598"/>
              <a:chOff x="0" y="0"/>
              <a:chExt cx="1215" cy="598"/>
            </a:xfrm>
          </p:grpSpPr>
          <p:sp>
            <p:nvSpPr>
              <p:cNvPr id="23575" name="Text Box 23"/>
              <p:cNvSpPr txBox="1">
                <a:spLocks noChangeArrowheads="1"/>
              </p:cNvSpPr>
              <p:nvPr/>
            </p:nvSpPr>
            <p:spPr bwMode="auto">
              <a:xfrm>
                <a:off x="47" y="0"/>
                <a:ext cx="1168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959" tIns="17749" rIns="36959" bIns="17749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8</a:t>
                </a:r>
                <a:endParaRPr lang="en-US"/>
              </a:p>
            </p:txBody>
          </p:sp>
          <p:sp>
            <p:nvSpPr>
              <p:cNvPr id="23576" name="Line 24"/>
              <p:cNvSpPr>
                <a:spLocks noChangeShapeType="1"/>
              </p:cNvSpPr>
              <p:nvPr/>
            </p:nvSpPr>
            <p:spPr bwMode="auto">
              <a:xfrm flipV="1">
                <a:off x="0" y="287"/>
                <a:ext cx="2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959" tIns="17749" rIns="36959" bIns="17749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3577" name="Text Box 25"/>
              <p:cNvSpPr txBox="1">
                <a:spLocks noChangeArrowheads="1"/>
              </p:cNvSpPr>
              <p:nvPr/>
            </p:nvSpPr>
            <p:spPr bwMode="auto">
              <a:xfrm>
                <a:off x="48" y="288"/>
                <a:ext cx="1138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959" tIns="17749" rIns="36959" bIns="17749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1</a:t>
                </a:r>
                <a:endParaRPr lang="en-US"/>
              </a:p>
            </p:txBody>
          </p:sp>
        </p:grpSp>
        <p:grpSp>
          <p:nvGrpSpPr>
            <p:cNvPr id="23578" name="Group 26"/>
            <p:cNvGrpSpPr/>
            <p:nvPr/>
          </p:nvGrpSpPr>
          <p:grpSpPr bwMode="auto">
            <a:xfrm>
              <a:off x="2448" y="0"/>
              <a:ext cx="1214" cy="598"/>
              <a:chOff x="0" y="0"/>
              <a:chExt cx="1214" cy="598"/>
            </a:xfrm>
          </p:grpSpPr>
          <p:sp>
            <p:nvSpPr>
              <p:cNvPr id="23579" name="Text Box 27"/>
              <p:cNvSpPr txBox="1">
                <a:spLocks noChangeArrowheads="1"/>
              </p:cNvSpPr>
              <p:nvPr/>
            </p:nvSpPr>
            <p:spPr bwMode="auto">
              <a:xfrm>
                <a:off x="47" y="0"/>
                <a:ext cx="1167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959" tIns="17749" rIns="36959" bIns="17749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8</a:t>
                </a:r>
                <a:endParaRPr lang="en-US"/>
              </a:p>
            </p:txBody>
          </p:sp>
          <p:sp>
            <p:nvSpPr>
              <p:cNvPr id="23580" name="Line 28"/>
              <p:cNvSpPr>
                <a:spLocks noChangeShapeType="1"/>
              </p:cNvSpPr>
              <p:nvPr/>
            </p:nvSpPr>
            <p:spPr bwMode="auto">
              <a:xfrm flipV="1">
                <a:off x="0" y="287"/>
                <a:ext cx="2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959" tIns="17749" rIns="36959" bIns="17749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3581" name="Text Box 29"/>
              <p:cNvSpPr txBox="1">
                <a:spLocks noChangeArrowheads="1"/>
              </p:cNvSpPr>
              <p:nvPr/>
            </p:nvSpPr>
            <p:spPr bwMode="auto">
              <a:xfrm>
                <a:off x="47" y="288"/>
                <a:ext cx="1139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959" tIns="17749" rIns="36959" bIns="17749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5</a:t>
                </a:r>
                <a:endParaRPr lang="en-US"/>
              </a:p>
            </p:txBody>
          </p:sp>
        </p:grpSp>
      </p:grpSp>
      <p:sp>
        <p:nvSpPr>
          <p:cNvPr id="23582" name="Line 30"/>
          <p:cNvSpPr>
            <a:spLocks noChangeShapeType="1"/>
          </p:cNvSpPr>
          <p:nvPr/>
        </p:nvSpPr>
        <p:spPr bwMode="auto">
          <a:xfrm flipV="1">
            <a:off x="1335088" y="4070350"/>
            <a:ext cx="6913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3583" name="Group 31"/>
          <p:cNvGrpSpPr/>
          <p:nvPr/>
        </p:nvGrpSpPr>
        <p:grpSpPr bwMode="auto">
          <a:xfrm>
            <a:off x="1192213" y="1117600"/>
            <a:ext cx="4903787" cy="1296988"/>
            <a:chOff x="0" y="0"/>
            <a:chExt cx="3374" cy="817"/>
          </a:xfrm>
        </p:grpSpPr>
        <p:grpSp>
          <p:nvGrpSpPr>
            <p:cNvPr id="23584" name="Group 32"/>
            <p:cNvGrpSpPr/>
            <p:nvPr/>
          </p:nvGrpSpPr>
          <p:grpSpPr bwMode="auto">
            <a:xfrm>
              <a:off x="0" y="0"/>
              <a:ext cx="1166" cy="817"/>
              <a:chOff x="0" y="0"/>
              <a:chExt cx="1166" cy="817"/>
            </a:xfrm>
          </p:grpSpPr>
          <p:sp>
            <p:nvSpPr>
              <p:cNvPr id="23585" name="Text Box 3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166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1</a:t>
                </a:r>
                <a:endParaRPr lang="en-US"/>
              </a:p>
            </p:txBody>
          </p:sp>
          <p:sp>
            <p:nvSpPr>
              <p:cNvPr id="23586" name="Line 34"/>
              <p:cNvSpPr>
                <a:spLocks noChangeShapeType="1"/>
              </p:cNvSpPr>
              <p:nvPr/>
            </p:nvSpPr>
            <p:spPr bwMode="auto">
              <a:xfrm flipV="1">
                <a:off x="144" y="400"/>
                <a:ext cx="2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3587" name="Text Box 35"/>
              <p:cNvSpPr txBox="1">
                <a:spLocks noChangeArrowheads="1"/>
              </p:cNvSpPr>
              <p:nvPr/>
            </p:nvSpPr>
            <p:spPr bwMode="auto">
              <a:xfrm>
                <a:off x="0" y="337"/>
                <a:ext cx="71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8</a:t>
                </a:r>
                <a:endParaRPr lang="en-US"/>
              </a:p>
            </p:txBody>
          </p:sp>
        </p:grpSp>
        <p:grpSp>
          <p:nvGrpSpPr>
            <p:cNvPr id="23588" name="Group 36"/>
            <p:cNvGrpSpPr/>
            <p:nvPr/>
          </p:nvGrpSpPr>
          <p:grpSpPr bwMode="auto">
            <a:xfrm>
              <a:off x="671" y="46"/>
              <a:ext cx="1167" cy="768"/>
              <a:chOff x="0" y="0"/>
              <a:chExt cx="1167" cy="768"/>
            </a:xfrm>
          </p:grpSpPr>
          <p:sp>
            <p:nvSpPr>
              <p:cNvPr id="23589" name="Text Box 3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167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2</a:t>
                </a:r>
                <a:endParaRPr lang="en-US"/>
              </a:p>
            </p:txBody>
          </p:sp>
          <p:sp>
            <p:nvSpPr>
              <p:cNvPr id="23590" name="Line 38"/>
              <p:cNvSpPr>
                <a:spLocks noChangeShapeType="1"/>
              </p:cNvSpPr>
              <p:nvPr/>
            </p:nvSpPr>
            <p:spPr bwMode="auto">
              <a:xfrm flipV="1">
                <a:off x="145" y="400"/>
                <a:ext cx="2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3591" name="Text Box 39"/>
              <p:cNvSpPr txBox="1">
                <a:spLocks noChangeArrowheads="1"/>
              </p:cNvSpPr>
              <p:nvPr/>
            </p:nvSpPr>
            <p:spPr bwMode="auto">
              <a:xfrm>
                <a:off x="1" y="288"/>
                <a:ext cx="432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8</a:t>
                </a:r>
                <a:endParaRPr lang="en-US"/>
              </a:p>
            </p:txBody>
          </p:sp>
        </p:grpSp>
        <p:grpSp>
          <p:nvGrpSpPr>
            <p:cNvPr id="23592" name="Group 40"/>
            <p:cNvGrpSpPr/>
            <p:nvPr/>
          </p:nvGrpSpPr>
          <p:grpSpPr bwMode="auto">
            <a:xfrm>
              <a:off x="1391" y="46"/>
              <a:ext cx="1167" cy="768"/>
              <a:chOff x="0" y="0"/>
              <a:chExt cx="1167" cy="768"/>
            </a:xfrm>
          </p:grpSpPr>
          <p:sp>
            <p:nvSpPr>
              <p:cNvPr id="23593" name="Text Box 4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167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3</a:t>
                </a:r>
                <a:endParaRPr lang="en-US"/>
              </a:p>
            </p:txBody>
          </p:sp>
          <p:sp>
            <p:nvSpPr>
              <p:cNvPr id="23594" name="Line 42"/>
              <p:cNvSpPr>
                <a:spLocks noChangeShapeType="1"/>
              </p:cNvSpPr>
              <p:nvPr/>
            </p:nvSpPr>
            <p:spPr bwMode="auto">
              <a:xfrm flipV="1">
                <a:off x="145" y="400"/>
                <a:ext cx="2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3595" name="Text Box 43"/>
              <p:cNvSpPr txBox="1">
                <a:spLocks noChangeArrowheads="1"/>
              </p:cNvSpPr>
              <p:nvPr/>
            </p:nvSpPr>
            <p:spPr bwMode="auto">
              <a:xfrm>
                <a:off x="1" y="288"/>
                <a:ext cx="432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8</a:t>
                </a:r>
                <a:endParaRPr lang="en-US"/>
              </a:p>
            </p:txBody>
          </p:sp>
        </p:grpSp>
        <p:grpSp>
          <p:nvGrpSpPr>
            <p:cNvPr id="23596" name="Group 44"/>
            <p:cNvGrpSpPr/>
            <p:nvPr/>
          </p:nvGrpSpPr>
          <p:grpSpPr bwMode="auto">
            <a:xfrm>
              <a:off x="2207" y="46"/>
              <a:ext cx="1167" cy="768"/>
              <a:chOff x="0" y="0"/>
              <a:chExt cx="1167" cy="768"/>
            </a:xfrm>
          </p:grpSpPr>
          <p:sp>
            <p:nvSpPr>
              <p:cNvPr id="23597" name="Text Box 4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167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4</a:t>
                </a:r>
                <a:endParaRPr lang="en-US"/>
              </a:p>
            </p:txBody>
          </p:sp>
          <p:sp>
            <p:nvSpPr>
              <p:cNvPr id="23598" name="Line 46"/>
              <p:cNvSpPr>
                <a:spLocks noChangeShapeType="1"/>
              </p:cNvSpPr>
              <p:nvPr/>
            </p:nvSpPr>
            <p:spPr bwMode="auto">
              <a:xfrm flipV="1">
                <a:off x="145" y="400"/>
                <a:ext cx="2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3599" name="Text Box 47"/>
              <p:cNvSpPr txBox="1">
                <a:spLocks noChangeArrowheads="1"/>
              </p:cNvSpPr>
              <p:nvPr/>
            </p:nvSpPr>
            <p:spPr bwMode="auto">
              <a:xfrm>
                <a:off x="1" y="288"/>
                <a:ext cx="432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8</a:t>
                </a:r>
                <a:endParaRPr lang="en-US"/>
              </a:p>
            </p:txBody>
          </p:sp>
        </p:grpSp>
      </p:grpSp>
      <p:grpSp>
        <p:nvGrpSpPr>
          <p:cNvPr id="23600" name="Group 48"/>
          <p:cNvGrpSpPr/>
          <p:nvPr/>
        </p:nvGrpSpPr>
        <p:grpSpPr bwMode="auto">
          <a:xfrm>
            <a:off x="1695450" y="4718050"/>
            <a:ext cx="5791200" cy="1296988"/>
            <a:chOff x="0" y="0"/>
            <a:chExt cx="3648" cy="817"/>
          </a:xfrm>
        </p:grpSpPr>
        <p:grpSp>
          <p:nvGrpSpPr>
            <p:cNvPr id="23601" name="Group 49"/>
            <p:cNvGrpSpPr/>
            <p:nvPr/>
          </p:nvGrpSpPr>
          <p:grpSpPr bwMode="auto">
            <a:xfrm>
              <a:off x="0" y="0"/>
              <a:ext cx="1166" cy="817"/>
              <a:chOff x="0" y="0"/>
              <a:chExt cx="1166" cy="817"/>
            </a:xfrm>
          </p:grpSpPr>
          <p:sp>
            <p:nvSpPr>
              <p:cNvPr id="23602" name="Text Box 50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166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9</a:t>
                </a:r>
                <a:endParaRPr lang="en-US"/>
              </a:p>
            </p:txBody>
          </p:sp>
          <p:sp>
            <p:nvSpPr>
              <p:cNvPr id="23603" name="Line 51"/>
              <p:cNvSpPr>
                <a:spLocks noChangeShapeType="1"/>
              </p:cNvSpPr>
              <p:nvPr/>
            </p:nvSpPr>
            <p:spPr bwMode="auto">
              <a:xfrm flipV="1">
                <a:off x="144" y="400"/>
                <a:ext cx="2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3604" name="Text Box 52"/>
              <p:cNvSpPr txBox="1">
                <a:spLocks noChangeArrowheads="1"/>
              </p:cNvSpPr>
              <p:nvPr/>
            </p:nvSpPr>
            <p:spPr bwMode="auto">
              <a:xfrm>
                <a:off x="0" y="337"/>
                <a:ext cx="71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8</a:t>
                </a:r>
                <a:endParaRPr lang="en-US"/>
              </a:p>
            </p:txBody>
          </p:sp>
        </p:grpSp>
        <p:grpSp>
          <p:nvGrpSpPr>
            <p:cNvPr id="23605" name="Group 53"/>
            <p:cNvGrpSpPr/>
            <p:nvPr/>
          </p:nvGrpSpPr>
          <p:grpSpPr bwMode="auto">
            <a:xfrm>
              <a:off x="671" y="46"/>
              <a:ext cx="1167" cy="768"/>
              <a:chOff x="0" y="0"/>
              <a:chExt cx="1167" cy="768"/>
            </a:xfrm>
          </p:grpSpPr>
          <p:sp>
            <p:nvSpPr>
              <p:cNvPr id="23606" name="Text Box 5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167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10</a:t>
                </a:r>
                <a:endParaRPr lang="en-US"/>
              </a:p>
            </p:txBody>
          </p:sp>
          <p:sp>
            <p:nvSpPr>
              <p:cNvPr id="23607" name="Line 55"/>
              <p:cNvSpPr>
                <a:spLocks noChangeShapeType="1"/>
              </p:cNvSpPr>
              <p:nvPr/>
            </p:nvSpPr>
            <p:spPr bwMode="auto">
              <a:xfrm flipV="1">
                <a:off x="145" y="400"/>
                <a:ext cx="2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3608" name="Text Box 56"/>
              <p:cNvSpPr txBox="1">
                <a:spLocks noChangeArrowheads="1"/>
              </p:cNvSpPr>
              <p:nvPr/>
            </p:nvSpPr>
            <p:spPr bwMode="auto">
              <a:xfrm>
                <a:off x="1" y="288"/>
                <a:ext cx="432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8</a:t>
                </a:r>
                <a:endParaRPr lang="en-US"/>
              </a:p>
            </p:txBody>
          </p:sp>
        </p:grpSp>
        <p:grpSp>
          <p:nvGrpSpPr>
            <p:cNvPr id="23609" name="Group 57"/>
            <p:cNvGrpSpPr/>
            <p:nvPr/>
          </p:nvGrpSpPr>
          <p:grpSpPr bwMode="auto">
            <a:xfrm>
              <a:off x="1391" y="46"/>
              <a:ext cx="1167" cy="768"/>
              <a:chOff x="0" y="0"/>
              <a:chExt cx="1167" cy="768"/>
            </a:xfrm>
          </p:grpSpPr>
          <p:sp>
            <p:nvSpPr>
              <p:cNvPr id="23610" name="Text Box 5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167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11</a:t>
                </a:r>
                <a:endParaRPr lang="en-US"/>
              </a:p>
            </p:txBody>
          </p:sp>
          <p:sp>
            <p:nvSpPr>
              <p:cNvPr id="23611" name="Line 59"/>
              <p:cNvSpPr>
                <a:spLocks noChangeShapeType="1"/>
              </p:cNvSpPr>
              <p:nvPr/>
            </p:nvSpPr>
            <p:spPr bwMode="auto">
              <a:xfrm flipV="1">
                <a:off x="145" y="400"/>
                <a:ext cx="2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3612" name="Text Box 60"/>
              <p:cNvSpPr txBox="1">
                <a:spLocks noChangeArrowheads="1"/>
              </p:cNvSpPr>
              <p:nvPr/>
            </p:nvSpPr>
            <p:spPr bwMode="auto">
              <a:xfrm>
                <a:off x="1" y="288"/>
                <a:ext cx="432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8</a:t>
                </a:r>
                <a:endParaRPr lang="en-US"/>
              </a:p>
            </p:txBody>
          </p:sp>
        </p:grpSp>
        <p:grpSp>
          <p:nvGrpSpPr>
            <p:cNvPr id="23613" name="Group 61"/>
            <p:cNvGrpSpPr/>
            <p:nvPr/>
          </p:nvGrpSpPr>
          <p:grpSpPr bwMode="auto">
            <a:xfrm>
              <a:off x="2207" y="46"/>
              <a:ext cx="1167" cy="768"/>
              <a:chOff x="0" y="0"/>
              <a:chExt cx="1167" cy="768"/>
            </a:xfrm>
          </p:grpSpPr>
          <p:sp>
            <p:nvSpPr>
              <p:cNvPr id="23614" name="Text Box 6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167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12</a:t>
                </a:r>
                <a:endParaRPr lang="en-US"/>
              </a:p>
            </p:txBody>
          </p:sp>
          <p:sp>
            <p:nvSpPr>
              <p:cNvPr id="23615" name="Line 63"/>
              <p:cNvSpPr>
                <a:spLocks noChangeShapeType="1"/>
              </p:cNvSpPr>
              <p:nvPr/>
            </p:nvSpPr>
            <p:spPr bwMode="auto">
              <a:xfrm flipV="1">
                <a:off x="145" y="400"/>
                <a:ext cx="2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3616" name="Text Box 64"/>
              <p:cNvSpPr txBox="1">
                <a:spLocks noChangeArrowheads="1"/>
              </p:cNvSpPr>
              <p:nvPr/>
            </p:nvSpPr>
            <p:spPr bwMode="auto">
              <a:xfrm>
                <a:off x="1" y="288"/>
                <a:ext cx="432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05408" tIns="152655" rIns="305408" bIns="152655">
                <a:spAutoFit/>
              </a:bodyPr>
              <a:lstStyle>
                <a:lvl1pPr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159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831850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24777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660525" defTabSz="8318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1177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5749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0321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489325" defTabSz="8318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000" b="1"/>
                  <a:t>8</a:t>
                </a:r>
                <a:endParaRPr lang="en-US"/>
              </a:p>
            </p:txBody>
          </p:sp>
        </p:grpSp>
        <p:sp>
          <p:nvSpPr>
            <p:cNvPr id="23617" name="Text Box 65"/>
            <p:cNvSpPr txBox="1">
              <a:spLocks noChangeArrowheads="1"/>
            </p:cNvSpPr>
            <p:nvPr/>
          </p:nvSpPr>
          <p:spPr bwMode="auto">
            <a:xfrm>
              <a:off x="2784" y="144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b="1"/>
            </a:p>
          </p:txBody>
        </p:sp>
      </p:grpSp>
      <p:grpSp>
        <p:nvGrpSpPr>
          <p:cNvPr id="23618" name="Group 1056"/>
          <p:cNvGrpSpPr/>
          <p:nvPr/>
        </p:nvGrpSpPr>
        <p:grpSpPr bwMode="auto">
          <a:xfrm>
            <a:off x="5586413" y="1270000"/>
            <a:ext cx="387350" cy="1047750"/>
            <a:chOff x="0" y="0"/>
            <a:chExt cx="244" cy="660"/>
          </a:xfrm>
        </p:grpSpPr>
        <p:sp>
          <p:nvSpPr>
            <p:cNvPr id="23619" name="Text Box 1040"/>
            <p:cNvSpPr txBox="1">
              <a:spLocks noChangeArrowheads="1"/>
            </p:cNvSpPr>
            <p:nvPr/>
          </p:nvSpPr>
          <p:spPr bwMode="auto">
            <a:xfrm>
              <a:off x="0" y="29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3200" b="1"/>
                <a:t>8</a:t>
              </a:r>
            </a:p>
          </p:txBody>
        </p:sp>
        <p:sp>
          <p:nvSpPr>
            <p:cNvPr id="23620" name="Text Box 1042"/>
            <p:cNvSpPr txBox="1">
              <a:spLocks noChangeArrowheads="1"/>
            </p:cNvSpPr>
            <p:nvPr/>
          </p:nvSpPr>
          <p:spPr bwMode="auto">
            <a:xfrm>
              <a:off x="0" y="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3200" b="1"/>
                <a:t>5</a:t>
              </a:r>
            </a:p>
          </p:txBody>
        </p:sp>
        <p:sp>
          <p:nvSpPr>
            <p:cNvPr id="23621" name="Line 1043"/>
            <p:cNvSpPr>
              <a:spLocks noChangeShapeType="1"/>
            </p:cNvSpPr>
            <p:nvPr/>
          </p:nvSpPr>
          <p:spPr bwMode="auto">
            <a:xfrm>
              <a:off x="4" y="3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3622" name="Group 1056"/>
          <p:cNvGrpSpPr/>
          <p:nvPr/>
        </p:nvGrpSpPr>
        <p:grpSpPr bwMode="auto">
          <a:xfrm>
            <a:off x="6350000" y="1270000"/>
            <a:ext cx="387350" cy="1047750"/>
            <a:chOff x="0" y="0"/>
            <a:chExt cx="244" cy="660"/>
          </a:xfrm>
        </p:grpSpPr>
        <p:sp>
          <p:nvSpPr>
            <p:cNvPr id="23623" name="Text Box 1040"/>
            <p:cNvSpPr txBox="1">
              <a:spLocks noChangeArrowheads="1"/>
            </p:cNvSpPr>
            <p:nvPr/>
          </p:nvSpPr>
          <p:spPr bwMode="auto">
            <a:xfrm>
              <a:off x="0" y="29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3200" b="1"/>
                <a:t>8</a:t>
              </a:r>
            </a:p>
          </p:txBody>
        </p:sp>
        <p:sp>
          <p:nvSpPr>
            <p:cNvPr id="23624" name="Text Box 1042"/>
            <p:cNvSpPr txBox="1">
              <a:spLocks noChangeArrowheads="1"/>
            </p:cNvSpPr>
            <p:nvPr/>
          </p:nvSpPr>
          <p:spPr bwMode="auto">
            <a:xfrm>
              <a:off x="0" y="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3200" b="1"/>
                <a:t>6</a:t>
              </a:r>
            </a:p>
          </p:txBody>
        </p:sp>
        <p:sp>
          <p:nvSpPr>
            <p:cNvPr id="23625" name="Line 1043"/>
            <p:cNvSpPr>
              <a:spLocks noChangeShapeType="1"/>
            </p:cNvSpPr>
            <p:nvPr/>
          </p:nvSpPr>
          <p:spPr bwMode="auto">
            <a:xfrm>
              <a:off x="4" y="3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3626" name="Group 1056"/>
          <p:cNvGrpSpPr/>
          <p:nvPr/>
        </p:nvGrpSpPr>
        <p:grpSpPr bwMode="auto">
          <a:xfrm>
            <a:off x="7070725" y="1270000"/>
            <a:ext cx="387350" cy="1047750"/>
            <a:chOff x="0" y="0"/>
            <a:chExt cx="244" cy="660"/>
          </a:xfrm>
        </p:grpSpPr>
        <p:sp>
          <p:nvSpPr>
            <p:cNvPr id="23627" name="Text Box 1040"/>
            <p:cNvSpPr txBox="1">
              <a:spLocks noChangeArrowheads="1"/>
            </p:cNvSpPr>
            <p:nvPr/>
          </p:nvSpPr>
          <p:spPr bwMode="auto">
            <a:xfrm>
              <a:off x="0" y="29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3200" b="1"/>
                <a:t>8</a:t>
              </a:r>
            </a:p>
          </p:txBody>
        </p:sp>
        <p:sp>
          <p:nvSpPr>
            <p:cNvPr id="23628" name="Text Box 1042"/>
            <p:cNvSpPr txBox="1">
              <a:spLocks noChangeArrowheads="1"/>
            </p:cNvSpPr>
            <p:nvPr/>
          </p:nvSpPr>
          <p:spPr bwMode="auto">
            <a:xfrm>
              <a:off x="0" y="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3200" b="1"/>
                <a:t>7</a:t>
              </a:r>
            </a:p>
          </p:txBody>
        </p:sp>
        <p:sp>
          <p:nvSpPr>
            <p:cNvPr id="23629" name="Line 1043"/>
            <p:cNvSpPr>
              <a:spLocks noChangeShapeType="1"/>
            </p:cNvSpPr>
            <p:nvPr/>
          </p:nvSpPr>
          <p:spPr bwMode="auto">
            <a:xfrm>
              <a:off x="4" y="3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3630" name="Group 1056"/>
          <p:cNvGrpSpPr/>
          <p:nvPr/>
        </p:nvGrpSpPr>
        <p:grpSpPr bwMode="auto">
          <a:xfrm>
            <a:off x="6161088" y="3022600"/>
            <a:ext cx="387350" cy="1047750"/>
            <a:chOff x="0" y="0"/>
            <a:chExt cx="244" cy="660"/>
          </a:xfrm>
        </p:grpSpPr>
        <p:sp>
          <p:nvSpPr>
            <p:cNvPr id="23631" name="Text Box 1040"/>
            <p:cNvSpPr txBox="1">
              <a:spLocks noChangeArrowheads="1"/>
            </p:cNvSpPr>
            <p:nvPr/>
          </p:nvSpPr>
          <p:spPr bwMode="auto">
            <a:xfrm>
              <a:off x="0" y="29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3200" b="1"/>
                <a:t>6</a:t>
              </a:r>
            </a:p>
          </p:txBody>
        </p:sp>
        <p:sp>
          <p:nvSpPr>
            <p:cNvPr id="23632" name="Text Box 1042"/>
            <p:cNvSpPr txBox="1">
              <a:spLocks noChangeArrowheads="1"/>
            </p:cNvSpPr>
            <p:nvPr/>
          </p:nvSpPr>
          <p:spPr bwMode="auto">
            <a:xfrm>
              <a:off x="0" y="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3200" b="1"/>
                <a:t>8</a:t>
              </a:r>
            </a:p>
          </p:txBody>
        </p:sp>
        <p:sp>
          <p:nvSpPr>
            <p:cNvPr id="23633" name="Line 1043"/>
            <p:cNvSpPr>
              <a:spLocks noChangeShapeType="1"/>
            </p:cNvSpPr>
            <p:nvPr/>
          </p:nvSpPr>
          <p:spPr bwMode="auto">
            <a:xfrm>
              <a:off x="4" y="3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3634" name="Group 1056"/>
          <p:cNvGrpSpPr/>
          <p:nvPr/>
        </p:nvGrpSpPr>
        <p:grpSpPr bwMode="auto">
          <a:xfrm>
            <a:off x="6853238" y="3022600"/>
            <a:ext cx="387350" cy="1047750"/>
            <a:chOff x="0" y="0"/>
            <a:chExt cx="244" cy="660"/>
          </a:xfrm>
        </p:grpSpPr>
        <p:sp>
          <p:nvSpPr>
            <p:cNvPr id="23635" name="Text Box 1040"/>
            <p:cNvSpPr txBox="1">
              <a:spLocks noChangeArrowheads="1"/>
            </p:cNvSpPr>
            <p:nvPr/>
          </p:nvSpPr>
          <p:spPr bwMode="auto">
            <a:xfrm>
              <a:off x="0" y="29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3200" b="1"/>
                <a:t>7</a:t>
              </a:r>
            </a:p>
          </p:txBody>
        </p:sp>
        <p:sp>
          <p:nvSpPr>
            <p:cNvPr id="23636" name="Text Box 1042"/>
            <p:cNvSpPr txBox="1">
              <a:spLocks noChangeArrowheads="1"/>
            </p:cNvSpPr>
            <p:nvPr/>
          </p:nvSpPr>
          <p:spPr bwMode="auto">
            <a:xfrm>
              <a:off x="0" y="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3200" b="1"/>
                <a:t>8</a:t>
              </a:r>
            </a:p>
          </p:txBody>
        </p:sp>
        <p:sp>
          <p:nvSpPr>
            <p:cNvPr id="23637" name="Line 1043"/>
            <p:cNvSpPr>
              <a:spLocks noChangeShapeType="1"/>
            </p:cNvSpPr>
            <p:nvPr/>
          </p:nvSpPr>
          <p:spPr bwMode="auto">
            <a:xfrm>
              <a:off x="4" y="3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3638" name="Group 1056"/>
          <p:cNvGrpSpPr/>
          <p:nvPr/>
        </p:nvGrpSpPr>
        <p:grpSpPr bwMode="auto">
          <a:xfrm>
            <a:off x="7645400" y="3022600"/>
            <a:ext cx="387350" cy="1047750"/>
            <a:chOff x="0" y="0"/>
            <a:chExt cx="244" cy="660"/>
          </a:xfrm>
        </p:grpSpPr>
        <p:sp>
          <p:nvSpPr>
            <p:cNvPr id="23639" name="Text Box 1040"/>
            <p:cNvSpPr txBox="1">
              <a:spLocks noChangeArrowheads="1"/>
            </p:cNvSpPr>
            <p:nvPr/>
          </p:nvSpPr>
          <p:spPr bwMode="auto">
            <a:xfrm>
              <a:off x="0" y="29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3200" b="1"/>
                <a:t>8</a:t>
              </a:r>
            </a:p>
          </p:txBody>
        </p:sp>
        <p:sp>
          <p:nvSpPr>
            <p:cNvPr id="23640" name="Text Box 1042"/>
            <p:cNvSpPr txBox="1">
              <a:spLocks noChangeArrowheads="1"/>
            </p:cNvSpPr>
            <p:nvPr/>
          </p:nvSpPr>
          <p:spPr bwMode="auto">
            <a:xfrm>
              <a:off x="0" y="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3200" b="1"/>
                <a:t>8</a:t>
              </a:r>
            </a:p>
          </p:txBody>
        </p:sp>
        <p:sp>
          <p:nvSpPr>
            <p:cNvPr id="23641" name="Line 1043"/>
            <p:cNvSpPr>
              <a:spLocks noChangeShapeType="1"/>
            </p:cNvSpPr>
            <p:nvPr/>
          </p:nvSpPr>
          <p:spPr bwMode="auto">
            <a:xfrm>
              <a:off x="4" y="3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pic>
        <p:nvPicPr>
          <p:cNvPr id="23642" name="图片 23" descr="64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44450"/>
            <a:ext cx="9350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643" name="WordArt 91"/>
          <p:cNvSpPr>
            <a:spLocks noChangeArrowheads="1" noChangeShapeType="1"/>
          </p:cNvSpPr>
          <p:nvPr/>
        </p:nvSpPr>
        <p:spPr bwMode="auto">
          <a:xfrm>
            <a:off x="971550" y="333375"/>
            <a:ext cx="10795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>
                  <a:solidFill>
                    <a:schemeClr val="tx1"/>
                  </a:solidFill>
                  <a:miter lim="800000"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练习巩固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3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utoUpdateAnimBg="0"/>
      <p:bldP spid="23559" grpId="0" autoUpdateAnimBg="0"/>
      <p:bldP spid="23560" grpId="0" animBg="1"/>
      <p:bldP spid="2358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5"/>
          <p:cNvSpPr>
            <a:spLocks noEditPoints="1"/>
          </p:cNvSpPr>
          <p:nvPr/>
        </p:nvSpPr>
        <p:spPr bwMode="auto">
          <a:xfrm>
            <a:off x="1547813" y="117475"/>
            <a:ext cx="5219700" cy="5380038"/>
          </a:xfrm>
          <a:custGeom>
            <a:avLst/>
            <a:gdLst>
              <a:gd name="T0" fmla="*/ 1050 w 1740"/>
              <a:gd name="T1" fmla="*/ 198 h 1794"/>
              <a:gd name="T2" fmla="*/ 852 w 1740"/>
              <a:gd name="T3" fmla="*/ 234 h 1794"/>
              <a:gd name="T4" fmla="*/ 1574 w 1740"/>
              <a:gd name="T5" fmla="*/ 538 h 1794"/>
              <a:gd name="T6" fmla="*/ 126 w 1740"/>
              <a:gd name="T7" fmla="*/ 850 h 1794"/>
              <a:gd name="T8" fmla="*/ 132 w 1740"/>
              <a:gd name="T9" fmla="*/ 886 h 1794"/>
              <a:gd name="T10" fmla="*/ 1732 w 1740"/>
              <a:gd name="T11" fmla="*/ 1110 h 1794"/>
              <a:gd name="T12" fmla="*/ 92 w 1740"/>
              <a:gd name="T13" fmla="*/ 1220 h 1794"/>
              <a:gd name="T14" fmla="*/ 490 w 1740"/>
              <a:gd name="T15" fmla="*/ 1500 h 1794"/>
              <a:gd name="T16" fmla="*/ 422 w 1740"/>
              <a:gd name="T17" fmla="*/ 1554 h 1794"/>
              <a:gd name="T18" fmla="*/ 574 w 1740"/>
              <a:gd name="T19" fmla="*/ 1740 h 1794"/>
              <a:gd name="T20" fmla="*/ 754 w 1740"/>
              <a:gd name="T21" fmla="*/ 1756 h 1794"/>
              <a:gd name="T22" fmla="*/ 694 w 1740"/>
              <a:gd name="T23" fmla="*/ 1792 h 1794"/>
              <a:gd name="T24" fmla="*/ 1092 w 1740"/>
              <a:gd name="T25" fmla="*/ 1760 h 1794"/>
              <a:gd name="T26" fmla="*/ 1596 w 1740"/>
              <a:gd name="T27" fmla="*/ 606 h 1794"/>
              <a:gd name="T28" fmla="*/ 1494 w 1740"/>
              <a:gd name="T29" fmla="*/ 418 h 1794"/>
              <a:gd name="T30" fmla="*/ 1328 w 1740"/>
              <a:gd name="T31" fmla="*/ 284 h 1794"/>
              <a:gd name="T32" fmla="*/ 1126 w 1740"/>
              <a:gd name="T33" fmla="*/ 250 h 1794"/>
              <a:gd name="T34" fmla="*/ 956 w 1740"/>
              <a:gd name="T35" fmla="*/ 200 h 1794"/>
              <a:gd name="T36" fmla="*/ 900 w 1740"/>
              <a:gd name="T37" fmla="*/ 194 h 1794"/>
              <a:gd name="T38" fmla="*/ 828 w 1740"/>
              <a:gd name="T39" fmla="*/ 216 h 1794"/>
              <a:gd name="T40" fmla="*/ 532 w 1740"/>
              <a:gd name="T41" fmla="*/ 426 h 1794"/>
              <a:gd name="T42" fmla="*/ 342 w 1740"/>
              <a:gd name="T43" fmla="*/ 682 h 1794"/>
              <a:gd name="T44" fmla="*/ 256 w 1740"/>
              <a:gd name="T45" fmla="*/ 600 h 1794"/>
              <a:gd name="T46" fmla="*/ 150 w 1740"/>
              <a:gd name="T47" fmla="*/ 760 h 1794"/>
              <a:gd name="T48" fmla="*/ 158 w 1740"/>
              <a:gd name="T49" fmla="*/ 872 h 1794"/>
              <a:gd name="T50" fmla="*/ 150 w 1740"/>
              <a:gd name="T51" fmla="*/ 914 h 1794"/>
              <a:gd name="T52" fmla="*/ 122 w 1740"/>
              <a:gd name="T53" fmla="*/ 1014 h 1794"/>
              <a:gd name="T54" fmla="*/ 92 w 1740"/>
              <a:gd name="T55" fmla="*/ 1162 h 1794"/>
              <a:gd name="T56" fmla="*/ 328 w 1740"/>
              <a:gd name="T57" fmla="*/ 1266 h 1794"/>
              <a:gd name="T58" fmla="*/ 296 w 1740"/>
              <a:gd name="T59" fmla="*/ 1358 h 1794"/>
              <a:gd name="T60" fmla="*/ 386 w 1740"/>
              <a:gd name="T61" fmla="*/ 1328 h 1794"/>
              <a:gd name="T62" fmla="*/ 410 w 1740"/>
              <a:gd name="T63" fmla="*/ 1606 h 1794"/>
              <a:gd name="T64" fmla="*/ 400 w 1740"/>
              <a:gd name="T65" fmla="*/ 1504 h 1794"/>
              <a:gd name="T66" fmla="*/ 422 w 1740"/>
              <a:gd name="T67" fmla="*/ 1478 h 1794"/>
              <a:gd name="T68" fmla="*/ 522 w 1740"/>
              <a:gd name="T69" fmla="*/ 1560 h 1794"/>
              <a:gd name="T70" fmla="*/ 486 w 1740"/>
              <a:gd name="T71" fmla="*/ 1580 h 1794"/>
              <a:gd name="T72" fmla="*/ 562 w 1740"/>
              <a:gd name="T73" fmla="*/ 1714 h 1794"/>
              <a:gd name="T74" fmla="*/ 568 w 1740"/>
              <a:gd name="T75" fmla="*/ 1552 h 1794"/>
              <a:gd name="T76" fmla="*/ 900 w 1740"/>
              <a:gd name="T77" fmla="*/ 1732 h 1794"/>
              <a:gd name="T78" fmla="*/ 1090 w 1740"/>
              <a:gd name="T79" fmla="*/ 1760 h 1794"/>
              <a:gd name="T80" fmla="*/ 1160 w 1740"/>
              <a:gd name="T81" fmla="*/ 1702 h 1794"/>
              <a:gd name="T82" fmla="*/ 1242 w 1740"/>
              <a:gd name="T83" fmla="*/ 1668 h 1794"/>
              <a:gd name="T84" fmla="*/ 1302 w 1740"/>
              <a:gd name="T85" fmla="*/ 1710 h 1794"/>
              <a:gd name="T86" fmla="*/ 1326 w 1740"/>
              <a:gd name="T87" fmla="*/ 1628 h 1794"/>
              <a:gd name="T88" fmla="*/ 1386 w 1740"/>
              <a:gd name="T89" fmla="*/ 1616 h 1794"/>
              <a:gd name="T90" fmla="*/ 1520 w 1740"/>
              <a:gd name="T91" fmla="*/ 1516 h 1794"/>
              <a:gd name="T92" fmla="*/ 1654 w 1740"/>
              <a:gd name="T93" fmla="*/ 1352 h 1794"/>
              <a:gd name="T94" fmla="*/ 160 w 1740"/>
              <a:gd name="T95" fmla="*/ 756 h 1794"/>
              <a:gd name="T96" fmla="*/ 206 w 1740"/>
              <a:gd name="T97" fmla="*/ 850 h 1794"/>
              <a:gd name="T98" fmla="*/ 250 w 1740"/>
              <a:gd name="T99" fmla="*/ 822 h 1794"/>
              <a:gd name="T100" fmla="*/ 350 w 1740"/>
              <a:gd name="T101" fmla="*/ 1274 h 1794"/>
              <a:gd name="T102" fmla="*/ 566 w 1740"/>
              <a:gd name="T103" fmla="*/ 528 h 1794"/>
              <a:gd name="T104" fmla="*/ 452 w 1740"/>
              <a:gd name="T105" fmla="*/ 514 h 1794"/>
              <a:gd name="T106" fmla="*/ 932 w 1740"/>
              <a:gd name="T107" fmla="*/ 1732 h 1794"/>
              <a:gd name="T108" fmla="*/ 1104 w 1740"/>
              <a:gd name="T109" fmla="*/ 220 h 1794"/>
              <a:gd name="T110" fmla="*/ 300 w 1740"/>
              <a:gd name="T111" fmla="*/ 576 h 1794"/>
              <a:gd name="T112" fmla="*/ 368 w 1740"/>
              <a:gd name="T113" fmla="*/ 476 h 1794"/>
              <a:gd name="T114" fmla="*/ 130 w 1740"/>
              <a:gd name="T115" fmla="*/ 682 h 1794"/>
              <a:gd name="T116" fmla="*/ 1670 w 1740"/>
              <a:gd name="T117" fmla="*/ 1356 h 1794"/>
              <a:gd name="T118" fmla="*/ 464 w 1740"/>
              <a:gd name="T119" fmla="*/ 1532 h 1794"/>
              <a:gd name="T120" fmla="*/ 358 w 1740"/>
              <a:gd name="T121" fmla="*/ 1536 h 1794"/>
              <a:gd name="T122" fmla="*/ 440 w 1740"/>
              <a:gd name="T123" fmla="*/ 1624 h 1794"/>
              <a:gd name="T124" fmla="*/ 742 w 1740"/>
              <a:gd name="T125" fmla="*/ 1754 h 1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0" h="1794">
                <a:moveTo>
                  <a:pt x="730" y="30"/>
                </a:moveTo>
                <a:lnTo>
                  <a:pt x="730" y="30"/>
                </a:lnTo>
                <a:lnTo>
                  <a:pt x="726" y="22"/>
                </a:lnTo>
                <a:lnTo>
                  <a:pt x="726" y="14"/>
                </a:lnTo>
                <a:lnTo>
                  <a:pt x="726" y="6"/>
                </a:lnTo>
                <a:lnTo>
                  <a:pt x="724" y="0"/>
                </a:lnTo>
                <a:lnTo>
                  <a:pt x="720" y="0"/>
                </a:lnTo>
                <a:lnTo>
                  <a:pt x="718" y="2"/>
                </a:lnTo>
                <a:lnTo>
                  <a:pt x="716" y="4"/>
                </a:lnTo>
                <a:lnTo>
                  <a:pt x="718" y="6"/>
                </a:lnTo>
                <a:lnTo>
                  <a:pt x="720" y="10"/>
                </a:lnTo>
                <a:lnTo>
                  <a:pt x="722" y="20"/>
                </a:lnTo>
                <a:lnTo>
                  <a:pt x="724" y="26"/>
                </a:lnTo>
                <a:lnTo>
                  <a:pt x="726" y="28"/>
                </a:lnTo>
                <a:lnTo>
                  <a:pt x="730" y="30"/>
                </a:lnTo>
                <a:close/>
                <a:moveTo>
                  <a:pt x="1010" y="182"/>
                </a:moveTo>
                <a:lnTo>
                  <a:pt x="1010" y="182"/>
                </a:lnTo>
                <a:lnTo>
                  <a:pt x="1002" y="182"/>
                </a:lnTo>
                <a:lnTo>
                  <a:pt x="996" y="180"/>
                </a:lnTo>
                <a:lnTo>
                  <a:pt x="984" y="176"/>
                </a:lnTo>
                <a:lnTo>
                  <a:pt x="974" y="172"/>
                </a:lnTo>
                <a:lnTo>
                  <a:pt x="970" y="172"/>
                </a:lnTo>
                <a:lnTo>
                  <a:pt x="966" y="174"/>
                </a:lnTo>
                <a:lnTo>
                  <a:pt x="972" y="176"/>
                </a:lnTo>
                <a:lnTo>
                  <a:pt x="978" y="180"/>
                </a:lnTo>
                <a:lnTo>
                  <a:pt x="990" y="186"/>
                </a:lnTo>
                <a:lnTo>
                  <a:pt x="994" y="188"/>
                </a:lnTo>
                <a:lnTo>
                  <a:pt x="1000" y="188"/>
                </a:lnTo>
                <a:lnTo>
                  <a:pt x="1004" y="186"/>
                </a:lnTo>
                <a:lnTo>
                  <a:pt x="1010" y="182"/>
                </a:lnTo>
                <a:close/>
                <a:moveTo>
                  <a:pt x="1062" y="198"/>
                </a:moveTo>
                <a:lnTo>
                  <a:pt x="1062" y="198"/>
                </a:lnTo>
                <a:lnTo>
                  <a:pt x="1050" y="198"/>
                </a:lnTo>
                <a:lnTo>
                  <a:pt x="1040" y="196"/>
                </a:lnTo>
                <a:lnTo>
                  <a:pt x="1030" y="194"/>
                </a:lnTo>
                <a:lnTo>
                  <a:pt x="1026" y="194"/>
                </a:lnTo>
                <a:lnTo>
                  <a:pt x="1022" y="196"/>
                </a:lnTo>
                <a:lnTo>
                  <a:pt x="1032" y="200"/>
                </a:lnTo>
                <a:lnTo>
                  <a:pt x="1042" y="202"/>
                </a:lnTo>
                <a:lnTo>
                  <a:pt x="1052" y="202"/>
                </a:lnTo>
                <a:lnTo>
                  <a:pt x="1062" y="198"/>
                </a:lnTo>
                <a:close/>
                <a:moveTo>
                  <a:pt x="1138" y="214"/>
                </a:moveTo>
                <a:lnTo>
                  <a:pt x="1138" y="214"/>
                </a:lnTo>
                <a:lnTo>
                  <a:pt x="1138" y="210"/>
                </a:lnTo>
                <a:lnTo>
                  <a:pt x="1136" y="208"/>
                </a:lnTo>
                <a:lnTo>
                  <a:pt x="1128" y="206"/>
                </a:lnTo>
                <a:lnTo>
                  <a:pt x="1120" y="206"/>
                </a:lnTo>
                <a:lnTo>
                  <a:pt x="1118" y="208"/>
                </a:lnTo>
                <a:lnTo>
                  <a:pt x="1116" y="210"/>
                </a:lnTo>
                <a:lnTo>
                  <a:pt x="1122" y="212"/>
                </a:lnTo>
                <a:lnTo>
                  <a:pt x="1126" y="212"/>
                </a:lnTo>
                <a:lnTo>
                  <a:pt x="1130" y="214"/>
                </a:lnTo>
                <a:lnTo>
                  <a:pt x="1138" y="214"/>
                </a:lnTo>
                <a:close/>
                <a:moveTo>
                  <a:pt x="1038" y="230"/>
                </a:moveTo>
                <a:lnTo>
                  <a:pt x="1038" y="230"/>
                </a:lnTo>
                <a:lnTo>
                  <a:pt x="1040" y="232"/>
                </a:lnTo>
                <a:lnTo>
                  <a:pt x="1044" y="236"/>
                </a:lnTo>
                <a:lnTo>
                  <a:pt x="1054" y="238"/>
                </a:lnTo>
                <a:lnTo>
                  <a:pt x="1066" y="236"/>
                </a:lnTo>
                <a:lnTo>
                  <a:pt x="1070" y="234"/>
                </a:lnTo>
                <a:lnTo>
                  <a:pt x="1072" y="232"/>
                </a:lnTo>
                <a:lnTo>
                  <a:pt x="1066" y="228"/>
                </a:lnTo>
                <a:lnTo>
                  <a:pt x="1056" y="226"/>
                </a:lnTo>
                <a:lnTo>
                  <a:pt x="1048" y="228"/>
                </a:lnTo>
                <a:lnTo>
                  <a:pt x="1038" y="230"/>
                </a:lnTo>
                <a:close/>
                <a:moveTo>
                  <a:pt x="852" y="234"/>
                </a:moveTo>
                <a:lnTo>
                  <a:pt x="852" y="234"/>
                </a:lnTo>
                <a:lnTo>
                  <a:pt x="848" y="234"/>
                </a:lnTo>
                <a:lnTo>
                  <a:pt x="846" y="234"/>
                </a:lnTo>
                <a:lnTo>
                  <a:pt x="840" y="232"/>
                </a:lnTo>
                <a:lnTo>
                  <a:pt x="840" y="236"/>
                </a:lnTo>
                <a:lnTo>
                  <a:pt x="838" y="240"/>
                </a:lnTo>
                <a:lnTo>
                  <a:pt x="848" y="240"/>
                </a:lnTo>
                <a:lnTo>
                  <a:pt x="850" y="238"/>
                </a:lnTo>
                <a:lnTo>
                  <a:pt x="852" y="234"/>
                </a:lnTo>
                <a:close/>
                <a:moveTo>
                  <a:pt x="478" y="274"/>
                </a:moveTo>
                <a:lnTo>
                  <a:pt x="478" y="274"/>
                </a:lnTo>
                <a:lnTo>
                  <a:pt x="476" y="270"/>
                </a:lnTo>
                <a:lnTo>
                  <a:pt x="474" y="268"/>
                </a:lnTo>
                <a:lnTo>
                  <a:pt x="466" y="264"/>
                </a:lnTo>
                <a:lnTo>
                  <a:pt x="458" y="262"/>
                </a:lnTo>
                <a:lnTo>
                  <a:pt x="452" y="262"/>
                </a:lnTo>
                <a:lnTo>
                  <a:pt x="458" y="266"/>
                </a:lnTo>
                <a:lnTo>
                  <a:pt x="464" y="272"/>
                </a:lnTo>
                <a:lnTo>
                  <a:pt x="470" y="274"/>
                </a:lnTo>
                <a:lnTo>
                  <a:pt x="474" y="274"/>
                </a:lnTo>
                <a:lnTo>
                  <a:pt x="478" y="274"/>
                </a:lnTo>
                <a:close/>
                <a:moveTo>
                  <a:pt x="456" y="434"/>
                </a:moveTo>
                <a:lnTo>
                  <a:pt x="456" y="434"/>
                </a:lnTo>
                <a:lnTo>
                  <a:pt x="456" y="430"/>
                </a:lnTo>
                <a:lnTo>
                  <a:pt x="452" y="426"/>
                </a:lnTo>
                <a:lnTo>
                  <a:pt x="444" y="424"/>
                </a:lnTo>
                <a:lnTo>
                  <a:pt x="444" y="430"/>
                </a:lnTo>
                <a:lnTo>
                  <a:pt x="448" y="434"/>
                </a:lnTo>
                <a:lnTo>
                  <a:pt x="452" y="436"/>
                </a:lnTo>
                <a:lnTo>
                  <a:pt x="456" y="434"/>
                </a:lnTo>
                <a:close/>
                <a:moveTo>
                  <a:pt x="1584" y="548"/>
                </a:moveTo>
                <a:lnTo>
                  <a:pt x="1584" y="538"/>
                </a:lnTo>
                <a:lnTo>
                  <a:pt x="1574" y="538"/>
                </a:lnTo>
                <a:lnTo>
                  <a:pt x="1572" y="544"/>
                </a:lnTo>
                <a:lnTo>
                  <a:pt x="1574" y="548"/>
                </a:lnTo>
                <a:lnTo>
                  <a:pt x="1578" y="550"/>
                </a:lnTo>
                <a:lnTo>
                  <a:pt x="1584" y="548"/>
                </a:lnTo>
                <a:close/>
                <a:moveTo>
                  <a:pt x="1626" y="588"/>
                </a:moveTo>
                <a:lnTo>
                  <a:pt x="1626" y="588"/>
                </a:lnTo>
                <a:lnTo>
                  <a:pt x="1620" y="586"/>
                </a:lnTo>
                <a:lnTo>
                  <a:pt x="1612" y="586"/>
                </a:lnTo>
                <a:lnTo>
                  <a:pt x="1612" y="588"/>
                </a:lnTo>
                <a:lnTo>
                  <a:pt x="1614" y="590"/>
                </a:lnTo>
                <a:lnTo>
                  <a:pt x="1618" y="592"/>
                </a:lnTo>
                <a:lnTo>
                  <a:pt x="1622" y="592"/>
                </a:lnTo>
                <a:lnTo>
                  <a:pt x="1624" y="590"/>
                </a:lnTo>
                <a:lnTo>
                  <a:pt x="1626" y="588"/>
                </a:lnTo>
                <a:close/>
                <a:moveTo>
                  <a:pt x="1708" y="782"/>
                </a:moveTo>
                <a:lnTo>
                  <a:pt x="1708" y="782"/>
                </a:lnTo>
                <a:lnTo>
                  <a:pt x="1710" y="780"/>
                </a:lnTo>
                <a:lnTo>
                  <a:pt x="1712" y="778"/>
                </a:lnTo>
                <a:lnTo>
                  <a:pt x="1714" y="776"/>
                </a:lnTo>
                <a:lnTo>
                  <a:pt x="1714" y="772"/>
                </a:lnTo>
                <a:lnTo>
                  <a:pt x="1710" y="772"/>
                </a:lnTo>
                <a:lnTo>
                  <a:pt x="1708" y="770"/>
                </a:lnTo>
                <a:lnTo>
                  <a:pt x="1704" y="770"/>
                </a:lnTo>
                <a:lnTo>
                  <a:pt x="1700" y="770"/>
                </a:lnTo>
                <a:lnTo>
                  <a:pt x="1700" y="774"/>
                </a:lnTo>
                <a:lnTo>
                  <a:pt x="1702" y="778"/>
                </a:lnTo>
                <a:lnTo>
                  <a:pt x="1708" y="782"/>
                </a:lnTo>
                <a:close/>
                <a:moveTo>
                  <a:pt x="106" y="862"/>
                </a:moveTo>
                <a:lnTo>
                  <a:pt x="106" y="862"/>
                </a:lnTo>
                <a:lnTo>
                  <a:pt x="112" y="860"/>
                </a:lnTo>
                <a:lnTo>
                  <a:pt x="116" y="856"/>
                </a:lnTo>
                <a:lnTo>
                  <a:pt x="120" y="852"/>
                </a:lnTo>
                <a:lnTo>
                  <a:pt x="126" y="850"/>
                </a:lnTo>
                <a:lnTo>
                  <a:pt x="126" y="842"/>
                </a:lnTo>
                <a:lnTo>
                  <a:pt x="128" y="838"/>
                </a:lnTo>
                <a:lnTo>
                  <a:pt x="130" y="834"/>
                </a:lnTo>
                <a:lnTo>
                  <a:pt x="132" y="830"/>
                </a:lnTo>
                <a:lnTo>
                  <a:pt x="122" y="834"/>
                </a:lnTo>
                <a:lnTo>
                  <a:pt x="114" y="842"/>
                </a:lnTo>
                <a:lnTo>
                  <a:pt x="100" y="858"/>
                </a:lnTo>
                <a:lnTo>
                  <a:pt x="104" y="860"/>
                </a:lnTo>
                <a:lnTo>
                  <a:pt x="106" y="862"/>
                </a:lnTo>
                <a:close/>
                <a:moveTo>
                  <a:pt x="156" y="852"/>
                </a:moveTo>
                <a:lnTo>
                  <a:pt x="156" y="852"/>
                </a:lnTo>
                <a:lnTo>
                  <a:pt x="150" y="852"/>
                </a:lnTo>
                <a:lnTo>
                  <a:pt x="148" y="850"/>
                </a:lnTo>
                <a:lnTo>
                  <a:pt x="148" y="846"/>
                </a:lnTo>
                <a:lnTo>
                  <a:pt x="144" y="844"/>
                </a:lnTo>
                <a:lnTo>
                  <a:pt x="144" y="848"/>
                </a:lnTo>
                <a:lnTo>
                  <a:pt x="142" y="852"/>
                </a:lnTo>
                <a:lnTo>
                  <a:pt x="136" y="858"/>
                </a:lnTo>
                <a:lnTo>
                  <a:pt x="130" y="864"/>
                </a:lnTo>
                <a:lnTo>
                  <a:pt x="130" y="868"/>
                </a:lnTo>
                <a:lnTo>
                  <a:pt x="130" y="874"/>
                </a:lnTo>
                <a:lnTo>
                  <a:pt x="134" y="872"/>
                </a:lnTo>
                <a:lnTo>
                  <a:pt x="138" y="870"/>
                </a:lnTo>
                <a:lnTo>
                  <a:pt x="144" y="864"/>
                </a:lnTo>
                <a:lnTo>
                  <a:pt x="150" y="858"/>
                </a:lnTo>
                <a:lnTo>
                  <a:pt x="156" y="852"/>
                </a:lnTo>
                <a:close/>
                <a:moveTo>
                  <a:pt x="126" y="884"/>
                </a:moveTo>
                <a:lnTo>
                  <a:pt x="126" y="884"/>
                </a:lnTo>
                <a:lnTo>
                  <a:pt x="124" y="888"/>
                </a:lnTo>
                <a:lnTo>
                  <a:pt x="124" y="890"/>
                </a:lnTo>
                <a:lnTo>
                  <a:pt x="124" y="894"/>
                </a:lnTo>
                <a:lnTo>
                  <a:pt x="132" y="894"/>
                </a:lnTo>
                <a:lnTo>
                  <a:pt x="132" y="886"/>
                </a:lnTo>
                <a:lnTo>
                  <a:pt x="130" y="884"/>
                </a:lnTo>
                <a:lnTo>
                  <a:pt x="126" y="884"/>
                </a:lnTo>
                <a:close/>
                <a:moveTo>
                  <a:pt x="4" y="964"/>
                </a:moveTo>
                <a:lnTo>
                  <a:pt x="4" y="964"/>
                </a:lnTo>
                <a:lnTo>
                  <a:pt x="8" y="964"/>
                </a:lnTo>
                <a:lnTo>
                  <a:pt x="12" y="962"/>
                </a:lnTo>
                <a:lnTo>
                  <a:pt x="14" y="958"/>
                </a:lnTo>
                <a:lnTo>
                  <a:pt x="14" y="954"/>
                </a:lnTo>
                <a:lnTo>
                  <a:pt x="12" y="952"/>
                </a:lnTo>
                <a:lnTo>
                  <a:pt x="8" y="952"/>
                </a:lnTo>
                <a:lnTo>
                  <a:pt x="2" y="954"/>
                </a:lnTo>
                <a:lnTo>
                  <a:pt x="0" y="956"/>
                </a:lnTo>
                <a:lnTo>
                  <a:pt x="0" y="960"/>
                </a:lnTo>
                <a:lnTo>
                  <a:pt x="2" y="962"/>
                </a:lnTo>
                <a:lnTo>
                  <a:pt x="4" y="964"/>
                </a:lnTo>
                <a:close/>
                <a:moveTo>
                  <a:pt x="48" y="986"/>
                </a:moveTo>
                <a:lnTo>
                  <a:pt x="48" y="986"/>
                </a:lnTo>
                <a:lnTo>
                  <a:pt x="48" y="992"/>
                </a:lnTo>
                <a:lnTo>
                  <a:pt x="44" y="1000"/>
                </a:lnTo>
                <a:lnTo>
                  <a:pt x="38" y="1016"/>
                </a:lnTo>
                <a:lnTo>
                  <a:pt x="34" y="1024"/>
                </a:lnTo>
                <a:lnTo>
                  <a:pt x="34" y="1030"/>
                </a:lnTo>
                <a:lnTo>
                  <a:pt x="38" y="1034"/>
                </a:lnTo>
                <a:lnTo>
                  <a:pt x="46" y="1036"/>
                </a:lnTo>
                <a:lnTo>
                  <a:pt x="46" y="1028"/>
                </a:lnTo>
                <a:lnTo>
                  <a:pt x="46" y="1020"/>
                </a:lnTo>
                <a:lnTo>
                  <a:pt x="52" y="1006"/>
                </a:lnTo>
                <a:lnTo>
                  <a:pt x="54" y="1000"/>
                </a:lnTo>
                <a:lnTo>
                  <a:pt x="56" y="994"/>
                </a:lnTo>
                <a:lnTo>
                  <a:pt x="54" y="990"/>
                </a:lnTo>
                <a:lnTo>
                  <a:pt x="48" y="986"/>
                </a:lnTo>
                <a:close/>
                <a:moveTo>
                  <a:pt x="1732" y="1110"/>
                </a:moveTo>
                <a:lnTo>
                  <a:pt x="1732" y="1110"/>
                </a:lnTo>
                <a:lnTo>
                  <a:pt x="1734" y="1112"/>
                </a:lnTo>
                <a:lnTo>
                  <a:pt x="1734" y="1116"/>
                </a:lnTo>
                <a:lnTo>
                  <a:pt x="1732" y="1124"/>
                </a:lnTo>
                <a:lnTo>
                  <a:pt x="1732" y="1128"/>
                </a:lnTo>
                <a:lnTo>
                  <a:pt x="1734" y="1132"/>
                </a:lnTo>
                <a:lnTo>
                  <a:pt x="1738" y="1134"/>
                </a:lnTo>
                <a:lnTo>
                  <a:pt x="1738" y="1126"/>
                </a:lnTo>
                <a:lnTo>
                  <a:pt x="1738" y="1118"/>
                </a:lnTo>
                <a:lnTo>
                  <a:pt x="1738" y="1112"/>
                </a:lnTo>
                <a:lnTo>
                  <a:pt x="1736" y="1110"/>
                </a:lnTo>
                <a:lnTo>
                  <a:pt x="1732" y="1110"/>
                </a:lnTo>
                <a:close/>
                <a:moveTo>
                  <a:pt x="1730" y="1154"/>
                </a:moveTo>
                <a:lnTo>
                  <a:pt x="1730" y="1154"/>
                </a:lnTo>
                <a:lnTo>
                  <a:pt x="1730" y="1162"/>
                </a:lnTo>
                <a:lnTo>
                  <a:pt x="1728" y="1168"/>
                </a:lnTo>
                <a:lnTo>
                  <a:pt x="1728" y="1174"/>
                </a:lnTo>
                <a:lnTo>
                  <a:pt x="1730" y="1176"/>
                </a:lnTo>
                <a:lnTo>
                  <a:pt x="1734" y="1178"/>
                </a:lnTo>
                <a:lnTo>
                  <a:pt x="1732" y="1174"/>
                </a:lnTo>
                <a:lnTo>
                  <a:pt x="1732" y="1170"/>
                </a:lnTo>
                <a:lnTo>
                  <a:pt x="1734" y="1164"/>
                </a:lnTo>
                <a:lnTo>
                  <a:pt x="1734" y="1158"/>
                </a:lnTo>
                <a:lnTo>
                  <a:pt x="1732" y="1156"/>
                </a:lnTo>
                <a:lnTo>
                  <a:pt x="1730" y="1154"/>
                </a:lnTo>
                <a:close/>
                <a:moveTo>
                  <a:pt x="106" y="1196"/>
                </a:moveTo>
                <a:lnTo>
                  <a:pt x="106" y="1196"/>
                </a:lnTo>
                <a:lnTo>
                  <a:pt x="110" y="1198"/>
                </a:lnTo>
                <a:lnTo>
                  <a:pt x="114" y="1200"/>
                </a:lnTo>
                <a:lnTo>
                  <a:pt x="108" y="1202"/>
                </a:lnTo>
                <a:lnTo>
                  <a:pt x="104" y="1204"/>
                </a:lnTo>
                <a:lnTo>
                  <a:pt x="100" y="1212"/>
                </a:lnTo>
                <a:lnTo>
                  <a:pt x="94" y="1218"/>
                </a:lnTo>
                <a:lnTo>
                  <a:pt x="92" y="1220"/>
                </a:lnTo>
                <a:lnTo>
                  <a:pt x="88" y="1218"/>
                </a:lnTo>
                <a:lnTo>
                  <a:pt x="86" y="1236"/>
                </a:lnTo>
                <a:lnTo>
                  <a:pt x="86" y="1244"/>
                </a:lnTo>
                <a:lnTo>
                  <a:pt x="88" y="1250"/>
                </a:lnTo>
                <a:lnTo>
                  <a:pt x="90" y="1250"/>
                </a:lnTo>
                <a:lnTo>
                  <a:pt x="92" y="1252"/>
                </a:lnTo>
                <a:lnTo>
                  <a:pt x="106" y="1246"/>
                </a:lnTo>
                <a:lnTo>
                  <a:pt x="118" y="1242"/>
                </a:lnTo>
                <a:lnTo>
                  <a:pt x="132" y="1238"/>
                </a:lnTo>
                <a:lnTo>
                  <a:pt x="144" y="1232"/>
                </a:lnTo>
                <a:lnTo>
                  <a:pt x="146" y="1226"/>
                </a:lnTo>
                <a:lnTo>
                  <a:pt x="146" y="1222"/>
                </a:lnTo>
                <a:lnTo>
                  <a:pt x="144" y="1214"/>
                </a:lnTo>
                <a:lnTo>
                  <a:pt x="140" y="1208"/>
                </a:lnTo>
                <a:lnTo>
                  <a:pt x="136" y="1198"/>
                </a:lnTo>
                <a:lnTo>
                  <a:pt x="132" y="1200"/>
                </a:lnTo>
                <a:lnTo>
                  <a:pt x="128" y="1200"/>
                </a:lnTo>
                <a:lnTo>
                  <a:pt x="120" y="1198"/>
                </a:lnTo>
                <a:lnTo>
                  <a:pt x="112" y="1194"/>
                </a:lnTo>
                <a:lnTo>
                  <a:pt x="108" y="1194"/>
                </a:lnTo>
                <a:lnTo>
                  <a:pt x="106" y="1196"/>
                </a:lnTo>
                <a:close/>
                <a:moveTo>
                  <a:pt x="1700" y="1296"/>
                </a:moveTo>
                <a:lnTo>
                  <a:pt x="1700" y="1296"/>
                </a:lnTo>
                <a:lnTo>
                  <a:pt x="1698" y="1300"/>
                </a:lnTo>
                <a:lnTo>
                  <a:pt x="1698" y="1304"/>
                </a:lnTo>
                <a:lnTo>
                  <a:pt x="1700" y="1308"/>
                </a:lnTo>
                <a:lnTo>
                  <a:pt x="1704" y="1310"/>
                </a:lnTo>
                <a:lnTo>
                  <a:pt x="1706" y="1302"/>
                </a:lnTo>
                <a:lnTo>
                  <a:pt x="1704" y="1298"/>
                </a:lnTo>
                <a:lnTo>
                  <a:pt x="1700" y="1296"/>
                </a:lnTo>
                <a:close/>
                <a:moveTo>
                  <a:pt x="492" y="1520"/>
                </a:moveTo>
                <a:lnTo>
                  <a:pt x="492" y="1520"/>
                </a:lnTo>
                <a:lnTo>
                  <a:pt x="490" y="1500"/>
                </a:lnTo>
                <a:lnTo>
                  <a:pt x="486" y="1492"/>
                </a:lnTo>
                <a:lnTo>
                  <a:pt x="482" y="1484"/>
                </a:lnTo>
                <a:lnTo>
                  <a:pt x="486" y="1486"/>
                </a:lnTo>
                <a:lnTo>
                  <a:pt x="488" y="1486"/>
                </a:lnTo>
                <a:lnTo>
                  <a:pt x="490" y="1484"/>
                </a:lnTo>
                <a:lnTo>
                  <a:pt x="486" y="1482"/>
                </a:lnTo>
                <a:lnTo>
                  <a:pt x="484" y="1480"/>
                </a:lnTo>
                <a:lnTo>
                  <a:pt x="480" y="1478"/>
                </a:lnTo>
                <a:lnTo>
                  <a:pt x="478" y="1480"/>
                </a:lnTo>
                <a:lnTo>
                  <a:pt x="478" y="1482"/>
                </a:lnTo>
                <a:lnTo>
                  <a:pt x="476" y="1490"/>
                </a:lnTo>
                <a:lnTo>
                  <a:pt x="476" y="1502"/>
                </a:lnTo>
                <a:lnTo>
                  <a:pt x="478" y="1510"/>
                </a:lnTo>
                <a:lnTo>
                  <a:pt x="482" y="1514"/>
                </a:lnTo>
                <a:lnTo>
                  <a:pt x="486" y="1518"/>
                </a:lnTo>
                <a:lnTo>
                  <a:pt x="492" y="1520"/>
                </a:lnTo>
                <a:close/>
                <a:moveTo>
                  <a:pt x="480" y="1526"/>
                </a:moveTo>
                <a:lnTo>
                  <a:pt x="480" y="1526"/>
                </a:lnTo>
                <a:lnTo>
                  <a:pt x="486" y="1538"/>
                </a:lnTo>
                <a:lnTo>
                  <a:pt x="492" y="1544"/>
                </a:lnTo>
                <a:lnTo>
                  <a:pt x="498" y="1546"/>
                </a:lnTo>
                <a:lnTo>
                  <a:pt x="496" y="1534"/>
                </a:lnTo>
                <a:lnTo>
                  <a:pt x="492" y="1522"/>
                </a:lnTo>
                <a:lnTo>
                  <a:pt x="486" y="1522"/>
                </a:lnTo>
                <a:lnTo>
                  <a:pt x="480" y="1526"/>
                </a:lnTo>
                <a:close/>
                <a:moveTo>
                  <a:pt x="426" y="1536"/>
                </a:moveTo>
                <a:lnTo>
                  <a:pt x="426" y="1536"/>
                </a:lnTo>
                <a:lnTo>
                  <a:pt x="420" y="1536"/>
                </a:lnTo>
                <a:lnTo>
                  <a:pt x="414" y="1534"/>
                </a:lnTo>
                <a:lnTo>
                  <a:pt x="414" y="1540"/>
                </a:lnTo>
                <a:lnTo>
                  <a:pt x="416" y="1546"/>
                </a:lnTo>
                <a:lnTo>
                  <a:pt x="420" y="1560"/>
                </a:lnTo>
                <a:lnTo>
                  <a:pt x="422" y="1554"/>
                </a:lnTo>
                <a:lnTo>
                  <a:pt x="424" y="1548"/>
                </a:lnTo>
                <a:lnTo>
                  <a:pt x="424" y="1542"/>
                </a:lnTo>
                <a:lnTo>
                  <a:pt x="420" y="1538"/>
                </a:lnTo>
                <a:lnTo>
                  <a:pt x="424" y="1538"/>
                </a:lnTo>
                <a:lnTo>
                  <a:pt x="426" y="1536"/>
                </a:lnTo>
                <a:close/>
                <a:moveTo>
                  <a:pt x="508" y="1564"/>
                </a:moveTo>
                <a:lnTo>
                  <a:pt x="508" y="1564"/>
                </a:lnTo>
                <a:lnTo>
                  <a:pt x="504" y="1554"/>
                </a:lnTo>
                <a:lnTo>
                  <a:pt x="500" y="1550"/>
                </a:lnTo>
                <a:lnTo>
                  <a:pt x="492" y="1548"/>
                </a:lnTo>
                <a:lnTo>
                  <a:pt x="494" y="1554"/>
                </a:lnTo>
                <a:lnTo>
                  <a:pt x="498" y="1558"/>
                </a:lnTo>
                <a:lnTo>
                  <a:pt x="502" y="1562"/>
                </a:lnTo>
                <a:lnTo>
                  <a:pt x="508" y="1564"/>
                </a:lnTo>
                <a:close/>
                <a:moveTo>
                  <a:pt x="338" y="1554"/>
                </a:moveTo>
                <a:lnTo>
                  <a:pt x="326" y="1554"/>
                </a:lnTo>
                <a:lnTo>
                  <a:pt x="326" y="1556"/>
                </a:lnTo>
                <a:lnTo>
                  <a:pt x="326" y="1560"/>
                </a:lnTo>
                <a:lnTo>
                  <a:pt x="330" y="1564"/>
                </a:lnTo>
                <a:lnTo>
                  <a:pt x="336" y="1564"/>
                </a:lnTo>
                <a:lnTo>
                  <a:pt x="338" y="1564"/>
                </a:lnTo>
                <a:lnTo>
                  <a:pt x="340" y="1562"/>
                </a:lnTo>
                <a:lnTo>
                  <a:pt x="338" y="1560"/>
                </a:lnTo>
                <a:lnTo>
                  <a:pt x="338" y="1554"/>
                </a:lnTo>
                <a:close/>
                <a:moveTo>
                  <a:pt x="584" y="1582"/>
                </a:moveTo>
                <a:lnTo>
                  <a:pt x="584" y="1582"/>
                </a:lnTo>
                <a:lnTo>
                  <a:pt x="592" y="1586"/>
                </a:lnTo>
                <a:lnTo>
                  <a:pt x="594" y="1586"/>
                </a:lnTo>
                <a:lnTo>
                  <a:pt x="596" y="1582"/>
                </a:lnTo>
                <a:lnTo>
                  <a:pt x="590" y="1578"/>
                </a:lnTo>
                <a:lnTo>
                  <a:pt x="586" y="1578"/>
                </a:lnTo>
                <a:lnTo>
                  <a:pt x="584" y="1582"/>
                </a:lnTo>
                <a:close/>
                <a:moveTo>
                  <a:pt x="574" y="1740"/>
                </a:moveTo>
                <a:lnTo>
                  <a:pt x="574" y="1740"/>
                </a:lnTo>
                <a:lnTo>
                  <a:pt x="578" y="1740"/>
                </a:lnTo>
                <a:lnTo>
                  <a:pt x="580" y="1742"/>
                </a:lnTo>
                <a:lnTo>
                  <a:pt x="584" y="1746"/>
                </a:lnTo>
                <a:lnTo>
                  <a:pt x="588" y="1748"/>
                </a:lnTo>
                <a:lnTo>
                  <a:pt x="590" y="1748"/>
                </a:lnTo>
                <a:lnTo>
                  <a:pt x="592" y="1744"/>
                </a:lnTo>
                <a:lnTo>
                  <a:pt x="588" y="1742"/>
                </a:lnTo>
                <a:lnTo>
                  <a:pt x="582" y="1738"/>
                </a:lnTo>
                <a:lnTo>
                  <a:pt x="578" y="1738"/>
                </a:lnTo>
                <a:lnTo>
                  <a:pt x="576" y="1738"/>
                </a:lnTo>
                <a:lnTo>
                  <a:pt x="574" y="1740"/>
                </a:lnTo>
                <a:close/>
                <a:moveTo>
                  <a:pt x="690" y="1740"/>
                </a:moveTo>
                <a:lnTo>
                  <a:pt x="690" y="1740"/>
                </a:lnTo>
                <a:lnTo>
                  <a:pt x="694" y="1742"/>
                </a:lnTo>
                <a:lnTo>
                  <a:pt x="700" y="1744"/>
                </a:lnTo>
                <a:lnTo>
                  <a:pt x="706" y="1744"/>
                </a:lnTo>
                <a:lnTo>
                  <a:pt x="708" y="1742"/>
                </a:lnTo>
                <a:lnTo>
                  <a:pt x="708" y="1740"/>
                </a:lnTo>
                <a:lnTo>
                  <a:pt x="698" y="1738"/>
                </a:lnTo>
                <a:lnTo>
                  <a:pt x="694" y="1738"/>
                </a:lnTo>
                <a:lnTo>
                  <a:pt x="692" y="1738"/>
                </a:lnTo>
                <a:lnTo>
                  <a:pt x="690" y="1740"/>
                </a:lnTo>
                <a:close/>
                <a:moveTo>
                  <a:pt x="750" y="1760"/>
                </a:moveTo>
                <a:lnTo>
                  <a:pt x="750" y="1760"/>
                </a:lnTo>
                <a:lnTo>
                  <a:pt x="754" y="1760"/>
                </a:lnTo>
                <a:lnTo>
                  <a:pt x="756" y="1760"/>
                </a:lnTo>
                <a:lnTo>
                  <a:pt x="758" y="1762"/>
                </a:lnTo>
                <a:lnTo>
                  <a:pt x="762" y="1762"/>
                </a:lnTo>
                <a:lnTo>
                  <a:pt x="762" y="1758"/>
                </a:lnTo>
                <a:lnTo>
                  <a:pt x="762" y="1756"/>
                </a:lnTo>
                <a:lnTo>
                  <a:pt x="758" y="1754"/>
                </a:lnTo>
                <a:lnTo>
                  <a:pt x="754" y="1756"/>
                </a:lnTo>
                <a:lnTo>
                  <a:pt x="750" y="1760"/>
                </a:lnTo>
                <a:close/>
                <a:moveTo>
                  <a:pt x="916" y="1770"/>
                </a:moveTo>
                <a:lnTo>
                  <a:pt x="916" y="1770"/>
                </a:lnTo>
                <a:lnTo>
                  <a:pt x="916" y="1774"/>
                </a:lnTo>
                <a:lnTo>
                  <a:pt x="918" y="1776"/>
                </a:lnTo>
                <a:lnTo>
                  <a:pt x="918" y="1778"/>
                </a:lnTo>
                <a:lnTo>
                  <a:pt x="916" y="1780"/>
                </a:lnTo>
                <a:lnTo>
                  <a:pt x="922" y="1778"/>
                </a:lnTo>
                <a:lnTo>
                  <a:pt x="928" y="1776"/>
                </a:lnTo>
                <a:lnTo>
                  <a:pt x="940" y="1776"/>
                </a:lnTo>
                <a:lnTo>
                  <a:pt x="950" y="1776"/>
                </a:lnTo>
                <a:lnTo>
                  <a:pt x="954" y="1774"/>
                </a:lnTo>
                <a:lnTo>
                  <a:pt x="958" y="1772"/>
                </a:lnTo>
                <a:lnTo>
                  <a:pt x="946" y="1774"/>
                </a:lnTo>
                <a:lnTo>
                  <a:pt x="938" y="1772"/>
                </a:lnTo>
                <a:lnTo>
                  <a:pt x="930" y="1770"/>
                </a:lnTo>
                <a:lnTo>
                  <a:pt x="916" y="1770"/>
                </a:lnTo>
                <a:close/>
                <a:moveTo>
                  <a:pt x="974" y="1774"/>
                </a:moveTo>
                <a:lnTo>
                  <a:pt x="974" y="1774"/>
                </a:lnTo>
                <a:lnTo>
                  <a:pt x="986" y="1776"/>
                </a:lnTo>
                <a:lnTo>
                  <a:pt x="1000" y="1776"/>
                </a:lnTo>
                <a:lnTo>
                  <a:pt x="1012" y="1776"/>
                </a:lnTo>
                <a:lnTo>
                  <a:pt x="1018" y="1776"/>
                </a:lnTo>
                <a:lnTo>
                  <a:pt x="1022" y="1772"/>
                </a:lnTo>
                <a:lnTo>
                  <a:pt x="1010" y="1770"/>
                </a:lnTo>
                <a:lnTo>
                  <a:pt x="996" y="1770"/>
                </a:lnTo>
                <a:lnTo>
                  <a:pt x="984" y="1770"/>
                </a:lnTo>
                <a:lnTo>
                  <a:pt x="974" y="1774"/>
                </a:lnTo>
                <a:close/>
                <a:moveTo>
                  <a:pt x="688" y="1780"/>
                </a:moveTo>
                <a:lnTo>
                  <a:pt x="688" y="1780"/>
                </a:lnTo>
                <a:lnTo>
                  <a:pt x="688" y="1784"/>
                </a:lnTo>
                <a:lnTo>
                  <a:pt x="688" y="1788"/>
                </a:lnTo>
                <a:lnTo>
                  <a:pt x="694" y="1792"/>
                </a:lnTo>
                <a:lnTo>
                  <a:pt x="700" y="1794"/>
                </a:lnTo>
                <a:lnTo>
                  <a:pt x="706" y="1792"/>
                </a:lnTo>
                <a:lnTo>
                  <a:pt x="702" y="1790"/>
                </a:lnTo>
                <a:lnTo>
                  <a:pt x="698" y="1784"/>
                </a:lnTo>
                <a:lnTo>
                  <a:pt x="694" y="1780"/>
                </a:lnTo>
                <a:lnTo>
                  <a:pt x="692" y="1780"/>
                </a:lnTo>
                <a:lnTo>
                  <a:pt x="688" y="1780"/>
                </a:lnTo>
                <a:close/>
                <a:moveTo>
                  <a:pt x="1028" y="184"/>
                </a:moveTo>
                <a:lnTo>
                  <a:pt x="1028" y="184"/>
                </a:lnTo>
                <a:lnTo>
                  <a:pt x="1032" y="186"/>
                </a:lnTo>
                <a:lnTo>
                  <a:pt x="1034" y="186"/>
                </a:lnTo>
                <a:lnTo>
                  <a:pt x="1036" y="188"/>
                </a:lnTo>
                <a:lnTo>
                  <a:pt x="1058" y="190"/>
                </a:lnTo>
                <a:lnTo>
                  <a:pt x="1060" y="188"/>
                </a:lnTo>
                <a:lnTo>
                  <a:pt x="1050" y="186"/>
                </a:lnTo>
                <a:lnTo>
                  <a:pt x="1036" y="184"/>
                </a:lnTo>
                <a:lnTo>
                  <a:pt x="1034" y="182"/>
                </a:lnTo>
                <a:lnTo>
                  <a:pt x="1028" y="182"/>
                </a:lnTo>
                <a:lnTo>
                  <a:pt x="1026" y="184"/>
                </a:lnTo>
                <a:lnTo>
                  <a:pt x="1028" y="184"/>
                </a:lnTo>
                <a:close/>
                <a:moveTo>
                  <a:pt x="1144" y="1722"/>
                </a:moveTo>
                <a:lnTo>
                  <a:pt x="1144" y="1722"/>
                </a:lnTo>
                <a:lnTo>
                  <a:pt x="1140" y="1726"/>
                </a:lnTo>
                <a:lnTo>
                  <a:pt x="1144" y="1722"/>
                </a:lnTo>
                <a:close/>
                <a:moveTo>
                  <a:pt x="1098" y="1760"/>
                </a:moveTo>
                <a:lnTo>
                  <a:pt x="1098" y="1760"/>
                </a:lnTo>
                <a:lnTo>
                  <a:pt x="1092" y="1760"/>
                </a:lnTo>
                <a:lnTo>
                  <a:pt x="1096" y="1762"/>
                </a:lnTo>
                <a:lnTo>
                  <a:pt x="1096" y="1760"/>
                </a:lnTo>
                <a:lnTo>
                  <a:pt x="1098" y="1760"/>
                </a:lnTo>
                <a:close/>
                <a:moveTo>
                  <a:pt x="1090" y="1760"/>
                </a:moveTo>
                <a:lnTo>
                  <a:pt x="1090" y="1760"/>
                </a:lnTo>
                <a:lnTo>
                  <a:pt x="1092" y="1760"/>
                </a:lnTo>
                <a:lnTo>
                  <a:pt x="1090" y="1760"/>
                </a:lnTo>
                <a:close/>
                <a:moveTo>
                  <a:pt x="1738" y="1026"/>
                </a:moveTo>
                <a:lnTo>
                  <a:pt x="1738" y="1026"/>
                </a:lnTo>
                <a:lnTo>
                  <a:pt x="1732" y="1026"/>
                </a:lnTo>
                <a:lnTo>
                  <a:pt x="1730" y="1026"/>
                </a:lnTo>
                <a:lnTo>
                  <a:pt x="1730" y="1024"/>
                </a:lnTo>
                <a:lnTo>
                  <a:pt x="1728" y="1002"/>
                </a:lnTo>
                <a:lnTo>
                  <a:pt x="1726" y="978"/>
                </a:lnTo>
                <a:lnTo>
                  <a:pt x="1716" y="928"/>
                </a:lnTo>
                <a:lnTo>
                  <a:pt x="1706" y="876"/>
                </a:lnTo>
                <a:lnTo>
                  <a:pt x="1696" y="826"/>
                </a:lnTo>
                <a:lnTo>
                  <a:pt x="1700" y="816"/>
                </a:lnTo>
                <a:lnTo>
                  <a:pt x="1704" y="810"/>
                </a:lnTo>
                <a:lnTo>
                  <a:pt x="1704" y="804"/>
                </a:lnTo>
                <a:lnTo>
                  <a:pt x="1696" y="804"/>
                </a:lnTo>
                <a:lnTo>
                  <a:pt x="1690" y="800"/>
                </a:lnTo>
                <a:lnTo>
                  <a:pt x="1682" y="788"/>
                </a:lnTo>
                <a:lnTo>
                  <a:pt x="1682" y="790"/>
                </a:lnTo>
                <a:lnTo>
                  <a:pt x="1680" y="792"/>
                </a:lnTo>
                <a:lnTo>
                  <a:pt x="1674" y="794"/>
                </a:lnTo>
                <a:lnTo>
                  <a:pt x="1666" y="792"/>
                </a:lnTo>
                <a:lnTo>
                  <a:pt x="1662" y="788"/>
                </a:lnTo>
                <a:lnTo>
                  <a:pt x="1662" y="780"/>
                </a:lnTo>
                <a:lnTo>
                  <a:pt x="1666" y="774"/>
                </a:lnTo>
                <a:lnTo>
                  <a:pt x="1662" y="764"/>
                </a:lnTo>
                <a:lnTo>
                  <a:pt x="1662" y="758"/>
                </a:lnTo>
                <a:lnTo>
                  <a:pt x="1664" y="754"/>
                </a:lnTo>
                <a:lnTo>
                  <a:pt x="1644" y="718"/>
                </a:lnTo>
                <a:lnTo>
                  <a:pt x="1624" y="684"/>
                </a:lnTo>
                <a:lnTo>
                  <a:pt x="1614" y="666"/>
                </a:lnTo>
                <a:lnTo>
                  <a:pt x="1606" y="646"/>
                </a:lnTo>
                <a:lnTo>
                  <a:pt x="1600" y="626"/>
                </a:lnTo>
                <a:lnTo>
                  <a:pt x="1596" y="606"/>
                </a:lnTo>
                <a:lnTo>
                  <a:pt x="1590" y="602"/>
                </a:lnTo>
                <a:lnTo>
                  <a:pt x="1586" y="596"/>
                </a:lnTo>
                <a:lnTo>
                  <a:pt x="1582" y="590"/>
                </a:lnTo>
                <a:lnTo>
                  <a:pt x="1584" y="582"/>
                </a:lnTo>
                <a:lnTo>
                  <a:pt x="1578" y="582"/>
                </a:lnTo>
                <a:lnTo>
                  <a:pt x="1574" y="584"/>
                </a:lnTo>
                <a:lnTo>
                  <a:pt x="1572" y="586"/>
                </a:lnTo>
                <a:lnTo>
                  <a:pt x="1568" y="588"/>
                </a:lnTo>
                <a:lnTo>
                  <a:pt x="1568" y="584"/>
                </a:lnTo>
                <a:lnTo>
                  <a:pt x="1568" y="582"/>
                </a:lnTo>
                <a:lnTo>
                  <a:pt x="1572" y="580"/>
                </a:lnTo>
                <a:lnTo>
                  <a:pt x="1576" y="578"/>
                </a:lnTo>
                <a:lnTo>
                  <a:pt x="1576" y="576"/>
                </a:lnTo>
                <a:lnTo>
                  <a:pt x="1576" y="572"/>
                </a:lnTo>
                <a:lnTo>
                  <a:pt x="1568" y="572"/>
                </a:lnTo>
                <a:lnTo>
                  <a:pt x="1560" y="572"/>
                </a:lnTo>
                <a:lnTo>
                  <a:pt x="1554" y="570"/>
                </a:lnTo>
                <a:lnTo>
                  <a:pt x="1550" y="566"/>
                </a:lnTo>
                <a:lnTo>
                  <a:pt x="1542" y="558"/>
                </a:lnTo>
                <a:lnTo>
                  <a:pt x="1534" y="548"/>
                </a:lnTo>
                <a:lnTo>
                  <a:pt x="1530" y="536"/>
                </a:lnTo>
                <a:lnTo>
                  <a:pt x="1524" y="528"/>
                </a:lnTo>
                <a:lnTo>
                  <a:pt x="1514" y="520"/>
                </a:lnTo>
                <a:lnTo>
                  <a:pt x="1504" y="514"/>
                </a:lnTo>
                <a:lnTo>
                  <a:pt x="1494" y="508"/>
                </a:lnTo>
                <a:lnTo>
                  <a:pt x="1486" y="500"/>
                </a:lnTo>
                <a:lnTo>
                  <a:pt x="1478" y="492"/>
                </a:lnTo>
                <a:lnTo>
                  <a:pt x="1474" y="482"/>
                </a:lnTo>
                <a:lnTo>
                  <a:pt x="1474" y="472"/>
                </a:lnTo>
                <a:lnTo>
                  <a:pt x="1476" y="464"/>
                </a:lnTo>
                <a:lnTo>
                  <a:pt x="1482" y="448"/>
                </a:lnTo>
                <a:lnTo>
                  <a:pt x="1500" y="416"/>
                </a:lnTo>
                <a:lnTo>
                  <a:pt x="1494" y="418"/>
                </a:lnTo>
                <a:lnTo>
                  <a:pt x="1488" y="420"/>
                </a:lnTo>
                <a:lnTo>
                  <a:pt x="1474" y="424"/>
                </a:lnTo>
                <a:lnTo>
                  <a:pt x="1472" y="414"/>
                </a:lnTo>
                <a:lnTo>
                  <a:pt x="1468" y="404"/>
                </a:lnTo>
                <a:lnTo>
                  <a:pt x="1458" y="386"/>
                </a:lnTo>
                <a:lnTo>
                  <a:pt x="1444" y="370"/>
                </a:lnTo>
                <a:lnTo>
                  <a:pt x="1428" y="354"/>
                </a:lnTo>
                <a:lnTo>
                  <a:pt x="1416" y="338"/>
                </a:lnTo>
                <a:lnTo>
                  <a:pt x="1410" y="330"/>
                </a:lnTo>
                <a:lnTo>
                  <a:pt x="1406" y="322"/>
                </a:lnTo>
                <a:lnTo>
                  <a:pt x="1402" y="312"/>
                </a:lnTo>
                <a:lnTo>
                  <a:pt x="1402" y="302"/>
                </a:lnTo>
                <a:lnTo>
                  <a:pt x="1402" y="292"/>
                </a:lnTo>
                <a:lnTo>
                  <a:pt x="1404" y="282"/>
                </a:lnTo>
                <a:lnTo>
                  <a:pt x="1400" y="282"/>
                </a:lnTo>
                <a:lnTo>
                  <a:pt x="1396" y="284"/>
                </a:lnTo>
                <a:lnTo>
                  <a:pt x="1390" y="290"/>
                </a:lnTo>
                <a:lnTo>
                  <a:pt x="1384" y="296"/>
                </a:lnTo>
                <a:lnTo>
                  <a:pt x="1382" y="298"/>
                </a:lnTo>
                <a:lnTo>
                  <a:pt x="1376" y="300"/>
                </a:lnTo>
                <a:lnTo>
                  <a:pt x="1372" y="298"/>
                </a:lnTo>
                <a:lnTo>
                  <a:pt x="1372" y="294"/>
                </a:lnTo>
                <a:lnTo>
                  <a:pt x="1370" y="288"/>
                </a:lnTo>
                <a:lnTo>
                  <a:pt x="1368" y="286"/>
                </a:lnTo>
                <a:lnTo>
                  <a:pt x="1366" y="290"/>
                </a:lnTo>
                <a:lnTo>
                  <a:pt x="1364" y="294"/>
                </a:lnTo>
                <a:lnTo>
                  <a:pt x="1354" y="288"/>
                </a:lnTo>
                <a:lnTo>
                  <a:pt x="1344" y="282"/>
                </a:lnTo>
                <a:lnTo>
                  <a:pt x="1338" y="278"/>
                </a:lnTo>
                <a:lnTo>
                  <a:pt x="1334" y="276"/>
                </a:lnTo>
                <a:lnTo>
                  <a:pt x="1328" y="278"/>
                </a:lnTo>
                <a:lnTo>
                  <a:pt x="1324" y="282"/>
                </a:lnTo>
                <a:lnTo>
                  <a:pt x="1328" y="284"/>
                </a:lnTo>
                <a:lnTo>
                  <a:pt x="1332" y="284"/>
                </a:lnTo>
                <a:lnTo>
                  <a:pt x="1340" y="282"/>
                </a:lnTo>
                <a:lnTo>
                  <a:pt x="1350" y="292"/>
                </a:lnTo>
                <a:lnTo>
                  <a:pt x="1360" y="300"/>
                </a:lnTo>
                <a:lnTo>
                  <a:pt x="1370" y="308"/>
                </a:lnTo>
                <a:lnTo>
                  <a:pt x="1378" y="320"/>
                </a:lnTo>
                <a:lnTo>
                  <a:pt x="1368" y="326"/>
                </a:lnTo>
                <a:lnTo>
                  <a:pt x="1358" y="332"/>
                </a:lnTo>
                <a:lnTo>
                  <a:pt x="1346" y="336"/>
                </a:lnTo>
                <a:lnTo>
                  <a:pt x="1338" y="344"/>
                </a:lnTo>
                <a:lnTo>
                  <a:pt x="1332" y="340"/>
                </a:lnTo>
                <a:lnTo>
                  <a:pt x="1328" y="338"/>
                </a:lnTo>
                <a:lnTo>
                  <a:pt x="1322" y="334"/>
                </a:lnTo>
                <a:lnTo>
                  <a:pt x="1318" y="330"/>
                </a:lnTo>
                <a:lnTo>
                  <a:pt x="1320" y="326"/>
                </a:lnTo>
                <a:lnTo>
                  <a:pt x="1322" y="324"/>
                </a:lnTo>
                <a:lnTo>
                  <a:pt x="1324" y="320"/>
                </a:lnTo>
                <a:lnTo>
                  <a:pt x="1326" y="318"/>
                </a:lnTo>
                <a:lnTo>
                  <a:pt x="1312" y="322"/>
                </a:lnTo>
                <a:lnTo>
                  <a:pt x="1298" y="322"/>
                </a:lnTo>
                <a:lnTo>
                  <a:pt x="1284" y="318"/>
                </a:lnTo>
                <a:lnTo>
                  <a:pt x="1272" y="310"/>
                </a:lnTo>
                <a:lnTo>
                  <a:pt x="1276" y="304"/>
                </a:lnTo>
                <a:lnTo>
                  <a:pt x="1280" y="296"/>
                </a:lnTo>
                <a:lnTo>
                  <a:pt x="1274" y="300"/>
                </a:lnTo>
                <a:lnTo>
                  <a:pt x="1270" y="302"/>
                </a:lnTo>
                <a:lnTo>
                  <a:pt x="1266" y="306"/>
                </a:lnTo>
                <a:lnTo>
                  <a:pt x="1260" y="308"/>
                </a:lnTo>
                <a:lnTo>
                  <a:pt x="1238" y="300"/>
                </a:lnTo>
                <a:lnTo>
                  <a:pt x="1220" y="294"/>
                </a:lnTo>
                <a:lnTo>
                  <a:pt x="1182" y="274"/>
                </a:lnTo>
                <a:lnTo>
                  <a:pt x="1146" y="258"/>
                </a:lnTo>
                <a:lnTo>
                  <a:pt x="1126" y="250"/>
                </a:lnTo>
                <a:lnTo>
                  <a:pt x="1108" y="244"/>
                </a:lnTo>
                <a:lnTo>
                  <a:pt x="1112" y="246"/>
                </a:lnTo>
                <a:lnTo>
                  <a:pt x="1114" y="250"/>
                </a:lnTo>
                <a:lnTo>
                  <a:pt x="1106" y="260"/>
                </a:lnTo>
                <a:lnTo>
                  <a:pt x="1098" y="264"/>
                </a:lnTo>
                <a:lnTo>
                  <a:pt x="1090" y="268"/>
                </a:lnTo>
                <a:lnTo>
                  <a:pt x="1078" y="268"/>
                </a:lnTo>
                <a:lnTo>
                  <a:pt x="1054" y="264"/>
                </a:lnTo>
                <a:lnTo>
                  <a:pt x="1026" y="260"/>
                </a:lnTo>
                <a:lnTo>
                  <a:pt x="1020" y="250"/>
                </a:lnTo>
                <a:lnTo>
                  <a:pt x="1012" y="242"/>
                </a:lnTo>
                <a:lnTo>
                  <a:pt x="1004" y="236"/>
                </a:lnTo>
                <a:lnTo>
                  <a:pt x="992" y="232"/>
                </a:lnTo>
                <a:lnTo>
                  <a:pt x="986" y="234"/>
                </a:lnTo>
                <a:lnTo>
                  <a:pt x="980" y="238"/>
                </a:lnTo>
                <a:lnTo>
                  <a:pt x="976" y="242"/>
                </a:lnTo>
                <a:lnTo>
                  <a:pt x="968" y="244"/>
                </a:lnTo>
                <a:lnTo>
                  <a:pt x="962" y="240"/>
                </a:lnTo>
                <a:lnTo>
                  <a:pt x="958" y="234"/>
                </a:lnTo>
                <a:lnTo>
                  <a:pt x="954" y="226"/>
                </a:lnTo>
                <a:lnTo>
                  <a:pt x="956" y="218"/>
                </a:lnTo>
                <a:lnTo>
                  <a:pt x="972" y="218"/>
                </a:lnTo>
                <a:lnTo>
                  <a:pt x="976" y="218"/>
                </a:lnTo>
                <a:lnTo>
                  <a:pt x="978" y="216"/>
                </a:lnTo>
                <a:lnTo>
                  <a:pt x="978" y="214"/>
                </a:lnTo>
                <a:lnTo>
                  <a:pt x="972" y="214"/>
                </a:lnTo>
                <a:lnTo>
                  <a:pt x="966" y="214"/>
                </a:lnTo>
                <a:lnTo>
                  <a:pt x="962" y="216"/>
                </a:lnTo>
                <a:lnTo>
                  <a:pt x="956" y="216"/>
                </a:lnTo>
                <a:lnTo>
                  <a:pt x="956" y="214"/>
                </a:lnTo>
                <a:lnTo>
                  <a:pt x="956" y="210"/>
                </a:lnTo>
                <a:lnTo>
                  <a:pt x="954" y="206"/>
                </a:lnTo>
                <a:lnTo>
                  <a:pt x="956" y="200"/>
                </a:lnTo>
                <a:lnTo>
                  <a:pt x="970" y="198"/>
                </a:lnTo>
                <a:lnTo>
                  <a:pt x="986" y="198"/>
                </a:lnTo>
                <a:lnTo>
                  <a:pt x="1002" y="198"/>
                </a:lnTo>
                <a:lnTo>
                  <a:pt x="1018" y="198"/>
                </a:lnTo>
                <a:lnTo>
                  <a:pt x="1016" y="198"/>
                </a:lnTo>
                <a:lnTo>
                  <a:pt x="1014" y="196"/>
                </a:lnTo>
                <a:lnTo>
                  <a:pt x="1018" y="194"/>
                </a:lnTo>
                <a:lnTo>
                  <a:pt x="1018" y="192"/>
                </a:lnTo>
                <a:lnTo>
                  <a:pt x="980" y="192"/>
                </a:lnTo>
                <a:lnTo>
                  <a:pt x="960" y="194"/>
                </a:lnTo>
                <a:lnTo>
                  <a:pt x="940" y="198"/>
                </a:lnTo>
                <a:lnTo>
                  <a:pt x="944" y="200"/>
                </a:lnTo>
                <a:lnTo>
                  <a:pt x="946" y="204"/>
                </a:lnTo>
                <a:lnTo>
                  <a:pt x="948" y="210"/>
                </a:lnTo>
                <a:lnTo>
                  <a:pt x="948" y="216"/>
                </a:lnTo>
                <a:lnTo>
                  <a:pt x="944" y="214"/>
                </a:lnTo>
                <a:lnTo>
                  <a:pt x="942" y="214"/>
                </a:lnTo>
                <a:lnTo>
                  <a:pt x="934" y="214"/>
                </a:lnTo>
                <a:lnTo>
                  <a:pt x="932" y="216"/>
                </a:lnTo>
                <a:lnTo>
                  <a:pt x="928" y="214"/>
                </a:lnTo>
                <a:lnTo>
                  <a:pt x="928" y="212"/>
                </a:lnTo>
                <a:lnTo>
                  <a:pt x="926" y="208"/>
                </a:lnTo>
                <a:lnTo>
                  <a:pt x="928" y="206"/>
                </a:lnTo>
                <a:lnTo>
                  <a:pt x="932" y="206"/>
                </a:lnTo>
                <a:lnTo>
                  <a:pt x="936" y="204"/>
                </a:lnTo>
                <a:lnTo>
                  <a:pt x="938" y="200"/>
                </a:lnTo>
                <a:lnTo>
                  <a:pt x="928" y="198"/>
                </a:lnTo>
                <a:lnTo>
                  <a:pt x="920" y="194"/>
                </a:lnTo>
                <a:lnTo>
                  <a:pt x="916" y="194"/>
                </a:lnTo>
                <a:lnTo>
                  <a:pt x="916" y="198"/>
                </a:lnTo>
                <a:lnTo>
                  <a:pt x="912" y="196"/>
                </a:lnTo>
                <a:lnTo>
                  <a:pt x="908" y="194"/>
                </a:lnTo>
                <a:lnTo>
                  <a:pt x="900" y="194"/>
                </a:lnTo>
                <a:lnTo>
                  <a:pt x="890" y="196"/>
                </a:lnTo>
                <a:lnTo>
                  <a:pt x="882" y="198"/>
                </a:lnTo>
                <a:lnTo>
                  <a:pt x="886" y="210"/>
                </a:lnTo>
                <a:lnTo>
                  <a:pt x="888" y="226"/>
                </a:lnTo>
                <a:lnTo>
                  <a:pt x="888" y="244"/>
                </a:lnTo>
                <a:lnTo>
                  <a:pt x="886" y="250"/>
                </a:lnTo>
                <a:lnTo>
                  <a:pt x="882" y="256"/>
                </a:lnTo>
                <a:lnTo>
                  <a:pt x="874" y="250"/>
                </a:lnTo>
                <a:lnTo>
                  <a:pt x="864" y="248"/>
                </a:lnTo>
                <a:lnTo>
                  <a:pt x="840" y="244"/>
                </a:lnTo>
                <a:lnTo>
                  <a:pt x="830" y="256"/>
                </a:lnTo>
                <a:lnTo>
                  <a:pt x="814" y="266"/>
                </a:lnTo>
                <a:lnTo>
                  <a:pt x="798" y="274"/>
                </a:lnTo>
                <a:lnTo>
                  <a:pt x="778" y="280"/>
                </a:lnTo>
                <a:lnTo>
                  <a:pt x="758" y="286"/>
                </a:lnTo>
                <a:lnTo>
                  <a:pt x="738" y="288"/>
                </a:lnTo>
                <a:lnTo>
                  <a:pt x="718" y="290"/>
                </a:lnTo>
                <a:lnTo>
                  <a:pt x="700" y="288"/>
                </a:lnTo>
                <a:lnTo>
                  <a:pt x="712" y="278"/>
                </a:lnTo>
                <a:lnTo>
                  <a:pt x="726" y="268"/>
                </a:lnTo>
                <a:lnTo>
                  <a:pt x="744" y="262"/>
                </a:lnTo>
                <a:lnTo>
                  <a:pt x="762" y="258"/>
                </a:lnTo>
                <a:lnTo>
                  <a:pt x="800" y="248"/>
                </a:lnTo>
                <a:lnTo>
                  <a:pt x="818" y="244"/>
                </a:lnTo>
                <a:lnTo>
                  <a:pt x="836" y="236"/>
                </a:lnTo>
                <a:lnTo>
                  <a:pt x="818" y="236"/>
                </a:lnTo>
                <a:lnTo>
                  <a:pt x="812" y="234"/>
                </a:lnTo>
                <a:lnTo>
                  <a:pt x="804" y="232"/>
                </a:lnTo>
                <a:lnTo>
                  <a:pt x="806" y="228"/>
                </a:lnTo>
                <a:lnTo>
                  <a:pt x="810" y="226"/>
                </a:lnTo>
                <a:lnTo>
                  <a:pt x="816" y="222"/>
                </a:lnTo>
                <a:lnTo>
                  <a:pt x="824" y="218"/>
                </a:lnTo>
                <a:lnTo>
                  <a:pt x="828" y="216"/>
                </a:lnTo>
                <a:lnTo>
                  <a:pt x="830" y="214"/>
                </a:lnTo>
                <a:lnTo>
                  <a:pt x="806" y="218"/>
                </a:lnTo>
                <a:lnTo>
                  <a:pt x="782" y="226"/>
                </a:lnTo>
                <a:lnTo>
                  <a:pt x="734" y="240"/>
                </a:lnTo>
                <a:lnTo>
                  <a:pt x="690" y="256"/>
                </a:lnTo>
                <a:lnTo>
                  <a:pt x="668" y="262"/>
                </a:lnTo>
                <a:lnTo>
                  <a:pt x="646" y="268"/>
                </a:lnTo>
                <a:lnTo>
                  <a:pt x="620" y="272"/>
                </a:lnTo>
                <a:lnTo>
                  <a:pt x="606" y="274"/>
                </a:lnTo>
                <a:lnTo>
                  <a:pt x="594" y="278"/>
                </a:lnTo>
                <a:lnTo>
                  <a:pt x="596" y="282"/>
                </a:lnTo>
                <a:lnTo>
                  <a:pt x="598" y="286"/>
                </a:lnTo>
                <a:lnTo>
                  <a:pt x="600" y="294"/>
                </a:lnTo>
                <a:lnTo>
                  <a:pt x="588" y="300"/>
                </a:lnTo>
                <a:lnTo>
                  <a:pt x="578" y="306"/>
                </a:lnTo>
                <a:lnTo>
                  <a:pt x="552" y="314"/>
                </a:lnTo>
                <a:lnTo>
                  <a:pt x="526" y="322"/>
                </a:lnTo>
                <a:lnTo>
                  <a:pt x="514" y="328"/>
                </a:lnTo>
                <a:lnTo>
                  <a:pt x="504" y="334"/>
                </a:lnTo>
                <a:lnTo>
                  <a:pt x="508" y="348"/>
                </a:lnTo>
                <a:lnTo>
                  <a:pt x="512" y="364"/>
                </a:lnTo>
                <a:lnTo>
                  <a:pt x="518" y="398"/>
                </a:lnTo>
                <a:lnTo>
                  <a:pt x="508" y="398"/>
                </a:lnTo>
                <a:lnTo>
                  <a:pt x="506" y="406"/>
                </a:lnTo>
                <a:lnTo>
                  <a:pt x="504" y="416"/>
                </a:lnTo>
                <a:lnTo>
                  <a:pt x="514" y="416"/>
                </a:lnTo>
                <a:lnTo>
                  <a:pt x="518" y="418"/>
                </a:lnTo>
                <a:lnTo>
                  <a:pt x="518" y="424"/>
                </a:lnTo>
                <a:lnTo>
                  <a:pt x="522" y="424"/>
                </a:lnTo>
                <a:lnTo>
                  <a:pt x="526" y="422"/>
                </a:lnTo>
                <a:lnTo>
                  <a:pt x="530" y="420"/>
                </a:lnTo>
                <a:lnTo>
                  <a:pt x="534" y="422"/>
                </a:lnTo>
                <a:lnTo>
                  <a:pt x="532" y="426"/>
                </a:lnTo>
                <a:lnTo>
                  <a:pt x="534" y="428"/>
                </a:lnTo>
                <a:lnTo>
                  <a:pt x="538" y="428"/>
                </a:lnTo>
                <a:lnTo>
                  <a:pt x="542" y="430"/>
                </a:lnTo>
                <a:lnTo>
                  <a:pt x="506" y="450"/>
                </a:lnTo>
                <a:lnTo>
                  <a:pt x="470" y="470"/>
                </a:lnTo>
                <a:lnTo>
                  <a:pt x="434" y="490"/>
                </a:lnTo>
                <a:lnTo>
                  <a:pt x="396" y="510"/>
                </a:lnTo>
                <a:lnTo>
                  <a:pt x="398" y="516"/>
                </a:lnTo>
                <a:lnTo>
                  <a:pt x="404" y="520"/>
                </a:lnTo>
                <a:lnTo>
                  <a:pt x="408" y="524"/>
                </a:lnTo>
                <a:lnTo>
                  <a:pt x="410" y="530"/>
                </a:lnTo>
                <a:lnTo>
                  <a:pt x="394" y="534"/>
                </a:lnTo>
                <a:lnTo>
                  <a:pt x="382" y="540"/>
                </a:lnTo>
                <a:lnTo>
                  <a:pt x="372" y="552"/>
                </a:lnTo>
                <a:lnTo>
                  <a:pt x="366" y="564"/>
                </a:lnTo>
                <a:lnTo>
                  <a:pt x="362" y="578"/>
                </a:lnTo>
                <a:lnTo>
                  <a:pt x="358" y="594"/>
                </a:lnTo>
                <a:lnTo>
                  <a:pt x="358" y="610"/>
                </a:lnTo>
                <a:lnTo>
                  <a:pt x="358" y="626"/>
                </a:lnTo>
                <a:lnTo>
                  <a:pt x="378" y="640"/>
                </a:lnTo>
                <a:lnTo>
                  <a:pt x="388" y="646"/>
                </a:lnTo>
                <a:lnTo>
                  <a:pt x="396" y="650"/>
                </a:lnTo>
                <a:lnTo>
                  <a:pt x="388" y="654"/>
                </a:lnTo>
                <a:lnTo>
                  <a:pt x="380" y="654"/>
                </a:lnTo>
                <a:lnTo>
                  <a:pt x="372" y="652"/>
                </a:lnTo>
                <a:lnTo>
                  <a:pt x="360" y="650"/>
                </a:lnTo>
                <a:lnTo>
                  <a:pt x="356" y="654"/>
                </a:lnTo>
                <a:lnTo>
                  <a:pt x="356" y="658"/>
                </a:lnTo>
                <a:lnTo>
                  <a:pt x="354" y="668"/>
                </a:lnTo>
                <a:lnTo>
                  <a:pt x="354" y="674"/>
                </a:lnTo>
                <a:lnTo>
                  <a:pt x="352" y="678"/>
                </a:lnTo>
                <a:lnTo>
                  <a:pt x="348" y="680"/>
                </a:lnTo>
                <a:lnTo>
                  <a:pt x="342" y="682"/>
                </a:lnTo>
                <a:lnTo>
                  <a:pt x="342" y="678"/>
                </a:lnTo>
                <a:lnTo>
                  <a:pt x="340" y="676"/>
                </a:lnTo>
                <a:lnTo>
                  <a:pt x="344" y="670"/>
                </a:lnTo>
                <a:lnTo>
                  <a:pt x="346" y="662"/>
                </a:lnTo>
                <a:lnTo>
                  <a:pt x="348" y="654"/>
                </a:lnTo>
                <a:lnTo>
                  <a:pt x="344" y="648"/>
                </a:lnTo>
                <a:lnTo>
                  <a:pt x="340" y="648"/>
                </a:lnTo>
                <a:lnTo>
                  <a:pt x="336" y="648"/>
                </a:lnTo>
                <a:lnTo>
                  <a:pt x="332" y="650"/>
                </a:lnTo>
                <a:lnTo>
                  <a:pt x="326" y="650"/>
                </a:lnTo>
                <a:lnTo>
                  <a:pt x="324" y="654"/>
                </a:lnTo>
                <a:lnTo>
                  <a:pt x="324" y="658"/>
                </a:lnTo>
                <a:lnTo>
                  <a:pt x="322" y="662"/>
                </a:lnTo>
                <a:lnTo>
                  <a:pt x="316" y="662"/>
                </a:lnTo>
                <a:lnTo>
                  <a:pt x="308" y="646"/>
                </a:lnTo>
                <a:lnTo>
                  <a:pt x="304" y="638"/>
                </a:lnTo>
                <a:lnTo>
                  <a:pt x="298" y="632"/>
                </a:lnTo>
                <a:lnTo>
                  <a:pt x="294" y="646"/>
                </a:lnTo>
                <a:lnTo>
                  <a:pt x="292" y="650"/>
                </a:lnTo>
                <a:lnTo>
                  <a:pt x="288" y="656"/>
                </a:lnTo>
                <a:lnTo>
                  <a:pt x="284" y="650"/>
                </a:lnTo>
                <a:lnTo>
                  <a:pt x="282" y="646"/>
                </a:lnTo>
                <a:lnTo>
                  <a:pt x="278" y="642"/>
                </a:lnTo>
                <a:lnTo>
                  <a:pt x="272" y="640"/>
                </a:lnTo>
                <a:lnTo>
                  <a:pt x="262" y="642"/>
                </a:lnTo>
                <a:lnTo>
                  <a:pt x="256" y="646"/>
                </a:lnTo>
                <a:lnTo>
                  <a:pt x="248" y="650"/>
                </a:lnTo>
                <a:lnTo>
                  <a:pt x="240" y="656"/>
                </a:lnTo>
                <a:lnTo>
                  <a:pt x="246" y="644"/>
                </a:lnTo>
                <a:lnTo>
                  <a:pt x="248" y="634"/>
                </a:lnTo>
                <a:lnTo>
                  <a:pt x="248" y="610"/>
                </a:lnTo>
                <a:lnTo>
                  <a:pt x="252" y="606"/>
                </a:lnTo>
                <a:lnTo>
                  <a:pt x="256" y="600"/>
                </a:lnTo>
                <a:lnTo>
                  <a:pt x="256" y="596"/>
                </a:lnTo>
                <a:lnTo>
                  <a:pt x="256" y="592"/>
                </a:lnTo>
                <a:lnTo>
                  <a:pt x="254" y="590"/>
                </a:lnTo>
                <a:lnTo>
                  <a:pt x="248" y="590"/>
                </a:lnTo>
                <a:lnTo>
                  <a:pt x="244" y="594"/>
                </a:lnTo>
                <a:lnTo>
                  <a:pt x="242" y="600"/>
                </a:lnTo>
                <a:lnTo>
                  <a:pt x="238" y="604"/>
                </a:lnTo>
                <a:lnTo>
                  <a:pt x="234" y="608"/>
                </a:lnTo>
                <a:lnTo>
                  <a:pt x="222" y="612"/>
                </a:lnTo>
                <a:lnTo>
                  <a:pt x="212" y="616"/>
                </a:lnTo>
                <a:lnTo>
                  <a:pt x="196" y="626"/>
                </a:lnTo>
                <a:lnTo>
                  <a:pt x="182" y="636"/>
                </a:lnTo>
                <a:lnTo>
                  <a:pt x="174" y="640"/>
                </a:lnTo>
                <a:lnTo>
                  <a:pt x="162" y="644"/>
                </a:lnTo>
                <a:lnTo>
                  <a:pt x="156" y="658"/>
                </a:lnTo>
                <a:lnTo>
                  <a:pt x="152" y="670"/>
                </a:lnTo>
                <a:lnTo>
                  <a:pt x="144" y="696"/>
                </a:lnTo>
                <a:lnTo>
                  <a:pt x="136" y="720"/>
                </a:lnTo>
                <a:lnTo>
                  <a:pt x="132" y="732"/>
                </a:lnTo>
                <a:lnTo>
                  <a:pt x="124" y="744"/>
                </a:lnTo>
                <a:lnTo>
                  <a:pt x="120" y="746"/>
                </a:lnTo>
                <a:lnTo>
                  <a:pt x="118" y="746"/>
                </a:lnTo>
                <a:lnTo>
                  <a:pt x="122" y="748"/>
                </a:lnTo>
                <a:lnTo>
                  <a:pt x="124" y="746"/>
                </a:lnTo>
                <a:lnTo>
                  <a:pt x="124" y="748"/>
                </a:lnTo>
                <a:lnTo>
                  <a:pt x="128" y="750"/>
                </a:lnTo>
                <a:lnTo>
                  <a:pt x="132" y="762"/>
                </a:lnTo>
                <a:lnTo>
                  <a:pt x="136" y="762"/>
                </a:lnTo>
                <a:lnTo>
                  <a:pt x="138" y="762"/>
                </a:lnTo>
                <a:lnTo>
                  <a:pt x="144" y="760"/>
                </a:lnTo>
                <a:lnTo>
                  <a:pt x="148" y="758"/>
                </a:lnTo>
                <a:lnTo>
                  <a:pt x="150" y="758"/>
                </a:lnTo>
                <a:lnTo>
                  <a:pt x="150" y="760"/>
                </a:lnTo>
                <a:lnTo>
                  <a:pt x="150" y="762"/>
                </a:lnTo>
                <a:lnTo>
                  <a:pt x="148" y="764"/>
                </a:lnTo>
                <a:lnTo>
                  <a:pt x="148" y="766"/>
                </a:lnTo>
                <a:lnTo>
                  <a:pt x="150" y="770"/>
                </a:lnTo>
                <a:lnTo>
                  <a:pt x="156" y="770"/>
                </a:lnTo>
                <a:lnTo>
                  <a:pt x="160" y="772"/>
                </a:lnTo>
                <a:lnTo>
                  <a:pt x="160" y="768"/>
                </a:lnTo>
                <a:lnTo>
                  <a:pt x="158" y="764"/>
                </a:lnTo>
                <a:lnTo>
                  <a:pt x="156" y="762"/>
                </a:lnTo>
                <a:lnTo>
                  <a:pt x="156" y="756"/>
                </a:lnTo>
                <a:lnTo>
                  <a:pt x="160" y="758"/>
                </a:lnTo>
                <a:lnTo>
                  <a:pt x="166" y="762"/>
                </a:lnTo>
                <a:lnTo>
                  <a:pt x="170" y="766"/>
                </a:lnTo>
                <a:lnTo>
                  <a:pt x="170" y="772"/>
                </a:lnTo>
                <a:lnTo>
                  <a:pt x="166" y="772"/>
                </a:lnTo>
                <a:lnTo>
                  <a:pt x="164" y="772"/>
                </a:lnTo>
                <a:lnTo>
                  <a:pt x="162" y="774"/>
                </a:lnTo>
                <a:lnTo>
                  <a:pt x="166" y="780"/>
                </a:lnTo>
                <a:lnTo>
                  <a:pt x="166" y="786"/>
                </a:lnTo>
                <a:lnTo>
                  <a:pt x="164" y="800"/>
                </a:lnTo>
                <a:lnTo>
                  <a:pt x="158" y="812"/>
                </a:lnTo>
                <a:lnTo>
                  <a:pt x="152" y="822"/>
                </a:lnTo>
                <a:lnTo>
                  <a:pt x="172" y="842"/>
                </a:lnTo>
                <a:lnTo>
                  <a:pt x="180" y="852"/>
                </a:lnTo>
                <a:lnTo>
                  <a:pt x="192" y="860"/>
                </a:lnTo>
                <a:lnTo>
                  <a:pt x="186" y="872"/>
                </a:lnTo>
                <a:lnTo>
                  <a:pt x="180" y="884"/>
                </a:lnTo>
                <a:lnTo>
                  <a:pt x="174" y="896"/>
                </a:lnTo>
                <a:lnTo>
                  <a:pt x="170" y="900"/>
                </a:lnTo>
                <a:lnTo>
                  <a:pt x="166" y="904"/>
                </a:lnTo>
                <a:lnTo>
                  <a:pt x="166" y="894"/>
                </a:lnTo>
                <a:lnTo>
                  <a:pt x="164" y="882"/>
                </a:lnTo>
                <a:lnTo>
                  <a:pt x="158" y="872"/>
                </a:lnTo>
                <a:lnTo>
                  <a:pt x="154" y="868"/>
                </a:lnTo>
                <a:lnTo>
                  <a:pt x="150" y="866"/>
                </a:lnTo>
                <a:lnTo>
                  <a:pt x="148" y="870"/>
                </a:lnTo>
                <a:lnTo>
                  <a:pt x="148" y="874"/>
                </a:lnTo>
                <a:lnTo>
                  <a:pt x="150" y="884"/>
                </a:lnTo>
                <a:lnTo>
                  <a:pt x="148" y="882"/>
                </a:lnTo>
                <a:lnTo>
                  <a:pt x="144" y="882"/>
                </a:lnTo>
                <a:lnTo>
                  <a:pt x="138" y="884"/>
                </a:lnTo>
                <a:lnTo>
                  <a:pt x="136" y="890"/>
                </a:lnTo>
                <a:lnTo>
                  <a:pt x="136" y="892"/>
                </a:lnTo>
                <a:lnTo>
                  <a:pt x="140" y="892"/>
                </a:lnTo>
                <a:lnTo>
                  <a:pt x="142" y="892"/>
                </a:lnTo>
                <a:lnTo>
                  <a:pt x="144" y="890"/>
                </a:lnTo>
                <a:lnTo>
                  <a:pt x="146" y="890"/>
                </a:lnTo>
                <a:lnTo>
                  <a:pt x="148" y="896"/>
                </a:lnTo>
                <a:lnTo>
                  <a:pt x="152" y="896"/>
                </a:lnTo>
                <a:lnTo>
                  <a:pt x="152" y="894"/>
                </a:lnTo>
                <a:lnTo>
                  <a:pt x="154" y="892"/>
                </a:lnTo>
                <a:lnTo>
                  <a:pt x="158" y="892"/>
                </a:lnTo>
                <a:lnTo>
                  <a:pt x="162" y="900"/>
                </a:lnTo>
                <a:lnTo>
                  <a:pt x="162" y="902"/>
                </a:lnTo>
                <a:lnTo>
                  <a:pt x="162" y="904"/>
                </a:lnTo>
                <a:lnTo>
                  <a:pt x="160" y="904"/>
                </a:lnTo>
                <a:lnTo>
                  <a:pt x="158" y="906"/>
                </a:lnTo>
                <a:lnTo>
                  <a:pt x="154" y="904"/>
                </a:lnTo>
                <a:lnTo>
                  <a:pt x="148" y="902"/>
                </a:lnTo>
                <a:lnTo>
                  <a:pt x="146" y="900"/>
                </a:lnTo>
                <a:lnTo>
                  <a:pt x="144" y="902"/>
                </a:lnTo>
                <a:lnTo>
                  <a:pt x="142" y="904"/>
                </a:lnTo>
                <a:lnTo>
                  <a:pt x="140" y="910"/>
                </a:lnTo>
                <a:lnTo>
                  <a:pt x="146" y="910"/>
                </a:lnTo>
                <a:lnTo>
                  <a:pt x="148" y="912"/>
                </a:lnTo>
                <a:lnTo>
                  <a:pt x="150" y="914"/>
                </a:lnTo>
                <a:lnTo>
                  <a:pt x="142" y="926"/>
                </a:lnTo>
                <a:lnTo>
                  <a:pt x="140" y="932"/>
                </a:lnTo>
                <a:lnTo>
                  <a:pt x="142" y="934"/>
                </a:lnTo>
                <a:lnTo>
                  <a:pt x="144" y="936"/>
                </a:lnTo>
                <a:lnTo>
                  <a:pt x="144" y="928"/>
                </a:lnTo>
                <a:lnTo>
                  <a:pt x="146" y="924"/>
                </a:lnTo>
                <a:lnTo>
                  <a:pt x="150" y="922"/>
                </a:lnTo>
                <a:lnTo>
                  <a:pt x="156" y="920"/>
                </a:lnTo>
                <a:lnTo>
                  <a:pt x="158" y="924"/>
                </a:lnTo>
                <a:lnTo>
                  <a:pt x="160" y="928"/>
                </a:lnTo>
                <a:lnTo>
                  <a:pt x="164" y="932"/>
                </a:lnTo>
                <a:lnTo>
                  <a:pt x="162" y="938"/>
                </a:lnTo>
                <a:lnTo>
                  <a:pt x="158" y="944"/>
                </a:lnTo>
                <a:lnTo>
                  <a:pt x="152" y="948"/>
                </a:lnTo>
                <a:lnTo>
                  <a:pt x="146" y="948"/>
                </a:lnTo>
                <a:lnTo>
                  <a:pt x="142" y="946"/>
                </a:lnTo>
                <a:lnTo>
                  <a:pt x="140" y="944"/>
                </a:lnTo>
                <a:lnTo>
                  <a:pt x="100" y="966"/>
                </a:lnTo>
                <a:lnTo>
                  <a:pt x="80" y="978"/>
                </a:lnTo>
                <a:lnTo>
                  <a:pt x="62" y="990"/>
                </a:lnTo>
                <a:lnTo>
                  <a:pt x="68" y="990"/>
                </a:lnTo>
                <a:lnTo>
                  <a:pt x="74" y="988"/>
                </a:lnTo>
                <a:lnTo>
                  <a:pt x="80" y="988"/>
                </a:lnTo>
                <a:lnTo>
                  <a:pt x="82" y="988"/>
                </a:lnTo>
                <a:lnTo>
                  <a:pt x="86" y="990"/>
                </a:lnTo>
                <a:lnTo>
                  <a:pt x="78" y="994"/>
                </a:lnTo>
                <a:lnTo>
                  <a:pt x="74" y="998"/>
                </a:lnTo>
                <a:lnTo>
                  <a:pt x="74" y="1004"/>
                </a:lnTo>
                <a:lnTo>
                  <a:pt x="90" y="1002"/>
                </a:lnTo>
                <a:lnTo>
                  <a:pt x="106" y="1004"/>
                </a:lnTo>
                <a:lnTo>
                  <a:pt x="112" y="1006"/>
                </a:lnTo>
                <a:lnTo>
                  <a:pt x="118" y="1010"/>
                </a:lnTo>
                <a:lnTo>
                  <a:pt x="122" y="1014"/>
                </a:lnTo>
                <a:lnTo>
                  <a:pt x="124" y="1022"/>
                </a:lnTo>
                <a:lnTo>
                  <a:pt x="124" y="1030"/>
                </a:lnTo>
                <a:lnTo>
                  <a:pt x="120" y="1038"/>
                </a:lnTo>
                <a:lnTo>
                  <a:pt x="108" y="1056"/>
                </a:lnTo>
                <a:lnTo>
                  <a:pt x="102" y="1066"/>
                </a:lnTo>
                <a:lnTo>
                  <a:pt x="98" y="1074"/>
                </a:lnTo>
                <a:lnTo>
                  <a:pt x="98" y="1084"/>
                </a:lnTo>
                <a:lnTo>
                  <a:pt x="100" y="1094"/>
                </a:lnTo>
                <a:lnTo>
                  <a:pt x="106" y="1078"/>
                </a:lnTo>
                <a:lnTo>
                  <a:pt x="112" y="1064"/>
                </a:lnTo>
                <a:lnTo>
                  <a:pt x="114" y="1060"/>
                </a:lnTo>
                <a:lnTo>
                  <a:pt x="120" y="1058"/>
                </a:lnTo>
                <a:lnTo>
                  <a:pt x="126" y="1058"/>
                </a:lnTo>
                <a:lnTo>
                  <a:pt x="132" y="1060"/>
                </a:lnTo>
                <a:lnTo>
                  <a:pt x="122" y="1092"/>
                </a:lnTo>
                <a:lnTo>
                  <a:pt x="118" y="1104"/>
                </a:lnTo>
                <a:lnTo>
                  <a:pt x="112" y="1112"/>
                </a:lnTo>
                <a:lnTo>
                  <a:pt x="112" y="1110"/>
                </a:lnTo>
                <a:lnTo>
                  <a:pt x="110" y="1110"/>
                </a:lnTo>
                <a:lnTo>
                  <a:pt x="106" y="1112"/>
                </a:lnTo>
                <a:lnTo>
                  <a:pt x="104" y="1118"/>
                </a:lnTo>
                <a:lnTo>
                  <a:pt x="100" y="1132"/>
                </a:lnTo>
                <a:lnTo>
                  <a:pt x="96" y="1136"/>
                </a:lnTo>
                <a:lnTo>
                  <a:pt x="90" y="1138"/>
                </a:lnTo>
                <a:lnTo>
                  <a:pt x="92" y="1148"/>
                </a:lnTo>
                <a:lnTo>
                  <a:pt x="90" y="1150"/>
                </a:lnTo>
                <a:lnTo>
                  <a:pt x="88" y="1154"/>
                </a:lnTo>
                <a:lnTo>
                  <a:pt x="94" y="1154"/>
                </a:lnTo>
                <a:lnTo>
                  <a:pt x="96" y="1154"/>
                </a:lnTo>
                <a:lnTo>
                  <a:pt x="98" y="1156"/>
                </a:lnTo>
                <a:lnTo>
                  <a:pt x="98" y="1162"/>
                </a:lnTo>
                <a:lnTo>
                  <a:pt x="94" y="1162"/>
                </a:lnTo>
                <a:lnTo>
                  <a:pt x="92" y="1162"/>
                </a:lnTo>
                <a:lnTo>
                  <a:pt x="90" y="1164"/>
                </a:lnTo>
                <a:lnTo>
                  <a:pt x="94" y="1168"/>
                </a:lnTo>
                <a:lnTo>
                  <a:pt x="100" y="1170"/>
                </a:lnTo>
                <a:lnTo>
                  <a:pt x="104" y="1174"/>
                </a:lnTo>
                <a:lnTo>
                  <a:pt x="104" y="1178"/>
                </a:lnTo>
                <a:lnTo>
                  <a:pt x="104" y="1182"/>
                </a:lnTo>
                <a:lnTo>
                  <a:pt x="110" y="1174"/>
                </a:lnTo>
                <a:lnTo>
                  <a:pt x="120" y="1170"/>
                </a:lnTo>
                <a:lnTo>
                  <a:pt x="130" y="1166"/>
                </a:lnTo>
                <a:lnTo>
                  <a:pt x="142" y="1164"/>
                </a:lnTo>
                <a:lnTo>
                  <a:pt x="166" y="1162"/>
                </a:lnTo>
                <a:lnTo>
                  <a:pt x="192" y="1162"/>
                </a:lnTo>
                <a:lnTo>
                  <a:pt x="198" y="1168"/>
                </a:lnTo>
                <a:lnTo>
                  <a:pt x="206" y="1172"/>
                </a:lnTo>
                <a:lnTo>
                  <a:pt x="216" y="1174"/>
                </a:lnTo>
                <a:lnTo>
                  <a:pt x="226" y="1176"/>
                </a:lnTo>
                <a:lnTo>
                  <a:pt x="248" y="1178"/>
                </a:lnTo>
                <a:lnTo>
                  <a:pt x="266" y="1174"/>
                </a:lnTo>
                <a:lnTo>
                  <a:pt x="262" y="1186"/>
                </a:lnTo>
                <a:lnTo>
                  <a:pt x="272" y="1194"/>
                </a:lnTo>
                <a:lnTo>
                  <a:pt x="284" y="1202"/>
                </a:lnTo>
                <a:lnTo>
                  <a:pt x="310" y="1216"/>
                </a:lnTo>
                <a:lnTo>
                  <a:pt x="334" y="1230"/>
                </a:lnTo>
                <a:lnTo>
                  <a:pt x="346" y="1238"/>
                </a:lnTo>
                <a:lnTo>
                  <a:pt x="356" y="1248"/>
                </a:lnTo>
                <a:lnTo>
                  <a:pt x="346" y="1260"/>
                </a:lnTo>
                <a:lnTo>
                  <a:pt x="340" y="1266"/>
                </a:lnTo>
                <a:lnTo>
                  <a:pt x="332" y="1270"/>
                </a:lnTo>
                <a:lnTo>
                  <a:pt x="332" y="1264"/>
                </a:lnTo>
                <a:lnTo>
                  <a:pt x="332" y="1262"/>
                </a:lnTo>
                <a:lnTo>
                  <a:pt x="330" y="1260"/>
                </a:lnTo>
                <a:lnTo>
                  <a:pt x="328" y="1264"/>
                </a:lnTo>
                <a:lnTo>
                  <a:pt x="328" y="1266"/>
                </a:lnTo>
                <a:lnTo>
                  <a:pt x="330" y="1272"/>
                </a:lnTo>
                <a:lnTo>
                  <a:pt x="332" y="1280"/>
                </a:lnTo>
                <a:lnTo>
                  <a:pt x="330" y="1282"/>
                </a:lnTo>
                <a:lnTo>
                  <a:pt x="330" y="1286"/>
                </a:lnTo>
                <a:lnTo>
                  <a:pt x="324" y="1284"/>
                </a:lnTo>
                <a:lnTo>
                  <a:pt x="318" y="1286"/>
                </a:lnTo>
                <a:lnTo>
                  <a:pt x="306" y="1288"/>
                </a:lnTo>
                <a:lnTo>
                  <a:pt x="308" y="1286"/>
                </a:lnTo>
                <a:lnTo>
                  <a:pt x="308" y="1284"/>
                </a:lnTo>
                <a:lnTo>
                  <a:pt x="306" y="1282"/>
                </a:lnTo>
                <a:lnTo>
                  <a:pt x="308" y="1278"/>
                </a:lnTo>
                <a:lnTo>
                  <a:pt x="306" y="1278"/>
                </a:lnTo>
                <a:lnTo>
                  <a:pt x="304" y="1278"/>
                </a:lnTo>
                <a:lnTo>
                  <a:pt x="304" y="1282"/>
                </a:lnTo>
                <a:lnTo>
                  <a:pt x="304" y="1284"/>
                </a:lnTo>
                <a:lnTo>
                  <a:pt x="302" y="1286"/>
                </a:lnTo>
                <a:lnTo>
                  <a:pt x="300" y="1286"/>
                </a:lnTo>
                <a:lnTo>
                  <a:pt x="300" y="1282"/>
                </a:lnTo>
                <a:lnTo>
                  <a:pt x="298" y="1278"/>
                </a:lnTo>
                <a:lnTo>
                  <a:pt x="296" y="1276"/>
                </a:lnTo>
                <a:lnTo>
                  <a:pt x="292" y="1278"/>
                </a:lnTo>
                <a:lnTo>
                  <a:pt x="292" y="1284"/>
                </a:lnTo>
                <a:lnTo>
                  <a:pt x="294" y="1288"/>
                </a:lnTo>
                <a:lnTo>
                  <a:pt x="298" y="1290"/>
                </a:lnTo>
                <a:lnTo>
                  <a:pt x="302" y="1294"/>
                </a:lnTo>
                <a:lnTo>
                  <a:pt x="312" y="1298"/>
                </a:lnTo>
                <a:lnTo>
                  <a:pt x="322" y="1300"/>
                </a:lnTo>
                <a:lnTo>
                  <a:pt x="318" y="1312"/>
                </a:lnTo>
                <a:lnTo>
                  <a:pt x="314" y="1322"/>
                </a:lnTo>
                <a:lnTo>
                  <a:pt x="310" y="1334"/>
                </a:lnTo>
                <a:lnTo>
                  <a:pt x="308" y="1348"/>
                </a:lnTo>
                <a:lnTo>
                  <a:pt x="302" y="1354"/>
                </a:lnTo>
                <a:lnTo>
                  <a:pt x="296" y="1358"/>
                </a:lnTo>
                <a:lnTo>
                  <a:pt x="290" y="1366"/>
                </a:lnTo>
                <a:lnTo>
                  <a:pt x="288" y="1370"/>
                </a:lnTo>
                <a:lnTo>
                  <a:pt x="288" y="1374"/>
                </a:lnTo>
                <a:lnTo>
                  <a:pt x="296" y="1374"/>
                </a:lnTo>
                <a:lnTo>
                  <a:pt x="306" y="1374"/>
                </a:lnTo>
                <a:lnTo>
                  <a:pt x="322" y="1378"/>
                </a:lnTo>
                <a:lnTo>
                  <a:pt x="330" y="1378"/>
                </a:lnTo>
                <a:lnTo>
                  <a:pt x="338" y="1378"/>
                </a:lnTo>
                <a:lnTo>
                  <a:pt x="344" y="1376"/>
                </a:lnTo>
                <a:lnTo>
                  <a:pt x="350" y="1370"/>
                </a:lnTo>
                <a:lnTo>
                  <a:pt x="346" y="1368"/>
                </a:lnTo>
                <a:lnTo>
                  <a:pt x="344" y="1364"/>
                </a:lnTo>
                <a:lnTo>
                  <a:pt x="344" y="1358"/>
                </a:lnTo>
                <a:lnTo>
                  <a:pt x="344" y="1352"/>
                </a:lnTo>
                <a:lnTo>
                  <a:pt x="342" y="1346"/>
                </a:lnTo>
                <a:lnTo>
                  <a:pt x="338" y="1356"/>
                </a:lnTo>
                <a:lnTo>
                  <a:pt x="334" y="1362"/>
                </a:lnTo>
                <a:lnTo>
                  <a:pt x="330" y="1364"/>
                </a:lnTo>
                <a:lnTo>
                  <a:pt x="326" y="1358"/>
                </a:lnTo>
                <a:lnTo>
                  <a:pt x="322" y="1348"/>
                </a:lnTo>
                <a:lnTo>
                  <a:pt x="320" y="1338"/>
                </a:lnTo>
                <a:lnTo>
                  <a:pt x="320" y="1326"/>
                </a:lnTo>
                <a:lnTo>
                  <a:pt x="322" y="1316"/>
                </a:lnTo>
                <a:lnTo>
                  <a:pt x="326" y="1308"/>
                </a:lnTo>
                <a:lnTo>
                  <a:pt x="330" y="1304"/>
                </a:lnTo>
                <a:lnTo>
                  <a:pt x="332" y="1302"/>
                </a:lnTo>
                <a:lnTo>
                  <a:pt x="338" y="1302"/>
                </a:lnTo>
                <a:lnTo>
                  <a:pt x="342" y="1302"/>
                </a:lnTo>
                <a:lnTo>
                  <a:pt x="346" y="1308"/>
                </a:lnTo>
                <a:lnTo>
                  <a:pt x="354" y="1312"/>
                </a:lnTo>
                <a:lnTo>
                  <a:pt x="372" y="1320"/>
                </a:lnTo>
                <a:lnTo>
                  <a:pt x="380" y="1324"/>
                </a:lnTo>
                <a:lnTo>
                  <a:pt x="386" y="1328"/>
                </a:lnTo>
                <a:lnTo>
                  <a:pt x="386" y="1330"/>
                </a:lnTo>
                <a:lnTo>
                  <a:pt x="386" y="1334"/>
                </a:lnTo>
                <a:lnTo>
                  <a:pt x="382" y="1340"/>
                </a:lnTo>
                <a:lnTo>
                  <a:pt x="382" y="1348"/>
                </a:lnTo>
                <a:lnTo>
                  <a:pt x="380" y="1354"/>
                </a:lnTo>
                <a:lnTo>
                  <a:pt x="376" y="1368"/>
                </a:lnTo>
                <a:lnTo>
                  <a:pt x="368" y="1380"/>
                </a:lnTo>
                <a:lnTo>
                  <a:pt x="362" y="1392"/>
                </a:lnTo>
                <a:lnTo>
                  <a:pt x="368" y="1396"/>
                </a:lnTo>
                <a:lnTo>
                  <a:pt x="372" y="1400"/>
                </a:lnTo>
                <a:lnTo>
                  <a:pt x="378" y="1410"/>
                </a:lnTo>
                <a:lnTo>
                  <a:pt x="380" y="1422"/>
                </a:lnTo>
                <a:lnTo>
                  <a:pt x="380" y="1434"/>
                </a:lnTo>
                <a:lnTo>
                  <a:pt x="376" y="1458"/>
                </a:lnTo>
                <a:lnTo>
                  <a:pt x="376" y="1470"/>
                </a:lnTo>
                <a:lnTo>
                  <a:pt x="376" y="1478"/>
                </a:lnTo>
                <a:lnTo>
                  <a:pt x="374" y="1490"/>
                </a:lnTo>
                <a:lnTo>
                  <a:pt x="374" y="1502"/>
                </a:lnTo>
                <a:lnTo>
                  <a:pt x="378" y="1514"/>
                </a:lnTo>
                <a:lnTo>
                  <a:pt x="382" y="1528"/>
                </a:lnTo>
                <a:lnTo>
                  <a:pt x="390" y="1550"/>
                </a:lnTo>
                <a:lnTo>
                  <a:pt x="396" y="1570"/>
                </a:lnTo>
                <a:lnTo>
                  <a:pt x="400" y="1572"/>
                </a:lnTo>
                <a:lnTo>
                  <a:pt x="404" y="1572"/>
                </a:lnTo>
                <a:lnTo>
                  <a:pt x="408" y="1574"/>
                </a:lnTo>
                <a:lnTo>
                  <a:pt x="410" y="1578"/>
                </a:lnTo>
                <a:lnTo>
                  <a:pt x="406" y="1584"/>
                </a:lnTo>
                <a:lnTo>
                  <a:pt x="404" y="1588"/>
                </a:lnTo>
                <a:lnTo>
                  <a:pt x="402" y="1588"/>
                </a:lnTo>
                <a:lnTo>
                  <a:pt x="406" y="1590"/>
                </a:lnTo>
                <a:lnTo>
                  <a:pt x="408" y="1594"/>
                </a:lnTo>
                <a:lnTo>
                  <a:pt x="412" y="1604"/>
                </a:lnTo>
                <a:lnTo>
                  <a:pt x="410" y="1606"/>
                </a:lnTo>
                <a:lnTo>
                  <a:pt x="406" y="1604"/>
                </a:lnTo>
                <a:lnTo>
                  <a:pt x="404" y="1608"/>
                </a:lnTo>
                <a:lnTo>
                  <a:pt x="412" y="1614"/>
                </a:lnTo>
                <a:lnTo>
                  <a:pt x="420" y="1616"/>
                </a:lnTo>
                <a:lnTo>
                  <a:pt x="426" y="1616"/>
                </a:lnTo>
                <a:lnTo>
                  <a:pt x="436" y="1618"/>
                </a:lnTo>
                <a:lnTo>
                  <a:pt x="434" y="1610"/>
                </a:lnTo>
                <a:lnTo>
                  <a:pt x="430" y="1600"/>
                </a:lnTo>
                <a:lnTo>
                  <a:pt x="420" y="1584"/>
                </a:lnTo>
                <a:lnTo>
                  <a:pt x="412" y="1568"/>
                </a:lnTo>
                <a:lnTo>
                  <a:pt x="408" y="1560"/>
                </a:lnTo>
                <a:lnTo>
                  <a:pt x="408" y="1552"/>
                </a:lnTo>
                <a:lnTo>
                  <a:pt x="400" y="1550"/>
                </a:lnTo>
                <a:lnTo>
                  <a:pt x="394" y="1544"/>
                </a:lnTo>
                <a:lnTo>
                  <a:pt x="392" y="1538"/>
                </a:lnTo>
                <a:lnTo>
                  <a:pt x="392" y="1528"/>
                </a:lnTo>
                <a:lnTo>
                  <a:pt x="400" y="1524"/>
                </a:lnTo>
                <a:lnTo>
                  <a:pt x="406" y="1524"/>
                </a:lnTo>
                <a:lnTo>
                  <a:pt x="420" y="1520"/>
                </a:lnTo>
                <a:lnTo>
                  <a:pt x="416" y="1518"/>
                </a:lnTo>
                <a:lnTo>
                  <a:pt x="414" y="1516"/>
                </a:lnTo>
                <a:lnTo>
                  <a:pt x="412" y="1514"/>
                </a:lnTo>
                <a:lnTo>
                  <a:pt x="410" y="1512"/>
                </a:lnTo>
                <a:lnTo>
                  <a:pt x="406" y="1512"/>
                </a:lnTo>
                <a:lnTo>
                  <a:pt x="406" y="1514"/>
                </a:lnTo>
                <a:lnTo>
                  <a:pt x="406" y="1516"/>
                </a:lnTo>
                <a:lnTo>
                  <a:pt x="404" y="1518"/>
                </a:lnTo>
                <a:lnTo>
                  <a:pt x="402" y="1518"/>
                </a:lnTo>
                <a:lnTo>
                  <a:pt x="400" y="1516"/>
                </a:lnTo>
                <a:lnTo>
                  <a:pt x="396" y="1510"/>
                </a:lnTo>
                <a:lnTo>
                  <a:pt x="396" y="1506"/>
                </a:lnTo>
                <a:lnTo>
                  <a:pt x="396" y="1502"/>
                </a:lnTo>
                <a:lnTo>
                  <a:pt x="400" y="1504"/>
                </a:lnTo>
                <a:lnTo>
                  <a:pt x="402" y="1506"/>
                </a:lnTo>
                <a:lnTo>
                  <a:pt x="404" y="1508"/>
                </a:lnTo>
                <a:lnTo>
                  <a:pt x="410" y="1508"/>
                </a:lnTo>
                <a:lnTo>
                  <a:pt x="414" y="1496"/>
                </a:lnTo>
                <a:lnTo>
                  <a:pt x="416" y="1484"/>
                </a:lnTo>
                <a:lnTo>
                  <a:pt x="414" y="1474"/>
                </a:lnTo>
                <a:lnTo>
                  <a:pt x="412" y="1464"/>
                </a:lnTo>
                <a:lnTo>
                  <a:pt x="404" y="1442"/>
                </a:lnTo>
                <a:lnTo>
                  <a:pt x="404" y="1432"/>
                </a:lnTo>
                <a:lnTo>
                  <a:pt x="404" y="1422"/>
                </a:lnTo>
                <a:lnTo>
                  <a:pt x="416" y="1420"/>
                </a:lnTo>
                <a:lnTo>
                  <a:pt x="426" y="1422"/>
                </a:lnTo>
                <a:lnTo>
                  <a:pt x="434" y="1424"/>
                </a:lnTo>
                <a:lnTo>
                  <a:pt x="442" y="1426"/>
                </a:lnTo>
                <a:lnTo>
                  <a:pt x="450" y="1432"/>
                </a:lnTo>
                <a:lnTo>
                  <a:pt x="456" y="1438"/>
                </a:lnTo>
                <a:lnTo>
                  <a:pt x="466" y="1452"/>
                </a:lnTo>
                <a:lnTo>
                  <a:pt x="462" y="1456"/>
                </a:lnTo>
                <a:lnTo>
                  <a:pt x="458" y="1456"/>
                </a:lnTo>
                <a:lnTo>
                  <a:pt x="452" y="1452"/>
                </a:lnTo>
                <a:lnTo>
                  <a:pt x="450" y="1470"/>
                </a:lnTo>
                <a:lnTo>
                  <a:pt x="448" y="1478"/>
                </a:lnTo>
                <a:lnTo>
                  <a:pt x="444" y="1484"/>
                </a:lnTo>
                <a:lnTo>
                  <a:pt x="438" y="1480"/>
                </a:lnTo>
                <a:lnTo>
                  <a:pt x="438" y="1476"/>
                </a:lnTo>
                <a:lnTo>
                  <a:pt x="438" y="1462"/>
                </a:lnTo>
                <a:lnTo>
                  <a:pt x="434" y="1464"/>
                </a:lnTo>
                <a:lnTo>
                  <a:pt x="434" y="1466"/>
                </a:lnTo>
                <a:lnTo>
                  <a:pt x="432" y="1472"/>
                </a:lnTo>
                <a:lnTo>
                  <a:pt x="432" y="1476"/>
                </a:lnTo>
                <a:lnTo>
                  <a:pt x="430" y="1480"/>
                </a:lnTo>
                <a:lnTo>
                  <a:pt x="428" y="1480"/>
                </a:lnTo>
                <a:lnTo>
                  <a:pt x="422" y="1478"/>
                </a:lnTo>
                <a:lnTo>
                  <a:pt x="422" y="1484"/>
                </a:lnTo>
                <a:lnTo>
                  <a:pt x="424" y="1488"/>
                </a:lnTo>
                <a:lnTo>
                  <a:pt x="426" y="1492"/>
                </a:lnTo>
                <a:lnTo>
                  <a:pt x="430" y="1492"/>
                </a:lnTo>
                <a:lnTo>
                  <a:pt x="430" y="1486"/>
                </a:lnTo>
                <a:lnTo>
                  <a:pt x="430" y="1484"/>
                </a:lnTo>
                <a:lnTo>
                  <a:pt x="432" y="1480"/>
                </a:lnTo>
                <a:lnTo>
                  <a:pt x="436" y="1478"/>
                </a:lnTo>
                <a:lnTo>
                  <a:pt x="438" y="1484"/>
                </a:lnTo>
                <a:lnTo>
                  <a:pt x="440" y="1490"/>
                </a:lnTo>
                <a:lnTo>
                  <a:pt x="446" y="1492"/>
                </a:lnTo>
                <a:lnTo>
                  <a:pt x="454" y="1492"/>
                </a:lnTo>
                <a:lnTo>
                  <a:pt x="454" y="1480"/>
                </a:lnTo>
                <a:lnTo>
                  <a:pt x="458" y="1472"/>
                </a:lnTo>
                <a:lnTo>
                  <a:pt x="462" y="1466"/>
                </a:lnTo>
                <a:lnTo>
                  <a:pt x="470" y="1466"/>
                </a:lnTo>
                <a:lnTo>
                  <a:pt x="470" y="1462"/>
                </a:lnTo>
                <a:lnTo>
                  <a:pt x="468" y="1460"/>
                </a:lnTo>
                <a:lnTo>
                  <a:pt x="464" y="1458"/>
                </a:lnTo>
                <a:lnTo>
                  <a:pt x="470" y="1458"/>
                </a:lnTo>
                <a:lnTo>
                  <a:pt x="474" y="1456"/>
                </a:lnTo>
                <a:lnTo>
                  <a:pt x="478" y="1464"/>
                </a:lnTo>
                <a:lnTo>
                  <a:pt x="486" y="1470"/>
                </a:lnTo>
                <a:lnTo>
                  <a:pt x="492" y="1476"/>
                </a:lnTo>
                <a:lnTo>
                  <a:pt x="498" y="1484"/>
                </a:lnTo>
                <a:lnTo>
                  <a:pt x="498" y="1496"/>
                </a:lnTo>
                <a:lnTo>
                  <a:pt x="500" y="1506"/>
                </a:lnTo>
                <a:lnTo>
                  <a:pt x="504" y="1514"/>
                </a:lnTo>
                <a:lnTo>
                  <a:pt x="508" y="1522"/>
                </a:lnTo>
                <a:lnTo>
                  <a:pt x="520" y="1538"/>
                </a:lnTo>
                <a:lnTo>
                  <a:pt x="526" y="1548"/>
                </a:lnTo>
                <a:lnTo>
                  <a:pt x="530" y="1560"/>
                </a:lnTo>
                <a:lnTo>
                  <a:pt x="522" y="1560"/>
                </a:lnTo>
                <a:lnTo>
                  <a:pt x="520" y="1560"/>
                </a:lnTo>
                <a:lnTo>
                  <a:pt x="518" y="1562"/>
                </a:lnTo>
                <a:lnTo>
                  <a:pt x="524" y="1562"/>
                </a:lnTo>
                <a:lnTo>
                  <a:pt x="528" y="1566"/>
                </a:lnTo>
                <a:lnTo>
                  <a:pt x="530" y="1568"/>
                </a:lnTo>
                <a:lnTo>
                  <a:pt x="532" y="1572"/>
                </a:lnTo>
                <a:lnTo>
                  <a:pt x="532" y="1582"/>
                </a:lnTo>
                <a:lnTo>
                  <a:pt x="530" y="1590"/>
                </a:lnTo>
                <a:lnTo>
                  <a:pt x="518" y="1576"/>
                </a:lnTo>
                <a:lnTo>
                  <a:pt x="508" y="1566"/>
                </a:lnTo>
                <a:lnTo>
                  <a:pt x="506" y="1570"/>
                </a:lnTo>
                <a:lnTo>
                  <a:pt x="506" y="1578"/>
                </a:lnTo>
                <a:lnTo>
                  <a:pt x="504" y="1584"/>
                </a:lnTo>
                <a:lnTo>
                  <a:pt x="504" y="1590"/>
                </a:lnTo>
                <a:lnTo>
                  <a:pt x="496" y="1584"/>
                </a:lnTo>
                <a:lnTo>
                  <a:pt x="488" y="1576"/>
                </a:lnTo>
                <a:lnTo>
                  <a:pt x="484" y="1566"/>
                </a:lnTo>
                <a:lnTo>
                  <a:pt x="484" y="1562"/>
                </a:lnTo>
                <a:lnTo>
                  <a:pt x="486" y="1556"/>
                </a:lnTo>
                <a:lnTo>
                  <a:pt x="480" y="1554"/>
                </a:lnTo>
                <a:lnTo>
                  <a:pt x="478" y="1552"/>
                </a:lnTo>
                <a:lnTo>
                  <a:pt x="476" y="1548"/>
                </a:lnTo>
                <a:lnTo>
                  <a:pt x="474" y="1540"/>
                </a:lnTo>
                <a:lnTo>
                  <a:pt x="470" y="1542"/>
                </a:lnTo>
                <a:lnTo>
                  <a:pt x="468" y="1544"/>
                </a:lnTo>
                <a:lnTo>
                  <a:pt x="462" y="1548"/>
                </a:lnTo>
                <a:lnTo>
                  <a:pt x="468" y="1550"/>
                </a:lnTo>
                <a:lnTo>
                  <a:pt x="472" y="1554"/>
                </a:lnTo>
                <a:lnTo>
                  <a:pt x="474" y="1564"/>
                </a:lnTo>
                <a:lnTo>
                  <a:pt x="466" y="1564"/>
                </a:lnTo>
                <a:lnTo>
                  <a:pt x="470" y="1570"/>
                </a:lnTo>
                <a:lnTo>
                  <a:pt x="474" y="1574"/>
                </a:lnTo>
                <a:lnTo>
                  <a:pt x="486" y="1580"/>
                </a:lnTo>
                <a:lnTo>
                  <a:pt x="490" y="1584"/>
                </a:lnTo>
                <a:lnTo>
                  <a:pt x="492" y="1588"/>
                </a:lnTo>
                <a:lnTo>
                  <a:pt x="494" y="1594"/>
                </a:lnTo>
                <a:lnTo>
                  <a:pt x="490" y="1600"/>
                </a:lnTo>
                <a:lnTo>
                  <a:pt x="488" y="1594"/>
                </a:lnTo>
                <a:lnTo>
                  <a:pt x="484" y="1592"/>
                </a:lnTo>
                <a:lnTo>
                  <a:pt x="482" y="1596"/>
                </a:lnTo>
                <a:lnTo>
                  <a:pt x="486" y="1600"/>
                </a:lnTo>
                <a:lnTo>
                  <a:pt x="490" y="1604"/>
                </a:lnTo>
                <a:lnTo>
                  <a:pt x="492" y="1612"/>
                </a:lnTo>
                <a:lnTo>
                  <a:pt x="494" y="1620"/>
                </a:lnTo>
                <a:lnTo>
                  <a:pt x="494" y="1624"/>
                </a:lnTo>
                <a:lnTo>
                  <a:pt x="498" y="1630"/>
                </a:lnTo>
                <a:lnTo>
                  <a:pt x="494" y="1628"/>
                </a:lnTo>
                <a:lnTo>
                  <a:pt x="490" y="1626"/>
                </a:lnTo>
                <a:lnTo>
                  <a:pt x="488" y="1624"/>
                </a:lnTo>
                <a:lnTo>
                  <a:pt x="482" y="1624"/>
                </a:lnTo>
                <a:lnTo>
                  <a:pt x="494" y="1640"/>
                </a:lnTo>
                <a:lnTo>
                  <a:pt x="498" y="1644"/>
                </a:lnTo>
                <a:lnTo>
                  <a:pt x="500" y="1646"/>
                </a:lnTo>
                <a:lnTo>
                  <a:pt x="500" y="1644"/>
                </a:lnTo>
                <a:lnTo>
                  <a:pt x="498" y="1638"/>
                </a:lnTo>
                <a:lnTo>
                  <a:pt x="498" y="1634"/>
                </a:lnTo>
                <a:lnTo>
                  <a:pt x="498" y="1632"/>
                </a:lnTo>
                <a:lnTo>
                  <a:pt x="510" y="1660"/>
                </a:lnTo>
                <a:lnTo>
                  <a:pt x="516" y="1676"/>
                </a:lnTo>
                <a:lnTo>
                  <a:pt x="524" y="1690"/>
                </a:lnTo>
                <a:lnTo>
                  <a:pt x="532" y="1704"/>
                </a:lnTo>
                <a:lnTo>
                  <a:pt x="544" y="1714"/>
                </a:lnTo>
                <a:lnTo>
                  <a:pt x="558" y="1724"/>
                </a:lnTo>
                <a:lnTo>
                  <a:pt x="576" y="1730"/>
                </a:lnTo>
                <a:lnTo>
                  <a:pt x="570" y="1722"/>
                </a:lnTo>
                <a:lnTo>
                  <a:pt x="562" y="1714"/>
                </a:lnTo>
                <a:lnTo>
                  <a:pt x="546" y="1702"/>
                </a:lnTo>
                <a:lnTo>
                  <a:pt x="538" y="1694"/>
                </a:lnTo>
                <a:lnTo>
                  <a:pt x="532" y="1688"/>
                </a:lnTo>
                <a:lnTo>
                  <a:pt x="526" y="1678"/>
                </a:lnTo>
                <a:lnTo>
                  <a:pt x="522" y="1668"/>
                </a:lnTo>
                <a:lnTo>
                  <a:pt x="528" y="1668"/>
                </a:lnTo>
                <a:lnTo>
                  <a:pt x="530" y="1670"/>
                </a:lnTo>
                <a:lnTo>
                  <a:pt x="534" y="1674"/>
                </a:lnTo>
                <a:lnTo>
                  <a:pt x="538" y="1676"/>
                </a:lnTo>
                <a:lnTo>
                  <a:pt x="540" y="1672"/>
                </a:lnTo>
                <a:lnTo>
                  <a:pt x="542" y="1670"/>
                </a:lnTo>
                <a:lnTo>
                  <a:pt x="548" y="1670"/>
                </a:lnTo>
                <a:lnTo>
                  <a:pt x="554" y="1672"/>
                </a:lnTo>
                <a:lnTo>
                  <a:pt x="558" y="1672"/>
                </a:lnTo>
                <a:lnTo>
                  <a:pt x="560" y="1670"/>
                </a:lnTo>
                <a:lnTo>
                  <a:pt x="552" y="1662"/>
                </a:lnTo>
                <a:lnTo>
                  <a:pt x="548" y="1652"/>
                </a:lnTo>
                <a:lnTo>
                  <a:pt x="546" y="1642"/>
                </a:lnTo>
                <a:lnTo>
                  <a:pt x="546" y="1630"/>
                </a:lnTo>
                <a:lnTo>
                  <a:pt x="548" y="1606"/>
                </a:lnTo>
                <a:lnTo>
                  <a:pt x="548" y="1596"/>
                </a:lnTo>
                <a:lnTo>
                  <a:pt x="544" y="1586"/>
                </a:lnTo>
                <a:lnTo>
                  <a:pt x="550" y="1584"/>
                </a:lnTo>
                <a:lnTo>
                  <a:pt x="552" y="1582"/>
                </a:lnTo>
                <a:lnTo>
                  <a:pt x="552" y="1580"/>
                </a:lnTo>
                <a:lnTo>
                  <a:pt x="546" y="1570"/>
                </a:lnTo>
                <a:lnTo>
                  <a:pt x="542" y="1556"/>
                </a:lnTo>
                <a:lnTo>
                  <a:pt x="540" y="1550"/>
                </a:lnTo>
                <a:lnTo>
                  <a:pt x="540" y="1542"/>
                </a:lnTo>
                <a:lnTo>
                  <a:pt x="542" y="1536"/>
                </a:lnTo>
                <a:lnTo>
                  <a:pt x="544" y="1530"/>
                </a:lnTo>
                <a:lnTo>
                  <a:pt x="556" y="1542"/>
                </a:lnTo>
                <a:lnTo>
                  <a:pt x="568" y="1552"/>
                </a:lnTo>
                <a:lnTo>
                  <a:pt x="592" y="1572"/>
                </a:lnTo>
                <a:lnTo>
                  <a:pt x="616" y="1592"/>
                </a:lnTo>
                <a:lnTo>
                  <a:pt x="628" y="1602"/>
                </a:lnTo>
                <a:lnTo>
                  <a:pt x="638" y="1614"/>
                </a:lnTo>
                <a:lnTo>
                  <a:pt x="636" y="1616"/>
                </a:lnTo>
                <a:lnTo>
                  <a:pt x="634" y="1620"/>
                </a:lnTo>
                <a:lnTo>
                  <a:pt x="634" y="1632"/>
                </a:lnTo>
                <a:lnTo>
                  <a:pt x="636" y="1632"/>
                </a:lnTo>
                <a:lnTo>
                  <a:pt x="638" y="1634"/>
                </a:lnTo>
                <a:lnTo>
                  <a:pt x="636" y="1638"/>
                </a:lnTo>
                <a:lnTo>
                  <a:pt x="652" y="1636"/>
                </a:lnTo>
                <a:lnTo>
                  <a:pt x="668" y="1638"/>
                </a:lnTo>
                <a:lnTo>
                  <a:pt x="686" y="1642"/>
                </a:lnTo>
                <a:lnTo>
                  <a:pt x="702" y="1648"/>
                </a:lnTo>
                <a:lnTo>
                  <a:pt x="734" y="1664"/>
                </a:lnTo>
                <a:lnTo>
                  <a:pt x="762" y="1678"/>
                </a:lnTo>
                <a:lnTo>
                  <a:pt x="766" y="1682"/>
                </a:lnTo>
                <a:lnTo>
                  <a:pt x="764" y="1684"/>
                </a:lnTo>
                <a:lnTo>
                  <a:pt x="764" y="1686"/>
                </a:lnTo>
                <a:lnTo>
                  <a:pt x="766" y="1688"/>
                </a:lnTo>
                <a:lnTo>
                  <a:pt x="790" y="1690"/>
                </a:lnTo>
                <a:lnTo>
                  <a:pt x="796" y="1692"/>
                </a:lnTo>
                <a:lnTo>
                  <a:pt x="802" y="1694"/>
                </a:lnTo>
                <a:lnTo>
                  <a:pt x="806" y="1698"/>
                </a:lnTo>
                <a:lnTo>
                  <a:pt x="808" y="1704"/>
                </a:lnTo>
                <a:lnTo>
                  <a:pt x="810" y="1702"/>
                </a:lnTo>
                <a:lnTo>
                  <a:pt x="812" y="1704"/>
                </a:lnTo>
                <a:lnTo>
                  <a:pt x="812" y="1708"/>
                </a:lnTo>
                <a:lnTo>
                  <a:pt x="814" y="1710"/>
                </a:lnTo>
                <a:lnTo>
                  <a:pt x="842" y="1714"/>
                </a:lnTo>
                <a:lnTo>
                  <a:pt x="872" y="1720"/>
                </a:lnTo>
                <a:lnTo>
                  <a:pt x="888" y="1726"/>
                </a:lnTo>
                <a:lnTo>
                  <a:pt x="900" y="1732"/>
                </a:lnTo>
                <a:lnTo>
                  <a:pt x="910" y="1738"/>
                </a:lnTo>
                <a:lnTo>
                  <a:pt x="916" y="1746"/>
                </a:lnTo>
                <a:lnTo>
                  <a:pt x="920" y="1742"/>
                </a:lnTo>
                <a:lnTo>
                  <a:pt x="924" y="1742"/>
                </a:lnTo>
                <a:lnTo>
                  <a:pt x="942" y="1744"/>
                </a:lnTo>
                <a:lnTo>
                  <a:pt x="956" y="1742"/>
                </a:lnTo>
                <a:lnTo>
                  <a:pt x="968" y="1740"/>
                </a:lnTo>
                <a:lnTo>
                  <a:pt x="980" y="1736"/>
                </a:lnTo>
                <a:lnTo>
                  <a:pt x="992" y="1728"/>
                </a:lnTo>
                <a:lnTo>
                  <a:pt x="988" y="1732"/>
                </a:lnTo>
                <a:lnTo>
                  <a:pt x="984" y="1736"/>
                </a:lnTo>
                <a:lnTo>
                  <a:pt x="982" y="1740"/>
                </a:lnTo>
                <a:lnTo>
                  <a:pt x="984" y="1742"/>
                </a:lnTo>
                <a:lnTo>
                  <a:pt x="986" y="1744"/>
                </a:lnTo>
                <a:lnTo>
                  <a:pt x="990" y="1738"/>
                </a:lnTo>
                <a:lnTo>
                  <a:pt x="992" y="1736"/>
                </a:lnTo>
                <a:lnTo>
                  <a:pt x="996" y="1736"/>
                </a:lnTo>
                <a:lnTo>
                  <a:pt x="1008" y="1746"/>
                </a:lnTo>
                <a:lnTo>
                  <a:pt x="1020" y="1754"/>
                </a:lnTo>
                <a:lnTo>
                  <a:pt x="1046" y="1770"/>
                </a:lnTo>
                <a:lnTo>
                  <a:pt x="1060" y="1770"/>
                </a:lnTo>
                <a:lnTo>
                  <a:pt x="1074" y="1770"/>
                </a:lnTo>
                <a:lnTo>
                  <a:pt x="1098" y="1766"/>
                </a:lnTo>
                <a:lnTo>
                  <a:pt x="1106" y="1766"/>
                </a:lnTo>
                <a:lnTo>
                  <a:pt x="1108" y="1766"/>
                </a:lnTo>
                <a:lnTo>
                  <a:pt x="1108" y="1762"/>
                </a:lnTo>
                <a:lnTo>
                  <a:pt x="1116" y="1756"/>
                </a:lnTo>
                <a:lnTo>
                  <a:pt x="1112" y="1756"/>
                </a:lnTo>
                <a:lnTo>
                  <a:pt x="1108" y="1758"/>
                </a:lnTo>
                <a:lnTo>
                  <a:pt x="1100" y="1762"/>
                </a:lnTo>
                <a:lnTo>
                  <a:pt x="1096" y="1764"/>
                </a:lnTo>
                <a:lnTo>
                  <a:pt x="1092" y="1762"/>
                </a:lnTo>
                <a:lnTo>
                  <a:pt x="1090" y="1760"/>
                </a:lnTo>
                <a:lnTo>
                  <a:pt x="1072" y="1760"/>
                </a:lnTo>
                <a:lnTo>
                  <a:pt x="1054" y="1758"/>
                </a:lnTo>
                <a:lnTo>
                  <a:pt x="1048" y="1754"/>
                </a:lnTo>
                <a:lnTo>
                  <a:pt x="1042" y="1750"/>
                </a:lnTo>
                <a:lnTo>
                  <a:pt x="1036" y="1744"/>
                </a:lnTo>
                <a:lnTo>
                  <a:pt x="1034" y="1736"/>
                </a:lnTo>
                <a:lnTo>
                  <a:pt x="1036" y="1734"/>
                </a:lnTo>
                <a:lnTo>
                  <a:pt x="1036" y="1730"/>
                </a:lnTo>
                <a:lnTo>
                  <a:pt x="1046" y="1732"/>
                </a:lnTo>
                <a:lnTo>
                  <a:pt x="1056" y="1730"/>
                </a:lnTo>
                <a:lnTo>
                  <a:pt x="1074" y="1728"/>
                </a:lnTo>
                <a:lnTo>
                  <a:pt x="1094" y="1724"/>
                </a:lnTo>
                <a:lnTo>
                  <a:pt x="1102" y="1724"/>
                </a:lnTo>
                <a:lnTo>
                  <a:pt x="1112" y="1726"/>
                </a:lnTo>
                <a:lnTo>
                  <a:pt x="1112" y="1722"/>
                </a:lnTo>
                <a:lnTo>
                  <a:pt x="1110" y="1720"/>
                </a:lnTo>
                <a:lnTo>
                  <a:pt x="1106" y="1720"/>
                </a:lnTo>
                <a:lnTo>
                  <a:pt x="1102" y="1718"/>
                </a:lnTo>
                <a:lnTo>
                  <a:pt x="1100" y="1714"/>
                </a:lnTo>
                <a:lnTo>
                  <a:pt x="1110" y="1714"/>
                </a:lnTo>
                <a:lnTo>
                  <a:pt x="1116" y="1712"/>
                </a:lnTo>
                <a:lnTo>
                  <a:pt x="1130" y="1708"/>
                </a:lnTo>
                <a:lnTo>
                  <a:pt x="1128" y="1712"/>
                </a:lnTo>
                <a:lnTo>
                  <a:pt x="1126" y="1714"/>
                </a:lnTo>
                <a:lnTo>
                  <a:pt x="1130" y="1716"/>
                </a:lnTo>
                <a:lnTo>
                  <a:pt x="1134" y="1714"/>
                </a:lnTo>
                <a:lnTo>
                  <a:pt x="1138" y="1712"/>
                </a:lnTo>
                <a:lnTo>
                  <a:pt x="1142" y="1712"/>
                </a:lnTo>
                <a:lnTo>
                  <a:pt x="1144" y="1714"/>
                </a:lnTo>
                <a:lnTo>
                  <a:pt x="1146" y="1712"/>
                </a:lnTo>
                <a:lnTo>
                  <a:pt x="1148" y="1708"/>
                </a:lnTo>
                <a:lnTo>
                  <a:pt x="1154" y="1704"/>
                </a:lnTo>
                <a:lnTo>
                  <a:pt x="1160" y="1702"/>
                </a:lnTo>
                <a:lnTo>
                  <a:pt x="1160" y="1700"/>
                </a:lnTo>
                <a:lnTo>
                  <a:pt x="1158" y="1696"/>
                </a:lnTo>
                <a:lnTo>
                  <a:pt x="1158" y="1698"/>
                </a:lnTo>
                <a:lnTo>
                  <a:pt x="1156" y="1700"/>
                </a:lnTo>
                <a:lnTo>
                  <a:pt x="1152" y="1700"/>
                </a:lnTo>
                <a:lnTo>
                  <a:pt x="1148" y="1700"/>
                </a:lnTo>
                <a:lnTo>
                  <a:pt x="1148" y="1698"/>
                </a:lnTo>
                <a:lnTo>
                  <a:pt x="1148" y="1696"/>
                </a:lnTo>
                <a:lnTo>
                  <a:pt x="1154" y="1696"/>
                </a:lnTo>
                <a:lnTo>
                  <a:pt x="1162" y="1692"/>
                </a:lnTo>
                <a:lnTo>
                  <a:pt x="1168" y="1692"/>
                </a:lnTo>
                <a:lnTo>
                  <a:pt x="1170" y="1692"/>
                </a:lnTo>
                <a:lnTo>
                  <a:pt x="1174" y="1694"/>
                </a:lnTo>
                <a:lnTo>
                  <a:pt x="1170" y="1696"/>
                </a:lnTo>
                <a:lnTo>
                  <a:pt x="1168" y="1696"/>
                </a:lnTo>
                <a:lnTo>
                  <a:pt x="1164" y="1698"/>
                </a:lnTo>
                <a:lnTo>
                  <a:pt x="1164" y="1702"/>
                </a:lnTo>
                <a:lnTo>
                  <a:pt x="1172" y="1700"/>
                </a:lnTo>
                <a:lnTo>
                  <a:pt x="1180" y="1698"/>
                </a:lnTo>
                <a:lnTo>
                  <a:pt x="1186" y="1696"/>
                </a:lnTo>
                <a:lnTo>
                  <a:pt x="1192" y="1694"/>
                </a:lnTo>
                <a:lnTo>
                  <a:pt x="1192" y="1688"/>
                </a:lnTo>
                <a:lnTo>
                  <a:pt x="1194" y="1684"/>
                </a:lnTo>
                <a:lnTo>
                  <a:pt x="1196" y="1682"/>
                </a:lnTo>
                <a:lnTo>
                  <a:pt x="1202" y="1684"/>
                </a:lnTo>
                <a:lnTo>
                  <a:pt x="1196" y="1684"/>
                </a:lnTo>
                <a:lnTo>
                  <a:pt x="1194" y="1686"/>
                </a:lnTo>
                <a:lnTo>
                  <a:pt x="1196" y="1690"/>
                </a:lnTo>
                <a:lnTo>
                  <a:pt x="1196" y="1692"/>
                </a:lnTo>
                <a:lnTo>
                  <a:pt x="1212" y="1684"/>
                </a:lnTo>
                <a:lnTo>
                  <a:pt x="1228" y="1674"/>
                </a:lnTo>
                <a:lnTo>
                  <a:pt x="1236" y="1670"/>
                </a:lnTo>
                <a:lnTo>
                  <a:pt x="1242" y="1668"/>
                </a:lnTo>
                <a:lnTo>
                  <a:pt x="1248" y="1670"/>
                </a:lnTo>
                <a:lnTo>
                  <a:pt x="1254" y="1674"/>
                </a:lnTo>
                <a:lnTo>
                  <a:pt x="1240" y="1680"/>
                </a:lnTo>
                <a:lnTo>
                  <a:pt x="1226" y="1686"/>
                </a:lnTo>
                <a:lnTo>
                  <a:pt x="1198" y="1696"/>
                </a:lnTo>
                <a:lnTo>
                  <a:pt x="1170" y="1708"/>
                </a:lnTo>
                <a:lnTo>
                  <a:pt x="1158" y="1714"/>
                </a:lnTo>
                <a:lnTo>
                  <a:pt x="1144" y="1722"/>
                </a:lnTo>
                <a:lnTo>
                  <a:pt x="1150" y="1720"/>
                </a:lnTo>
                <a:lnTo>
                  <a:pt x="1154" y="1720"/>
                </a:lnTo>
                <a:lnTo>
                  <a:pt x="1164" y="1724"/>
                </a:lnTo>
                <a:lnTo>
                  <a:pt x="1176" y="1728"/>
                </a:lnTo>
                <a:lnTo>
                  <a:pt x="1180" y="1728"/>
                </a:lnTo>
                <a:lnTo>
                  <a:pt x="1186" y="1726"/>
                </a:lnTo>
                <a:lnTo>
                  <a:pt x="1180" y="1722"/>
                </a:lnTo>
                <a:lnTo>
                  <a:pt x="1174" y="1720"/>
                </a:lnTo>
                <a:lnTo>
                  <a:pt x="1164" y="1718"/>
                </a:lnTo>
                <a:lnTo>
                  <a:pt x="1214" y="1698"/>
                </a:lnTo>
                <a:lnTo>
                  <a:pt x="1238" y="1690"/>
                </a:lnTo>
                <a:lnTo>
                  <a:pt x="1262" y="1678"/>
                </a:lnTo>
                <a:lnTo>
                  <a:pt x="1274" y="1690"/>
                </a:lnTo>
                <a:lnTo>
                  <a:pt x="1278" y="1696"/>
                </a:lnTo>
                <a:lnTo>
                  <a:pt x="1278" y="1700"/>
                </a:lnTo>
                <a:lnTo>
                  <a:pt x="1278" y="1704"/>
                </a:lnTo>
                <a:lnTo>
                  <a:pt x="1284" y="1704"/>
                </a:lnTo>
                <a:lnTo>
                  <a:pt x="1288" y="1704"/>
                </a:lnTo>
                <a:lnTo>
                  <a:pt x="1290" y="1706"/>
                </a:lnTo>
                <a:lnTo>
                  <a:pt x="1292" y="1708"/>
                </a:lnTo>
                <a:lnTo>
                  <a:pt x="1296" y="1714"/>
                </a:lnTo>
                <a:lnTo>
                  <a:pt x="1298" y="1716"/>
                </a:lnTo>
                <a:lnTo>
                  <a:pt x="1300" y="1718"/>
                </a:lnTo>
                <a:lnTo>
                  <a:pt x="1302" y="1714"/>
                </a:lnTo>
                <a:lnTo>
                  <a:pt x="1302" y="1710"/>
                </a:lnTo>
                <a:lnTo>
                  <a:pt x="1298" y="1704"/>
                </a:lnTo>
                <a:lnTo>
                  <a:pt x="1294" y="1700"/>
                </a:lnTo>
                <a:lnTo>
                  <a:pt x="1294" y="1696"/>
                </a:lnTo>
                <a:lnTo>
                  <a:pt x="1298" y="1694"/>
                </a:lnTo>
                <a:lnTo>
                  <a:pt x="1292" y="1694"/>
                </a:lnTo>
                <a:lnTo>
                  <a:pt x="1288" y="1692"/>
                </a:lnTo>
                <a:lnTo>
                  <a:pt x="1280" y="1686"/>
                </a:lnTo>
                <a:lnTo>
                  <a:pt x="1274" y="1678"/>
                </a:lnTo>
                <a:lnTo>
                  <a:pt x="1270" y="1670"/>
                </a:lnTo>
                <a:lnTo>
                  <a:pt x="1276" y="1668"/>
                </a:lnTo>
                <a:lnTo>
                  <a:pt x="1270" y="1668"/>
                </a:lnTo>
                <a:lnTo>
                  <a:pt x="1266" y="1668"/>
                </a:lnTo>
                <a:lnTo>
                  <a:pt x="1262" y="1666"/>
                </a:lnTo>
                <a:lnTo>
                  <a:pt x="1260" y="1662"/>
                </a:lnTo>
                <a:lnTo>
                  <a:pt x="1262" y="1656"/>
                </a:lnTo>
                <a:lnTo>
                  <a:pt x="1274" y="1654"/>
                </a:lnTo>
                <a:lnTo>
                  <a:pt x="1278" y="1652"/>
                </a:lnTo>
                <a:lnTo>
                  <a:pt x="1282" y="1648"/>
                </a:lnTo>
                <a:lnTo>
                  <a:pt x="1284" y="1652"/>
                </a:lnTo>
                <a:lnTo>
                  <a:pt x="1284" y="1656"/>
                </a:lnTo>
                <a:lnTo>
                  <a:pt x="1284" y="1660"/>
                </a:lnTo>
                <a:lnTo>
                  <a:pt x="1288" y="1664"/>
                </a:lnTo>
                <a:lnTo>
                  <a:pt x="1294" y="1656"/>
                </a:lnTo>
                <a:lnTo>
                  <a:pt x="1302" y="1648"/>
                </a:lnTo>
                <a:lnTo>
                  <a:pt x="1310" y="1644"/>
                </a:lnTo>
                <a:lnTo>
                  <a:pt x="1314" y="1638"/>
                </a:lnTo>
                <a:lnTo>
                  <a:pt x="1316" y="1640"/>
                </a:lnTo>
                <a:lnTo>
                  <a:pt x="1318" y="1640"/>
                </a:lnTo>
                <a:lnTo>
                  <a:pt x="1324" y="1638"/>
                </a:lnTo>
                <a:lnTo>
                  <a:pt x="1330" y="1634"/>
                </a:lnTo>
                <a:lnTo>
                  <a:pt x="1334" y="1626"/>
                </a:lnTo>
                <a:lnTo>
                  <a:pt x="1332" y="1626"/>
                </a:lnTo>
                <a:lnTo>
                  <a:pt x="1326" y="1628"/>
                </a:lnTo>
                <a:lnTo>
                  <a:pt x="1322" y="1630"/>
                </a:lnTo>
                <a:lnTo>
                  <a:pt x="1318" y="1630"/>
                </a:lnTo>
                <a:lnTo>
                  <a:pt x="1316" y="1626"/>
                </a:lnTo>
                <a:lnTo>
                  <a:pt x="1324" y="1620"/>
                </a:lnTo>
                <a:lnTo>
                  <a:pt x="1332" y="1614"/>
                </a:lnTo>
                <a:lnTo>
                  <a:pt x="1332" y="1616"/>
                </a:lnTo>
                <a:lnTo>
                  <a:pt x="1334" y="1618"/>
                </a:lnTo>
                <a:lnTo>
                  <a:pt x="1334" y="1624"/>
                </a:lnTo>
                <a:lnTo>
                  <a:pt x="1340" y="1624"/>
                </a:lnTo>
                <a:lnTo>
                  <a:pt x="1344" y="1622"/>
                </a:lnTo>
                <a:lnTo>
                  <a:pt x="1348" y="1620"/>
                </a:lnTo>
                <a:lnTo>
                  <a:pt x="1350" y="1616"/>
                </a:lnTo>
                <a:lnTo>
                  <a:pt x="1344" y="1616"/>
                </a:lnTo>
                <a:lnTo>
                  <a:pt x="1340" y="1616"/>
                </a:lnTo>
                <a:lnTo>
                  <a:pt x="1338" y="1616"/>
                </a:lnTo>
                <a:lnTo>
                  <a:pt x="1334" y="1614"/>
                </a:lnTo>
                <a:lnTo>
                  <a:pt x="1338" y="1610"/>
                </a:lnTo>
                <a:lnTo>
                  <a:pt x="1342" y="1606"/>
                </a:lnTo>
                <a:lnTo>
                  <a:pt x="1346" y="1604"/>
                </a:lnTo>
                <a:lnTo>
                  <a:pt x="1352" y="1604"/>
                </a:lnTo>
                <a:lnTo>
                  <a:pt x="1354" y="1606"/>
                </a:lnTo>
                <a:lnTo>
                  <a:pt x="1354" y="1610"/>
                </a:lnTo>
                <a:lnTo>
                  <a:pt x="1350" y="1614"/>
                </a:lnTo>
                <a:lnTo>
                  <a:pt x="1366" y="1614"/>
                </a:lnTo>
                <a:lnTo>
                  <a:pt x="1364" y="1618"/>
                </a:lnTo>
                <a:lnTo>
                  <a:pt x="1360" y="1620"/>
                </a:lnTo>
                <a:lnTo>
                  <a:pt x="1358" y="1622"/>
                </a:lnTo>
                <a:lnTo>
                  <a:pt x="1358" y="1626"/>
                </a:lnTo>
                <a:lnTo>
                  <a:pt x="1362" y="1626"/>
                </a:lnTo>
                <a:lnTo>
                  <a:pt x="1364" y="1628"/>
                </a:lnTo>
                <a:lnTo>
                  <a:pt x="1366" y="1632"/>
                </a:lnTo>
                <a:lnTo>
                  <a:pt x="1370" y="1632"/>
                </a:lnTo>
                <a:lnTo>
                  <a:pt x="1386" y="1616"/>
                </a:lnTo>
                <a:lnTo>
                  <a:pt x="1408" y="1598"/>
                </a:lnTo>
                <a:lnTo>
                  <a:pt x="1418" y="1590"/>
                </a:lnTo>
                <a:lnTo>
                  <a:pt x="1428" y="1584"/>
                </a:lnTo>
                <a:lnTo>
                  <a:pt x="1438" y="1582"/>
                </a:lnTo>
                <a:lnTo>
                  <a:pt x="1440" y="1582"/>
                </a:lnTo>
                <a:lnTo>
                  <a:pt x="1444" y="1586"/>
                </a:lnTo>
                <a:lnTo>
                  <a:pt x="1444" y="1582"/>
                </a:lnTo>
                <a:lnTo>
                  <a:pt x="1440" y="1580"/>
                </a:lnTo>
                <a:lnTo>
                  <a:pt x="1438" y="1578"/>
                </a:lnTo>
                <a:lnTo>
                  <a:pt x="1438" y="1572"/>
                </a:lnTo>
                <a:lnTo>
                  <a:pt x="1450" y="1574"/>
                </a:lnTo>
                <a:lnTo>
                  <a:pt x="1464" y="1578"/>
                </a:lnTo>
                <a:lnTo>
                  <a:pt x="1464" y="1572"/>
                </a:lnTo>
                <a:lnTo>
                  <a:pt x="1464" y="1566"/>
                </a:lnTo>
                <a:lnTo>
                  <a:pt x="1462" y="1562"/>
                </a:lnTo>
                <a:lnTo>
                  <a:pt x="1462" y="1556"/>
                </a:lnTo>
                <a:lnTo>
                  <a:pt x="1468" y="1554"/>
                </a:lnTo>
                <a:lnTo>
                  <a:pt x="1474" y="1550"/>
                </a:lnTo>
                <a:lnTo>
                  <a:pt x="1482" y="1538"/>
                </a:lnTo>
                <a:lnTo>
                  <a:pt x="1488" y="1528"/>
                </a:lnTo>
                <a:lnTo>
                  <a:pt x="1494" y="1522"/>
                </a:lnTo>
                <a:lnTo>
                  <a:pt x="1500" y="1520"/>
                </a:lnTo>
                <a:lnTo>
                  <a:pt x="1502" y="1524"/>
                </a:lnTo>
                <a:lnTo>
                  <a:pt x="1502" y="1530"/>
                </a:lnTo>
                <a:lnTo>
                  <a:pt x="1500" y="1540"/>
                </a:lnTo>
                <a:lnTo>
                  <a:pt x="1500" y="1548"/>
                </a:lnTo>
                <a:lnTo>
                  <a:pt x="1500" y="1552"/>
                </a:lnTo>
                <a:lnTo>
                  <a:pt x="1504" y="1556"/>
                </a:lnTo>
                <a:lnTo>
                  <a:pt x="1504" y="1544"/>
                </a:lnTo>
                <a:lnTo>
                  <a:pt x="1506" y="1532"/>
                </a:lnTo>
                <a:lnTo>
                  <a:pt x="1512" y="1522"/>
                </a:lnTo>
                <a:lnTo>
                  <a:pt x="1518" y="1512"/>
                </a:lnTo>
                <a:lnTo>
                  <a:pt x="1520" y="1516"/>
                </a:lnTo>
                <a:lnTo>
                  <a:pt x="1520" y="1520"/>
                </a:lnTo>
                <a:lnTo>
                  <a:pt x="1520" y="1524"/>
                </a:lnTo>
                <a:lnTo>
                  <a:pt x="1524" y="1526"/>
                </a:lnTo>
                <a:lnTo>
                  <a:pt x="1536" y="1518"/>
                </a:lnTo>
                <a:lnTo>
                  <a:pt x="1546" y="1508"/>
                </a:lnTo>
                <a:lnTo>
                  <a:pt x="1556" y="1496"/>
                </a:lnTo>
                <a:lnTo>
                  <a:pt x="1566" y="1482"/>
                </a:lnTo>
                <a:lnTo>
                  <a:pt x="1584" y="1456"/>
                </a:lnTo>
                <a:lnTo>
                  <a:pt x="1602" y="1430"/>
                </a:lnTo>
                <a:lnTo>
                  <a:pt x="1608" y="1426"/>
                </a:lnTo>
                <a:lnTo>
                  <a:pt x="1614" y="1426"/>
                </a:lnTo>
                <a:lnTo>
                  <a:pt x="1616" y="1434"/>
                </a:lnTo>
                <a:lnTo>
                  <a:pt x="1618" y="1438"/>
                </a:lnTo>
                <a:lnTo>
                  <a:pt x="1620" y="1440"/>
                </a:lnTo>
                <a:lnTo>
                  <a:pt x="1624" y="1436"/>
                </a:lnTo>
                <a:lnTo>
                  <a:pt x="1630" y="1432"/>
                </a:lnTo>
                <a:lnTo>
                  <a:pt x="1632" y="1428"/>
                </a:lnTo>
                <a:lnTo>
                  <a:pt x="1632" y="1426"/>
                </a:lnTo>
                <a:lnTo>
                  <a:pt x="1628" y="1424"/>
                </a:lnTo>
                <a:lnTo>
                  <a:pt x="1626" y="1426"/>
                </a:lnTo>
                <a:lnTo>
                  <a:pt x="1626" y="1430"/>
                </a:lnTo>
                <a:lnTo>
                  <a:pt x="1628" y="1432"/>
                </a:lnTo>
                <a:lnTo>
                  <a:pt x="1622" y="1432"/>
                </a:lnTo>
                <a:lnTo>
                  <a:pt x="1624" y="1424"/>
                </a:lnTo>
                <a:lnTo>
                  <a:pt x="1626" y="1422"/>
                </a:lnTo>
                <a:lnTo>
                  <a:pt x="1628" y="1418"/>
                </a:lnTo>
                <a:lnTo>
                  <a:pt x="1632" y="1420"/>
                </a:lnTo>
                <a:lnTo>
                  <a:pt x="1634" y="1422"/>
                </a:lnTo>
                <a:lnTo>
                  <a:pt x="1638" y="1422"/>
                </a:lnTo>
                <a:lnTo>
                  <a:pt x="1642" y="1406"/>
                </a:lnTo>
                <a:lnTo>
                  <a:pt x="1646" y="1384"/>
                </a:lnTo>
                <a:lnTo>
                  <a:pt x="1652" y="1362"/>
                </a:lnTo>
                <a:lnTo>
                  <a:pt x="1654" y="1352"/>
                </a:lnTo>
                <a:lnTo>
                  <a:pt x="1660" y="1344"/>
                </a:lnTo>
                <a:lnTo>
                  <a:pt x="1664" y="1340"/>
                </a:lnTo>
                <a:lnTo>
                  <a:pt x="1668" y="1338"/>
                </a:lnTo>
                <a:lnTo>
                  <a:pt x="1670" y="1338"/>
                </a:lnTo>
                <a:lnTo>
                  <a:pt x="1670" y="1336"/>
                </a:lnTo>
                <a:lnTo>
                  <a:pt x="1666" y="1330"/>
                </a:lnTo>
                <a:lnTo>
                  <a:pt x="1672" y="1332"/>
                </a:lnTo>
                <a:lnTo>
                  <a:pt x="1674" y="1334"/>
                </a:lnTo>
                <a:lnTo>
                  <a:pt x="1674" y="1330"/>
                </a:lnTo>
                <a:lnTo>
                  <a:pt x="1674" y="1328"/>
                </a:lnTo>
                <a:lnTo>
                  <a:pt x="1670" y="1326"/>
                </a:lnTo>
                <a:lnTo>
                  <a:pt x="1674" y="1320"/>
                </a:lnTo>
                <a:lnTo>
                  <a:pt x="1676" y="1314"/>
                </a:lnTo>
                <a:lnTo>
                  <a:pt x="1680" y="1302"/>
                </a:lnTo>
                <a:lnTo>
                  <a:pt x="1684" y="1290"/>
                </a:lnTo>
                <a:lnTo>
                  <a:pt x="1688" y="1286"/>
                </a:lnTo>
                <a:lnTo>
                  <a:pt x="1692" y="1282"/>
                </a:lnTo>
                <a:lnTo>
                  <a:pt x="1690" y="1280"/>
                </a:lnTo>
                <a:lnTo>
                  <a:pt x="1688" y="1276"/>
                </a:lnTo>
                <a:lnTo>
                  <a:pt x="1698" y="1250"/>
                </a:lnTo>
                <a:lnTo>
                  <a:pt x="1704" y="1222"/>
                </a:lnTo>
                <a:lnTo>
                  <a:pt x="1710" y="1194"/>
                </a:lnTo>
                <a:lnTo>
                  <a:pt x="1714" y="1164"/>
                </a:lnTo>
                <a:lnTo>
                  <a:pt x="1718" y="1098"/>
                </a:lnTo>
                <a:lnTo>
                  <a:pt x="1722" y="1030"/>
                </a:lnTo>
                <a:lnTo>
                  <a:pt x="1724" y="1034"/>
                </a:lnTo>
                <a:lnTo>
                  <a:pt x="1726" y="1036"/>
                </a:lnTo>
                <a:lnTo>
                  <a:pt x="1734" y="1040"/>
                </a:lnTo>
                <a:lnTo>
                  <a:pt x="1736" y="1036"/>
                </a:lnTo>
                <a:lnTo>
                  <a:pt x="1736" y="1034"/>
                </a:lnTo>
                <a:lnTo>
                  <a:pt x="1734" y="1030"/>
                </a:lnTo>
                <a:lnTo>
                  <a:pt x="1738" y="1026"/>
                </a:lnTo>
                <a:close/>
                <a:moveTo>
                  <a:pt x="160" y="756"/>
                </a:moveTo>
                <a:lnTo>
                  <a:pt x="160" y="756"/>
                </a:lnTo>
                <a:lnTo>
                  <a:pt x="160" y="744"/>
                </a:lnTo>
                <a:lnTo>
                  <a:pt x="162" y="734"/>
                </a:lnTo>
                <a:lnTo>
                  <a:pt x="168" y="732"/>
                </a:lnTo>
                <a:lnTo>
                  <a:pt x="172" y="736"/>
                </a:lnTo>
                <a:lnTo>
                  <a:pt x="174" y="738"/>
                </a:lnTo>
                <a:lnTo>
                  <a:pt x="178" y="738"/>
                </a:lnTo>
                <a:lnTo>
                  <a:pt x="178" y="746"/>
                </a:lnTo>
                <a:lnTo>
                  <a:pt x="174" y="752"/>
                </a:lnTo>
                <a:lnTo>
                  <a:pt x="170" y="756"/>
                </a:lnTo>
                <a:lnTo>
                  <a:pt x="160" y="756"/>
                </a:lnTo>
                <a:close/>
                <a:moveTo>
                  <a:pt x="126" y="998"/>
                </a:moveTo>
                <a:lnTo>
                  <a:pt x="126" y="998"/>
                </a:lnTo>
                <a:lnTo>
                  <a:pt x="128" y="996"/>
                </a:lnTo>
                <a:lnTo>
                  <a:pt x="128" y="994"/>
                </a:lnTo>
                <a:lnTo>
                  <a:pt x="122" y="994"/>
                </a:lnTo>
                <a:lnTo>
                  <a:pt x="114" y="994"/>
                </a:lnTo>
                <a:lnTo>
                  <a:pt x="112" y="992"/>
                </a:lnTo>
                <a:lnTo>
                  <a:pt x="112" y="988"/>
                </a:lnTo>
                <a:lnTo>
                  <a:pt x="126" y="990"/>
                </a:lnTo>
                <a:lnTo>
                  <a:pt x="142" y="988"/>
                </a:lnTo>
                <a:lnTo>
                  <a:pt x="140" y="992"/>
                </a:lnTo>
                <a:lnTo>
                  <a:pt x="138" y="996"/>
                </a:lnTo>
                <a:lnTo>
                  <a:pt x="134" y="998"/>
                </a:lnTo>
                <a:lnTo>
                  <a:pt x="126" y="998"/>
                </a:lnTo>
                <a:close/>
                <a:moveTo>
                  <a:pt x="214" y="878"/>
                </a:moveTo>
                <a:lnTo>
                  <a:pt x="214" y="878"/>
                </a:lnTo>
                <a:lnTo>
                  <a:pt x="204" y="878"/>
                </a:lnTo>
                <a:lnTo>
                  <a:pt x="200" y="878"/>
                </a:lnTo>
                <a:lnTo>
                  <a:pt x="196" y="876"/>
                </a:lnTo>
                <a:lnTo>
                  <a:pt x="198" y="864"/>
                </a:lnTo>
                <a:lnTo>
                  <a:pt x="202" y="854"/>
                </a:lnTo>
                <a:lnTo>
                  <a:pt x="206" y="850"/>
                </a:lnTo>
                <a:lnTo>
                  <a:pt x="208" y="848"/>
                </a:lnTo>
                <a:lnTo>
                  <a:pt x="212" y="846"/>
                </a:lnTo>
                <a:lnTo>
                  <a:pt x="218" y="848"/>
                </a:lnTo>
                <a:lnTo>
                  <a:pt x="218" y="840"/>
                </a:lnTo>
                <a:lnTo>
                  <a:pt x="220" y="834"/>
                </a:lnTo>
                <a:lnTo>
                  <a:pt x="230" y="824"/>
                </a:lnTo>
                <a:lnTo>
                  <a:pt x="234" y="820"/>
                </a:lnTo>
                <a:lnTo>
                  <a:pt x="240" y="814"/>
                </a:lnTo>
                <a:lnTo>
                  <a:pt x="242" y="806"/>
                </a:lnTo>
                <a:lnTo>
                  <a:pt x="244" y="798"/>
                </a:lnTo>
                <a:lnTo>
                  <a:pt x="234" y="788"/>
                </a:lnTo>
                <a:lnTo>
                  <a:pt x="226" y="774"/>
                </a:lnTo>
                <a:lnTo>
                  <a:pt x="222" y="760"/>
                </a:lnTo>
                <a:lnTo>
                  <a:pt x="222" y="752"/>
                </a:lnTo>
                <a:lnTo>
                  <a:pt x="222" y="744"/>
                </a:lnTo>
                <a:lnTo>
                  <a:pt x="226" y="742"/>
                </a:lnTo>
                <a:lnTo>
                  <a:pt x="232" y="740"/>
                </a:lnTo>
                <a:lnTo>
                  <a:pt x="244" y="740"/>
                </a:lnTo>
                <a:lnTo>
                  <a:pt x="244" y="746"/>
                </a:lnTo>
                <a:lnTo>
                  <a:pt x="244" y="752"/>
                </a:lnTo>
                <a:lnTo>
                  <a:pt x="242" y="756"/>
                </a:lnTo>
                <a:lnTo>
                  <a:pt x="240" y="762"/>
                </a:lnTo>
                <a:lnTo>
                  <a:pt x="242" y="762"/>
                </a:lnTo>
                <a:lnTo>
                  <a:pt x="244" y="762"/>
                </a:lnTo>
                <a:lnTo>
                  <a:pt x="252" y="756"/>
                </a:lnTo>
                <a:lnTo>
                  <a:pt x="254" y="764"/>
                </a:lnTo>
                <a:lnTo>
                  <a:pt x="256" y="772"/>
                </a:lnTo>
                <a:lnTo>
                  <a:pt x="254" y="788"/>
                </a:lnTo>
                <a:lnTo>
                  <a:pt x="254" y="796"/>
                </a:lnTo>
                <a:lnTo>
                  <a:pt x="254" y="804"/>
                </a:lnTo>
                <a:lnTo>
                  <a:pt x="254" y="812"/>
                </a:lnTo>
                <a:lnTo>
                  <a:pt x="260" y="818"/>
                </a:lnTo>
                <a:lnTo>
                  <a:pt x="250" y="822"/>
                </a:lnTo>
                <a:lnTo>
                  <a:pt x="242" y="828"/>
                </a:lnTo>
                <a:lnTo>
                  <a:pt x="236" y="836"/>
                </a:lnTo>
                <a:lnTo>
                  <a:pt x="232" y="844"/>
                </a:lnTo>
                <a:lnTo>
                  <a:pt x="224" y="862"/>
                </a:lnTo>
                <a:lnTo>
                  <a:pt x="220" y="870"/>
                </a:lnTo>
                <a:lnTo>
                  <a:pt x="214" y="878"/>
                </a:lnTo>
                <a:close/>
                <a:moveTo>
                  <a:pt x="318" y="754"/>
                </a:moveTo>
                <a:lnTo>
                  <a:pt x="318" y="754"/>
                </a:lnTo>
                <a:lnTo>
                  <a:pt x="306" y="770"/>
                </a:lnTo>
                <a:lnTo>
                  <a:pt x="300" y="774"/>
                </a:lnTo>
                <a:lnTo>
                  <a:pt x="298" y="776"/>
                </a:lnTo>
                <a:lnTo>
                  <a:pt x="296" y="774"/>
                </a:lnTo>
                <a:lnTo>
                  <a:pt x="304" y="754"/>
                </a:lnTo>
                <a:lnTo>
                  <a:pt x="310" y="744"/>
                </a:lnTo>
                <a:lnTo>
                  <a:pt x="316" y="736"/>
                </a:lnTo>
                <a:lnTo>
                  <a:pt x="326" y="734"/>
                </a:lnTo>
                <a:lnTo>
                  <a:pt x="338" y="734"/>
                </a:lnTo>
                <a:lnTo>
                  <a:pt x="338" y="738"/>
                </a:lnTo>
                <a:lnTo>
                  <a:pt x="338" y="742"/>
                </a:lnTo>
                <a:lnTo>
                  <a:pt x="336" y="744"/>
                </a:lnTo>
                <a:lnTo>
                  <a:pt x="332" y="746"/>
                </a:lnTo>
                <a:lnTo>
                  <a:pt x="326" y="750"/>
                </a:lnTo>
                <a:lnTo>
                  <a:pt x="318" y="754"/>
                </a:lnTo>
                <a:close/>
                <a:moveTo>
                  <a:pt x="340" y="1276"/>
                </a:moveTo>
                <a:lnTo>
                  <a:pt x="340" y="1276"/>
                </a:lnTo>
                <a:lnTo>
                  <a:pt x="342" y="1272"/>
                </a:lnTo>
                <a:lnTo>
                  <a:pt x="342" y="1268"/>
                </a:lnTo>
                <a:lnTo>
                  <a:pt x="346" y="1268"/>
                </a:lnTo>
                <a:lnTo>
                  <a:pt x="350" y="1268"/>
                </a:lnTo>
                <a:lnTo>
                  <a:pt x="352" y="1266"/>
                </a:lnTo>
                <a:lnTo>
                  <a:pt x="356" y="1266"/>
                </a:lnTo>
                <a:lnTo>
                  <a:pt x="354" y="1270"/>
                </a:lnTo>
                <a:lnTo>
                  <a:pt x="350" y="1274"/>
                </a:lnTo>
                <a:lnTo>
                  <a:pt x="346" y="1276"/>
                </a:lnTo>
                <a:lnTo>
                  <a:pt x="340" y="1276"/>
                </a:lnTo>
                <a:close/>
                <a:moveTo>
                  <a:pt x="402" y="1502"/>
                </a:moveTo>
                <a:lnTo>
                  <a:pt x="402" y="1502"/>
                </a:lnTo>
                <a:lnTo>
                  <a:pt x="398" y="1500"/>
                </a:lnTo>
                <a:lnTo>
                  <a:pt x="396" y="1496"/>
                </a:lnTo>
                <a:lnTo>
                  <a:pt x="394" y="1490"/>
                </a:lnTo>
                <a:lnTo>
                  <a:pt x="392" y="1486"/>
                </a:lnTo>
                <a:lnTo>
                  <a:pt x="392" y="1484"/>
                </a:lnTo>
                <a:lnTo>
                  <a:pt x="394" y="1484"/>
                </a:lnTo>
                <a:lnTo>
                  <a:pt x="396" y="1484"/>
                </a:lnTo>
                <a:lnTo>
                  <a:pt x="398" y="1486"/>
                </a:lnTo>
                <a:lnTo>
                  <a:pt x="400" y="1486"/>
                </a:lnTo>
                <a:lnTo>
                  <a:pt x="400" y="1484"/>
                </a:lnTo>
                <a:lnTo>
                  <a:pt x="402" y="1488"/>
                </a:lnTo>
                <a:lnTo>
                  <a:pt x="402" y="1494"/>
                </a:lnTo>
                <a:lnTo>
                  <a:pt x="404" y="1498"/>
                </a:lnTo>
                <a:lnTo>
                  <a:pt x="402" y="1502"/>
                </a:lnTo>
                <a:close/>
                <a:moveTo>
                  <a:pt x="530" y="1536"/>
                </a:moveTo>
                <a:lnTo>
                  <a:pt x="530" y="1536"/>
                </a:lnTo>
                <a:lnTo>
                  <a:pt x="524" y="1534"/>
                </a:lnTo>
                <a:lnTo>
                  <a:pt x="520" y="1530"/>
                </a:lnTo>
                <a:lnTo>
                  <a:pt x="518" y="1526"/>
                </a:lnTo>
                <a:lnTo>
                  <a:pt x="518" y="1522"/>
                </a:lnTo>
                <a:lnTo>
                  <a:pt x="518" y="1514"/>
                </a:lnTo>
                <a:lnTo>
                  <a:pt x="516" y="1510"/>
                </a:lnTo>
                <a:lnTo>
                  <a:pt x="518" y="1508"/>
                </a:lnTo>
                <a:lnTo>
                  <a:pt x="520" y="1508"/>
                </a:lnTo>
                <a:lnTo>
                  <a:pt x="526" y="1514"/>
                </a:lnTo>
                <a:lnTo>
                  <a:pt x="528" y="1524"/>
                </a:lnTo>
                <a:lnTo>
                  <a:pt x="530" y="1536"/>
                </a:lnTo>
                <a:close/>
                <a:moveTo>
                  <a:pt x="566" y="528"/>
                </a:moveTo>
                <a:lnTo>
                  <a:pt x="566" y="528"/>
                </a:lnTo>
                <a:lnTo>
                  <a:pt x="546" y="534"/>
                </a:lnTo>
                <a:lnTo>
                  <a:pt x="526" y="538"/>
                </a:lnTo>
                <a:lnTo>
                  <a:pt x="508" y="544"/>
                </a:lnTo>
                <a:lnTo>
                  <a:pt x="500" y="548"/>
                </a:lnTo>
                <a:lnTo>
                  <a:pt x="492" y="554"/>
                </a:lnTo>
                <a:lnTo>
                  <a:pt x="502" y="566"/>
                </a:lnTo>
                <a:lnTo>
                  <a:pt x="506" y="572"/>
                </a:lnTo>
                <a:lnTo>
                  <a:pt x="506" y="576"/>
                </a:lnTo>
                <a:lnTo>
                  <a:pt x="504" y="580"/>
                </a:lnTo>
                <a:lnTo>
                  <a:pt x="516" y="580"/>
                </a:lnTo>
                <a:lnTo>
                  <a:pt x="514" y="586"/>
                </a:lnTo>
                <a:lnTo>
                  <a:pt x="516" y="590"/>
                </a:lnTo>
                <a:lnTo>
                  <a:pt x="518" y="596"/>
                </a:lnTo>
                <a:lnTo>
                  <a:pt x="516" y="600"/>
                </a:lnTo>
                <a:lnTo>
                  <a:pt x="502" y="602"/>
                </a:lnTo>
                <a:lnTo>
                  <a:pt x="488" y="604"/>
                </a:lnTo>
                <a:lnTo>
                  <a:pt x="464" y="614"/>
                </a:lnTo>
                <a:lnTo>
                  <a:pt x="420" y="634"/>
                </a:lnTo>
                <a:lnTo>
                  <a:pt x="414" y="634"/>
                </a:lnTo>
                <a:lnTo>
                  <a:pt x="412" y="630"/>
                </a:lnTo>
                <a:lnTo>
                  <a:pt x="408" y="626"/>
                </a:lnTo>
                <a:lnTo>
                  <a:pt x="402" y="626"/>
                </a:lnTo>
                <a:lnTo>
                  <a:pt x="408" y="622"/>
                </a:lnTo>
                <a:lnTo>
                  <a:pt x="412" y="616"/>
                </a:lnTo>
                <a:lnTo>
                  <a:pt x="420" y="600"/>
                </a:lnTo>
                <a:lnTo>
                  <a:pt x="424" y="584"/>
                </a:lnTo>
                <a:lnTo>
                  <a:pt x="428" y="564"/>
                </a:lnTo>
                <a:lnTo>
                  <a:pt x="424" y="554"/>
                </a:lnTo>
                <a:lnTo>
                  <a:pt x="424" y="544"/>
                </a:lnTo>
                <a:lnTo>
                  <a:pt x="428" y="536"/>
                </a:lnTo>
                <a:lnTo>
                  <a:pt x="436" y="528"/>
                </a:lnTo>
                <a:lnTo>
                  <a:pt x="444" y="520"/>
                </a:lnTo>
                <a:lnTo>
                  <a:pt x="452" y="514"/>
                </a:lnTo>
                <a:lnTo>
                  <a:pt x="466" y="504"/>
                </a:lnTo>
                <a:lnTo>
                  <a:pt x="468" y="502"/>
                </a:lnTo>
                <a:lnTo>
                  <a:pt x="468" y="500"/>
                </a:lnTo>
                <a:lnTo>
                  <a:pt x="468" y="496"/>
                </a:lnTo>
                <a:lnTo>
                  <a:pt x="470" y="492"/>
                </a:lnTo>
                <a:lnTo>
                  <a:pt x="472" y="492"/>
                </a:lnTo>
                <a:lnTo>
                  <a:pt x="472" y="494"/>
                </a:lnTo>
                <a:lnTo>
                  <a:pt x="472" y="500"/>
                </a:lnTo>
                <a:lnTo>
                  <a:pt x="480" y="488"/>
                </a:lnTo>
                <a:lnTo>
                  <a:pt x="488" y="478"/>
                </a:lnTo>
                <a:lnTo>
                  <a:pt x="492" y="472"/>
                </a:lnTo>
                <a:lnTo>
                  <a:pt x="498" y="470"/>
                </a:lnTo>
                <a:lnTo>
                  <a:pt x="506" y="466"/>
                </a:lnTo>
                <a:lnTo>
                  <a:pt x="514" y="466"/>
                </a:lnTo>
                <a:lnTo>
                  <a:pt x="530" y="452"/>
                </a:lnTo>
                <a:lnTo>
                  <a:pt x="538" y="448"/>
                </a:lnTo>
                <a:lnTo>
                  <a:pt x="546" y="446"/>
                </a:lnTo>
                <a:lnTo>
                  <a:pt x="554" y="444"/>
                </a:lnTo>
                <a:lnTo>
                  <a:pt x="564" y="446"/>
                </a:lnTo>
                <a:lnTo>
                  <a:pt x="586" y="450"/>
                </a:lnTo>
                <a:lnTo>
                  <a:pt x="580" y="470"/>
                </a:lnTo>
                <a:lnTo>
                  <a:pt x="576" y="490"/>
                </a:lnTo>
                <a:lnTo>
                  <a:pt x="572" y="510"/>
                </a:lnTo>
                <a:lnTo>
                  <a:pt x="566" y="528"/>
                </a:lnTo>
                <a:close/>
                <a:moveTo>
                  <a:pt x="930" y="1736"/>
                </a:moveTo>
                <a:lnTo>
                  <a:pt x="930" y="1736"/>
                </a:lnTo>
                <a:lnTo>
                  <a:pt x="926" y="1734"/>
                </a:lnTo>
                <a:lnTo>
                  <a:pt x="924" y="1732"/>
                </a:lnTo>
                <a:lnTo>
                  <a:pt x="924" y="1726"/>
                </a:lnTo>
                <a:lnTo>
                  <a:pt x="928" y="1726"/>
                </a:lnTo>
                <a:lnTo>
                  <a:pt x="930" y="1726"/>
                </a:lnTo>
                <a:lnTo>
                  <a:pt x="934" y="1728"/>
                </a:lnTo>
                <a:lnTo>
                  <a:pt x="932" y="1732"/>
                </a:lnTo>
                <a:lnTo>
                  <a:pt x="930" y="1736"/>
                </a:lnTo>
                <a:close/>
                <a:moveTo>
                  <a:pt x="1030" y="1726"/>
                </a:moveTo>
                <a:lnTo>
                  <a:pt x="1030" y="1726"/>
                </a:lnTo>
                <a:lnTo>
                  <a:pt x="1056" y="1718"/>
                </a:lnTo>
                <a:lnTo>
                  <a:pt x="1062" y="1716"/>
                </a:lnTo>
                <a:lnTo>
                  <a:pt x="1068" y="1716"/>
                </a:lnTo>
                <a:lnTo>
                  <a:pt x="1072" y="1718"/>
                </a:lnTo>
                <a:lnTo>
                  <a:pt x="1074" y="1722"/>
                </a:lnTo>
                <a:lnTo>
                  <a:pt x="1068" y="1722"/>
                </a:lnTo>
                <a:lnTo>
                  <a:pt x="1062" y="1722"/>
                </a:lnTo>
                <a:lnTo>
                  <a:pt x="1052" y="1724"/>
                </a:lnTo>
                <a:lnTo>
                  <a:pt x="1042" y="1726"/>
                </a:lnTo>
                <a:lnTo>
                  <a:pt x="1030" y="1726"/>
                </a:lnTo>
                <a:close/>
                <a:moveTo>
                  <a:pt x="1090" y="206"/>
                </a:moveTo>
                <a:lnTo>
                  <a:pt x="1090" y="206"/>
                </a:lnTo>
                <a:lnTo>
                  <a:pt x="1086" y="206"/>
                </a:lnTo>
                <a:lnTo>
                  <a:pt x="1084" y="208"/>
                </a:lnTo>
                <a:lnTo>
                  <a:pt x="1082" y="216"/>
                </a:lnTo>
                <a:lnTo>
                  <a:pt x="1086" y="224"/>
                </a:lnTo>
                <a:lnTo>
                  <a:pt x="1088" y="226"/>
                </a:lnTo>
                <a:lnTo>
                  <a:pt x="1092" y="226"/>
                </a:lnTo>
                <a:lnTo>
                  <a:pt x="1094" y="222"/>
                </a:lnTo>
                <a:lnTo>
                  <a:pt x="1094" y="218"/>
                </a:lnTo>
                <a:lnTo>
                  <a:pt x="1090" y="208"/>
                </a:lnTo>
                <a:lnTo>
                  <a:pt x="1096" y="208"/>
                </a:lnTo>
                <a:lnTo>
                  <a:pt x="1100" y="208"/>
                </a:lnTo>
                <a:lnTo>
                  <a:pt x="1104" y="206"/>
                </a:lnTo>
                <a:lnTo>
                  <a:pt x="1106" y="208"/>
                </a:lnTo>
                <a:lnTo>
                  <a:pt x="1106" y="216"/>
                </a:lnTo>
                <a:lnTo>
                  <a:pt x="1100" y="216"/>
                </a:lnTo>
                <a:lnTo>
                  <a:pt x="1100" y="218"/>
                </a:lnTo>
                <a:lnTo>
                  <a:pt x="1098" y="218"/>
                </a:lnTo>
                <a:lnTo>
                  <a:pt x="1104" y="220"/>
                </a:lnTo>
                <a:lnTo>
                  <a:pt x="1108" y="222"/>
                </a:lnTo>
                <a:lnTo>
                  <a:pt x="1108" y="214"/>
                </a:lnTo>
                <a:lnTo>
                  <a:pt x="1110" y="210"/>
                </a:lnTo>
                <a:lnTo>
                  <a:pt x="1116" y="204"/>
                </a:lnTo>
                <a:lnTo>
                  <a:pt x="1108" y="204"/>
                </a:lnTo>
                <a:lnTo>
                  <a:pt x="1104" y="204"/>
                </a:lnTo>
                <a:lnTo>
                  <a:pt x="1104" y="200"/>
                </a:lnTo>
                <a:lnTo>
                  <a:pt x="1104" y="198"/>
                </a:lnTo>
                <a:lnTo>
                  <a:pt x="1102" y="202"/>
                </a:lnTo>
                <a:lnTo>
                  <a:pt x="1098" y="202"/>
                </a:lnTo>
                <a:lnTo>
                  <a:pt x="1090" y="202"/>
                </a:lnTo>
                <a:lnTo>
                  <a:pt x="1082" y="200"/>
                </a:lnTo>
                <a:lnTo>
                  <a:pt x="1080" y="202"/>
                </a:lnTo>
                <a:lnTo>
                  <a:pt x="1078" y="206"/>
                </a:lnTo>
                <a:lnTo>
                  <a:pt x="1082" y="206"/>
                </a:lnTo>
                <a:lnTo>
                  <a:pt x="1086" y="204"/>
                </a:lnTo>
                <a:lnTo>
                  <a:pt x="1088" y="204"/>
                </a:lnTo>
                <a:lnTo>
                  <a:pt x="1090" y="206"/>
                </a:lnTo>
                <a:close/>
                <a:moveTo>
                  <a:pt x="1254" y="252"/>
                </a:moveTo>
                <a:lnTo>
                  <a:pt x="1254" y="252"/>
                </a:lnTo>
                <a:lnTo>
                  <a:pt x="1266" y="256"/>
                </a:lnTo>
                <a:lnTo>
                  <a:pt x="1272" y="256"/>
                </a:lnTo>
                <a:lnTo>
                  <a:pt x="1274" y="254"/>
                </a:lnTo>
                <a:lnTo>
                  <a:pt x="1270" y="250"/>
                </a:lnTo>
                <a:lnTo>
                  <a:pt x="1256" y="242"/>
                </a:lnTo>
                <a:lnTo>
                  <a:pt x="1248" y="240"/>
                </a:lnTo>
                <a:lnTo>
                  <a:pt x="1238" y="236"/>
                </a:lnTo>
                <a:lnTo>
                  <a:pt x="1246" y="246"/>
                </a:lnTo>
                <a:lnTo>
                  <a:pt x="1248" y="250"/>
                </a:lnTo>
                <a:lnTo>
                  <a:pt x="1254" y="252"/>
                </a:lnTo>
                <a:close/>
                <a:moveTo>
                  <a:pt x="304" y="572"/>
                </a:moveTo>
                <a:lnTo>
                  <a:pt x="304" y="572"/>
                </a:lnTo>
                <a:lnTo>
                  <a:pt x="300" y="576"/>
                </a:lnTo>
                <a:lnTo>
                  <a:pt x="298" y="580"/>
                </a:lnTo>
                <a:lnTo>
                  <a:pt x="294" y="584"/>
                </a:lnTo>
                <a:lnTo>
                  <a:pt x="290" y="588"/>
                </a:lnTo>
                <a:lnTo>
                  <a:pt x="288" y="584"/>
                </a:lnTo>
                <a:lnTo>
                  <a:pt x="286" y="584"/>
                </a:lnTo>
                <a:lnTo>
                  <a:pt x="282" y="586"/>
                </a:lnTo>
                <a:lnTo>
                  <a:pt x="278" y="588"/>
                </a:lnTo>
                <a:lnTo>
                  <a:pt x="280" y="606"/>
                </a:lnTo>
                <a:lnTo>
                  <a:pt x="284" y="614"/>
                </a:lnTo>
                <a:lnTo>
                  <a:pt x="288" y="618"/>
                </a:lnTo>
                <a:lnTo>
                  <a:pt x="296" y="624"/>
                </a:lnTo>
                <a:lnTo>
                  <a:pt x="300" y="626"/>
                </a:lnTo>
                <a:lnTo>
                  <a:pt x="302" y="626"/>
                </a:lnTo>
                <a:lnTo>
                  <a:pt x="308" y="622"/>
                </a:lnTo>
                <a:lnTo>
                  <a:pt x="314" y="614"/>
                </a:lnTo>
                <a:lnTo>
                  <a:pt x="324" y="596"/>
                </a:lnTo>
                <a:lnTo>
                  <a:pt x="332" y="588"/>
                </a:lnTo>
                <a:lnTo>
                  <a:pt x="340" y="582"/>
                </a:lnTo>
                <a:lnTo>
                  <a:pt x="340" y="578"/>
                </a:lnTo>
                <a:lnTo>
                  <a:pt x="342" y="572"/>
                </a:lnTo>
                <a:lnTo>
                  <a:pt x="350" y="558"/>
                </a:lnTo>
                <a:lnTo>
                  <a:pt x="360" y="542"/>
                </a:lnTo>
                <a:lnTo>
                  <a:pt x="364" y="534"/>
                </a:lnTo>
                <a:lnTo>
                  <a:pt x="366" y="526"/>
                </a:lnTo>
                <a:lnTo>
                  <a:pt x="360" y="518"/>
                </a:lnTo>
                <a:lnTo>
                  <a:pt x="358" y="510"/>
                </a:lnTo>
                <a:lnTo>
                  <a:pt x="360" y="504"/>
                </a:lnTo>
                <a:lnTo>
                  <a:pt x="364" y="498"/>
                </a:lnTo>
                <a:lnTo>
                  <a:pt x="374" y="486"/>
                </a:lnTo>
                <a:lnTo>
                  <a:pt x="376" y="478"/>
                </a:lnTo>
                <a:lnTo>
                  <a:pt x="376" y="468"/>
                </a:lnTo>
                <a:lnTo>
                  <a:pt x="372" y="472"/>
                </a:lnTo>
                <a:lnTo>
                  <a:pt x="368" y="476"/>
                </a:lnTo>
                <a:lnTo>
                  <a:pt x="360" y="486"/>
                </a:lnTo>
                <a:lnTo>
                  <a:pt x="358" y="490"/>
                </a:lnTo>
                <a:lnTo>
                  <a:pt x="354" y="492"/>
                </a:lnTo>
                <a:lnTo>
                  <a:pt x="350" y="494"/>
                </a:lnTo>
                <a:lnTo>
                  <a:pt x="344" y="492"/>
                </a:lnTo>
                <a:lnTo>
                  <a:pt x="348" y="496"/>
                </a:lnTo>
                <a:lnTo>
                  <a:pt x="346" y="502"/>
                </a:lnTo>
                <a:lnTo>
                  <a:pt x="344" y="506"/>
                </a:lnTo>
                <a:lnTo>
                  <a:pt x="338" y="512"/>
                </a:lnTo>
                <a:lnTo>
                  <a:pt x="328" y="520"/>
                </a:lnTo>
                <a:lnTo>
                  <a:pt x="322" y="526"/>
                </a:lnTo>
                <a:lnTo>
                  <a:pt x="318" y="530"/>
                </a:lnTo>
                <a:lnTo>
                  <a:pt x="314" y="528"/>
                </a:lnTo>
                <a:lnTo>
                  <a:pt x="308" y="528"/>
                </a:lnTo>
                <a:lnTo>
                  <a:pt x="298" y="526"/>
                </a:lnTo>
                <a:lnTo>
                  <a:pt x="288" y="536"/>
                </a:lnTo>
                <a:lnTo>
                  <a:pt x="282" y="540"/>
                </a:lnTo>
                <a:lnTo>
                  <a:pt x="274" y="540"/>
                </a:lnTo>
                <a:lnTo>
                  <a:pt x="274" y="550"/>
                </a:lnTo>
                <a:lnTo>
                  <a:pt x="272" y="556"/>
                </a:lnTo>
                <a:lnTo>
                  <a:pt x="266" y="562"/>
                </a:lnTo>
                <a:lnTo>
                  <a:pt x="264" y="570"/>
                </a:lnTo>
                <a:lnTo>
                  <a:pt x="278" y="570"/>
                </a:lnTo>
                <a:lnTo>
                  <a:pt x="288" y="572"/>
                </a:lnTo>
                <a:lnTo>
                  <a:pt x="296" y="572"/>
                </a:lnTo>
                <a:lnTo>
                  <a:pt x="304" y="572"/>
                </a:lnTo>
                <a:close/>
                <a:moveTo>
                  <a:pt x="160" y="618"/>
                </a:moveTo>
                <a:lnTo>
                  <a:pt x="160" y="618"/>
                </a:lnTo>
                <a:lnTo>
                  <a:pt x="152" y="634"/>
                </a:lnTo>
                <a:lnTo>
                  <a:pt x="142" y="650"/>
                </a:lnTo>
                <a:lnTo>
                  <a:pt x="134" y="666"/>
                </a:lnTo>
                <a:lnTo>
                  <a:pt x="130" y="674"/>
                </a:lnTo>
                <a:lnTo>
                  <a:pt x="130" y="682"/>
                </a:lnTo>
                <a:lnTo>
                  <a:pt x="132" y="674"/>
                </a:lnTo>
                <a:lnTo>
                  <a:pt x="138" y="666"/>
                </a:lnTo>
                <a:lnTo>
                  <a:pt x="148" y="650"/>
                </a:lnTo>
                <a:lnTo>
                  <a:pt x="154" y="644"/>
                </a:lnTo>
                <a:lnTo>
                  <a:pt x="158" y="636"/>
                </a:lnTo>
                <a:lnTo>
                  <a:pt x="160" y="628"/>
                </a:lnTo>
                <a:lnTo>
                  <a:pt x="160" y="618"/>
                </a:lnTo>
                <a:close/>
                <a:moveTo>
                  <a:pt x="1734" y="1078"/>
                </a:moveTo>
                <a:lnTo>
                  <a:pt x="1734" y="1078"/>
                </a:lnTo>
                <a:lnTo>
                  <a:pt x="1736" y="1076"/>
                </a:lnTo>
                <a:lnTo>
                  <a:pt x="1740" y="1076"/>
                </a:lnTo>
                <a:lnTo>
                  <a:pt x="1738" y="1064"/>
                </a:lnTo>
                <a:lnTo>
                  <a:pt x="1736" y="1056"/>
                </a:lnTo>
                <a:lnTo>
                  <a:pt x="1734" y="1050"/>
                </a:lnTo>
                <a:lnTo>
                  <a:pt x="1732" y="1048"/>
                </a:lnTo>
                <a:lnTo>
                  <a:pt x="1730" y="1048"/>
                </a:lnTo>
                <a:lnTo>
                  <a:pt x="1732" y="1048"/>
                </a:lnTo>
                <a:lnTo>
                  <a:pt x="1732" y="1050"/>
                </a:lnTo>
                <a:lnTo>
                  <a:pt x="1730" y="1054"/>
                </a:lnTo>
                <a:lnTo>
                  <a:pt x="1728" y="1056"/>
                </a:lnTo>
                <a:lnTo>
                  <a:pt x="1728" y="1058"/>
                </a:lnTo>
                <a:lnTo>
                  <a:pt x="1730" y="1058"/>
                </a:lnTo>
                <a:lnTo>
                  <a:pt x="1732" y="1058"/>
                </a:lnTo>
                <a:lnTo>
                  <a:pt x="1734" y="1066"/>
                </a:lnTo>
                <a:lnTo>
                  <a:pt x="1732" y="1074"/>
                </a:lnTo>
                <a:lnTo>
                  <a:pt x="1734" y="1076"/>
                </a:lnTo>
                <a:lnTo>
                  <a:pt x="1734" y="1078"/>
                </a:lnTo>
                <a:close/>
                <a:moveTo>
                  <a:pt x="1674" y="1348"/>
                </a:moveTo>
                <a:lnTo>
                  <a:pt x="1674" y="1348"/>
                </a:lnTo>
                <a:lnTo>
                  <a:pt x="1672" y="1350"/>
                </a:lnTo>
                <a:lnTo>
                  <a:pt x="1670" y="1350"/>
                </a:lnTo>
                <a:lnTo>
                  <a:pt x="1670" y="1352"/>
                </a:lnTo>
                <a:lnTo>
                  <a:pt x="1670" y="1356"/>
                </a:lnTo>
                <a:lnTo>
                  <a:pt x="1668" y="1364"/>
                </a:lnTo>
                <a:lnTo>
                  <a:pt x="1668" y="1366"/>
                </a:lnTo>
                <a:lnTo>
                  <a:pt x="1668" y="1368"/>
                </a:lnTo>
                <a:lnTo>
                  <a:pt x="1670" y="1370"/>
                </a:lnTo>
                <a:lnTo>
                  <a:pt x="1674" y="1366"/>
                </a:lnTo>
                <a:lnTo>
                  <a:pt x="1672" y="1366"/>
                </a:lnTo>
                <a:lnTo>
                  <a:pt x="1670" y="1364"/>
                </a:lnTo>
                <a:lnTo>
                  <a:pt x="1672" y="1360"/>
                </a:lnTo>
                <a:lnTo>
                  <a:pt x="1678" y="1352"/>
                </a:lnTo>
                <a:lnTo>
                  <a:pt x="1676" y="1350"/>
                </a:lnTo>
                <a:lnTo>
                  <a:pt x="1674" y="1348"/>
                </a:lnTo>
                <a:close/>
                <a:moveTo>
                  <a:pt x="1660" y="1400"/>
                </a:moveTo>
                <a:lnTo>
                  <a:pt x="1660" y="1400"/>
                </a:lnTo>
                <a:lnTo>
                  <a:pt x="1652" y="1400"/>
                </a:lnTo>
                <a:lnTo>
                  <a:pt x="1650" y="1402"/>
                </a:lnTo>
                <a:lnTo>
                  <a:pt x="1648" y="1404"/>
                </a:lnTo>
                <a:lnTo>
                  <a:pt x="1652" y="1404"/>
                </a:lnTo>
                <a:lnTo>
                  <a:pt x="1654" y="1404"/>
                </a:lnTo>
                <a:lnTo>
                  <a:pt x="1650" y="1410"/>
                </a:lnTo>
                <a:lnTo>
                  <a:pt x="1646" y="1414"/>
                </a:lnTo>
                <a:lnTo>
                  <a:pt x="1646" y="1416"/>
                </a:lnTo>
                <a:lnTo>
                  <a:pt x="1648" y="1418"/>
                </a:lnTo>
                <a:lnTo>
                  <a:pt x="1654" y="1414"/>
                </a:lnTo>
                <a:lnTo>
                  <a:pt x="1658" y="1408"/>
                </a:lnTo>
                <a:lnTo>
                  <a:pt x="1662" y="1396"/>
                </a:lnTo>
                <a:lnTo>
                  <a:pt x="1668" y="1384"/>
                </a:lnTo>
                <a:lnTo>
                  <a:pt x="1674" y="1372"/>
                </a:lnTo>
                <a:lnTo>
                  <a:pt x="1666" y="1376"/>
                </a:lnTo>
                <a:lnTo>
                  <a:pt x="1662" y="1378"/>
                </a:lnTo>
                <a:lnTo>
                  <a:pt x="1660" y="1382"/>
                </a:lnTo>
                <a:lnTo>
                  <a:pt x="1660" y="1390"/>
                </a:lnTo>
                <a:lnTo>
                  <a:pt x="1660" y="1400"/>
                </a:lnTo>
                <a:close/>
                <a:moveTo>
                  <a:pt x="464" y="1532"/>
                </a:moveTo>
                <a:lnTo>
                  <a:pt x="464" y="1532"/>
                </a:lnTo>
                <a:lnTo>
                  <a:pt x="468" y="1532"/>
                </a:lnTo>
                <a:lnTo>
                  <a:pt x="468" y="1534"/>
                </a:lnTo>
                <a:lnTo>
                  <a:pt x="470" y="1536"/>
                </a:lnTo>
                <a:lnTo>
                  <a:pt x="474" y="1538"/>
                </a:lnTo>
                <a:lnTo>
                  <a:pt x="470" y="1470"/>
                </a:lnTo>
                <a:lnTo>
                  <a:pt x="464" y="1476"/>
                </a:lnTo>
                <a:lnTo>
                  <a:pt x="462" y="1484"/>
                </a:lnTo>
                <a:lnTo>
                  <a:pt x="464" y="1494"/>
                </a:lnTo>
                <a:lnTo>
                  <a:pt x="464" y="1502"/>
                </a:lnTo>
                <a:lnTo>
                  <a:pt x="468" y="1520"/>
                </a:lnTo>
                <a:lnTo>
                  <a:pt x="466" y="1528"/>
                </a:lnTo>
                <a:lnTo>
                  <a:pt x="464" y="1532"/>
                </a:lnTo>
                <a:close/>
                <a:moveTo>
                  <a:pt x="464" y="1532"/>
                </a:moveTo>
                <a:lnTo>
                  <a:pt x="464" y="1532"/>
                </a:lnTo>
                <a:lnTo>
                  <a:pt x="460" y="1534"/>
                </a:lnTo>
                <a:lnTo>
                  <a:pt x="464" y="1532"/>
                </a:lnTo>
                <a:close/>
                <a:moveTo>
                  <a:pt x="360" y="1526"/>
                </a:moveTo>
                <a:lnTo>
                  <a:pt x="360" y="1526"/>
                </a:lnTo>
                <a:lnTo>
                  <a:pt x="358" y="1530"/>
                </a:lnTo>
                <a:lnTo>
                  <a:pt x="356" y="1534"/>
                </a:lnTo>
                <a:lnTo>
                  <a:pt x="352" y="1536"/>
                </a:lnTo>
                <a:lnTo>
                  <a:pt x="348" y="1538"/>
                </a:lnTo>
                <a:lnTo>
                  <a:pt x="352" y="1542"/>
                </a:lnTo>
                <a:lnTo>
                  <a:pt x="354" y="1548"/>
                </a:lnTo>
                <a:lnTo>
                  <a:pt x="358" y="1554"/>
                </a:lnTo>
                <a:lnTo>
                  <a:pt x="362" y="1556"/>
                </a:lnTo>
                <a:lnTo>
                  <a:pt x="366" y="1556"/>
                </a:lnTo>
                <a:lnTo>
                  <a:pt x="368" y="1552"/>
                </a:lnTo>
                <a:lnTo>
                  <a:pt x="368" y="1550"/>
                </a:lnTo>
                <a:lnTo>
                  <a:pt x="366" y="1544"/>
                </a:lnTo>
                <a:lnTo>
                  <a:pt x="360" y="1540"/>
                </a:lnTo>
                <a:lnTo>
                  <a:pt x="358" y="1536"/>
                </a:lnTo>
                <a:lnTo>
                  <a:pt x="358" y="1534"/>
                </a:lnTo>
                <a:lnTo>
                  <a:pt x="360" y="1532"/>
                </a:lnTo>
                <a:lnTo>
                  <a:pt x="362" y="1530"/>
                </a:lnTo>
                <a:lnTo>
                  <a:pt x="368" y="1542"/>
                </a:lnTo>
                <a:lnTo>
                  <a:pt x="374" y="1546"/>
                </a:lnTo>
                <a:lnTo>
                  <a:pt x="376" y="1546"/>
                </a:lnTo>
                <a:lnTo>
                  <a:pt x="382" y="1546"/>
                </a:lnTo>
                <a:lnTo>
                  <a:pt x="380" y="1542"/>
                </a:lnTo>
                <a:lnTo>
                  <a:pt x="380" y="1538"/>
                </a:lnTo>
                <a:lnTo>
                  <a:pt x="374" y="1532"/>
                </a:lnTo>
                <a:lnTo>
                  <a:pt x="360" y="1526"/>
                </a:lnTo>
                <a:close/>
                <a:moveTo>
                  <a:pt x="440" y="1624"/>
                </a:moveTo>
                <a:lnTo>
                  <a:pt x="440" y="1624"/>
                </a:lnTo>
                <a:lnTo>
                  <a:pt x="440" y="1626"/>
                </a:lnTo>
                <a:lnTo>
                  <a:pt x="436" y="1626"/>
                </a:lnTo>
                <a:lnTo>
                  <a:pt x="432" y="1624"/>
                </a:lnTo>
                <a:lnTo>
                  <a:pt x="430" y="1626"/>
                </a:lnTo>
                <a:lnTo>
                  <a:pt x="434" y="1628"/>
                </a:lnTo>
                <a:lnTo>
                  <a:pt x="432" y="1630"/>
                </a:lnTo>
                <a:lnTo>
                  <a:pt x="428" y="1634"/>
                </a:lnTo>
                <a:lnTo>
                  <a:pt x="428" y="1638"/>
                </a:lnTo>
                <a:lnTo>
                  <a:pt x="424" y="1628"/>
                </a:lnTo>
                <a:lnTo>
                  <a:pt x="420" y="1626"/>
                </a:lnTo>
                <a:lnTo>
                  <a:pt x="414" y="1624"/>
                </a:lnTo>
                <a:lnTo>
                  <a:pt x="416" y="1630"/>
                </a:lnTo>
                <a:lnTo>
                  <a:pt x="418" y="1632"/>
                </a:lnTo>
                <a:lnTo>
                  <a:pt x="422" y="1640"/>
                </a:lnTo>
                <a:lnTo>
                  <a:pt x="436" y="1640"/>
                </a:lnTo>
                <a:lnTo>
                  <a:pt x="434" y="1636"/>
                </a:lnTo>
                <a:lnTo>
                  <a:pt x="436" y="1632"/>
                </a:lnTo>
                <a:lnTo>
                  <a:pt x="438" y="1630"/>
                </a:lnTo>
                <a:lnTo>
                  <a:pt x="442" y="1626"/>
                </a:lnTo>
                <a:lnTo>
                  <a:pt x="440" y="1624"/>
                </a:lnTo>
                <a:close/>
                <a:moveTo>
                  <a:pt x="1188" y="1730"/>
                </a:moveTo>
                <a:lnTo>
                  <a:pt x="1188" y="1730"/>
                </a:lnTo>
                <a:lnTo>
                  <a:pt x="1194" y="1730"/>
                </a:lnTo>
                <a:lnTo>
                  <a:pt x="1196" y="1732"/>
                </a:lnTo>
                <a:lnTo>
                  <a:pt x="1196" y="1734"/>
                </a:lnTo>
                <a:lnTo>
                  <a:pt x="1196" y="1736"/>
                </a:lnTo>
                <a:lnTo>
                  <a:pt x="1198" y="1734"/>
                </a:lnTo>
                <a:lnTo>
                  <a:pt x="1200" y="1734"/>
                </a:lnTo>
                <a:lnTo>
                  <a:pt x="1206" y="1732"/>
                </a:lnTo>
                <a:lnTo>
                  <a:pt x="1214" y="1734"/>
                </a:lnTo>
                <a:lnTo>
                  <a:pt x="1220" y="1734"/>
                </a:lnTo>
                <a:lnTo>
                  <a:pt x="1220" y="1728"/>
                </a:lnTo>
                <a:lnTo>
                  <a:pt x="1218" y="1726"/>
                </a:lnTo>
                <a:lnTo>
                  <a:pt x="1212" y="1720"/>
                </a:lnTo>
                <a:lnTo>
                  <a:pt x="1210" y="1724"/>
                </a:lnTo>
                <a:lnTo>
                  <a:pt x="1208" y="1726"/>
                </a:lnTo>
                <a:lnTo>
                  <a:pt x="1202" y="1726"/>
                </a:lnTo>
                <a:lnTo>
                  <a:pt x="1196" y="1726"/>
                </a:lnTo>
                <a:lnTo>
                  <a:pt x="1192" y="1728"/>
                </a:lnTo>
                <a:lnTo>
                  <a:pt x="1188" y="1730"/>
                </a:lnTo>
                <a:close/>
                <a:moveTo>
                  <a:pt x="742" y="1752"/>
                </a:moveTo>
                <a:lnTo>
                  <a:pt x="742" y="1752"/>
                </a:lnTo>
                <a:lnTo>
                  <a:pt x="740" y="1750"/>
                </a:lnTo>
                <a:lnTo>
                  <a:pt x="742" y="1748"/>
                </a:lnTo>
                <a:lnTo>
                  <a:pt x="746" y="1748"/>
                </a:lnTo>
                <a:lnTo>
                  <a:pt x="748" y="1746"/>
                </a:lnTo>
                <a:lnTo>
                  <a:pt x="734" y="1748"/>
                </a:lnTo>
                <a:lnTo>
                  <a:pt x="728" y="1748"/>
                </a:lnTo>
                <a:lnTo>
                  <a:pt x="724" y="1752"/>
                </a:lnTo>
                <a:lnTo>
                  <a:pt x="728" y="1754"/>
                </a:lnTo>
                <a:lnTo>
                  <a:pt x="734" y="1754"/>
                </a:lnTo>
                <a:lnTo>
                  <a:pt x="738" y="1754"/>
                </a:lnTo>
                <a:lnTo>
                  <a:pt x="742" y="1754"/>
                </a:lnTo>
                <a:lnTo>
                  <a:pt x="742" y="1752"/>
                </a:lnTo>
                <a:close/>
              </a:path>
            </a:pathLst>
          </a:custGeom>
          <a:solidFill>
            <a:srgbClr val="BFBFBF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59" name="文本框 12"/>
          <p:cNvSpPr txBox="1">
            <a:spLocks noChangeArrowheads="1"/>
          </p:cNvSpPr>
          <p:nvPr/>
        </p:nvSpPr>
        <p:spPr bwMode="auto">
          <a:xfrm>
            <a:off x="2446338" y="1781175"/>
            <a:ext cx="1401762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buFontTx/>
              <a:buNone/>
            </a:pPr>
            <a:r>
              <a:rPr lang="zh-CN" altLang="en-US" sz="9600">
                <a:solidFill>
                  <a:srgbClr val="7F7F7F"/>
                </a:solidFill>
                <a:latin typeface="汉仪雪君体简"/>
                <a:ea typeface="楷体_GB2312" pitchFamily="49" charset="-122"/>
              </a:rPr>
              <a:t>再</a:t>
            </a:r>
          </a:p>
        </p:txBody>
      </p:sp>
      <p:sp>
        <p:nvSpPr>
          <p:cNvPr id="19460" name="文本框 13"/>
          <p:cNvSpPr txBox="1">
            <a:spLocks noChangeArrowheads="1"/>
          </p:cNvSpPr>
          <p:nvPr/>
        </p:nvSpPr>
        <p:spPr bwMode="auto">
          <a:xfrm>
            <a:off x="3357563" y="2403475"/>
            <a:ext cx="1643062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buFontTx/>
              <a:buNone/>
            </a:pPr>
            <a:r>
              <a:rPr lang="zh-CN" altLang="en-US" sz="11500">
                <a:solidFill>
                  <a:srgbClr val="262626"/>
                </a:solidFill>
                <a:latin typeface="汉仪雪君体简"/>
                <a:ea typeface="楷体_GB2312" pitchFamily="49" charset="-122"/>
              </a:rPr>
              <a:t>见</a:t>
            </a:r>
          </a:p>
        </p:txBody>
      </p:sp>
      <p:sp>
        <p:nvSpPr>
          <p:cNvPr id="19461" name="文本框 14"/>
          <p:cNvSpPr txBox="1">
            <a:spLocks noChangeArrowheads="1"/>
          </p:cNvSpPr>
          <p:nvPr/>
        </p:nvSpPr>
        <p:spPr bwMode="auto">
          <a:xfrm>
            <a:off x="4660900" y="3433763"/>
            <a:ext cx="2011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buFontTx/>
              <a:buNone/>
            </a:pPr>
            <a:r>
              <a:rPr lang="zh-CN" altLang="en-US" sz="4800">
                <a:solidFill>
                  <a:srgbClr val="262626"/>
                </a:solidFill>
                <a:latin typeface="汉仪雪君体简"/>
                <a:ea typeface="楷体_GB2312" pitchFamily="49" charset="-122"/>
              </a:rPr>
              <a:t>同学们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>
            <a:hlinkClick r:id="rId6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979613" y="333375"/>
            <a:ext cx="6780212" cy="1143000"/>
          </a:xfrm>
        </p:spPr>
        <p:txBody>
          <a:bodyPr/>
          <a:lstStyle/>
          <a:p>
            <a:pPr algn="l"/>
            <a:r>
              <a:rPr lang="zh-CN" altLang="en-US" sz="2400" dirty="0"/>
              <a:t>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下面各分数中，哪些是真分数？哪些是假分数？</a:t>
            </a:r>
          </a:p>
        </p:txBody>
      </p:sp>
      <p:pic>
        <p:nvPicPr>
          <p:cNvPr id="5124" name="Picture 9" descr="N0013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054100"/>
            <a:ext cx="8445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836738" y="1557338"/>
          <a:ext cx="304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r:id="rId8" imgW="140970" imgH="396875" progId="Equation.3">
                  <p:embed/>
                </p:oleObj>
              </mc:Choice>
              <mc:Fallback>
                <p:oleObj r:id="rId8" imgW="140970" imgH="39687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1557338"/>
                        <a:ext cx="3048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628900" y="1557338"/>
          <a:ext cx="4460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r:id="rId10" imgW="204470" imgH="396240" progId="Equation.3">
                  <p:embed/>
                </p:oleObj>
              </mc:Choice>
              <mc:Fallback>
                <p:oleObj r:id="rId10" imgW="204470" imgH="396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1557338"/>
                        <a:ext cx="44608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4572000" y="1557338"/>
          <a:ext cx="33337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r:id="rId12" imgW="153670" imgH="396240" progId="Equation.3">
                  <p:embed/>
                </p:oleObj>
              </mc:Choice>
              <mc:Fallback>
                <p:oleObj r:id="rId12" imgW="153670" imgH="396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57338"/>
                        <a:ext cx="333375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292725" y="1557338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r:id="rId14" imgW="153670" imgH="396240" progId="Equation.3">
                  <p:embed/>
                </p:oleObj>
              </mc:Choice>
              <mc:Fallback>
                <p:oleObj r:id="rId14" imgW="153670" imgH="396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557338"/>
                        <a:ext cx="33496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6940550" y="1557338"/>
          <a:ext cx="4746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r:id="rId16" imgW="217170" imgH="396240" progId="Equation.3">
                  <p:embed/>
                </p:oleObj>
              </mc:Choice>
              <mc:Fallback>
                <p:oleObj r:id="rId16" imgW="217170" imgH="396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1557338"/>
                        <a:ext cx="47466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7900988" y="1557338"/>
          <a:ext cx="5016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r:id="rId18" imgW="229870" imgH="396240" progId="Equation.3">
                  <p:embed/>
                </p:oleObj>
              </mc:Choice>
              <mc:Fallback>
                <p:oleObj r:id="rId18" imgW="229870" imgH="396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0988" y="1557338"/>
                        <a:ext cx="50165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3636963" y="1557338"/>
          <a:ext cx="304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r:id="rId20" imgW="140970" imgH="396875" progId="Equation.3">
                  <p:embed/>
                </p:oleObj>
              </mc:Choice>
              <mc:Fallback>
                <p:oleObj r:id="rId20" imgW="140970" imgH="39687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3" y="1557338"/>
                        <a:ext cx="3048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6042025" y="1557338"/>
          <a:ext cx="4460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r:id="rId22" imgW="204470" imgH="396240" progId="Equation.3">
                  <p:embed/>
                </p:oleObj>
              </mc:Choice>
              <mc:Fallback>
                <p:oleObj r:id="rId22" imgW="204470" imgH="3962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025" y="1557338"/>
                        <a:ext cx="44608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1044575" y="2997200"/>
            <a:ext cx="8242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800" b="1">
                <a:ea typeface="楷体_GB2312" pitchFamily="49" charset="-122"/>
              </a:rPr>
              <a:t>真分数有：(                                            )。</a:t>
            </a:r>
          </a:p>
        </p:txBody>
      </p:sp>
      <p:grpSp>
        <p:nvGrpSpPr>
          <p:cNvPr id="5134" name="Group 14"/>
          <p:cNvGrpSpPr>
            <a:grpSpLocks noChangeAspect="1"/>
          </p:cNvGrpSpPr>
          <p:nvPr/>
        </p:nvGrpSpPr>
        <p:grpSpPr bwMode="auto">
          <a:xfrm>
            <a:off x="3454400" y="2908300"/>
            <a:ext cx="3663950" cy="1025525"/>
            <a:chOff x="0" y="0"/>
            <a:chExt cx="2753" cy="771"/>
          </a:xfrm>
        </p:grpSpPr>
        <p:graphicFrame>
          <p:nvGraphicFramePr>
            <p:cNvPr id="5135" name="Object 15"/>
            <p:cNvGraphicFramePr>
              <a:graphicFrameLocks noChangeAspect="1"/>
            </p:cNvGraphicFramePr>
            <p:nvPr/>
          </p:nvGraphicFramePr>
          <p:xfrm>
            <a:off x="0" y="0"/>
            <a:ext cx="399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4" r:id="rId24" imgW="204470" imgH="396240" progId="Equation.3">
                    <p:embed/>
                  </p:oleObj>
                </mc:Choice>
                <mc:Fallback>
                  <p:oleObj r:id="rId24" imgW="204470" imgH="39624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399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6" name="Object 16"/>
            <p:cNvGraphicFramePr>
              <a:graphicFrameLocks noChangeAspect="1"/>
            </p:cNvGraphicFramePr>
            <p:nvPr/>
          </p:nvGraphicFramePr>
          <p:xfrm>
            <a:off x="730" y="0"/>
            <a:ext cx="299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5" r:id="rId25" imgW="153670" imgH="396240" progId="Equation.3">
                    <p:embed/>
                  </p:oleObj>
                </mc:Choice>
                <mc:Fallback>
                  <p:oleObj r:id="rId25" imgW="153670" imgH="39624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0" y="0"/>
                          <a:ext cx="299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7" name="Object 17"/>
            <p:cNvGraphicFramePr>
              <a:graphicFrameLocks noChangeAspect="1"/>
            </p:cNvGraphicFramePr>
            <p:nvPr/>
          </p:nvGraphicFramePr>
          <p:xfrm>
            <a:off x="2304" y="0"/>
            <a:ext cx="449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6" r:id="rId26" imgW="229870" imgH="396240" progId="Equation.3">
                    <p:embed/>
                  </p:oleObj>
                </mc:Choice>
                <mc:Fallback>
                  <p:oleObj r:id="rId26" imgW="229870" imgH="39624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0"/>
                          <a:ext cx="449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8" name="Object 18"/>
            <p:cNvGraphicFramePr>
              <a:graphicFrameLocks noChangeAspect="1"/>
            </p:cNvGraphicFramePr>
            <p:nvPr/>
          </p:nvGraphicFramePr>
          <p:xfrm>
            <a:off x="1438" y="0"/>
            <a:ext cx="399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7" r:id="rId27" imgW="204470" imgH="396240" progId="Equation.3">
                    <p:embed/>
                  </p:oleObj>
                </mc:Choice>
                <mc:Fallback>
                  <p:oleObj r:id="rId27" imgW="204470" imgH="39624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8" y="0"/>
                          <a:ext cx="399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1044575" y="4565650"/>
            <a:ext cx="8242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800" b="1">
                <a:ea typeface="楷体_GB2312" pitchFamily="49" charset="-122"/>
              </a:rPr>
              <a:t>假分数有：(                                             )。</a:t>
            </a:r>
          </a:p>
        </p:txBody>
      </p:sp>
      <p:grpSp>
        <p:nvGrpSpPr>
          <p:cNvPr id="5140" name="Group 20"/>
          <p:cNvGrpSpPr>
            <a:grpSpLocks noChangeAspect="1"/>
          </p:cNvGrpSpPr>
          <p:nvPr/>
        </p:nvGrpSpPr>
        <p:grpSpPr bwMode="auto">
          <a:xfrm>
            <a:off x="3546475" y="4348163"/>
            <a:ext cx="3540125" cy="1025525"/>
            <a:chOff x="0" y="0"/>
            <a:chExt cx="2661" cy="771"/>
          </a:xfrm>
        </p:grpSpPr>
        <p:graphicFrame>
          <p:nvGraphicFramePr>
            <p:cNvPr id="5141" name="Object 21"/>
            <p:cNvGraphicFramePr>
              <a:graphicFrameLocks noChangeAspect="1"/>
            </p:cNvGraphicFramePr>
            <p:nvPr/>
          </p:nvGraphicFramePr>
          <p:xfrm>
            <a:off x="0" y="0"/>
            <a:ext cx="274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8" r:id="rId28" imgW="140970" imgH="396875" progId="Equation.3">
                    <p:embed/>
                  </p:oleObj>
                </mc:Choice>
                <mc:Fallback>
                  <p:oleObj r:id="rId28" imgW="140970" imgH="396875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274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2" name="Object 22"/>
            <p:cNvGraphicFramePr>
              <a:graphicFrameLocks noChangeAspect="1"/>
            </p:cNvGraphicFramePr>
            <p:nvPr/>
          </p:nvGraphicFramePr>
          <p:xfrm>
            <a:off x="1425" y="0"/>
            <a:ext cx="300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9" r:id="rId29" imgW="153670" imgH="396240" progId="Equation.3">
                    <p:embed/>
                  </p:oleObj>
                </mc:Choice>
                <mc:Fallback>
                  <p:oleObj r:id="rId29" imgW="153670" imgH="39624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5" y="0"/>
                          <a:ext cx="300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3" name="Object 23"/>
            <p:cNvGraphicFramePr>
              <a:graphicFrameLocks noChangeAspect="1"/>
            </p:cNvGraphicFramePr>
            <p:nvPr/>
          </p:nvGraphicFramePr>
          <p:xfrm>
            <a:off x="2237" y="0"/>
            <a:ext cx="424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0" r:id="rId30" imgW="217170" imgH="396240" progId="Equation.3">
                    <p:embed/>
                  </p:oleObj>
                </mc:Choice>
                <mc:Fallback>
                  <p:oleObj r:id="rId30" imgW="217170" imgH="39624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7" y="0"/>
                          <a:ext cx="424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4" name="Object 24"/>
            <p:cNvGraphicFramePr>
              <a:graphicFrameLocks noChangeAspect="1"/>
            </p:cNvGraphicFramePr>
            <p:nvPr/>
          </p:nvGraphicFramePr>
          <p:xfrm>
            <a:off x="680" y="0"/>
            <a:ext cx="274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1" r:id="rId32" imgW="140970" imgH="396875" progId="Equation.3">
                    <p:embed/>
                  </p:oleObj>
                </mc:Choice>
                <mc:Fallback>
                  <p:oleObj r:id="rId32" imgW="140970" imgH="396875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" y="0"/>
                          <a:ext cx="274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45" name="WordArt 25"/>
          <p:cNvSpPr>
            <a:spLocks noChangeArrowheads="1" noChangeShapeType="1"/>
          </p:cNvSpPr>
          <p:nvPr/>
        </p:nvSpPr>
        <p:spPr bwMode="auto">
          <a:xfrm>
            <a:off x="1044575" y="333375"/>
            <a:ext cx="10795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 cap="flat" cmpd="sng">
                  <a:solidFill>
                    <a:schemeClr val="tx1"/>
                  </a:solidFill>
                  <a:miter lim="800000"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复习导入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ldLvl="0" autoUpdateAnimBg="0"/>
      <p:bldP spid="5133" grpId="0" autoUpdateAnimBg="0"/>
      <p:bldP spid="513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hlinkClick r:id="rId5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2555875" y="260350"/>
            <a:ext cx="6780213" cy="1143000"/>
          </a:xfrm>
        </p:spPr>
        <p:txBody>
          <a:bodyPr/>
          <a:lstStyle/>
          <a:p>
            <a:pPr algn="l"/>
            <a:r>
              <a:rPr lang="zh-CN" altLang="en-US" sz="3200" dirty="0"/>
              <a:t> 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分数的分类：</a:t>
            </a:r>
          </a:p>
        </p:txBody>
      </p:sp>
      <p:pic>
        <p:nvPicPr>
          <p:cNvPr id="6148" name="Picture 9" descr="N001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8445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9" name="AutoShape 5"/>
          <p:cNvSpPr/>
          <p:nvPr/>
        </p:nvSpPr>
        <p:spPr bwMode="auto">
          <a:xfrm>
            <a:off x="2197100" y="1557338"/>
            <a:ext cx="790575" cy="3240087"/>
          </a:xfrm>
          <a:prstGeom prst="leftBrace">
            <a:avLst>
              <a:gd name="adj1" fmla="val 34153"/>
              <a:gd name="adj2" fmla="val 50000"/>
            </a:avLst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700338" y="1484313"/>
            <a:ext cx="26638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3200">
                <a:solidFill>
                  <a:schemeClr val="tx2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3200" b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真分数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773363" y="3717925"/>
            <a:ext cx="26638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3200">
                <a:solidFill>
                  <a:schemeClr val="tx2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3200" b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假分数</a:t>
            </a:r>
          </a:p>
        </p:txBody>
      </p:sp>
      <p:grpSp>
        <p:nvGrpSpPr>
          <p:cNvPr id="6152" name="Group 8"/>
          <p:cNvGrpSpPr>
            <a:grpSpLocks noChangeAspect="1"/>
          </p:cNvGrpSpPr>
          <p:nvPr/>
        </p:nvGrpSpPr>
        <p:grpSpPr bwMode="auto">
          <a:xfrm>
            <a:off x="4356100" y="1557338"/>
            <a:ext cx="3663950" cy="1025525"/>
            <a:chOff x="0" y="0"/>
            <a:chExt cx="2753" cy="771"/>
          </a:xfrm>
        </p:grpSpPr>
        <p:graphicFrame>
          <p:nvGraphicFramePr>
            <p:cNvPr id="6153" name="Object 9"/>
            <p:cNvGraphicFramePr>
              <a:graphicFrameLocks noChangeAspect="1"/>
            </p:cNvGraphicFramePr>
            <p:nvPr/>
          </p:nvGraphicFramePr>
          <p:xfrm>
            <a:off x="0" y="0"/>
            <a:ext cx="399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0" r:id="rId7" imgW="204470" imgH="396240" progId="Equation.3">
                    <p:embed/>
                  </p:oleObj>
                </mc:Choice>
                <mc:Fallback>
                  <p:oleObj r:id="rId7" imgW="204470" imgH="3962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399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4" name="Object 10"/>
            <p:cNvGraphicFramePr>
              <a:graphicFrameLocks noChangeAspect="1"/>
            </p:cNvGraphicFramePr>
            <p:nvPr/>
          </p:nvGraphicFramePr>
          <p:xfrm>
            <a:off x="730" y="0"/>
            <a:ext cx="299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1" r:id="rId9" imgW="153670" imgH="396240" progId="Equation.3">
                    <p:embed/>
                  </p:oleObj>
                </mc:Choice>
                <mc:Fallback>
                  <p:oleObj r:id="rId9" imgW="153670" imgH="3962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0" y="0"/>
                          <a:ext cx="299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5" name="Object 11"/>
            <p:cNvGraphicFramePr>
              <a:graphicFrameLocks noChangeAspect="1"/>
            </p:cNvGraphicFramePr>
            <p:nvPr/>
          </p:nvGraphicFramePr>
          <p:xfrm>
            <a:off x="2304" y="0"/>
            <a:ext cx="449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2" r:id="rId11" imgW="229870" imgH="396240" progId="Equation.3">
                    <p:embed/>
                  </p:oleObj>
                </mc:Choice>
                <mc:Fallback>
                  <p:oleObj r:id="rId11" imgW="229870" imgH="39624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0"/>
                          <a:ext cx="449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6" name="Object 12"/>
            <p:cNvGraphicFramePr>
              <a:graphicFrameLocks noChangeAspect="1"/>
            </p:cNvGraphicFramePr>
            <p:nvPr/>
          </p:nvGraphicFramePr>
          <p:xfrm>
            <a:off x="1438" y="0"/>
            <a:ext cx="399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" r:id="rId13" imgW="204470" imgH="396240" progId="Equation.3">
                    <p:embed/>
                  </p:oleObj>
                </mc:Choice>
                <mc:Fallback>
                  <p:oleObj r:id="rId13" imgW="204470" imgH="39624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8" y="0"/>
                          <a:ext cx="399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57" name="Group 13"/>
          <p:cNvGrpSpPr>
            <a:grpSpLocks noChangeAspect="1"/>
          </p:cNvGrpSpPr>
          <p:nvPr/>
        </p:nvGrpSpPr>
        <p:grpSpPr bwMode="auto">
          <a:xfrm>
            <a:off x="4356100" y="3717925"/>
            <a:ext cx="3540125" cy="1027113"/>
            <a:chOff x="0" y="0"/>
            <a:chExt cx="2661" cy="771"/>
          </a:xfrm>
        </p:grpSpPr>
        <p:graphicFrame>
          <p:nvGraphicFramePr>
            <p:cNvPr id="6158" name="Object 14"/>
            <p:cNvGraphicFramePr>
              <a:graphicFrameLocks noChangeAspect="1"/>
            </p:cNvGraphicFramePr>
            <p:nvPr/>
          </p:nvGraphicFramePr>
          <p:xfrm>
            <a:off x="0" y="0"/>
            <a:ext cx="274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4" r:id="rId15" imgW="140970" imgH="396875" progId="Equation.3">
                    <p:embed/>
                  </p:oleObj>
                </mc:Choice>
                <mc:Fallback>
                  <p:oleObj r:id="rId15" imgW="140970" imgH="396875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274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9" name="Object 15"/>
            <p:cNvGraphicFramePr>
              <a:graphicFrameLocks noChangeAspect="1"/>
            </p:cNvGraphicFramePr>
            <p:nvPr/>
          </p:nvGraphicFramePr>
          <p:xfrm>
            <a:off x="1425" y="0"/>
            <a:ext cx="300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5" r:id="rId17" imgW="153670" imgH="396240" progId="Equation.3">
                    <p:embed/>
                  </p:oleObj>
                </mc:Choice>
                <mc:Fallback>
                  <p:oleObj r:id="rId17" imgW="153670" imgH="39624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5" y="0"/>
                          <a:ext cx="300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60" name="Object 16"/>
            <p:cNvGraphicFramePr>
              <a:graphicFrameLocks noChangeAspect="1"/>
            </p:cNvGraphicFramePr>
            <p:nvPr/>
          </p:nvGraphicFramePr>
          <p:xfrm>
            <a:off x="2237" y="0"/>
            <a:ext cx="424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6" r:id="rId19" imgW="217170" imgH="396240" progId="Equation.3">
                    <p:embed/>
                  </p:oleObj>
                </mc:Choice>
                <mc:Fallback>
                  <p:oleObj r:id="rId19" imgW="217170" imgH="39624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7" y="0"/>
                          <a:ext cx="424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61" name="Object 17"/>
            <p:cNvGraphicFramePr>
              <a:graphicFrameLocks noChangeAspect="1"/>
            </p:cNvGraphicFramePr>
            <p:nvPr/>
          </p:nvGraphicFramePr>
          <p:xfrm>
            <a:off x="680" y="0"/>
            <a:ext cx="274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7" r:id="rId21" imgW="140970" imgH="396875" progId="Equation.3">
                    <p:embed/>
                  </p:oleObj>
                </mc:Choice>
                <mc:Fallback>
                  <p:oleObj r:id="rId21" imgW="140970" imgH="396875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" y="0"/>
                          <a:ext cx="274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1476375" y="2636838"/>
            <a:ext cx="1152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3200" b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  <a:br>
              <a:rPr lang="zh-CN" altLang="en-US" sz="3200" b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3200" b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</a:t>
            </a:r>
          </a:p>
        </p:txBody>
      </p:sp>
      <p:sp>
        <p:nvSpPr>
          <p:cNvPr id="6163" name="WordArt 19"/>
          <p:cNvSpPr>
            <a:spLocks noChangeArrowheads="1" noChangeShapeType="1"/>
          </p:cNvSpPr>
          <p:nvPr/>
        </p:nvSpPr>
        <p:spPr bwMode="auto">
          <a:xfrm>
            <a:off x="1042988" y="404813"/>
            <a:ext cx="1152525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>
                  <a:solidFill>
                    <a:schemeClr val="tx1"/>
                  </a:solidFill>
                  <a:round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复习导入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 autoUpdateAnimBg="0"/>
      <p:bldP spid="6150" grpId="0" bldLvl="0" autoUpdateAnimBg="0"/>
      <p:bldP spid="6151" grpId="0" bldLvl="0" autoUpdateAnimBg="0"/>
      <p:bldP spid="6162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2051050" y="620713"/>
            <a:ext cx="6781800" cy="1143000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问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题：6个苹果平均分给3名小朋友，每名小朋友分到多少个苹果？</a:t>
            </a:r>
          </a:p>
        </p:txBody>
      </p:sp>
      <p:pic>
        <p:nvPicPr>
          <p:cNvPr id="7172" name="Picture 4" descr="53b35d81b9fb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16238" y="2060575"/>
            <a:ext cx="817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3" name="Picture 5" descr="53b35d81b9fb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08625" y="3502025"/>
            <a:ext cx="817563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4" name="Picture 6" descr="53b35d81b9fb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71775" y="3573463"/>
            <a:ext cx="819150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5" name="Picture 7" descr="53b35d81b9fb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4663" y="3573463"/>
            <a:ext cx="817562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6" name="Picture 8" descr="53b35d81b9fb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80063" y="2060575"/>
            <a:ext cx="817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7" name="Picture 9" descr="53b35d81b9fb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6100" y="2060575"/>
            <a:ext cx="8191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8" name="WordArt 10"/>
          <p:cNvSpPr>
            <a:spLocks noChangeArrowheads="1" noChangeShapeType="1"/>
          </p:cNvSpPr>
          <p:nvPr/>
        </p:nvSpPr>
        <p:spPr bwMode="auto">
          <a:xfrm>
            <a:off x="971550" y="404813"/>
            <a:ext cx="100965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 dirty="0">
                <a:ln w="12700">
                  <a:solidFill>
                    <a:schemeClr val="tx1"/>
                  </a:solidFill>
                  <a:round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初探新知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2411413" y="476250"/>
            <a:ext cx="6780212" cy="1143000"/>
          </a:xfrm>
        </p:spPr>
        <p:txBody>
          <a:bodyPr/>
          <a:lstStyle/>
          <a:p>
            <a:pPr algn="l"/>
            <a:r>
              <a:rPr lang="zh-CN" altLang="en-US" sz="3200" dirty="0"/>
              <a:t> 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问题：6个苹果平均分给3名小朋友，每名小朋友分到多少个苹果？</a:t>
            </a:r>
          </a:p>
        </p:txBody>
      </p:sp>
      <p:pic>
        <p:nvPicPr>
          <p:cNvPr id="8196" name="Picture 4" descr="office6\wpsassist\cache\53b35d81b9fb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44800" y="1557338"/>
            <a:ext cx="817563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7" name="Picture 5" descr="office6\wpsassist\cache\53b35d81b9fb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80063" y="2854325"/>
            <a:ext cx="817562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8" name="Picture 6" descr="office6\wpsassist\cache\53b35d81b9fb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44800" y="2781300"/>
            <a:ext cx="817563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9" name="Picture 7" descr="office6\wpsassist\cache\53b35d81b9fb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4663" y="2854325"/>
            <a:ext cx="817562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0" name="Picture 8" descr="office6\wpsassist\cache\53b35d81b9fb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80063" y="1557338"/>
            <a:ext cx="817562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1" name="Picture 9" descr="office6\wpsassist\cache\53b35d81b9fb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4663" y="1557338"/>
            <a:ext cx="817562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2" name="Picture 2" descr="WW_04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31913" y="765175"/>
            <a:ext cx="1128712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844800" y="4149725"/>
            <a:ext cx="67786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3200" dirty="0">
                <a:solidFill>
                  <a:schemeClr val="tx2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我用除法</a:t>
            </a:r>
            <a:r>
              <a:rPr lang="zh-CN" altLang="en-US" sz="32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：6÷3=2 </a:t>
            </a:r>
            <a:endParaRPr lang="zh-CN" altLang="en-US" sz="4000" dirty="0">
              <a:solidFill>
                <a:schemeClr val="tx2"/>
              </a:solidFill>
              <a:ea typeface="黑体" panose="02010609060101010101" pitchFamily="49" charset="-122"/>
            </a:endParaRPr>
          </a:p>
        </p:txBody>
      </p:sp>
      <p:pic>
        <p:nvPicPr>
          <p:cNvPr id="8204" name="Picture 12" descr="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1550" y="3573463"/>
            <a:ext cx="1981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5" name="WordArt 13"/>
          <p:cNvSpPr>
            <a:spLocks noChangeArrowheads="1" noChangeShapeType="1"/>
          </p:cNvSpPr>
          <p:nvPr/>
        </p:nvSpPr>
        <p:spPr bwMode="auto">
          <a:xfrm>
            <a:off x="971550" y="404813"/>
            <a:ext cx="1152525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 cap="flat" cmpd="sng">
                  <a:solidFill>
                    <a:schemeClr val="tx1"/>
                  </a:solidFill>
                  <a:round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初探新知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ldLvl="0" autoUpdateAnimBg="0"/>
      <p:bldP spid="8203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2195513" y="188913"/>
            <a:ext cx="6780212" cy="1143000"/>
          </a:xfrm>
        </p:spPr>
        <p:txBody>
          <a:bodyPr/>
          <a:lstStyle/>
          <a:p>
            <a:pPr algn="l"/>
            <a:r>
              <a:rPr lang="zh-CN" altLang="en-US" sz="3200" dirty="0"/>
              <a:t>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问题：6个苹果平均分给3名小朋友，每名小朋友分到多少个苹果？</a:t>
            </a:r>
          </a:p>
        </p:txBody>
      </p:sp>
      <p:pic>
        <p:nvPicPr>
          <p:cNvPr id="9220" name="Picture 4" descr="office6\wpsassist\cache\53b35d81b9fb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44800" y="1557338"/>
            <a:ext cx="817563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1" name="Picture 5" descr="office6\wpsassist\cache\53b35d81b9fb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80063" y="2854325"/>
            <a:ext cx="817562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2" name="Picture 6" descr="office6\wpsassist\cache\53b35d81b9fb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44800" y="2781300"/>
            <a:ext cx="817563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3" name="Picture 7" descr="office6\wpsassist\cache\53b35d81b9fb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4663" y="2854325"/>
            <a:ext cx="817562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4" name="Picture 8" descr="office6\wpsassist\cache\53b35d81b9fb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80063" y="1557338"/>
            <a:ext cx="817562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5" name="Picture 9" descr="office6\wpsassist\cache\53b35d81b9fb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4663" y="1557338"/>
            <a:ext cx="817562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6" name="Picture 2" descr="WW_04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5650" y="981075"/>
            <a:ext cx="1128713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771775" y="4149725"/>
            <a:ext cx="67802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3200" dirty="0">
                <a:solidFill>
                  <a:schemeClr val="tx2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我用分数</a:t>
            </a:r>
            <a:r>
              <a:rPr lang="zh-CN" altLang="en-US" sz="32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 </a:t>
            </a:r>
            <a:endParaRPr lang="zh-CN" altLang="en-US" sz="32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pic>
        <p:nvPicPr>
          <p:cNvPr id="9228" name="Picture 12" descr="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71550" y="3573463"/>
            <a:ext cx="1981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3924300" y="1414463"/>
            <a:ext cx="71438" cy="2447925"/>
          </a:xfrm>
          <a:prstGeom prst="line">
            <a:avLst/>
          </a:prstGeom>
          <a:noFill/>
          <a:ln w="57150" cap="flat" cmpd="sng">
            <a:solidFill>
              <a:srgbClr val="FF0000"/>
            </a:solidFill>
            <a:prstDash val="sysDot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5364163" y="1557338"/>
            <a:ext cx="71437" cy="2447925"/>
          </a:xfrm>
          <a:prstGeom prst="line">
            <a:avLst/>
          </a:prstGeom>
          <a:noFill/>
          <a:ln w="57150" cap="flat" cmpd="sng">
            <a:solidFill>
              <a:srgbClr val="FF0000"/>
            </a:solidFill>
            <a:prstDash val="sysDot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5003800" y="4294188"/>
          <a:ext cx="3333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r:id="rId8" imgW="152400" imgH="394335" progId="Equation.3">
                  <p:embed/>
                </p:oleObj>
              </mc:Choice>
              <mc:Fallback>
                <p:oleObj r:id="rId8" imgW="152400" imgH="39433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294188"/>
                        <a:ext cx="3333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2" name="WordArt 16"/>
          <p:cNvSpPr>
            <a:spLocks noChangeArrowheads="1" noChangeShapeType="1"/>
          </p:cNvSpPr>
          <p:nvPr/>
        </p:nvSpPr>
        <p:spPr bwMode="auto">
          <a:xfrm>
            <a:off x="900113" y="333375"/>
            <a:ext cx="10795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 cap="flat" cmpd="sng">
                  <a:solidFill>
                    <a:schemeClr val="tx1"/>
                  </a:solidFill>
                  <a:miter lim="800000"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初探新知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ldLvl="0" autoUpdateAnimBg="0"/>
      <p:bldP spid="9227" grpId="0" bldLvl="0" autoUpdateAnimBg="0"/>
      <p:bldP spid="9229" grpId="0" animBg="1"/>
      <p:bldP spid="92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268538" y="620713"/>
            <a:ext cx="5545137" cy="1143000"/>
          </a:xfrm>
        </p:spPr>
        <p:txBody>
          <a:bodyPr/>
          <a:lstStyle/>
          <a:p>
            <a:pPr algn="l"/>
            <a:r>
              <a:rPr lang="zh-CN" altLang="en-US" sz="3200" dirty="0"/>
              <a:t> 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我们利用分数与除法的关系可以得到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187450" y="2636838"/>
            <a:ext cx="67802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3200" dirty="0">
                <a:solidFill>
                  <a:schemeClr val="tx2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分数与除法的关系</a:t>
            </a:r>
            <a:r>
              <a:rPr lang="zh-CN" altLang="en-US" sz="32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 =6÷3=2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4860925" y="2781300"/>
          <a:ext cx="3333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r:id="rId5" imgW="152400" imgH="394335" progId="Equation.3">
                  <p:embed/>
                </p:oleObj>
              </mc:Choice>
              <mc:Fallback>
                <p:oleObj r:id="rId5" imgW="152400" imgH="3943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925" y="2781300"/>
                        <a:ext cx="3333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6" descr="111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4025" y="836613"/>
            <a:ext cx="2800350" cy="47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7" name="Picture 2" descr="WW_04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71550" y="765175"/>
            <a:ext cx="1128713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8" name="WordArt 8"/>
          <p:cNvSpPr>
            <a:spLocks noChangeArrowheads="1" noChangeShapeType="1"/>
          </p:cNvSpPr>
          <p:nvPr/>
        </p:nvSpPr>
        <p:spPr bwMode="auto">
          <a:xfrm>
            <a:off x="1044575" y="333375"/>
            <a:ext cx="10795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 cap="flat" cmpd="sng">
                  <a:solidFill>
                    <a:schemeClr val="tx1"/>
                  </a:solidFill>
                  <a:miter lim="800000"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初探新知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utoUpdateAnimBg="0"/>
      <p:bldP spid="10244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grpSp>
        <p:nvGrpSpPr>
          <p:cNvPr id="11267" name="Group 3"/>
          <p:cNvGrpSpPr/>
          <p:nvPr/>
        </p:nvGrpSpPr>
        <p:grpSpPr bwMode="auto">
          <a:xfrm>
            <a:off x="3419475" y="1341438"/>
            <a:ext cx="6265863" cy="860425"/>
            <a:chOff x="0" y="0"/>
            <a:chExt cx="9868" cy="1354"/>
          </a:xfrm>
        </p:grpSpPr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0" y="341"/>
              <a:ext cx="986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dirty="0"/>
                <a:t>怎么把   化成带分数？</a:t>
              </a:r>
            </a:p>
          </p:txBody>
        </p:sp>
        <p:graphicFrame>
          <p:nvGraphicFramePr>
            <p:cNvPr id="11269" name="Object 5"/>
            <p:cNvGraphicFramePr>
              <a:graphicFrameLocks noChangeAspect="1"/>
            </p:cNvGraphicFramePr>
            <p:nvPr/>
          </p:nvGraphicFramePr>
          <p:xfrm>
            <a:off x="1815" y="0"/>
            <a:ext cx="523" cy="1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2" r:id="rId5" imgW="152400" imgH="394335" progId="Equation.3">
                    <p:embed/>
                  </p:oleObj>
                </mc:Choice>
                <mc:Fallback>
                  <p:oleObj r:id="rId5" imgW="152400" imgH="394335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5" y="0"/>
                          <a:ext cx="523" cy="13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84438" y="2854325"/>
            <a:ext cx="6551612" cy="2085975"/>
          </a:xfrm>
        </p:spPr>
        <p:txBody>
          <a:bodyPr/>
          <a:lstStyle/>
          <a:p>
            <a:pPr algn="l"/>
            <a:r>
              <a:rPr lang="zh-CN" altLang="en-US" sz="2800" dirty="0"/>
              <a:t>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小组合作：仔细想想如何用哪些方法来把  化成带分数，先独立思考再动手操作。</a:t>
            </a: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2987675" y="3573463"/>
          <a:ext cx="2889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r:id="rId7" imgW="152400" imgH="394335" progId="Equation.3">
                  <p:embed/>
                </p:oleObj>
              </mc:Choice>
              <mc:Fallback>
                <p:oleObj r:id="rId7" imgW="152400" imgH="39433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573463"/>
                        <a:ext cx="28892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2" name="Picture 8" descr="office6\wpsassist\cache\547bd117481f6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971550" y="981075"/>
            <a:ext cx="2087563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3" name="WordArt 9"/>
          <p:cNvSpPr>
            <a:spLocks noChangeArrowheads="1" noChangeShapeType="1"/>
          </p:cNvSpPr>
          <p:nvPr/>
        </p:nvSpPr>
        <p:spPr bwMode="auto">
          <a:xfrm>
            <a:off x="971550" y="260350"/>
            <a:ext cx="10080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>
                <a:ln w="9525" cap="flat" cmpd="sng">
                  <a:solidFill>
                    <a:schemeClr val="tx1"/>
                  </a:solidFill>
                  <a:miter lim="800000"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楷体_GB2312"/>
              </a:rPr>
              <a:t>合作探索</a:t>
            </a:r>
          </a:p>
          <a:p>
            <a:pPr algn="ctr"/>
            <a:r>
              <a:rPr lang="zh-CN" altLang="en-US" sz="4400">
                <a:ln w="9525" cap="flat" cmpd="sng">
                  <a:solidFill>
                    <a:schemeClr val="tx1"/>
                  </a:solidFill>
                  <a:miter lim="800000"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楷体_GB2312"/>
              </a:rPr>
              <a:t>构建新知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ldLvl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631</Words>
  <Application>Microsoft Office PowerPoint</Application>
  <PresentationFormat>全屏显示(4:3)</PresentationFormat>
  <Paragraphs>192</Paragraphs>
  <Slides>21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8" baseType="lpstr">
      <vt:lpstr>方正舒体</vt:lpstr>
      <vt:lpstr>方正魏碑简体</vt:lpstr>
      <vt:lpstr>汉仪雪君体简</vt:lpstr>
      <vt:lpstr>汉仪中宋简</vt:lpstr>
      <vt:lpstr>汉仪中圆简</vt:lpstr>
      <vt:lpstr>黑体</vt:lpstr>
      <vt:lpstr>华文新魏</vt:lpstr>
      <vt:lpstr>楷体</vt:lpstr>
      <vt:lpstr>楷体_GB2312</vt:lpstr>
      <vt:lpstr>宋体</vt:lpstr>
      <vt:lpstr>微软雅黑</vt:lpstr>
      <vt:lpstr>Arial</vt:lpstr>
      <vt:lpstr>Arial Black</vt:lpstr>
      <vt:lpstr>Calibri</vt:lpstr>
      <vt:lpstr>Times New Roman</vt:lpstr>
      <vt:lpstr>WWW.2PPT.COM</vt:lpstr>
      <vt:lpstr>Equation.3</vt:lpstr>
      <vt:lpstr>PowerPoint 演示文稿</vt:lpstr>
      <vt:lpstr>PowerPoint 演示文稿</vt:lpstr>
      <vt:lpstr> 下面各分数中，哪些是真分数？哪些是假分数？</vt:lpstr>
      <vt:lpstr> 分数的分类：</vt:lpstr>
      <vt:lpstr>问题：6个苹果平均分给3名小朋友，每名小朋友分到多少个苹果？</vt:lpstr>
      <vt:lpstr> 问题：6个苹果平均分给3名小朋友，每名小朋友分到多少个苹果？</vt:lpstr>
      <vt:lpstr> 问题：6个苹果平均分给3名小朋友，每名小朋友分到多少个苹果？</vt:lpstr>
      <vt:lpstr> 我们利用分数与除法的关系可以得到</vt:lpstr>
      <vt:lpstr> 小组合作：仔细想想如何用哪些方法来把  化成带分数，先独立思考再动手操作。</vt:lpstr>
      <vt:lpstr> 我来画图：</vt:lpstr>
      <vt:lpstr> 我用分数与除法的关系：</vt:lpstr>
      <vt:lpstr>PowerPoint 演示文稿</vt:lpstr>
      <vt:lpstr>当堂检测</vt:lpstr>
      <vt:lpstr>当堂检测</vt:lpstr>
      <vt:lpstr>当堂检测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2021-12-30T07:49:41Z</dcterms:created>
  <dcterms:modified xsi:type="dcterms:W3CDTF">2023-01-16T17:18:43Z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ABE54301C8484DA6AF21E758A6C38C02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