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342" r:id="rId4"/>
    <p:sldId id="260" r:id="rId5"/>
    <p:sldId id="366" r:id="rId6"/>
    <p:sldId id="367" r:id="rId7"/>
    <p:sldId id="368" r:id="rId8"/>
    <p:sldId id="375" r:id="rId9"/>
    <p:sldId id="365" r:id="rId10"/>
    <p:sldId id="343" r:id="rId11"/>
    <p:sldId id="370" r:id="rId12"/>
    <p:sldId id="371" r:id="rId13"/>
    <p:sldId id="372" r:id="rId14"/>
    <p:sldId id="373" r:id="rId15"/>
    <p:sldId id="376" r:id="rId16"/>
    <p:sldId id="377" r:id="rId17"/>
    <p:sldId id="378" r:id="rId18"/>
    <p:sldId id="374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E9A"/>
    <a:srgbClr val="80DEEA"/>
    <a:srgbClr val="FF8100"/>
    <a:srgbClr val="991EB5"/>
    <a:srgbClr val="E1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06839BA4-29C3-4C9A-B0E6-FB5B17B4A25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F8B33660-B146-4793-8463-78009E4203C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2.xml"/><Relationship Id="rId7" Type="http://schemas.openxmlformats.org/officeDocument/2006/relationships/image" Target="../media/image11.wmf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14.jpe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image" Target="../media/image5.png"/><Relationship Id="rId4" Type="http://schemas.openxmlformats.org/officeDocument/2006/relationships/tags" Target="../tags/tag34.xml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6.png"/><Relationship Id="rId5" Type="http://schemas.openxmlformats.org/officeDocument/2006/relationships/tags" Target="../tags/tag5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9.wmf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88181"/>
            <a:ext cx="7694613" cy="54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647700" y="883557"/>
            <a:ext cx="9677400" cy="297180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16" name="Shape 40"/>
          <p:cNvSpPr/>
          <p:nvPr/>
        </p:nvSpPr>
        <p:spPr>
          <a:xfrm>
            <a:off x="1223963" y="3273184"/>
            <a:ext cx="4565494" cy="337185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algn="dist"/>
            <a:r>
              <a:rPr lang="zh-CN" altLang="en-US" sz="1600" smtClean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charset="-122"/>
              </a:rPr>
              <a:t>主讲人：</a:t>
            </a:r>
            <a:r>
              <a:rPr lang="en-US" altLang="zh-CN" sz="1600" smtClean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charset="-122"/>
              </a:rPr>
              <a:t>PPT818   </a:t>
            </a:r>
            <a:r>
              <a:rPr lang="zh-CN" altLang="en-US" sz="1600" smtClean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charset="-122"/>
              </a:rPr>
              <a:t>人教版 数学八年级下册</a:t>
            </a:r>
            <a:endParaRPr lang="zh-CN" altLang="en-US" sz="1600" dirty="0">
              <a:solidFill>
                <a:sysClr val="windowText" lastClr="000000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63443" y="1397382"/>
            <a:ext cx="9445915" cy="1632183"/>
            <a:chOff x="1225405" y="2557388"/>
            <a:chExt cx="9445915" cy="1632183"/>
          </a:xfrm>
        </p:grpSpPr>
        <p:grpSp>
          <p:nvGrpSpPr>
            <p:cNvPr id="18" name="组合 17"/>
            <p:cNvGrpSpPr/>
            <p:nvPr/>
          </p:nvGrpSpPr>
          <p:grpSpPr>
            <a:xfrm>
              <a:off x="1225405" y="2557388"/>
              <a:ext cx="9445915" cy="1105615"/>
              <a:chOff x="1225405" y="2875002"/>
              <a:chExt cx="9445915" cy="1105615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1225405" y="2875002"/>
                <a:ext cx="9445915" cy="1105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第十八章</a:t>
                </a:r>
                <a:r>
                  <a:rPr lang="en-US" altLang="zh-CN" sz="6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02</a:t>
                </a:r>
                <a:r>
                  <a:rPr lang="zh-CN" altLang="en-US" sz="6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节     </a:t>
                </a:r>
                <a:r>
                  <a:rPr lang="zh-CN" altLang="en-US" sz="6600" dirty="0">
                    <a:solidFill>
                      <a:srgbClr val="F16E9A"/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菱形</a:t>
                </a:r>
                <a:endParaRPr lang="en-US" altLang="zh-CN" sz="6600" dirty="0">
                  <a:solidFill>
                    <a:srgbClr val="F16E9A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7635122" y="3019425"/>
                <a:ext cx="104775" cy="80962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1685925" y="3881794"/>
              <a:ext cx="8591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fr-FR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CHAPTER 18 SECTION 03 DIAMOND</a:t>
              </a:r>
              <a:endParaRPr lang="en-US" altLang="zh-CN" sz="1400" dirty="0">
                <a:solidFill>
                  <a:srgbClr val="FF81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1685925" y="3741584"/>
              <a:ext cx="859155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23" name="矩形 22"/>
          <p:cNvSpPr/>
          <p:nvPr/>
        </p:nvSpPr>
        <p:spPr>
          <a:xfrm>
            <a:off x="1409247" y="2246313"/>
            <a:ext cx="9373506" cy="25367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判断下列说法是否正确？为什么？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对角线互相垂直的四边形是菱形；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对角线互相垂直平分的四边形是菱形；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(3)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对角线互相垂直，且有一组邻边相等的四边形是菱形；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(4)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两条邻边相等，且一条对角线平分一组对角的四边形是菱形．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grpSp>
        <p:nvGrpSpPr>
          <p:cNvPr id="10" name="组合 9"/>
          <p:cNvGrpSpPr/>
          <p:nvPr/>
        </p:nvGrpSpPr>
        <p:grpSpPr>
          <a:xfrm>
            <a:off x="7200900" y="2528888"/>
            <a:ext cx="4343400" cy="2286000"/>
            <a:chOff x="1344" y="2160"/>
            <a:chExt cx="2736" cy="1440"/>
          </a:xfrm>
        </p:grpSpPr>
        <p:grpSp>
          <p:nvGrpSpPr>
            <p:cNvPr id="11" name="组合 10"/>
            <p:cNvGrpSpPr/>
            <p:nvPr/>
          </p:nvGrpSpPr>
          <p:grpSpPr>
            <a:xfrm>
              <a:off x="1344" y="2160"/>
              <a:ext cx="2736" cy="1440"/>
              <a:chOff x="1344" y="2160"/>
              <a:chExt cx="2736" cy="1440"/>
            </a:xfrm>
          </p:grpSpPr>
          <p:sp>
            <p:nvSpPr>
              <p:cNvPr id="13" name="平行四边形 12"/>
              <p:cNvSpPr/>
              <p:nvPr/>
            </p:nvSpPr>
            <p:spPr>
              <a:xfrm>
                <a:off x="1584" y="2352"/>
                <a:ext cx="2208" cy="1056"/>
              </a:xfrm>
              <a:prstGeom prst="parallelogram">
                <a:avLst>
                  <a:gd name="adj" fmla="val 52272"/>
                </a:avLst>
              </a:prstGeom>
              <a:solidFill>
                <a:srgbClr val="FFFF6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FFFF"/>
                  </a:buClr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4" name="任意多边形 12294"/>
              <p:cNvSpPr/>
              <p:nvPr/>
            </p:nvSpPr>
            <p:spPr>
              <a:xfrm>
                <a:off x="2130" y="2341"/>
                <a:ext cx="1107" cy="1069"/>
              </a:xfrm>
              <a:custGeom>
                <a:avLst/>
                <a:gdLst/>
                <a:ahLst/>
                <a:cxnLst/>
                <a:rect l="0" t="0" r="0" b="0"/>
                <a:pathLst>
                  <a:path w="1107" h="1069">
                    <a:moveTo>
                      <a:pt x="0" y="0"/>
                    </a:moveTo>
                    <a:lnTo>
                      <a:pt x="1107" y="106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1344" y="2160"/>
                <a:ext cx="2736" cy="1440"/>
                <a:chOff x="1344" y="2160"/>
                <a:chExt cx="2736" cy="1440"/>
              </a:xfrm>
            </p:grpSpPr>
            <p:sp>
              <p:nvSpPr>
                <p:cNvPr id="22" name="任意多边形 12296"/>
                <p:cNvSpPr/>
                <p:nvPr/>
              </p:nvSpPr>
              <p:spPr>
                <a:xfrm>
                  <a:off x="1582" y="2368"/>
                  <a:ext cx="2203" cy="1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03" h="1042">
                      <a:moveTo>
                        <a:pt x="0" y="1042"/>
                      </a:moveTo>
                      <a:lnTo>
                        <a:pt x="2203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23" name="文本框 22"/>
                <p:cNvSpPr txBox="1"/>
                <p:nvPr/>
              </p:nvSpPr>
              <p:spPr>
                <a:xfrm>
                  <a:off x="1344" y="326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312" y="3312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3792" y="2208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C</a:t>
                  </a:r>
                </a:p>
              </p:txBody>
            </p:sp>
            <p:sp>
              <p:nvSpPr>
                <p:cNvPr id="26" name="文本框 25"/>
                <p:cNvSpPr txBox="1"/>
                <p:nvPr/>
              </p:nvSpPr>
              <p:spPr>
                <a:xfrm>
                  <a:off x="1872" y="216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D</a:t>
                  </a:r>
                </a:p>
              </p:txBody>
            </p:sp>
          </p:grpSp>
        </p:grpSp>
        <p:sp>
          <p:nvSpPr>
            <p:cNvPr id="12" name="文本框 11"/>
            <p:cNvSpPr txBox="1"/>
            <p:nvPr/>
          </p:nvSpPr>
          <p:spPr>
            <a:xfrm>
              <a:off x="2736" y="2784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O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492250" y="2783683"/>
            <a:ext cx="6096000" cy="22299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AB=AD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形；</a:t>
            </a:r>
            <a:b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AC=BD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形；</a:t>
            </a:r>
            <a:b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∠ABC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是直角，则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形；</a:t>
            </a:r>
            <a:b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∠BAO=∠DAO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形。</a:t>
            </a:r>
            <a:endParaRPr lang="zh-CN" altLang="en-US" i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30288" y="2059137"/>
            <a:ext cx="6096000" cy="72654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altLang="zh-CN" sz="2400" b="1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2.□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的对角线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相交于点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endParaRPr lang="zh-CN" altLang="en-US" sz="2000" i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2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grpSp>
        <p:nvGrpSpPr>
          <p:cNvPr id="9" name="组合 8"/>
          <p:cNvGrpSpPr/>
          <p:nvPr/>
        </p:nvGrpSpPr>
        <p:grpSpPr>
          <a:xfrm>
            <a:off x="699406" y="1642595"/>
            <a:ext cx="8612188" cy="1600200"/>
            <a:chOff x="1248" y="533"/>
            <a:chExt cx="5425" cy="1008"/>
          </a:xfrm>
        </p:grpSpPr>
        <p:sp>
          <p:nvSpPr>
            <p:cNvPr id="10" name="矩形 9"/>
            <p:cNvSpPr>
              <a:spLocks noRot="1"/>
            </p:cNvSpPr>
            <p:nvPr/>
          </p:nvSpPr>
          <p:spPr>
            <a:xfrm>
              <a:off x="1248" y="533"/>
              <a:ext cx="5425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342900" marR="0" lvl="0" indent="-342900" defTabSz="91440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1.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如图，          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的两条对角线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、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相交于点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O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AB= 5  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AC=8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DB=6</a:t>
              </a:r>
            </a:p>
            <a:p>
              <a:pPr marL="342900" marR="0" lvl="0" indent="-342900" defTabSz="91440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        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（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）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、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互相垂直吗？为什么？</a:t>
              </a:r>
            </a:p>
            <a:p>
              <a:pPr marL="342900" marR="0" lvl="0" indent="-342900" defTabSz="91440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        （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）四边形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是菱形吗？为什么？</a:t>
              </a:r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1878" y="637"/>
              <a:ext cx="288" cy="96"/>
            </a:xfrm>
            <a:prstGeom prst="parallelogram">
              <a:avLst>
                <a:gd name="adj" fmla="val 7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208358" y="2741209"/>
            <a:ext cx="3464726" cy="2292839"/>
            <a:chOff x="2304" y="67"/>
            <a:chExt cx="2809" cy="1779"/>
          </a:xfrm>
        </p:grpSpPr>
        <p:grpSp>
          <p:nvGrpSpPr>
            <p:cNvPr id="13" name="组合 12"/>
            <p:cNvGrpSpPr/>
            <p:nvPr/>
          </p:nvGrpSpPr>
          <p:grpSpPr>
            <a:xfrm>
              <a:off x="2592" y="384"/>
              <a:ext cx="2208" cy="1152"/>
              <a:chOff x="2592" y="384"/>
              <a:chExt cx="2208" cy="1152"/>
            </a:xfrm>
          </p:grpSpPr>
          <p:sp>
            <p:nvSpPr>
              <p:cNvPr id="25" name="直接连接符 24"/>
              <p:cNvSpPr/>
              <p:nvPr/>
            </p:nvSpPr>
            <p:spPr>
              <a:xfrm>
                <a:off x="2592" y="960"/>
                <a:ext cx="2208" cy="0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直接连接符 25"/>
              <p:cNvSpPr/>
              <p:nvPr/>
            </p:nvSpPr>
            <p:spPr>
              <a:xfrm>
                <a:off x="3696" y="384"/>
                <a:ext cx="0" cy="1152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直接连接符 26"/>
              <p:cNvSpPr/>
              <p:nvPr/>
            </p:nvSpPr>
            <p:spPr>
              <a:xfrm flipV="1">
                <a:off x="2592" y="384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直接连接符 27"/>
              <p:cNvSpPr/>
              <p:nvPr/>
            </p:nvSpPr>
            <p:spPr>
              <a:xfrm flipV="1">
                <a:off x="3696" y="960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直接连接符 28"/>
              <p:cNvSpPr/>
              <p:nvPr/>
            </p:nvSpPr>
            <p:spPr>
              <a:xfrm>
                <a:off x="3696" y="384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直接连接符 29"/>
              <p:cNvSpPr/>
              <p:nvPr/>
            </p:nvSpPr>
            <p:spPr>
              <a:xfrm>
                <a:off x="2592" y="960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2304" y="740"/>
              <a:ext cx="301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648" y="1488"/>
              <a:ext cx="320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4800" y="768"/>
              <a:ext cx="313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3648" y="67"/>
              <a:ext cx="328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3396" y="882"/>
              <a:ext cx="342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O</a:t>
              </a: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806650" y="3677799"/>
            <a:ext cx="118917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∴OA=OC=4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OB=OD=3</a:t>
            </a:r>
          </a:p>
        </p:txBody>
      </p:sp>
      <p:sp>
        <p:nvSpPr>
          <p:cNvPr id="33" name="矩形 32"/>
          <p:cNvSpPr/>
          <p:nvPr/>
        </p:nvSpPr>
        <p:spPr>
          <a:xfrm>
            <a:off x="1232710" y="3243944"/>
            <a:ext cx="522259" cy="391694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解：</a:t>
            </a:r>
          </a:p>
        </p:txBody>
      </p:sp>
      <p:sp>
        <p:nvSpPr>
          <p:cNvPr id="34" name="矩形 33"/>
          <p:cNvSpPr/>
          <p:nvPr/>
        </p:nvSpPr>
        <p:spPr>
          <a:xfrm>
            <a:off x="1865994" y="4229929"/>
            <a:ext cx="1240364" cy="391694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 AB=5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1865994" y="4624735"/>
            <a:ext cx="1939065" cy="281771"/>
            <a:chOff x="1392" y="2495"/>
            <a:chExt cx="1920" cy="279"/>
          </a:xfrm>
        </p:grpSpPr>
        <p:graphicFrame>
          <p:nvGraphicFramePr>
            <p:cNvPr id="36" name="对象 35"/>
            <p:cNvGraphicFramePr/>
            <p:nvPr/>
          </p:nvGraphicFramePr>
          <p:xfrm>
            <a:off x="1680" y="2496"/>
            <a:ext cx="1632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r:id="rId6" imgW="1167765" imgH="203200" progId="Equation.3">
                    <p:embed/>
                  </p:oleObj>
                </mc:Choice>
                <mc:Fallback>
                  <p:oleObj r:id="rId6" imgW="1167765" imgH="203200" progId="Equation.3">
                    <p:embed/>
                    <p:pic>
                      <p:nvPicPr>
                        <p:cNvPr id="0" name="对象 9239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680" y="2496"/>
                          <a:ext cx="1632" cy="2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文本框 36"/>
            <p:cNvSpPr txBox="1"/>
            <p:nvPr/>
          </p:nvSpPr>
          <p:spPr>
            <a:xfrm>
              <a:off x="1392" y="2495"/>
              <a:ext cx="268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en-US" altLang="zh-CN" sz="1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∴</a:t>
              </a:r>
            </a:p>
          </p:txBody>
        </p:sp>
      </p:grpSp>
      <p:sp>
        <p:nvSpPr>
          <p:cNvPr id="38" name="矩形 37"/>
          <p:cNvSpPr/>
          <p:nvPr/>
        </p:nvSpPr>
        <p:spPr>
          <a:xfrm>
            <a:off x="1865994" y="5383250"/>
            <a:ext cx="1065741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∴AC⊥BD</a:t>
            </a:r>
          </a:p>
        </p:txBody>
      </p:sp>
      <p:graphicFrame>
        <p:nvGraphicFramePr>
          <p:cNvPr id="39" name="对象 38"/>
          <p:cNvGraphicFramePr/>
          <p:nvPr/>
        </p:nvGraphicFramePr>
        <p:xfrm>
          <a:off x="2875188" y="5030421"/>
          <a:ext cx="339336" cy="286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8" imgW="241300" imgH="203200" progId="Equation.3">
                  <p:embed/>
                </p:oleObj>
              </mc:Choice>
              <mc:Fallback>
                <p:oleObj r:id="rId8" imgW="241300" imgH="203200" progId="Equation.3">
                  <p:embed/>
                  <p:pic>
                    <p:nvPicPr>
                      <p:cNvPr id="0" name="对象 924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75188" y="5030421"/>
                        <a:ext cx="339336" cy="2868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矩形 39"/>
          <p:cNvSpPr/>
          <p:nvPr/>
        </p:nvSpPr>
        <p:spPr>
          <a:xfrm>
            <a:off x="1865994" y="5032358"/>
            <a:ext cx="1062535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 ∠AOB=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813677" y="3270841"/>
            <a:ext cx="3655810" cy="1114293"/>
            <a:chOff x="1480239" y="5834836"/>
            <a:chExt cx="3655810" cy="1114293"/>
          </a:xfrm>
        </p:grpSpPr>
        <p:sp>
          <p:nvSpPr>
            <p:cNvPr id="31" name="文本框 30"/>
            <p:cNvSpPr txBox="1"/>
            <p:nvPr/>
          </p:nvSpPr>
          <p:spPr>
            <a:xfrm>
              <a:off x="1937215" y="6680786"/>
              <a:ext cx="3198834" cy="2683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∴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四边形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是菱形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.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480239" y="5834836"/>
              <a:ext cx="2969083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（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）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∵ 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四边形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是平行四边形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937215" y="6226530"/>
              <a:ext cx="1025665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∵AC⊥BD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741368" y="3288825"/>
            <a:ext cx="2969083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 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是平行四边形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1052513" y="2074656"/>
            <a:ext cx="8064500" cy="169604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如图，已知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平分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∠BAC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DE//AC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DF//AB,AE=5.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）判断四边形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AEDF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的形状？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）它的周长为多少？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542213" y="2332719"/>
            <a:ext cx="4038600" cy="3503613"/>
            <a:chOff x="2496" y="2112"/>
            <a:chExt cx="2544" cy="2207"/>
          </a:xfrm>
        </p:grpSpPr>
        <p:sp>
          <p:nvSpPr>
            <p:cNvPr id="11" name="直接连接符 10"/>
            <p:cNvSpPr/>
            <p:nvPr/>
          </p:nvSpPr>
          <p:spPr>
            <a:xfrm flipH="1">
              <a:off x="2784" y="2448"/>
              <a:ext cx="1104" cy="13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直接连接符 11"/>
            <p:cNvSpPr/>
            <p:nvPr/>
          </p:nvSpPr>
          <p:spPr>
            <a:xfrm>
              <a:off x="2784" y="3840"/>
              <a:ext cx="177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直接连接符 12"/>
            <p:cNvSpPr/>
            <p:nvPr/>
          </p:nvSpPr>
          <p:spPr>
            <a:xfrm>
              <a:off x="3888" y="2448"/>
              <a:ext cx="672" cy="13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直接连接符 13"/>
            <p:cNvSpPr/>
            <p:nvPr/>
          </p:nvSpPr>
          <p:spPr>
            <a:xfrm flipH="1">
              <a:off x="3744" y="2448"/>
              <a:ext cx="144" cy="13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/>
            <p:cNvSpPr/>
            <p:nvPr/>
          </p:nvSpPr>
          <p:spPr>
            <a:xfrm flipH="1" flipV="1">
              <a:off x="3408" y="3072"/>
              <a:ext cx="336" cy="76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直接连接符 21"/>
            <p:cNvSpPr/>
            <p:nvPr/>
          </p:nvSpPr>
          <p:spPr>
            <a:xfrm flipV="1">
              <a:off x="3744" y="3120"/>
              <a:ext cx="480" cy="72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888" y="211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496" y="379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512" y="3744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224" y="283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F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552" y="379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120" y="2812"/>
              <a:ext cx="384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pic>
        <p:nvPicPr>
          <p:cNvPr id="9" name="图片 8" descr="a24311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2875" y="3289301"/>
            <a:ext cx="3984625" cy="27559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818887" y="1733551"/>
            <a:ext cx="11072812" cy="13017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已知：如图，</a:t>
            </a:r>
            <a:r>
              <a:rPr kumimoji="0" lang="en-US" altLang="zh-CN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ABCD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的对角线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的垂直平分线与边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分别交于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求证：四边形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AFCE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 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868781" y="1797050"/>
            <a:ext cx="10477500" cy="11420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FFFFFF"/>
              </a:buClr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－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48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</a:t>
            </a:r>
            <a:r>
              <a:rPr lang="en-US" altLang="zh-CN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Rt△ABC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斜边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上的高，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∠BAC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的平分线交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于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FFFFFF"/>
              </a:buClr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交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于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FG⊥AB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于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G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．求证：四边形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EGFC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为菱形． </a:t>
            </a:r>
          </a:p>
        </p:txBody>
      </p:sp>
      <p:pic>
        <p:nvPicPr>
          <p:cNvPr id="10" name="图片 9" descr="a24311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9219" y="3683000"/>
            <a:ext cx="3175081" cy="2405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1054100" y="1700213"/>
            <a:ext cx="10299700" cy="11420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如图，已知在</a:t>
            </a:r>
            <a:r>
              <a:rPr lang="en-US" altLang="zh-CN" sz="2400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AD=2AB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在直线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上，且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AE=AB=BF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证明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:CE⊥DF.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450013" y="2842257"/>
            <a:ext cx="4176712" cy="2822575"/>
            <a:chOff x="2789" y="1888"/>
            <a:chExt cx="2631" cy="1778"/>
          </a:xfrm>
        </p:grpSpPr>
        <p:grpSp>
          <p:nvGrpSpPr>
            <p:cNvPr id="11" name="组合 10"/>
            <p:cNvGrpSpPr/>
            <p:nvPr/>
          </p:nvGrpSpPr>
          <p:grpSpPr>
            <a:xfrm>
              <a:off x="3016" y="2069"/>
              <a:ext cx="2041" cy="1315"/>
              <a:chOff x="3016" y="2160"/>
              <a:chExt cx="2041" cy="1315"/>
            </a:xfrm>
          </p:grpSpPr>
          <p:sp>
            <p:nvSpPr>
              <p:cNvPr id="26" name="直接连接符 25"/>
              <p:cNvSpPr/>
              <p:nvPr/>
            </p:nvSpPr>
            <p:spPr>
              <a:xfrm>
                <a:off x="3016" y="3475"/>
                <a:ext cx="204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直接连接符 26"/>
              <p:cNvSpPr/>
              <p:nvPr/>
            </p:nvSpPr>
            <p:spPr>
              <a:xfrm flipV="1">
                <a:off x="3651" y="2160"/>
                <a:ext cx="363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直接连接符 27"/>
              <p:cNvSpPr/>
              <p:nvPr/>
            </p:nvSpPr>
            <p:spPr>
              <a:xfrm>
                <a:off x="4014" y="2160"/>
                <a:ext cx="68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直接连接符 28"/>
              <p:cNvSpPr/>
              <p:nvPr/>
            </p:nvSpPr>
            <p:spPr>
              <a:xfrm flipH="1">
                <a:off x="4377" y="2160"/>
                <a:ext cx="317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直接连接符 29"/>
              <p:cNvSpPr/>
              <p:nvPr/>
            </p:nvSpPr>
            <p:spPr>
              <a:xfrm>
                <a:off x="4014" y="2160"/>
                <a:ext cx="1043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直接连接符 30"/>
              <p:cNvSpPr/>
              <p:nvPr/>
            </p:nvSpPr>
            <p:spPr>
              <a:xfrm flipV="1">
                <a:off x="3016" y="2160"/>
                <a:ext cx="1678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3515" y="333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241" y="333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057" y="329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F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604" y="252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742" y="1888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515" y="2478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789" y="333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694" y="1888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</p:grpSp>
      <p:sp>
        <p:nvSpPr>
          <p:cNvPr id="32" name="直接连接符 31"/>
          <p:cNvSpPr/>
          <p:nvPr/>
        </p:nvSpPr>
        <p:spPr>
          <a:xfrm>
            <a:off x="8105775" y="4210682"/>
            <a:ext cx="1152525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/>
          <p:cNvSpPr/>
          <p:nvPr/>
        </p:nvSpPr>
        <p:spPr>
          <a:xfrm>
            <a:off x="698500" y="411120"/>
            <a:ext cx="10795000" cy="603576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5565891" y="1290650"/>
            <a:ext cx="5099957" cy="1137203"/>
            <a:chOff x="4471875" y="980101"/>
            <a:chExt cx="5099957" cy="1137203"/>
          </a:xfrm>
        </p:grpSpPr>
        <p:sp>
          <p:nvSpPr>
            <p:cNvPr id="16" name="文本框 38"/>
            <p:cNvSpPr txBox="1"/>
            <p:nvPr>
              <p:custDataLst>
                <p:tags r:id="rId5"/>
              </p:custDataLst>
            </p:nvPr>
          </p:nvSpPr>
          <p:spPr>
            <a:xfrm>
              <a:off x="5878297" y="1063915"/>
              <a:ext cx="36935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有一组邻边相等的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平行四边形叫做菱形</a:t>
              </a: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文本框 38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1954778" y="1186094"/>
            <a:ext cx="2783462" cy="4501772"/>
            <a:chOff x="1954778" y="1186094"/>
            <a:chExt cx="2783462" cy="4501772"/>
          </a:xfrm>
        </p:grpSpPr>
        <p:pic>
          <p:nvPicPr>
            <p:cNvPr id="8" name="图片 7" descr="图片包含 游戏机, 画, 标志&#10;&#10;描述已自动生成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54778" y="1186094"/>
              <a:ext cx="2783462" cy="4501772"/>
            </a:xfrm>
            <a:prstGeom prst="rect">
              <a:avLst/>
            </a:prstGeom>
          </p:spPr>
        </p:pic>
        <p:grpSp>
          <p:nvGrpSpPr>
            <p:cNvPr id="2" name="组合 1"/>
            <p:cNvGrpSpPr/>
            <p:nvPr/>
          </p:nvGrpSpPr>
          <p:grpSpPr>
            <a:xfrm>
              <a:off x="2616724" y="1859252"/>
              <a:ext cx="1143764" cy="2748903"/>
              <a:chOff x="-2614429" y="5218755"/>
              <a:chExt cx="2780255" cy="1448082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-2614429" y="5218755"/>
                <a:ext cx="1945168" cy="7585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CN" alt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反思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-1180829" y="5561161"/>
                <a:ext cx="1346655" cy="110567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CONTENS</a:t>
                </a:r>
                <a:endPara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5565891" y="2860399"/>
            <a:ext cx="5099957" cy="1137203"/>
            <a:chOff x="4471875" y="980101"/>
            <a:chExt cx="5099957" cy="1137203"/>
          </a:xfrm>
        </p:grpSpPr>
        <p:sp>
          <p:nvSpPr>
            <p:cNvPr id="30" name="文本框 38"/>
            <p:cNvSpPr txBox="1"/>
            <p:nvPr>
              <p:custDataLst>
                <p:tags r:id="rId3"/>
              </p:custDataLst>
            </p:nvPr>
          </p:nvSpPr>
          <p:spPr>
            <a:xfrm>
              <a:off x="5878297" y="1063915"/>
              <a:ext cx="36935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对角线互相垂直的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平行四边形是菱形</a:t>
              </a: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32" name="图片 31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33" name="文本框 3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5565891" y="4430148"/>
            <a:ext cx="5099957" cy="1137203"/>
            <a:chOff x="4471875" y="980101"/>
            <a:chExt cx="5099957" cy="1137203"/>
          </a:xfrm>
        </p:grpSpPr>
        <p:sp>
          <p:nvSpPr>
            <p:cNvPr id="36" name="文本框 38"/>
            <p:cNvSpPr txBox="1"/>
            <p:nvPr>
              <p:custDataLst>
                <p:tags r:id="rId1"/>
              </p:custDataLst>
            </p:nvPr>
          </p:nvSpPr>
          <p:spPr>
            <a:xfrm>
              <a:off x="5878297" y="1063915"/>
              <a:ext cx="36935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有四条边相等的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四边形是菱形</a:t>
              </a: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39" name="图片 38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40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03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pic>
        <p:nvPicPr>
          <p:cNvPr id="14" name="图片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88181"/>
            <a:ext cx="7694613" cy="54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: 圆角 10"/>
          <p:cNvSpPr/>
          <p:nvPr/>
        </p:nvSpPr>
        <p:spPr>
          <a:xfrm>
            <a:off x="647700" y="883557"/>
            <a:ext cx="9677400" cy="297180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15" name="Shape 40"/>
          <p:cNvSpPr/>
          <p:nvPr/>
        </p:nvSpPr>
        <p:spPr>
          <a:xfrm>
            <a:off x="1223963" y="3273184"/>
            <a:ext cx="4565494" cy="337185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algn="dist"/>
            <a:r>
              <a:rPr lang="zh-CN" altLang="en-US" sz="1600" smtClean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charset="-122"/>
              </a:rPr>
              <a:t>主讲人：</a:t>
            </a:r>
            <a:r>
              <a:rPr lang="en-US" altLang="zh-CN" sz="1600" smtClean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charset="-122"/>
              </a:rPr>
              <a:t>PPT818   </a:t>
            </a:r>
            <a:r>
              <a:rPr lang="zh-CN" altLang="en-US" sz="1600" smtClean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charset="-122"/>
              </a:rPr>
              <a:t>人教版 数学八年级下册</a:t>
            </a:r>
            <a:endParaRPr lang="zh-CN" altLang="en-US" sz="1600" dirty="0">
              <a:solidFill>
                <a:sysClr val="windowText" lastClr="000000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66499" y="1310298"/>
            <a:ext cx="9445915" cy="1719267"/>
            <a:chOff x="1528461" y="2470304"/>
            <a:chExt cx="9445915" cy="1719267"/>
          </a:xfrm>
        </p:grpSpPr>
        <p:sp>
          <p:nvSpPr>
            <p:cNvPr id="17" name="矩形 16"/>
            <p:cNvSpPr/>
            <p:nvPr/>
          </p:nvSpPr>
          <p:spPr>
            <a:xfrm>
              <a:off x="1528461" y="2470304"/>
              <a:ext cx="94459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66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谢谢各位同学</a:t>
              </a:r>
              <a:r>
                <a:rPr lang="zh-CN" altLang="en-US" sz="6600" dirty="0">
                  <a:solidFill>
                    <a:srgbClr val="F16E9A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倾听</a:t>
              </a:r>
              <a:endParaRPr lang="en-US" altLang="zh-CN" sz="6600" dirty="0">
                <a:solidFill>
                  <a:srgbClr val="F16E9A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685925" y="3881794"/>
              <a:ext cx="8591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fr-FR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THANK YOU FOR LISTENING</a:t>
              </a: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1685925" y="3741584"/>
              <a:ext cx="859155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/>
          <p:cNvSpPr/>
          <p:nvPr/>
        </p:nvSpPr>
        <p:spPr>
          <a:xfrm>
            <a:off x="698500" y="411120"/>
            <a:ext cx="10795000" cy="603576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 Light" panose="020B0502040204020203" charset="-122"/>
              <a:cs typeface="+mn-cs"/>
            </a:endParaRPr>
          </a:p>
        </p:txBody>
      </p:sp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5758543" y="1116789"/>
            <a:ext cx="5189583" cy="1392454"/>
            <a:chOff x="4471875" y="980101"/>
            <a:chExt cx="5189583" cy="1392454"/>
          </a:xfrm>
        </p:grpSpPr>
        <p:sp>
          <p:nvSpPr>
            <p:cNvPr id="16" name="文本框 38"/>
            <p:cNvSpPr txBox="1"/>
            <p:nvPr>
              <p:custDataLst>
                <p:tags r:id="rId5"/>
              </p:custDataLst>
            </p:nvPr>
          </p:nvSpPr>
          <p:spPr>
            <a:xfrm>
              <a:off x="5878297" y="1248581"/>
              <a:ext cx="17057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边</a:t>
              </a: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文本框 38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>
              <a:off x="5878297" y="1667426"/>
              <a:ext cx="3783161" cy="70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、菱形的两组对边平行且相等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、菱形的四条边相等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954778" y="1186094"/>
            <a:ext cx="2783462" cy="4501772"/>
            <a:chOff x="1954778" y="1186094"/>
            <a:chExt cx="2783462" cy="4501772"/>
          </a:xfrm>
        </p:grpSpPr>
        <p:pic>
          <p:nvPicPr>
            <p:cNvPr id="8" name="图片 7" descr="图片包含 游戏机, 画, 标志&#10;&#10;描述已自动生成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54778" y="1186094"/>
              <a:ext cx="2783462" cy="4501772"/>
            </a:xfrm>
            <a:prstGeom prst="rect">
              <a:avLst/>
            </a:prstGeom>
          </p:spPr>
        </p:pic>
        <p:grpSp>
          <p:nvGrpSpPr>
            <p:cNvPr id="2" name="组合 1"/>
            <p:cNvGrpSpPr/>
            <p:nvPr/>
          </p:nvGrpSpPr>
          <p:grpSpPr>
            <a:xfrm>
              <a:off x="2616724" y="1859252"/>
              <a:ext cx="1143764" cy="2748903"/>
              <a:chOff x="-2614429" y="5218755"/>
              <a:chExt cx="2780255" cy="1448082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-2614429" y="5218755"/>
                <a:ext cx="1945168" cy="7585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CN" alt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目录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-1180829" y="5561161"/>
                <a:ext cx="1346655" cy="110567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CONTENS</a:t>
                </a:r>
                <a:endPara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5770972" y="2628915"/>
            <a:ext cx="5177154" cy="1379047"/>
            <a:chOff x="4484304" y="993508"/>
            <a:chExt cx="5177154" cy="1379047"/>
          </a:xfrm>
        </p:grpSpPr>
        <p:sp>
          <p:nvSpPr>
            <p:cNvPr id="45" name="文本框 38"/>
            <p:cNvSpPr txBox="1"/>
            <p:nvPr>
              <p:custDataLst>
                <p:tags r:id="rId3"/>
              </p:custDataLst>
            </p:nvPr>
          </p:nvSpPr>
          <p:spPr>
            <a:xfrm>
              <a:off x="5878297" y="1248581"/>
              <a:ext cx="17057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角</a:t>
              </a: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4484304" y="993508"/>
              <a:ext cx="1265238" cy="1110796"/>
              <a:chOff x="4484304" y="1575302"/>
              <a:chExt cx="1265238" cy="1110796"/>
            </a:xfrm>
          </p:grpSpPr>
          <p:pic>
            <p:nvPicPr>
              <p:cNvPr id="49" name="图片 4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484304" y="1575302"/>
                <a:ext cx="1265238" cy="1110796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0" name="文本框 3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48" name="矩形 47"/>
            <p:cNvSpPr/>
            <p:nvPr/>
          </p:nvSpPr>
          <p:spPr>
            <a:xfrm>
              <a:off x="5878297" y="1667426"/>
              <a:ext cx="3783161" cy="70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、菱形的两组对角分别相等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、菱形的邻角互补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758543" y="4114634"/>
            <a:ext cx="5189583" cy="1715214"/>
            <a:chOff x="4471875" y="980507"/>
            <a:chExt cx="5189583" cy="1715214"/>
          </a:xfrm>
        </p:grpSpPr>
        <p:sp>
          <p:nvSpPr>
            <p:cNvPr id="52" name="文本框 38"/>
            <p:cNvSpPr txBox="1"/>
            <p:nvPr>
              <p:custDataLst>
                <p:tags r:id="rId1"/>
              </p:custDataLst>
            </p:nvPr>
          </p:nvSpPr>
          <p:spPr>
            <a:xfrm>
              <a:off x="5878297" y="1248581"/>
              <a:ext cx="17057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对角线</a:t>
              </a: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4471875" y="980507"/>
              <a:ext cx="1325398" cy="1163612"/>
              <a:chOff x="4471875" y="1562301"/>
              <a:chExt cx="1325398" cy="1163612"/>
            </a:xfrm>
          </p:grpSpPr>
          <p:pic>
            <p:nvPicPr>
              <p:cNvPr id="55" name="图片 54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471875" y="1562301"/>
                <a:ext cx="1325398" cy="1163612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6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03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54" name="矩形 53"/>
            <p:cNvSpPr/>
            <p:nvPr/>
          </p:nvSpPr>
          <p:spPr>
            <a:xfrm>
              <a:off x="5878297" y="1667426"/>
              <a:ext cx="3783161" cy="102829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、菱形的两条对角线互相平分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、菱形的两条对角线互相垂直平分，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、每一条对角线平分一组对角。</a:t>
              </a:r>
            </a:p>
          </p:txBody>
        </p:sp>
      </p:grpSp>
      <p:pic>
        <p:nvPicPr>
          <p:cNvPr id="57" name="图片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14608" y="34482"/>
            <a:ext cx="4647914" cy="33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/>
          <p:cNvSpPr/>
          <p:nvPr/>
        </p:nvSpPr>
        <p:spPr>
          <a:xfrm>
            <a:off x="698500" y="818798"/>
            <a:ext cx="10795000" cy="5220404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 Light" panose="020B0502040204020203" charset="-122"/>
              <a:cs typeface="+mn-cs"/>
            </a:endParaRPr>
          </a:p>
        </p:txBody>
      </p:sp>
      <p:pic>
        <p:nvPicPr>
          <p:cNvPr id="6" name="图片 5" descr="图片包含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499" y="2225963"/>
            <a:ext cx="3949699" cy="3813239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295699" y="2578144"/>
            <a:ext cx="5004001" cy="1504966"/>
            <a:chOff x="6884412" y="2238382"/>
            <a:chExt cx="2624728" cy="1504966"/>
          </a:xfrm>
        </p:grpSpPr>
        <p:sp>
          <p:nvSpPr>
            <p:cNvPr id="38" name="文本框 37"/>
            <p:cNvSpPr txBox="1"/>
            <p:nvPr/>
          </p:nvSpPr>
          <p:spPr>
            <a:xfrm>
              <a:off x="6884412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学习目标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LEARNING OBJECTIVES</a:t>
              </a: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2661799" y="2500794"/>
            <a:ext cx="14911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01</a:t>
            </a:r>
            <a:endParaRPr lang="zh-CN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pic>
        <p:nvPicPr>
          <p:cNvPr id="18" name="图片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87398" y="818798"/>
            <a:ext cx="4647914" cy="33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/>
            <p:cNvSpPr txBox="1"/>
            <p:nvPr>
              <p:custDataLst>
                <p:tags r:id="rId2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想一想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16" name="矩形 15"/>
          <p:cNvSpPr/>
          <p:nvPr/>
        </p:nvSpPr>
        <p:spPr>
          <a:xfrm>
            <a:off x="865754" y="1513795"/>
            <a:ext cx="10460492" cy="14494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如果一个四边形是一个平行四边形，则只要再有什么条件就可以判定它是一个菱形？根据什么？</a:t>
            </a:r>
          </a:p>
        </p:txBody>
      </p:sp>
      <p:sp>
        <p:nvSpPr>
          <p:cNvPr id="17" name="矩形 16"/>
          <p:cNvSpPr/>
          <p:nvPr/>
        </p:nvSpPr>
        <p:spPr>
          <a:xfrm>
            <a:off x="4933158" y="3503203"/>
            <a:ext cx="6710363" cy="67063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有一组</a:t>
            </a:r>
            <a:r>
              <a:rPr lang="zh-CN" altLang="en-US" sz="2800" b="1" dirty="0">
                <a:solidFill>
                  <a:srgbClr val="FF66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邻边</a:t>
            </a: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相等的</a:t>
            </a:r>
            <a:r>
              <a:rPr lang="zh-CN" altLang="en-US" sz="2800" b="1" u="sng" dirty="0">
                <a:solidFill>
                  <a:srgbClr val="C613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平行四边形</a:t>
            </a: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叫做菱形</a:t>
            </a:r>
            <a:r>
              <a:rPr lang="en-US" altLang="zh-CN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33158" y="2901242"/>
            <a:ext cx="3313113" cy="670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根据定义得：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122365" y="3056866"/>
            <a:ext cx="3234529" cy="2461545"/>
            <a:chOff x="3923" y="2024"/>
            <a:chExt cx="1724" cy="1312"/>
          </a:xfrm>
        </p:grpSpPr>
        <p:sp>
          <p:nvSpPr>
            <p:cNvPr id="23" name="平行四边形 22"/>
            <p:cNvSpPr/>
            <p:nvPr/>
          </p:nvSpPr>
          <p:spPr>
            <a:xfrm>
              <a:off x="4059" y="2296"/>
              <a:ext cx="1316" cy="817"/>
            </a:xfrm>
            <a:prstGeom prst="parallelogram">
              <a:avLst>
                <a:gd name="adj" fmla="val 40269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286" y="2024"/>
              <a:ext cx="499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923" y="3067"/>
              <a:ext cx="544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967" y="3067"/>
              <a:ext cx="408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284" y="2024"/>
              <a:ext cx="363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116117" y="4284823"/>
            <a:ext cx="3592513" cy="1482725"/>
            <a:chOff x="728" y="3386"/>
            <a:chExt cx="2263" cy="934"/>
          </a:xfrm>
        </p:grpSpPr>
        <p:graphicFrame>
          <p:nvGraphicFramePr>
            <p:cNvPr id="35" name="对象 34"/>
            <p:cNvGraphicFramePr/>
            <p:nvPr/>
          </p:nvGraphicFramePr>
          <p:xfrm>
            <a:off x="728" y="3386"/>
            <a:ext cx="2263" cy="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r:id="rId6" imgW="1599565" imgH="660400" progId="Equation.3">
                    <p:embed/>
                  </p:oleObj>
                </mc:Choice>
                <mc:Fallback>
                  <p:oleObj r:id="rId6" imgW="1599565" imgH="660400" progId="Equation.3">
                    <p:embed/>
                    <p:pic>
                      <p:nvPicPr>
                        <p:cNvPr id="0" name="对象 411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28" y="3386"/>
                          <a:ext cx="2263" cy="9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平行四边形 35"/>
            <p:cNvSpPr/>
            <p:nvPr/>
          </p:nvSpPr>
          <p:spPr>
            <a:xfrm>
              <a:off x="1111" y="3612"/>
              <a:ext cx="181" cy="90"/>
            </a:xfrm>
            <a:prstGeom prst="parallelogram">
              <a:avLst>
                <a:gd name="adj" fmla="val 50277"/>
              </a:avLst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平行四边形 38"/>
            <p:cNvSpPr/>
            <p:nvPr/>
          </p:nvSpPr>
          <p:spPr>
            <a:xfrm>
              <a:off x="930" y="3974"/>
              <a:ext cx="181" cy="90"/>
            </a:xfrm>
            <a:prstGeom prst="parallelogram">
              <a:avLst>
                <a:gd name="adj" fmla="val 50277"/>
              </a:avLst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画一画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1865994" y="1658938"/>
            <a:ext cx="8893175" cy="224676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按下列步骤画出一个四边形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(1)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画一条线段长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AC=6cm;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(2)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取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中点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O,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再以点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为中点画另一条线段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BD=8cm,   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且使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BD⊥AC;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(3)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顺次连接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四点，得到四边形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猜猜你画的是什么四边形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?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65994" y="4416203"/>
            <a:ext cx="7056438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对角线互相垂直平分的四边形是菱形</a:t>
            </a:r>
            <a:r>
              <a:rPr lang="en-US" altLang="zh-CN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65994" y="5136928"/>
            <a:ext cx="6408738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对角线互相垂直的平行四边形是菱形</a:t>
            </a:r>
            <a:r>
              <a:rPr lang="en-US" altLang="zh-CN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84995" y="287264"/>
            <a:ext cx="8092254" cy="867784"/>
            <a:chOff x="689982" y="329834"/>
            <a:chExt cx="8092254" cy="867784"/>
          </a:xfrm>
        </p:grpSpPr>
        <p:sp>
          <p:nvSpPr>
            <p:cNvPr id="29" name="文本框 28"/>
            <p:cNvSpPr txBox="1"/>
            <p:nvPr>
              <p:custDataLst>
                <p:tags r:id="rId1"/>
              </p:custDataLst>
            </p:nvPr>
          </p:nvSpPr>
          <p:spPr>
            <a:xfrm>
              <a:off x="2383883" y="563671"/>
              <a:ext cx="63983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对角线互相垂直的平行四边形是菱形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grpSp>
        <p:nvGrpSpPr>
          <p:cNvPr id="9" name="组合 8"/>
          <p:cNvGrpSpPr/>
          <p:nvPr/>
        </p:nvGrpSpPr>
        <p:grpSpPr>
          <a:xfrm>
            <a:off x="7182644" y="2310420"/>
            <a:ext cx="3881437" cy="2563812"/>
            <a:chOff x="1020" y="845"/>
            <a:chExt cx="2223" cy="1376"/>
          </a:xfrm>
        </p:grpSpPr>
        <p:sp>
          <p:nvSpPr>
            <p:cNvPr id="10" name="直接连接符 9"/>
            <p:cNvSpPr/>
            <p:nvPr/>
          </p:nvSpPr>
          <p:spPr>
            <a:xfrm>
              <a:off x="1202" y="1525"/>
              <a:ext cx="1633" cy="0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直接连接符 10"/>
            <p:cNvSpPr/>
            <p:nvPr/>
          </p:nvSpPr>
          <p:spPr>
            <a:xfrm>
              <a:off x="2018" y="1071"/>
              <a:ext cx="0" cy="862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直接连接符 11"/>
            <p:cNvSpPr/>
            <p:nvPr/>
          </p:nvSpPr>
          <p:spPr>
            <a:xfrm flipH="1">
              <a:off x="1202" y="1071"/>
              <a:ext cx="816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直接连接符 12"/>
            <p:cNvSpPr/>
            <p:nvPr/>
          </p:nvSpPr>
          <p:spPr>
            <a:xfrm>
              <a:off x="1202" y="1525"/>
              <a:ext cx="816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直接连接符 13"/>
            <p:cNvSpPr/>
            <p:nvPr/>
          </p:nvSpPr>
          <p:spPr>
            <a:xfrm>
              <a:off x="2018" y="1071"/>
              <a:ext cx="817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/>
            <p:cNvSpPr/>
            <p:nvPr/>
          </p:nvSpPr>
          <p:spPr>
            <a:xfrm flipH="1">
              <a:off x="2018" y="1525"/>
              <a:ext cx="817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927" y="845"/>
              <a:ext cx="454" cy="288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20" y="1434"/>
              <a:ext cx="408" cy="288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882" y="1933"/>
              <a:ext cx="680" cy="288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835" y="1434"/>
              <a:ext cx="4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582574" y="1739972"/>
            <a:ext cx="3799051" cy="1004158"/>
            <a:chOff x="1224" y="936"/>
            <a:chExt cx="1957" cy="626"/>
          </a:xfrm>
        </p:grpSpPr>
        <p:sp>
          <p:nvSpPr>
            <p:cNvPr id="21" name="文本框 20"/>
            <p:cNvSpPr txBox="1"/>
            <p:nvPr/>
          </p:nvSpPr>
          <p:spPr>
            <a:xfrm>
              <a:off x="1224" y="949"/>
              <a:ext cx="1957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已知：在                         中，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 </a:t>
              </a: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⊥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 BD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1800" y="936"/>
              <a:ext cx="706" cy="230"/>
              <a:chOff x="4032" y="3721"/>
              <a:chExt cx="706" cy="230"/>
            </a:xfrm>
          </p:grpSpPr>
          <p:sp>
            <p:nvSpPr>
              <p:cNvPr id="27" name="任意多边形 6161"/>
              <p:cNvSpPr/>
              <p:nvPr/>
            </p:nvSpPr>
            <p:spPr>
              <a:xfrm>
                <a:off x="4032" y="3792"/>
                <a:ext cx="240" cy="144"/>
              </a:xfrm>
              <a:custGeom>
                <a:avLst/>
                <a:gdLst/>
                <a:ahLst/>
                <a:cxnLst/>
                <a:rect l="0" t="0" r="0" b="0"/>
                <a:pathLst>
                  <a:path w="240" h="144">
                    <a:moveTo>
                      <a:pt x="0" y="144"/>
                    </a:moveTo>
                    <a:lnTo>
                      <a:pt x="192" y="144"/>
                    </a:lnTo>
                    <a:lnTo>
                      <a:pt x="240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4224" y="3721"/>
                <a:ext cx="5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FFFF"/>
                  </a:buClr>
                  <a:buSzTx/>
                  <a:buFontTx/>
                  <a:buNone/>
                  <a:defRPr/>
                </a:pPr>
                <a:r>
                  <a:rPr kumimoji="0" lang="en-US" altLang="zh-CN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ABCD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596" y="1320"/>
              <a:ext cx="706" cy="230"/>
              <a:chOff x="4032" y="3721"/>
              <a:chExt cx="706" cy="230"/>
            </a:xfrm>
          </p:grpSpPr>
          <p:sp>
            <p:nvSpPr>
              <p:cNvPr id="25" name="任意多边形 6164"/>
              <p:cNvSpPr/>
              <p:nvPr/>
            </p:nvSpPr>
            <p:spPr>
              <a:xfrm>
                <a:off x="4032" y="3792"/>
                <a:ext cx="240" cy="144"/>
              </a:xfrm>
              <a:custGeom>
                <a:avLst/>
                <a:gdLst/>
                <a:ahLst/>
                <a:cxnLst/>
                <a:rect l="0" t="0" r="0" b="0"/>
                <a:pathLst>
                  <a:path w="240" h="144">
                    <a:moveTo>
                      <a:pt x="0" y="144"/>
                    </a:moveTo>
                    <a:lnTo>
                      <a:pt x="192" y="144"/>
                    </a:lnTo>
                    <a:lnTo>
                      <a:pt x="240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4224" y="3721"/>
                <a:ext cx="5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FFFF"/>
                  </a:buClr>
                  <a:buSzTx/>
                  <a:buFontTx/>
                  <a:buNone/>
                  <a:defRPr/>
                </a:pPr>
                <a:r>
                  <a:rPr kumimoji="0" lang="en-US" altLang="zh-CN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ABCD</a:t>
                </a: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1229" y="1332"/>
              <a:ext cx="1381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defRPr/>
              </a:pP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求证：                     是菱形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579563" y="3064462"/>
            <a:ext cx="12192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证明：</a:t>
            </a:r>
            <a:endParaRPr lang="zh-CN" altLang="en-US" b="1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6" name="任意多边形 6169"/>
          <p:cNvSpPr/>
          <p:nvPr/>
        </p:nvSpPr>
        <p:spPr>
          <a:xfrm>
            <a:off x="2928882" y="4351449"/>
            <a:ext cx="330200" cy="144462"/>
          </a:xfrm>
          <a:custGeom>
            <a:avLst/>
            <a:gdLst/>
            <a:ahLst/>
            <a:cxnLst/>
            <a:rect l="0" t="0" r="0" b="0"/>
            <a:pathLst>
              <a:path w="240" h="144">
                <a:moveTo>
                  <a:pt x="0" y="144"/>
                </a:moveTo>
                <a:lnTo>
                  <a:pt x="192" y="144"/>
                </a:lnTo>
                <a:lnTo>
                  <a:pt x="240" y="0"/>
                </a:lnTo>
                <a:lnTo>
                  <a:pt x="48" y="0"/>
                </a:lnTo>
                <a:lnTo>
                  <a:pt x="0" y="144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570163" y="4278033"/>
            <a:ext cx="1905000" cy="30777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          ABCD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570163" y="3681276"/>
            <a:ext cx="25146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又</a:t>
            </a: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en-US" altLang="zh-CN" sz="140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 ⊥ BD;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2570163" y="3064462"/>
            <a:ext cx="44958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是平行四边形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2570163" y="3392124"/>
            <a:ext cx="17526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∴OA=OC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570163" y="3984956"/>
            <a:ext cx="17526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∴BA=BC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579563" y="4825826"/>
            <a:ext cx="18288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数学语言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570163" y="4840287"/>
            <a:ext cx="65532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是平行四边形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; AC ⊥ BD;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2568520" y="5359400"/>
            <a:ext cx="5334000" cy="369888"/>
            <a:chOff x="789" y="3762"/>
            <a:chExt cx="2400" cy="233"/>
          </a:xfrm>
        </p:grpSpPr>
        <p:sp>
          <p:nvSpPr>
            <p:cNvPr id="45" name="任意多边形 6178"/>
            <p:cNvSpPr/>
            <p:nvPr/>
          </p:nvSpPr>
          <p:spPr>
            <a:xfrm>
              <a:off x="960" y="3840"/>
              <a:ext cx="240" cy="96"/>
            </a:xfrm>
            <a:custGeom>
              <a:avLst/>
              <a:gdLst/>
              <a:ahLst/>
              <a:cxnLst/>
              <a:rect l="0" t="0" r="0" b="0"/>
              <a:pathLst>
                <a:path w="240" h="144">
                  <a:moveTo>
                    <a:pt x="0" y="144"/>
                  </a:moveTo>
                  <a:lnTo>
                    <a:pt x="192" y="144"/>
                  </a:lnTo>
                  <a:lnTo>
                    <a:pt x="240" y="0"/>
                  </a:lnTo>
                  <a:lnTo>
                    <a:pt x="48" y="0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789" y="3762"/>
              <a:ext cx="240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∴              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是菱形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8982466" y="3177584"/>
            <a:ext cx="360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画一画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1627187" y="1536299"/>
            <a:ext cx="8936037" cy="879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先画两条等长的线段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，然后分别以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为圆心，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为半径画弧，得到两弧的交点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，连接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BC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，就得到了一个四边形，猜一猜，这是什么四边形？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27188" y="2557811"/>
            <a:ext cx="80645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根据画图，你能得到还有什么方法能判定一个四边形是菱形吗？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27188" y="3530748"/>
            <a:ext cx="3916362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有四条边相等的四边形是菱形。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27188" y="4299227"/>
            <a:ext cx="1160462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数学语言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7348538" y="3605112"/>
            <a:ext cx="3529012" cy="2065338"/>
            <a:chOff x="1020" y="845"/>
            <a:chExt cx="2223" cy="1301"/>
          </a:xfrm>
        </p:grpSpPr>
        <p:sp>
          <p:nvSpPr>
            <p:cNvPr id="14" name="直接连接符 13"/>
            <p:cNvSpPr/>
            <p:nvPr/>
          </p:nvSpPr>
          <p:spPr>
            <a:xfrm>
              <a:off x="1202" y="1525"/>
              <a:ext cx="1633" cy="0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/>
            <p:cNvSpPr/>
            <p:nvPr/>
          </p:nvSpPr>
          <p:spPr>
            <a:xfrm>
              <a:off x="2018" y="1071"/>
              <a:ext cx="0" cy="862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直接连接符 15"/>
            <p:cNvSpPr/>
            <p:nvPr/>
          </p:nvSpPr>
          <p:spPr>
            <a:xfrm flipH="1">
              <a:off x="1202" y="1071"/>
              <a:ext cx="816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16"/>
            <p:cNvSpPr/>
            <p:nvPr/>
          </p:nvSpPr>
          <p:spPr>
            <a:xfrm>
              <a:off x="1202" y="1525"/>
              <a:ext cx="816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直接连接符 17"/>
            <p:cNvSpPr/>
            <p:nvPr/>
          </p:nvSpPr>
          <p:spPr>
            <a:xfrm>
              <a:off x="2018" y="1071"/>
              <a:ext cx="817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18"/>
            <p:cNvSpPr/>
            <p:nvPr/>
          </p:nvSpPr>
          <p:spPr>
            <a:xfrm flipH="1">
              <a:off x="2018" y="1525"/>
              <a:ext cx="817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927" y="845"/>
              <a:ext cx="454" cy="213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20" y="1434"/>
              <a:ext cx="408" cy="213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882" y="1933"/>
              <a:ext cx="680" cy="213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35" y="1434"/>
              <a:ext cx="408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8897938" y="4613175"/>
            <a:ext cx="360362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659107" y="4299227"/>
            <a:ext cx="259080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AB=BC=CD=DA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/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归纳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/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1628775" y="1931988"/>
            <a:ext cx="5545138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菱形常用的判定方法：</a:t>
            </a:r>
          </a:p>
        </p:txBody>
      </p:sp>
      <p:sp>
        <p:nvSpPr>
          <p:cNvPr id="10" name="矩形 9"/>
          <p:cNvSpPr/>
          <p:nvPr/>
        </p:nvSpPr>
        <p:spPr>
          <a:xfrm>
            <a:off x="2168525" y="2935437"/>
            <a:ext cx="5737225" cy="246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有一组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邻边相等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叫做菱形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互相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垂直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互相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垂直平分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四条边相等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/>
          <p:cNvSpPr/>
          <p:nvPr/>
        </p:nvSpPr>
        <p:spPr>
          <a:xfrm>
            <a:off x="698500" y="818798"/>
            <a:ext cx="10795000" cy="5220404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 Light" panose="020B0502040204020203" charset="-122"/>
              <a:cs typeface="+mn-cs"/>
            </a:endParaRPr>
          </a:p>
        </p:txBody>
      </p:sp>
      <p:pic>
        <p:nvPicPr>
          <p:cNvPr id="6" name="图片 5" descr="图片包含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499" y="2225963"/>
            <a:ext cx="3949699" cy="3813239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295699" y="2578144"/>
            <a:ext cx="5004001" cy="1504966"/>
            <a:chOff x="6884412" y="2238382"/>
            <a:chExt cx="2624728" cy="1504966"/>
          </a:xfrm>
        </p:grpSpPr>
        <p:sp>
          <p:nvSpPr>
            <p:cNvPr id="38" name="文本框 37"/>
            <p:cNvSpPr txBox="1"/>
            <p:nvPr/>
          </p:nvSpPr>
          <p:spPr>
            <a:xfrm>
              <a:off x="6884412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练一练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LEARNING OBJECTIVES</a:t>
              </a: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2547498" y="2500794"/>
            <a:ext cx="171970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02</a:t>
            </a:r>
            <a:endParaRPr lang="zh-CN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pic>
        <p:nvPicPr>
          <p:cNvPr id="12" name="图片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87398" y="818798"/>
            <a:ext cx="4647914" cy="33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宽屏</PresentationFormat>
  <Paragraphs>183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思源黑体 CN Bold</vt:lpstr>
      <vt:lpstr>思源黑体 CN Heavy</vt:lpstr>
      <vt:lpstr>思源黑体 CN Light</vt:lpstr>
      <vt:lpstr>思源宋体 CN Light</vt:lpstr>
      <vt:lpstr>宋体</vt:lpstr>
      <vt:lpstr>微软雅黑</vt:lpstr>
      <vt:lpstr>微软雅黑 Light</vt:lpstr>
      <vt:lpstr>站酷快乐体2016修订版</vt:lpstr>
      <vt:lpstr>Arial</vt:lpstr>
      <vt:lpstr>Calibri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126</cp:revision>
  <dcterms:created xsi:type="dcterms:W3CDTF">2020-03-19T09:30:00Z</dcterms:created>
  <dcterms:modified xsi:type="dcterms:W3CDTF">2023-01-16T17:19:04Z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2BCB7F7B423845EE8C4BEE50F5F47A06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