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71" r:id="rId2"/>
    <p:sldId id="264" r:id="rId3"/>
    <p:sldId id="263" r:id="rId4"/>
    <p:sldId id="359" r:id="rId5"/>
    <p:sldId id="403" r:id="rId6"/>
    <p:sldId id="706" r:id="rId7"/>
    <p:sldId id="643" r:id="rId8"/>
    <p:sldId id="707" r:id="rId9"/>
    <p:sldId id="435" r:id="rId10"/>
    <p:sldId id="436" r:id="rId11"/>
    <p:sldId id="717" r:id="rId12"/>
    <p:sldId id="720" r:id="rId13"/>
    <p:sldId id="721" r:id="rId14"/>
    <p:sldId id="722" r:id="rId15"/>
    <p:sldId id="758" r:id="rId16"/>
    <p:sldId id="718" r:id="rId17"/>
    <p:sldId id="719" r:id="rId18"/>
    <p:sldId id="647" r:id="rId19"/>
    <p:sldId id="293" r:id="rId20"/>
    <p:sldId id="768" r:id="rId21"/>
    <p:sldId id="769" r:id="rId22"/>
    <p:sldId id="515" r:id="rId23"/>
    <p:sldId id="599" r:id="rId24"/>
    <p:sldId id="521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CB25EB0-04BF-4415-A115-13BCFA342740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0BD59A5-E156-4BAD-AA5D-674FF999990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D9BF378-B733-4DD0-946A-F5A676E8F18F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5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D4F4CCD-905D-418B-B6A7-C680AA37F5AE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6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习目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5080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学习目标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巩固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课堂小结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课后作业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20D2CFA-7D6F-4B2B-A36B-1C0C8918910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B3E1F8D-9649-499A-8F45-74C327DC50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复习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844632" y="550605"/>
            <a:ext cx="192396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复习导入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新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提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阅读理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阅读理解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析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分析解答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回顾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回顾反思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试牛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易错提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易错提醒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458193" y="-3113387"/>
            <a:ext cx="8971540" cy="9041742"/>
            <a:chOff x="7458193" y="-3113387"/>
            <a:chExt cx="8971540" cy="9041742"/>
          </a:xfrm>
        </p:grpSpPr>
        <p:sp>
          <p:nvSpPr>
            <p:cNvPr id="9" name="不完整圆 8"/>
            <p:cNvSpPr/>
            <p:nvPr/>
          </p:nvSpPr>
          <p:spPr>
            <a:xfrm>
              <a:off x="7458193" y="-3113387"/>
              <a:ext cx="8971540" cy="9041742"/>
            </a:xfrm>
            <a:prstGeom prst="pie">
              <a:avLst>
                <a:gd name="adj1" fmla="val 7703852"/>
                <a:gd name="adj2" fmla="val 12854466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8" name="不完整圆 7"/>
            <p:cNvSpPr/>
            <p:nvPr/>
          </p:nvSpPr>
          <p:spPr>
            <a:xfrm>
              <a:off x="8191875" y="-2344604"/>
              <a:ext cx="7504176" cy="7504176"/>
            </a:xfrm>
            <a:prstGeom prst="pie">
              <a:avLst>
                <a:gd name="adj1" fmla="val 5137998"/>
                <a:gd name="adj2" fmla="val 16252847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7" name="不完整圆 6"/>
            <p:cNvSpPr/>
            <p:nvPr/>
          </p:nvSpPr>
          <p:spPr>
            <a:xfrm>
              <a:off x="8596566" y="-1939913"/>
              <a:ext cx="6694794" cy="6694794"/>
            </a:xfrm>
            <a:prstGeom prst="pie">
              <a:avLst>
                <a:gd name="adj1" fmla="val 0"/>
                <a:gd name="adj2" fmla="val 109431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67" b="24511"/>
            <a:stretch>
              <a:fillRect/>
            </a:stretch>
          </p:blipFill>
          <p:spPr>
            <a:xfrm>
              <a:off x="9098281" y="-1438198"/>
              <a:ext cx="5691364" cy="5691364"/>
            </a:xfrm>
            <a:prstGeom prst="ellipse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1509030" y="2588765"/>
            <a:ext cx="8706618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defRPr/>
            </a:pPr>
            <a:r>
              <a:rPr lang="en-US" altLang="zh-CN" sz="54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4.7  </a:t>
            </a:r>
            <a:r>
              <a:rPr lang="zh-CN" altLang="en-US" sz="54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通分</a:t>
            </a:r>
          </a:p>
          <a:p>
            <a:pPr algn="dist" fontAlgn="auto">
              <a:defRPr/>
            </a:pPr>
            <a:endParaRPr lang="zh-CN" altLang="en-US" sz="5400" noProof="1">
              <a:solidFill>
                <a:schemeClr val="accent1"/>
              </a:solidFill>
              <a:latin typeface="OPPOSans H" panose="00020600040101010101" pitchFamily="18" charset="-122"/>
              <a:ea typeface="OPPOSans H" panose="00020600040101010101" pitchFamily="18" charset="-122"/>
              <a:cs typeface="黑体" panose="02010609060101010101" charset="-122"/>
              <a:sym typeface="OPPOSans H" panose="00020600040101010101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2362" y="1639798"/>
            <a:ext cx="5211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五年级下册数学（人教版）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50533" y="4279493"/>
            <a:ext cx="6607660" cy="520412"/>
            <a:chOff x="4525670" y="4426857"/>
            <a:chExt cx="6607660" cy="520412"/>
          </a:xfrm>
        </p:grpSpPr>
        <p:sp>
          <p:nvSpPr>
            <p:cNvPr id="13" name="文本框 12"/>
            <p:cNvSpPr txBox="1"/>
            <p:nvPr/>
          </p:nvSpPr>
          <p:spPr>
            <a:xfrm>
              <a:off x="6209844" y="4426857"/>
              <a:ext cx="3239312" cy="52041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fontAlgn="auto">
                <a:defRPr/>
              </a:pPr>
              <a:r>
                <a:rPr lang="zh-CN" altLang="en-US" noProof="1" smtClean="0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授课人：</a:t>
              </a:r>
              <a:r>
                <a:rPr lang="en-US" altLang="zh-CN" noProof="1" smtClean="0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PPT818</a:t>
              </a:r>
              <a:endParaRPr lang="zh-CN" altLang="en-US" noProof="1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9537476" y="4686532"/>
              <a:ext cx="1595854" cy="0"/>
            </a:xfrm>
            <a:prstGeom prst="line">
              <a:avLst/>
            </a:prstGeom>
            <a:ln w="127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0"/>
              </a:gra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525670" y="4686532"/>
              <a:ext cx="1595854" cy="0"/>
            </a:xfrm>
            <a:prstGeom prst="line">
              <a:avLst/>
            </a:prstGeom>
            <a:ln w="127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0"/>
              </a:gra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接连接符 15"/>
          <p:cNvCxnSpPr/>
          <p:nvPr/>
        </p:nvCxnSpPr>
        <p:spPr>
          <a:xfrm>
            <a:off x="-3475512" y="6372265"/>
            <a:ext cx="4094480" cy="0"/>
          </a:xfrm>
          <a:prstGeom prst="line">
            <a:avLst/>
          </a:prstGeom>
          <a:ln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625600" y="3632200"/>
            <a:ext cx="5427902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dist" fontAlgn="auto">
              <a:defRPr/>
            </a:pP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REDUCTION TO COMMON DENOMIATOR</a:t>
            </a:r>
            <a:endParaRPr lang="zh-CN" altLang="en-US" sz="1600" noProof="1">
              <a:solidFill>
                <a:schemeClr val="bg1">
                  <a:lumMod val="50000"/>
                </a:schemeClr>
              </a:solidFill>
              <a:latin typeface="OPPOSans R" panose="00020600040101010101" pitchFamily="18" charset="-122"/>
              <a:ea typeface="OPPOSans R" panose="00020600040101010101" pitchFamily="18" charset="-122"/>
              <a:cs typeface="黑体" panose="02010609060101010101" charset="-122"/>
              <a:sym typeface="OPPOSans R" panose="00020600040101010101" pitchFamily="18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>
            <a:off x="-485644" y="5168337"/>
            <a:ext cx="8971540" cy="29997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3209658" y="5708418"/>
            <a:ext cx="8971540" cy="29997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5000"/>
                  <a:alpha val="31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-485644" y="-370328"/>
            <a:ext cx="1599686" cy="1599686"/>
            <a:chOff x="-913255" y="-746252"/>
            <a:chExt cx="2362708" cy="2362708"/>
          </a:xfrm>
        </p:grpSpPr>
        <p:sp>
          <p:nvSpPr>
            <p:cNvPr id="4" name="椭圆 3"/>
            <p:cNvSpPr/>
            <p:nvPr/>
          </p:nvSpPr>
          <p:spPr>
            <a:xfrm>
              <a:off x="-913255" y="-746252"/>
              <a:ext cx="2362708" cy="23627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-479691" y="-312688"/>
              <a:ext cx="1495581" cy="149558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0" y="2252943"/>
            <a:ext cx="4926904" cy="0"/>
          </a:xfrm>
          <a:prstGeom prst="line">
            <a:avLst/>
          </a:prstGeom>
          <a:ln w="6350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组合 3"/>
          <p:cNvGrpSpPr/>
          <p:nvPr/>
        </p:nvGrpSpPr>
        <p:grpSpPr bwMode="auto">
          <a:xfrm>
            <a:off x="1276986" y="1445238"/>
            <a:ext cx="4690514" cy="735662"/>
            <a:chOff x="1760" y="2493"/>
            <a:chExt cx="7386" cy="1158"/>
          </a:xfrm>
        </p:grpSpPr>
        <p:sp>
          <p:nvSpPr>
            <p:cNvPr id="18438" name="文本框 2"/>
            <p:cNvSpPr txBox="1">
              <a:spLocks noChangeArrowheads="1"/>
            </p:cNvSpPr>
            <p:nvPr/>
          </p:nvSpPr>
          <p:spPr bwMode="auto">
            <a:xfrm>
              <a:off x="1760" y="2493"/>
              <a:ext cx="7386" cy="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zh-CN" altLang="en-US" sz="2400" dirty="0">
                  <a:solidFill>
                    <a:srgbClr val="1C1C1C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在            中填上“＞”“＜”或“</a:t>
              </a:r>
              <a:r>
                <a:rPr lang="en-US" altLang="zh-CN" sz="2400" dirty="0">
                  <a:solidFill>
                    <a:srgbClr val="1C1C1C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  <a:r>
                <a:rPr lang="zh-CN" altLang="en-US" sz="2400" dirty="0">
                  <a:solidFill>
                    <a:srgbClr val="1C1C1C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”。</a:t>
              </a:r>
              <a:endPara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9" name="Oval 87"/>
            <p:cNvSpPr>
              <a:spLocks noChangeArrowheads="1"/>
            </p:cNvSpPr>
            <p:nvPr/>
          </p:nvSpPr>
          <p:spPr bwMode="auto">
            <a:xfrm>
              <a:off x="2923" y="2915"/>
              <a:ext cx="680" cy="68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5" name="Group 6"/>
          <p:cNvGrpSpPr/>
          <p:nvPr/>
        </p:nvGrpSpPr>
        <p:grpSpPr bwMode="auto">
          <a:xfrm>
            <a:off x="3336245" y="2798762"/>
            <a:ext cx="1543051" cy="833438"/>
            <a:chOff x="2221" y="2643"/>
            <a:chExt cx="972" cy="525"/>
          </a:xfrm>
        </p:grpSpPr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2571" y="2802"/>
              <a:ext cx="303" cy="303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600" baseline="300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grpSp>
          <p:nvGrpSpPr>
            <p:cNvPr id="18442" name="Group 7"/>
            <p:cNvGrpSpPr/>
            <p:nvPr/>
          </p:nvGrpSpPr>
          <p:grpSpPr bwMode="auto">
            <a:xfrm>
              <a:off x="2221" y="2643"/>
              <a:ext cx="233" cy="525"/>
              <a:chOff x="1733" y="1408"/>
              <a:chExt cx="268" cy="525"/>
            </a:xfrm>
          </p:grpSpPr>
          <p:sp>
            <p:nvSpPr>
              <p:cNvPr id="18443" name="Rectangle 8"/>
              <p:cNvSpPr>
                <a:spLocks noChangeArrowheads="1"/>
              </p:cNvSpPr>
              <p:nvPr/>
            </p:nvSpPr>
            <p:spPr bwMode="auto">
              <a:xfrm>
                <a:off x="1733" y="1408"/>
                <a:ext cx="268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</p:txBody>
          </p:sp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>
                <a:off x="1738" y="1664"/>
                <a:ext cx="2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8445" name="Group 10"/>
            <p:cNvGrpSpPr/>
            <p:nvPr/>
          </p:nvGrpSpPr>
          <p:grpSpPr bwMode="auto">
            <a:xfrm>
              <a:off x="2960" y="2643"/>
              <a:ext cx="233" cy="525"/>
              <a:chOff x="1818" y="1408"/>
              <a:chExt cx="268" cy="525"/>
            </a:xfrm>
          </p:grpSpPr>
          <p:sp>
            <p:nvSpPr>
              <p:cNvPr id="18446" name="Rectangle 11"/>
              <p:cNvSpPr>
                <a:spLocks noChangeArrowheads="1"/>
              </p:cNvSpPr>
              <p:nvPr/>
            </p:nvSpPr>
            <p:spPr bwMode="auto">
              <a:xfrm>
                <a:off x="1818" y="1408"/>
                <a:ext cx="268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823" y="1658"/>
                <a:ext cx="2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 bwMode="auto">
          <a:xfrm>
            <a:off x="6946216" y="2798762"/>
            <a:ext cx="1666874" cy="833438"/>
            <a:chOff x="2177" y="2643"/>
            <a:chExt cx="1050" cy="525"/>
          </a:xfrm>
        </p:grpSpPr>
        <p:sp>
          <p:nvSpPr>
            <p:cNvPr id="29" name="Oval 13"/>
            <p:cNvSpPr>
              <a:spLocks noChangeArrowheads="1"/>
            </p:cNvSpPr>
            <p:nvPr/>
          </p:nvSpPr>
          <p:spPr bwMode="auto">
            <a:xfrm>
              <a:off x="2571" y="2802"/>
              <a:ext cx="303" cy="303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600" baseline="300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grpSp>
          <p:nvGrpSpPr>
            <p:cNvPr id="18450" name="Group 7"/>
            <p:cNvGrpSpPr/>
            <p:nvPr/>
          </p:nvGrpSpPr>
          <p:grpSpPr bwMode="auto">
            <a:xfrm>
              <a:off x="2177" y="2643"/>
              <a:ext cx="311" cy="525"/>
              <a:chOff x="1690" y="1408"/>
              <a:chExt cx="359" cy="525"/>
            </a:xfrm>
          </p:grpSpPr>
          <p:sp>
            <p:nvSpPr>
              <p:cNvPr id="18451" name="Rectangle 8"/>
              <p:cNvSpPr>
                <a:spLocks noChangeArrowheads="1"/>
              </p:cNvSpPr>
              <p:nvPr/>
            </p:nvSpPr>
            <p:spPr bwMode="auto">
              <a:xfrm>
                <a:off x="1690" y="1408"/>
                <a:ext cx="359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16</a:t>
                </a:r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>
                <a:off x="1741" y="1671"/>
                <a:ext cx="25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8453" name="Group 10"/>
            <p:cNvGrpSpPr/>
            <p:nvPr/>
          </p:nvGrpSpPr>
          <p:grpSpPr bwMode="auto">
            <a:xfrm>
              <a:off x="2916" y="2643"/>
              <a:ext cx="311" cy="525"/>
              <a:chOff x="1775" y="1408"/>
              <a:chExt cx="359" cy="525"/>
            </a:xfrm>
          </p:grpSpPr>
          <p:sp>
            <p:nvSpPr>
              <p:cNvPr id="32" name="Rectangle 11"/>
              <p:cNvSpPr>
                <a:spLocks noChangeArrowheads="1"/>
              </p:cNvSpPr>
              <p:nvPr/>
            </p:nvSpPr>
            <p:spPr bwMode="auto">
              <a:xfrm>
                <a:off x="1775" y="1408"/>
                <a:ext cx="359" cy="5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11</a:t>
                </a:r>
              </a:p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16</a:t>
                </a:r>
              </a:p>
            </p:txBody>
          </p:sp>
          <p:sp>
            <p:nvSpPr>
              <p:cNvPr id="33" name="Line 12"/>
              <p:cNvSpPr>
                <a:spLocks noChangeShapeType="1"/>
              </p:cNvSpPr>
              <p:nvPr/>
            </p:nvSpPr>
            <p:spPr bwMode="auto">
              <a:xfrm>
                <a:off x="1824" y="1665"/>
                <a:ext cx="25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0" name="Group 6"/>
          <p:cNvGrpSpPr/>
          <p:nvPr/>
        </p:nvGrpSpPr>
        <p:grpSpPr bwMode="auto">
          <a:xfrm>
            <a:off x="3336243" y="4219575"/>
            <a:ext cx="1644651" cy="833438"/>
            <a:chOff x="2221" y="2643"/>
            <a:chExt cx="1036" cy="525"/>
          </a:xfrm>
        </p:grpSpPr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2571" y="2802"/>
              <a:ext cx="303" cy="303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600" baseline="300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grpSp>
          <p:nvGrpSpPr>
            <p:cNvPr id="18458" name="Group 7"/>
            <p:cNvGrpSpPr/>
            <p:nvPr/>
          </p:nvGrpSpPr>
          <p:grpSpPr bwMode="auto">
            <a:xfrm>
              <a:off x="2221" y="2643"/>
              <a:ext cx="233" cy="525"/>
              <a:chOff x="1733" y="1408"/>
              <a:chExt cx="268" cy="525"/>
            </a:xfrm>
          </p:grpSpPr>
          <p:sp>
            <p:nvSpPr>
              <p:cNvPr id="18459" name="Rectangle 8"/>
              <p:cNvSpPr>
                <a:spLocks noChangeArrowheads="1"/>
              </p:cNvSpPr>
              <p:nvPr/>
            </p:nvSpPr>
            <p:spPr bwMode="auto">
              <a:xfrm>
                <a:off x="1733" y="1408"/>
                <a:ext cx="268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9</a:t>
                </a:r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1738" y="1676"/>
                <a:ext cx="2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8461" name="Group 10"/>
            <p:cNvGrpSpPr/>
            <p:nvPr/>
          </p:nvGrpSpPr>
          <p:grpSpPr bwMode="auto">
            <a:xfrm>
              <a:off x="3022" y="2643"/>
              <a:ext cx="235" cy="525"/>
              <a:chOff x="1887" y="1408"/>
              <a:chExt cx="270" cy="525"/>
            </a:xfrm>
          </p:grpSpPr>
          <p:sp>
            <p:nvSpPr>
              <p:cNvPr id="18462" name="Rectangle 11"/>
              <p:cNvSpPr>
                <a:spLocks noChangeArrowheads="1"/>
              </p:cNvSpPr>
              <p:nvPr/>
            </p:nvSpPr>
            <p:spPr bwMode="auto">
              <a:xfrm>
                <a:off x="1890" y="1408"/>
                <a:ext cx="267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  <a:p>
                <a:pPr algn="ctr" eaLnBrk="0" hangingPunct="0"/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1887" y="1671"/>
                <a:ext cx="2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3" name="Group 6"/>
          <p:cNvGrpSpPr/>
          <p:nvPr/>
        </p:nvGrpSpPr>
        <p:grpSpPr bwMode="auto">
          <a:xfrm>
            <a:off x="6946220" y="4219575"/>
            <a:ext cx="1700214" cy="833438"/>
            <a:chOff x="2178" y="2643"/>
            <a:chExt cx="1071" cy="525"/>
          </a:xfrm>
        </p:grpSpPr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2571" y="2802"/>
              <a:ext cx="303" cy="303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600" baseline="300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grpSp>
          <p:nvGrpSpPr>
            <p:cNvPr id="18466" name="Group 7"/>
            <p:cNvGrpSpPr/>
            <p:nvPr/>
          </p:nvGrpSpPr>
          <p:grpSpPr bwMode="auto">
            <a:xfrm>
              <a:off x="2178" y="2643"/>
              <a:ext cx="311" cy="525"/>
              <a:chOff x="1691" y="1408"/>
              <a:chExt cx="359" cy="525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691" y="1408"/>
                <a:ext cx="359" cy="5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15</a:t>
                </a:r>
              </a:p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17</a:t>
                </a:r>
              </a:p>
            </p:txBody>
          </p:sp>
          <p:sp>
            <p:nvSpPr>
              <p:cNvPr id="51" name="Line 9"/>
              <p:cNvSpPr>
                <a:spLocks noChangeShapeType="1"/>
              </p:cNvSpPr>
              <p:nvPr/>
            </p:nvSpPr>
            <p:spPr bwMode="auto">
              <a:xfrm>
                <a:off x="1739" y="1670"/>
                <a:ext cx="25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8469" name="Group 10"/>
            <p:cNvGrpSpPr/>
            <p:nvPr/>
          </p:nvGrpSpPr>
          <p:grpSpPr bwMode="auto">
            <a:xfrm>
              <a:off x="2898" y="2643"/>
              <a:ext cx="351" cy="525"/>
              <a:chOff x="1753" y="1408"/>
              <a:chExt cx="405" cy="525"/>
            </a:xfrm>
          </p:grpSpPr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1753" y="1408"/>
                <a:ext cx="405" cy="5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15</a:t>
                </a:r>
              </a:p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22</a:t>
                </a:r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>
                <a:off x="1824" y="1664"/>
                <a:ext cx="25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sp>
        <p:nvSpPr>
          <p:cNvPr id="52" name="Rectangle 14"/>
          <p:cNvSpPr>
            <a:spLocks noChangeArrowheads="1"/>
          </p:cNvSpPr>
          <p:nvPr/>
        </p:nvSpPr>
        <p:spPr bwMode="auto">
          <a:xfrm flipH="1" flipV="1">
            <a:off x="3883760" y="3051175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7539773" y="2818606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883760" y="4219575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55" name="Rectangle 14"/>
          <p:cNvSpPr>
            <a:spLocks noChangeArrowheads="1"/>
          </p:cNvSpPr>
          <p:nvPr/>
        </p:nvSpPr>
        <p:spPr bwMode="auto">
          <a:xfrm flipH="1" flipV="1">
            <a:off x="7506971" y="4463045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6" y="1272742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文本框 5"/>
          <p:cNvSpPr txBox="1">
            <a:spLocks noChangeArrowheads="1"/>
          </p:cNvSpPr>
          <p:nvPr/>
        </p:nvSpPr>
        <p:spPr bwMode="auto">
          <a:xfrm>
            <a:off x="1168400" y="1122364"/>
            <a:ext cx="1976438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 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</a:p>
        </p:txBody>
      </p:sp>
      <p:sp>
        <p:nvSpPr>
          <p:cNvPr id="19460" name="文本框 7"/>
          <p:cNvSpPr txBox="1">
            <a:spLocks noChangeArrowheads="1"/>
          </p:cNvSpPr>
          <p:nvPr/>
        </p:nvSpPr>
        <p:spPr bwMode="auto">
          <a:xfrm>
            <a:off x="3275013" y="1141413"/>
            <a:ext cx="21082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通  分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63625" y="1960450"/>
            <a:ext cx="985838" cy="938645"/>
            <a:chOff x="631889" y="1014862"/>
            <a:chExt cx="863600" cy="709540"/>
          </a:xfrm>
        </p:grpSpPr>
        <p:pic>
          <p:nvPicPr>
            <p:cNvPr id="19462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89" y="1065590"/>
              <a:ext cx="863600" cy="65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文本框 26"/>
            <p:cNvSpPr txBox="1">
              <a:spLocks noChangeArrowheads="1"/>
            </p:cNvSpPr>
            <p:nvPr/>
          </p:nvSpPr>
          <p:spPr bwMode="auto">
            <a:xfrm>
              <a:off x="910458" y="1014862"/>
              <a:ext cx="563735" cy="556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dirty="0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49463" y="1924050"/>
            <a:ext cx="93726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豆类食品含有较高的蛋白质，经常食用有益于人体健康。</a:t>
            </a:r>
          </a:p>
        </p:txBody>
      </p:sp>
      <p:pic>
        <p:nvPicPr>
          <p:cNvPr id="19465" name="Picture 2" descr="p-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27687" r="6387" b="33766"/>
          <a:stretch>
            <a:fillRect/>
          </a:stretch>
        </p:blipFill>
        <p:spPr bwMode="auto">
          <a:xfrm>
            <a:off x="3865243" y="4063720"/>
            <a:ext cx="5087623" cy="176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Rectangle 17"/>
          <p:cNvSpPr>
            <a:spLocks noChangeArrowheads="1"/>
          </p:cNvSpPr>
          <p:nvPr/>
        </p:nvSpPr>
        <p:spPr bwMode="auto">
          <a:xfrm>
            <a:off x="2354263" y="4838700"/>
            <a:ext cx="12192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黄豆</a:t>
            </a: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9036050" y="4838700"/>
            <a:ext cx="126365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蚕豆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056606" y="5744191"/>
            <a:ext cx="807878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黄豆和蚕豆哪个的蛋白质含量比较高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?</a:t>
            </a:r>
          </a:p>
        </p:txBody>
      </p:sp>
      <p:grpSp>
        <p:nvGrpSpPr>
          <p:cNvPr id="19469" name="组合 37"/>
          <p:cNvGrpSpPr/>
          <p:nvPr/>
        </p:nvGrpSpPr>
        <p:grpSpPr bwMode="auto">
          <a:xfrm>
            <a:off x="835025" y="3186113"/>
            <a:ext cx="5765800" cy="976311"/>
            <a:chOff x="-866632" y="1313843"/>
            <a:chExt cx="5765649" cy="975447"/>
          </a:xfrm>
        </p:grpSpPr>
        <p:sp>
          <p:nvSpPr>
            <p:cNvPr id="29" name="圆角矩形标注 28"/>
            <p:cNvSpPr/>
            <p:nvPr/>
          </p:nvSpPr>
          <p:spPr bwMode="auto">
            <a:xfrm>
              <a:off x="-866632" y="1313843"/>
              <a:ext cx="5765649" cy="975447"/>
            </a:xfrm>
            <a:prstGeom prst="wedgeRoundRectCallout">
              <a:avLst>
                <a:gd name="adj1" fmla="val 18149"/>
                <a:gd name="adj2" fmla="val 74705"/>
                <a:gd name="adj3" fmla="val 16667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我的蛋白质含量大约占        。</a:t>
              </a:r>
            </a:p>
          </p:txBody>
        </p:sp>
        <p:grpSp>
          <p:nvGrpSpPr>
            <p:cNvPr id="19471" name="Group 7"/>
            <p:cNvGrpSpPr/>
            <p:nvPr/>
          </p:nvGrpSpPr>
          <p:grpSpPr bwMode="auto">
            <a:xfrm>
              <a:off x="2522345" y="1438305"/>
              <a:ext cx="371458" cy="831851"/>
              <a:chOff x="307" y="1330"/>
              <a:chExt cx="269" cy="524"/>
            </a:xfrm>
          </p:grpSpPr>
          <p:sp>
            <p:nvSpPr>
              <p:cNvPr id="19472" name="Rectangle 8"/>
              <p:cNvSpPr>
                <a:spLocks noChangeArrowheads="1"/>
              </p:cNvSpPr>
              <p:nvPr/>
            </p:nvSpPr>
            <p:spPr bwMode="auto">
              <a:xfrm>
                <a:off x="307" y="1330"/>
                <a:ext cx="269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312" y="1595"/>
                <a:ext cx="2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28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9474" name="组合 32"/>
          <p:cNvGrpSpPr/>
          <p:nvPr/>
        </p:nvGrpSpPr>
        <p:grpSpPr bwMode="auto">
          <a:xfrm>
            <a:off x="7002464" y="2641601"/>
            <a:ext cx="4516436" cy="1670050"/>
            <a:chOff x="3853199" y="1379245"/>
            <a:chExt cx="4515613" cy="1668817"/>
          </a:xfrm>
        </p:grpSpPr>
        <p:sp>
          <p:nvSpPr>
            <p:cNvPr id="34" name="圆角矩形标注 33"/>
            <p:cNvSpPr/>
            <p:nvPr/>
          </p:nvSpPr>
          <p:spPr bwMode="auto">
            <a:xfrm>
              <a:off x="3853199" y="1379245"/>
              <a:ext cx="4515613" cy="1668817"/>
            </a:xfrm>
            <a:prstGeom prst="wedgeRoundRectCallout">
              <a:avLst>
                <a:gd name="adj1" fmla="val -18740"/>
                <a:gd name="adj2" fmla="val 61601"/>
                <a:gd name="adj3" fmla="val 16667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我的蛋白质含量大约占        。</a:t>
              </a:r>
            </a:p>
          </p:txBody>
        </p:sp>
        <p:grpSp>
          <p:nvGrpSpPr>
            <p:cNvPr id="19476" name="Group 10"/>
            <p:cNvGrpSpPr/>
            <p:nvPr/>
          </p:nvGrpSpPr>
          <p:grpSpPr bwMode="auto">
            <a:xfrm>
              <a:off x="7228050" y="1924060"/>
              <a:ext cx="375601" cy="831851"/>
              <a:chOff x="2418" y="1270"/>
              <a:chExt cx="272" cy="524"/>
            </a:xfrm>
          </p:grpSpPr>
          <p:sp>
            <p:nvSpPr>
              <p:cNvPr id="19477" name="Rectangle 11"/>
              <p:cNvSpPr>
                <a:spLocks noChangeArrowheads="1"/>
              </p:cNvSpPr>
              <p:nvPr/>
            </p:nvSpPr>
            <p:spPr bwMode="auto">
              <a:xfrm>
                <a:off x="2418" y="1270"/>
                <a:ext cx="269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</a:t>
                </a:r>
              </a:p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>
                <a:off x="2431" y="1529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28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7"/>
          <p:cNvGrpSpPr/>
          <p:nvPr/>
        </p:nvGrpSpPr>
        <p:grpSpPr bwMode="auto">
          <a:xfrm>
            <a:off x="2817814" y="2536824"/>
            <a:ext cx="8555037" cy="2372381"/>
            <a:chOff x="386124" y="3561214"/>
            <a:chExt cx="8555606" cy="2373173"/>
          </a:xfrm>
        </p:grpSpPr>
        <p:pic>
          <p:nvPicPr>
            <p:cNvPr id="20482" name="Picture 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5084" y="3979798"/>
              <a:ext cx="1576646" cy="1954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3" name="AutoShape 27"/>
            <p:cNvSpPr>
              <a:spLocks noChangeArrowheads="1"/>
            </p:cNvSpPr>
            <p:nvPr/>
          </p:nvSpPr>
          <p:spPr bwMode="auto">
            <a:xfrm>
              <a:off x="386124" y="3561214"/>
              <a:ext cx="6826704" cy="1395879"/>
            </a:xfrm>
            <a:prstGeom prst="wedgeRoundRectCallout">
              <a:avLst>
                <a:gd name="adj1" fmla="val 53310"/>
                <a:gd name="adj2" fmla="val -1757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这两个分数的分子、分母都不相同，怎么比较呢？</a:t>
              </a:r>
            </a:p>
          </p:txBody>
        </p:sp>
      </p:grpSp>
      <p:grpSp>
        <p:nvGrpSpPr>
          <p:cNvPr id="5" name="组合 67"/>
          <p:cNvGrpSpPr/>
          <p:nvPr/>
        </p:nvGrpSpPr>
        <p:grpSpPr bwMode="auto">
          <a:xfrm>
            <a:off x="5310353" y="1447482"/>
            <a:ext cx="1571294" cy="846454"/>
            <a:chOff x="3815779" y="762254"/>
            <a:chExt cx="1569593" cy="845880"/>
          </a:xfrm>
        </p:grpSpPr>
        <p:sp>
          <p:nvSpPr>
            <p:cNvPr id="20485" name="Text Box 2"/>
            <p:cNvSpPr txBox="1">
              <a:spLocks noChangeArrowheads="1"/>
            </p:cNvSpPr>
            <p:nvPr/>
          </p:nvSpPr>
          <p:spPr bwMode="auto">
            <a:xfrm>
              <a:off x="4408498" y="762254"/>
              <a:ext cx="610525" cy="735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</a:p>
          </p:txBody>
        </p:sp>
        <p:grpSp>
          <p:nvGrpSpPr>
            <p:cNvPr id="20486" name="组合 61"/>
            <p:cNvGrpSpPr/>
            <p:nvPr/>
          </p:nvGrpSpPr>
          <p:grpSpPr bwMode="auto">
            <a:xfrm>
              <a:off x="5014862" y="765369"/>
              <a:ext cx="370510" cy="832613"/>
              <a:chOff x="7845226" y="1708316"/>
              <a:chExt cx="370510" cy="832613"/>
            </a:xfrm>
          </p:grpSpPr>
          <p:sp>
            <p:nvSpPr>
              <p:cNvPr id="20487" name="Rectangle 11"/>
              <p:cNvSpPr>
                <a:spLocks noChangeArrowheads="1"/>
              </p:cNvSpPr>
              <p:nvPr/>
            </p:nvSpPr>
            <p:spPr bwMode="auto">
              <a:xfrm>
                <a:off x="7845226" y="1708316"/>
                <a:ext cx="370510" cy="832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</a:t>
                </a:r>
              </a:p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</p:txBody>
          </p:sp>
          <p:sp>
            <p:nvSpPr>
              <p:cNvPr id="64" name="Line 12"/>
              <p:cNvSpPr>
                <a:spLocks noChangeShapeType="1"/>
              </p:cNvSpPr>
              <p:nvPr/>
            </p:nvSpPr>
            <p:spPr bwMode="auto">
              <a:xfrm>
                <a:off x="7853550" y="2090702"/>
                <a:ext cx="3583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6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20489" name="组合 64"/>
            <p:cNvGrpSpPr/>
            <p:nvPr/>
          </p:nvGrpSpPr>
          <p:grpSpPr bwMode="auto">
            <a:xfrm>
              <a:off x="3815779" y="775521"/>
              <a:ext cx="370510" cy="832613"/>
              <a:chOff x="7844748" y="1718468"/>
              <a:chExt cx="370510" cy="832613"/>
            </a:xfrm>
          </p:grpSpPr>
          <p:sp>
            <p:nvSpPr>
              <p:cNvPr id="20490" name="Rectangle 11"/>
              <p:cNvSpPr>
                <a:spLocks noChangeArrowheads="1"/>
              </p:cNvSpPr>
              <p:nvPr/>
            </p:nvSpPr>
            <p:spPr bwMode="auto">
              <a:xfrm>
                <a:off x="7844748" y="1718468"/>
                <a:ext cx="370510" cy="832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>
                <a:off x="7853305" y="2114499"/>
                <a:ext cx="3583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6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2" name="组合 17"/>
          <p:cNvGrpSpPr/>
          <p:nvPr/>
        </p:nvGrpSpPr>
        <p:grpSpPr bwMode="auto">
          <a:xfrm>
            <a:off x="1271520" y="4313238"/>
            <a:ext cx="8372543" cy="1820862"/>
            <a:chOff x="-1132913" y="3537675"/>
            <a:chExt cx="8372470" cy="1822064"/>
          </a:xfrm>
        </p:grpSpPr>
        <p:pic>
          <p:nvPicPr>
            <p:cNvPr id="20493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132913" y="3537675"/>
              <a:ext cx="1276406" cy="182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4" name="AutoShape 27"/>
            <p:cNvSpPr>
              <a:spLocks noChangeArrowheads="1"/>
            </p:cNvSpPr>
            <p:nvPr/>
          </p:nvSpPr>
          <p:spPr bwMode="auto">
            <a:xfrm>
              <a:off x="413366" y="3864916"/>
              <a:ext cx="6826191" cy="752972"/>
            </a:xfrm>
            <a:prstGeom prst="wedgeRoundRectCallout">
              <a:avLst>
                <a:gd name="adj1" fmla="val -52912"/>
                <a:gd name="adj2" fmla="val -1694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400" b="1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可以把它们化成分母相同的分数。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3"/>
          <p:cNvGrpSpPr/>
          <p:nvPr/>
        </p:nvGrpSpPr>
        <p:grpSpPr bwMode="auto">
          <a:xfrm>
            <a:off x="1979097" y="2686050"/>
            <a:ext cx="370912" cy="1476495"/>
            <a:chOff x="2939858" y="1036173"/>
            <a:chExt cx="370125" cy="1475649"/>
          </a:xfrm>
        </p:grpSpPr>
        <p:sp>
          <p:nvSpPr>
            <p:cNvPr id="21506" name="Rectangle 10"/>
            <p:cNvSpPr>
              <a:spLocks noChangeArrowheads="1"/>
            </p:cNvSpPr>
            <p:nvPr/>
          </p:nvSpPr>
          <p:spPr bwMode="auto">
            <a:xfrm>
              <a:off x="2939858" y="1036173"/>
              <a:ext cx="370125" cy="1475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978389" y="1688262"/>
              <a:ext cx="3104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16" name="流程图: 接点 4"/>
          <p:cNvSpPr/>
          <p:nvPr/>
        </p:nvSpPr>
        <p:spPr>
          <a:xfrm>
            <a:off x="2628900" y="3116263"/>
            <a:ext cx="533400" cy="533400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40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4" name="组合 16"/>
          <p:cNvGrpSpPr/>
          <p:nvPr/>
        </p:nvGrpSpPr>
        <p:grpSpPr bwMode="auto">
          <a:xfrm>
            <a:off x="3472147" y="2686051"/>
            <a:ext cx="370912" cy="1476495"/>
            <a:chOff x="2939343" y="1036173"/>
            <a:chExt cx="371155" cy="1476593"/>
          </a:xfrm>
        </p:grpSpPr>
        <p:sp>
          <p:nvSpPr>
            <p:cNvPr id="21510" name="Rectangle 10"/>
            <p:cNvSpPr>
              <a:spLocks noChangeArrowheads="1"/>
            </p:cNvSpPr>
            <p:nvPr/>
          </p:nvSpPr>
          <p:spPr bwMode="auto">
            <a:xfrm>
              <a:off x="2939343" y="1036173"/>
              <a:ext cx="371155" cy="1476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2966066" y="1683917"/>
              <a:ext cx="3081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5" name="组合 19"/>
          <p:cNvGrpSpPr/>
          <p:nvPr/>
        </p:nvGrpSpPr>
        <p:grpSpPr bwMode="auto">
          <a:xfrm>
            <a:off x="1985447" y="2686051"/>
            <a:ext cx="370912" cy="1476495"/>
            <a:chOff x="2939121" y="1036173"/>
            <a:chExt cx="371593" cy="1475648"/>
          </a:xfrm>
        </p:grpSpPr>
        <p:sp>
          <p:nvSpPr>
            <p:cNvPr id="21513" name="Rectangle 10"/>
            <p:cNvSpPr>
              <a:spLocks noChangeArrowheads="1"/>
            </p:cNvSpPr>
            <p:nvPr/>
          </p:nvSpPr>
          <p:spPr bwMode="auto">
            <a:xfrm>
              <a:off x="2939121" y="1036173"/>
              <a:ext cx="371593" cy="1475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965080" y="1678742"/>
              <a:ext cx="310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1515" name="组合 12"/>
          <p:cNvGrpSpPr/>
          <p:nvPr/>
        </p:nvGrpSpPr>
        <p:grpSpPr bwMode="auto">
          <a:xfrm>
            <a:off x="3471347" y="2686050"/>
            <a:ext cx="370912" cy="1476495"/>
            <a:chOff x="2939210" y="1036173"/>
            <a:chExt cx="371427" cy="1478366"/>
          </a:xfrm>
        </p:grpSpPr>
        <p:sp>
          <p:nvSpPr>
            <p:cNvPr id="21516" name="Rectangle 10"/>
            <p:cNvSpPr>
              <a:spLocks noChangeArrowheads="1"/>
            </p:cNvSpPr>
            <p:nvPr/>
          </p:nvSpPr>
          <p:spPr bwMode="auto">
            <a:xfrm>
              <a:off x="2939210" y="1036173"/>
              <a:ext cx="371427" cy="1478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2965157" y="1699000"/>
              <a:ext cx="309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7" name="组合 25"/>
          <p:cNvGrpSpPr/>
          <p:nvPr/>
        </p:nvGrpSpPr>
        <p:grpSpPr bwMode="auto">
          <a:xfrm>
            <a:off x="2606400" y="4217383"/>
            <a:ext cx="1824316" cy="833178"/>
            <a:chOff x="3755039" y="1704992"/>
            <a:chExt cx="1824442" cy="833234"/>
          </a:xfrm>
        </p:grpSpPr>
        <p:sp>
          <p:nvSpPr>
            <p:cNvPr id="21519" name="文本框 11"/>
            <p:cNvSpPr txBox="1">
              <a:spLocks noChangeArrowheads="1"/>
            </p:cNvSpPr>
            <p:nvPr/>
          </p:nvSpPr>
          <p:spPr bwMode="auto">
            <a:xfrm>
              <a:off x="3755039" y="1734619"/>
              <a:ext cx="370938" cy="737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1520" name="组合 15"/>
            <p:cNvGrpSpPr/>
            <p:nvPr/>
          </p:nvGrpSpPr>
          <p:grpSpPr bwMode="auto">
            <a:xfrm>
              <a:off x="4226838" y="1704992"/>
              <a:ext cx="1352643" cy="833234"/>
              <a:chOff x="2966143" y="1273709"/>
              <a:chExt cx="308208" cy="833234"/>
            </a:xfrm>
          </p:grpSpPr>
          <p:sp>
            <p:nvSpPr>
              <p:cNvPr id="21521" name="Rectangle 10"/>
              <p:cNvSpPr>
                <a:spLocks noChangeArrowheads="1"/>
              </p:cNvSpPr>
              <p:nvPr/>
            </p:nvSpPr>
            <p:spPr bwMode="auto">
              <a:xfrm>
                <a:off x="3039586" y="1273709"/>
                <a:ext cx="170726" cy="833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×4</a:t>
                </a:r>
              </a:p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×4</a:t>
                </a:r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2966143" y="1682328"/>
                <a:ext cx="308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1" name="组合 38"/>
          <p:cNvGrpSpPr/>
          <p:nvPr/>
        </p:nvGrpSpPr>
        <p:grpSpPr bwMode="auto">
          <a:xfrm>
            <a:off x="2631800" y="5497639"/>
            <a:ext cx="1824316" cy="845147"/>
            <a:chOff x="3755039" y="1734620"/>
            <a:chExt cx="1824442" cy="846219"/>
          </a:xfrm>
        </p:grpSpPr>
        <p:sp>
          <p:nvSpPr>
            <p:cNvPr id="21529" name="文本框 28"/>
            <p:cNvSpPr txBox="1">
              <a:spLocks noChangeArrowheads="1"/>
            </p:cNvSpPr>
            <p:nvPr/>
          </p:nvSpPr>
          <p:spPr bwMode="auto">
            <a:xfrm>
              <a:off x="3755039" y="1734620"/>
              <a:ext cx="370938" cy="73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1530" name="组合 40"/>
            <p:cNvGrpSpPr/>
            <p:nvPr/>
          </p:nvGrpSpPr>
          <p:grpSpPr bwMode="auto">
            <a:xfrm>
              <a:off x="4226838" y="1746604"/>
              <a:ext cx="1352643" cy="834235"/>
              <a:chOff x="2966143" y="1315321"/>
              <a:chExt cx="308208" cy="834235"/>
            </a:xfrm>
          </p:grpSpPr>
          <p:sp>
            <p:nvSpPr>
              <p:cNvPr id="21531" name="Rectangle 10"/>
              <p:cNvSpPr>
                <a:spLocks noChangeArrowheads="1"/>
              </p:cNvSpPr>
              <p:nvPr/>
            </p:nvSpPr>
            <p:spPr bwMode="auto">
              <a:xfrm>
                <a:off x="3039586" y="1315321"/>
                <a:ext cx="170726" cy="834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×5</a:t>
                </a:r>
              </a:p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×5</a:t>
                </a:r>
              </a:p>
            </p:txBody>
          </p:sp>
          <p:sp>
            <p:nvSpPr>
              <p:cNvPr id="43" name="Line 11"/>
              <p:cNvSpPr>
                <a:spLocks noChangeShapeType="1"/>
              </p:cNvSpPr>
              <p:nvPr/>
            </p:nvSpPr>
            <p:spPr bwMode="auto">
              <a:xfrm>
                <a:off x="2966143" y="1681515"/>
                <a:ext cx="308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3" name="组合 43"/>
          <p:cNvGrpSpPr/>
          <p:nvPr/>
        </p:nvGrpSpPr>
        <p:grpSpPr bwMode="auto">
          <a:xfrm>
            <a:off x="4398476" y="4383999"/>
            <a:ext cx="1334487" cy="1852878"/>
            <a:chOff x="5598407" y="344041"/>
            <a:chExt cx="1333769" cy="1855227"/>
          </a:xfrm>
        </p:grpSpPr>
        <p:sp>
          <p:nvSpPr>
            <p:cNvPr id="21534" name="文本框 33"/>
            <p:cNvSpPr txBox="1">
              <a:spLocks noChangeArrowheads="1"/>
            </p:cNvSpPr>
            <p:nvPr/>
          </p:nvSpPr>
          <p:spPr bwMode="auto">
            <a:xfrm>
              <a:off x="5692710" y="1662694"/>
              <a:ext cx="370713" cy="46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1535" name="组合 45"/>
            <p:cNvGrpSpPr/>
            <p:nvPr/>
          </p:nvGrpSpPr>
          <p:grpSpPr bwMode="auto">
            <a:xfrm>
              <a:off x="5773005" y="1365034"/>
              <a:ext cx="1159171" cy="834234"/>
              <a:chOff x="2566226" y="940236"/>
              <a:chExt cx="1159171" cy="834234"/>
            </a:xfrm>
          </p:grpSpPr>
          <p:sp>
            <p:nvSpPr>
              <p:cNvPr id="21536" name="Rectangle 10"/>
              <p:cNvSpPr>
                <a:spLocks noChangeArrowheads="1"/>
              </p:cNvSpPr>
              <p:nvPr/>
            </p:nvSpPr>
            <p:spPr bwMode="auto">
              <a:xfrm>
                <a:off x="2566226" y="940236"/>
                <a:ext cx="1159171" cy="834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20</a:t>
                </a:r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>
                <a:off x="2933165" y="1336661"/>
                <a:ext cx="41094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sp>
          <p:nvSpPr>
            <p:cNvPr id="47" name="文本框 33"/>
            <p:cNvSpPr txBox="1">
              <a:spLocks noChangeArrowheads="1"/>
            </p:cNvSpPr>
            <p:nvPr/>
          </p:nvSpPr>
          <p:spPr bwMode="auto">
            <a:xfrm>
              <a:off x="5598407" y="344041"/>
              <a:ext cx="370713" cy="46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</p:grpSp>
      <p:grpSp>
        <p:nvGrpSpPr>
          <p:cNvPr id="20" name="组合 48"/>
          <p:cNvGrpSpPr/>
          <p:nvPr/>
        </p:nvGrpSpPr>
        <p:grpSpPr bwMode="auto">
          <a:xfrm>
            <a:off x="4456116" y="4224488"/>
            <a:ext cx="895350" cy="833178"/>
            <a:chOff x="4972682" y="2778867"/>
            <a:chExt cx="894236" cy="831853"/>
          </a:xfrm>
        </p:grpSpPr>
        <p:sp>
          <p:nvSpPr>
            <p:cNvPr id="21539" name="Rectangle 10"/>
            <p:cNvSpPr>
              <a:spLocks noChangeArrowheads="1"/>
            </p:cNvSpPr>
            <p:nvPr/>
          </p:nvSpPr>
          <p:spPr bwMode="auto">
            <a:xfrm>
              <a:off x="4972682" y="2778867"/>
              <a:ext cx="894236" cy="83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20</a:t>
              </a:r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5209560" y="3151970"/>
              <a:ext cx="40906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57" name="文本框 46"/>
          <p:cNvSpPr txBox="1">
            <a:spLocks noChangeArrowheads="1"/>
          </p:cNvSpPr>
          <p:nvPr/>
        </p:nvSpPr>
        <p:spPr bwMode="auto">
          <a:xfrm>
            <a:off x="2573334" y="2894368"/>
            <a:ext cx="66833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grpSp>
        <p:nvGrpSpPr>
          <p:cNvPr id="26" name="组合 58"/>
          <p:cNvGrpSpPr/>
          <p:nvPr/>
        </p:nvGrpSpPr>
        <p:grpSpPr bwMode="auto">
          <a:xfrm>
            <a:off x="1289051" y="1353346"/>
            <a:ext cx="9582561" cy="2070951"/>
            <a:chOff x="-582822" y="1353324"/>
            <a:chExt cx="9583171" cy="2071530"/>
          </a:xfrm>
        </p:grpSpPr>
        <p:sp>
          <p:nvSpPr>
            <p:cNvPr id="21548" name="AutoShape 27"/>
            <p:cNvSpPr>
              <a:spLocks noChangeArrowheads="1"/>
            </p:cNvSpPr>
            <p:nvPr/>
          </p:nvSpPr>
          <p:spPr bwMode="auto">
            <a:xfrm>
              <a:off x="-582822" y="1353324"/>
              <a:ext cx="7918954" cy="1460908"/>
            </a:xfrm>
            <a:prstGeom prst="wedgeRoundRectCallout">
              <a:avLst>
                <a:gd name="adj1" fmla="val 55444"/>
                <a:gd name="adj2" fmla="val -13852"/>
                <a:gd name="adj3" fmla="val 16667"/>
              </a:avLst>
            </a:prstGeom>
            <a:noFill/>
            <a:ln w="25400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的最小公倍数是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20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，所以可以把这两个分数化为分母为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20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的分数。</a:t>
              </a:r>
            </a:p>
          </p:txBody>
        </p:sp>
        <p:pic>
          <p:nvPicPr>
            <p:cNvPr id="21549" name="图片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5616" y="1434780"/>
              <a:ext cx="1394733" cy="199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64198E-7 L 0.00173 0.184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-0.000093 L -0.121890 0.358333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4.44444E-6 L -0.45807 -0.1886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43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3530600" y="1755776"/>
            <a:ext cx="7183438" cy="2443163"/>
          </a:xfrm>
          <a:prstGeom prst="wedgeRoundRectCallout">
            <a:avLst>
              <a:gd name="adj1" fmla="val -57583"/>
              <a:gd name="adj2" fmla="val -2061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像这样，把异分母分数化成和原来分数相等的同分母分数，叫做</a:t>
            </a: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通分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pic>
        <p:nvPicPr>
          <p:cNvPr id="10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2" y="2097089"/>
            <a:ext cx="1473389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文本框 46"/>
          <p:cNvSpPr txBox="1">
            <a:spLocks noChangeArrowheads="1"/>
          </p:cNvSpPr>
          <p:nvPr/>
        </p:nvSpPr>
        <p:spPr bwMode="auto">
          <a:xfrm>
            <a:off x="7969250" y="4266305"/>
            <a:ext cx="66833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grpSp>
        <p:nvGrpSpPr>
          <p:cNvPr id="3" name="组合 17"/>
          <p:cNvGrpSpPr/>
          <p:nvPr/>
        </p:nvGrpSpPr>
        <p:grpSpPr bwMode="auto">
          <a:xfrm>
            <a:off x="1767683" y="1243810"/>
            <a:ext cx="9021136" cy="2022162"/>
            <a:chOff x="-195410" y="4060652"/>
            <a:chExt cx="9021413" cy="2022838"/>
          </a:xfrm>
        </p:grpSpPr>
        <p:pic>
          <p:nvPicPr>
            <p:cNvPr id="23554" name="Picture 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432" y="4060652"/>
              <a:ext cx="1417571" cy="202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5" name="AutoShape 27"/>
            <p:cNvSpPr>
              <a:spLocks noChangeArrowheads="1"/>
            </p:cNvSpPr>
            <p:nvPr/>
          </p:nvSpPr>
          <p:spPr bwMode="auto">
            <a:xfrm>
              <a:off x="-195410" y="4060652"/>
              <a:ext cx="7294786" cy="1394291"/>
            </a:xfrm>
            <a:prstGeom prst="wedgeRoundRectCallout">
              <a:avLst>
                <a:gd name="adj1" fmla="val 53310"/>
                <a:gd name="adj2" fmla="val -1757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400" b="1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想一想，除了通分，你还有其他的方法比较这两个分数的大小吗？</a:t>
              </a:r>
            </a:p>
          </p:txBody>
        </p:sp>
      </p:grpSp>
      <p:grpSp>
        <p:nvGrpSpPr>
          <p:cNvPr id="23556" name="组合 3"/>
          <p:cNvGrpSpPr/>
          <p:nvPr/>
        </p:nvGrpSpPr>
        <p:grpSpPr bwMode="auto">
          <a:xfrm>
            <a:off x="1979097" y="2686050"/>
            <a:ext cx="370912" cy="1476495"/>
            <a:chOff x="2939858" y="1036173"/>
            <a:chExt cx="370125" cy="1475649"/>
          </a:xfrm>
        </p:grpSpPr>
        <p:sp>
          <p:nvSpPr>
            <p:cNvPr id="23557" name="Rectangle 10"/>
            <p:cNvSpPr>
              <a:spLocks noChangeArrowheads="1"/>
            </p:cNvSpPr>
            <p:nvPr/>
          </p:nvSpPr>
          <p:spPr bwMode="auto">
            <a:xfrm>
              <a:off x="2939858" y="1036173"/>
              <a:ext cx="370125" cy="1475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978389" y="1688262"/>
              <a:ext cx="3104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16" name="流程图: 接点 4"/>
          <p:cNvSpPr/>
          <p:nvPr/>
        </p:nvSpPr>
        <p:spPr>
          <a:xfrm>
            <a:off x="2628900" y="3116263"/>
            <a:ext cx="533400" cy="533400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40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4" name="组合 16"/>
          <p:cNvGrpSpPr/>
          <p:nvPr/>
        </p:nvGrpSpPr>
        <p:grpSpPr bwMode="auto">
          <a:xfrm>
            <a:off x="3472147" y="2686051"/>
            <a:ext cx="370912" cy="1476495"/>
            <a:chOff x="2939343" y="1036173"/>
            <a:chExt cx="371155" cy="1476593"/>
          </a:xfrm>
        </p:grpSpPr>
        <p:sp>
          <p:nvSpPr>
            <p:cNvPr id="23561" name="Rectangle 10"/>
            <p:cNvSpPr>
              <a:spLocks noChangeArrowheads="1"/>
            </p:cNvSpPr>
            <p:nvPr/>
          </p:nvSpPr>
          <p:spPr bwMode="auto">
            <a:xfrm>
              <a:off x="2939343" y="1036173"/>
              <a:ext cx="371155" cy="1476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2966066" y="1683917"/>
              <a:ext cx="3081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5" name="组合 19"/>
          <p:cNvGrpSpPr/>
          <p:nvPr/>
        </p:nvGrpSpPr>
        <p:grpSpPr bwMode="auto">
          <a:xfrm>
            <a:off x="1985447" y="2686051"/>
            <a:ext cx="370912" cy="1476495"/>
            <a:chOff x="2939121" y="1036173"/>
            <a:chExt cx="371593" cy="1475648"/>
          </a:xfrm>
        </p:grpSpPr>
        <p:sp>
          <p:nvSpPr>
            <p:cNvPr id="23564" name="Rectangle 10"/>
            <p:cNvSpPr>
              <a:spLocks noChangeArrowheads="1"/>
            </p:cNvSpPr>
            <p:nvPr/>
          </p:nvSpPr>
          <p:spPr bwMode="auto">
            <a:xfrm>
              <a:off x="2939121" y="1036173"/>
              <a:ext cx="371593" cy="1475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965080" y="1678742"/>
              <a:ext cx="310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3566" name="组合 12"/>
          <p:cNvGrpSpPr/>
          <p:nvPr/>
        </p:nvGrpSpPr>
        <p:grpSpPr bwMode="auto">
          <a:xfrm>
            <a:off x="3471347" y="2686050"/>
            <a:ext cx="370912" cy="1476495"/>
            <a:chOff x="2939210" y="1036173"/>
            <a:chExt cx="371427" cy="1478366"/>
          </a:xfrm>
        </p:grpSpPr>
        <p:sp>
          <p:nvSpPr>
            <p:cNvPr id="23567" name="Rectangle 10"/>
            <p:cNvSpPr>
              <a:spLocks noChangeArrowheads="1"/>
            </p:cNvSpPr>
            <p:nvPr/>
          </p:nvSpPr>
          <p:spPr bwMode="auto">
            <a:xfrm>
              <a:off x="2939210" y="1036173"/>
              <a:ext cx="371427" cy="1478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2965157" y="1699000"/>
              <a:ext cx="309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9" name="组合 30"/>
          <p:cNvGrpSpPr/>
          <p:nvPr/>
        </p:nvGrpSpPr>
        <p:grpSpPr bwMode="auto">
          <a:xfrm>
            <a:off x="2631659" y="3973514"/>
            <a:ext cx="1113255" cy="1476495"/>
            <a:chOff x="5692614" y="1460971"/>
            <a:chExt cx="1113234" cy="1475886"/>
          </a:xfrm>
        </p:grpSpPr>
        <p:sp>
          <p:nvSpPr>
            <p:cNvPr id="23570" name="文本框 18"/>
            <p:cNvSpPr txBox="1">
              <a:spLocks noChangeArrowheads="1"/>
            </p:cNvSpPr>
            <p:nvPr/>
          </p:nvSpPr>
          <p:spPr bwMode="auto">
            <a:xfrm>
              <a:off x="5692614" y="1734487"/>
              <a:ext cx="370905" cy="737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3571" name="组合 19"/>
            <p:cNvGrpSpPr/>
            <p:nvPr/>
          </p:nvGrpSpPr>
          <p:grpSpPr bwMode="auto">
            <a:xfrm>
              <a:off x="5819981" y="1460971"/>
              <a:ext cx="985867" cy="1475886"/>
              <a:chOff x="2613202" y="1036173"/>
              <a:chExt cx="985867" cy="1475886"/>
            </a:xfrm>
          </p:grpSpPr>
          <p:sp>
            <p:nvSpPr>
              <p:cNvPr id="23572" name="Rectangle 10"/>
              <p:cNvSpPr>
                <a:spLocks noChangeArrowheads="1"/>
              </p:cNvSpPr>
              <p:nvPr/>
            </p:nvSpPr>
            <p:spPr bwMode="auto">
              <a:xfrm>
                <a:off x="2613202" y="1036173"/>
                <a:ext cx="985867" cy="1475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35" name="Line 11"/>
              <p:cNvSpPr>
                <a:spLocks noChangeShapeType="1"/>
              </p:cNvSpPr>
              <p:nvPr/>
            </p:nvSpPr>
            <p:spPr bwMode="auto">
              <a:xfrm>
                <a:off x="2870460" y="1774115"/>
                <a:ext cx="40798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1" name="组合 38"/>
          <p:cNvGrpSpPr/>
          <p:nvPr/>
        </p:nvGrpSpPr>
        <p:grpSpPr bwMode="auto">
          <a:xfrm>
            <a:off x="2631800" y="5056188"/>
            <a:ext cx="1824316" cy="1476495"/>
            <a:chOff x="3755039" y="1292693"/>
            <a:chExt cx="1824442" cy="1477658"/>
          </a:xfrm>
        </p:grpSpPr>
        <p:sp>
          <p:nvSpPr>
            <p:cNvPr id="23575" name="文本框 28"/>
            <p:cNvSpPr txBox="1">
              <a:spLocks noChangeArrowheads="1"/>
            </p:cNvSpPr>
            <p:nvPr/>
          </p:nvSpPr>
          <p:spPr bwMode="auto">
            <a:xfrm>
              <a:off x="3755039" y="1734620"/>
              <a:ext cx="370938" cy="738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3576" name="组合 40"/>
            <p:cNvGrpSpPr/>
            <p:nvPr/>
          </p:nvGrpSpPr>
          <p:grpSpPr bwMode="auto">
            <a:xfrm>
              <a:off x="4226838" y="1292693"/>
              <a:ext cx="1352643" cy="1477658"/>
              <a:chOff x="2966143" y="861410"/>
              <a:chExt cx="308208" cy="1477658"/>
            </a:xfrm>
          </p:grpSpPr>
          <p:sp>
            <p:nvSpPr>
              <p:cNvPr id="23577" name="Rectangle 10"/>
              <p:cNvSpPr>
                <a:spLocks noChangeArrowheads="1"/>
              </p:cNvSpPr>
              <p:nvPr/>
            </p:nvSpPr>
            <p:spPr bwMode="auto">
              <a:xfrm>
                <a:off x="3039586" y="861410"/>
                <a:ext cx="170726" cy="1477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×2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×2</a:t>
                </a:r>
              </a:p>
            </p:txBody>
          </p:sp>
          <p:sp>
            <p:nvSpPr>
              <p:cNvPr id="43" name="Line 11"/>
              <p:cNvSpPr>
                <a:spLocks noChangeShapeType="1"/>
              </p:cNvSpPr>
              <p:nvPr/>
            </p:nvSpPr>
            <p:spPr bwMode="auto">
              <a:xfrm>
                <a:off x="2966143" y="1681206"/>
                <a:ext cx="308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13" name="组合 43"/>
          <p:cNvGrpSpPr/>
          <p:nvPr/>
        </p:nvGrpSpPr>
        <p:grpSpPr bwMode="auto">
          <a:xfrm>
            <a:off x="4543127" y="5056188"/>
            <a:ext cx="1240133" cy="1476495"/>
            <a:chOff x="5692710" y="1365034"/>
            <a:chExt cx="1239466" cy="1477658"/>
          </a:xfrm>
        </p:grpSpPr>
        <p:sp>
          <p:nvSpPr>
            <p:cNvPr id="23580" name="文本框 33"/>
            <p:cNvSpPr txBox="1">
              <a:spLocks noChangeArrowheads="1"/>
            </p:cNvSpPr>
            <p:nvPr/>
          </p:nvSpPr>
          <p:spPr bwMode="auto">
            <a:xfrm>
              <a:off x="5692710" y="1662694"/>
              <a:ext cx="370712" cy="738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=</a:t>
              </a:r>
            </a:p>
          </p:txBody>
        </p:sp>
        <p:grpSp>
          <p:nvGrpSpPr>
            <p:cNvPr id="23581" name="组合 45"/>
            <p:cNvGrpSpPr/>
            <p:nvPr/>
          </p:nvGrpSpPr>
          <p:grpSpPr bwMode="auto">
            <a:xfrm>
              <a:off x="5773005" y="1365034"/>
              <a:ext cx="1159171" cy="1477658"/>
              <a:chOff x="2566226" y="940236"/>
              <a:chExt cx="1159171" cy="1477658"/>
            </a:xfrm>
          </p:grpSpPr>
          <p:sp>
            <p:nvSpPr>
              <p:cNvPr id="23582" name="Rectangle 10"/>
              <p:cNvSpPr>
                <a:spLocks noChangeArrowheads="1"/>
              </p:cNvSpPr>
              <p:nvPr/>
            </p:nvSpPr>
            <p:spPr bwMode="auto">
              <a:xfrm>
                <a:off x="2566226" y="940236"/>
                <a:ext cx="1159171" cy="1477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8</a:t>
                </a:r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>
                <a:off x="2937631" y="1719141"/>
                <a:ext cx="41094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tailEnd type="none" w="lg" len="lg"/>
              </a:ln>
            </p:spPr>
            <p:txBody>
              <a:bodyPr lIns="90000" tIns="46800" rIns="90000" bIns="46800" anchor="ctr"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grpSp>
        <p:nvGrpSpPr>
          <p:cNvPr id="2" name="组合 48"/>
          <p:cNvGrpSpPr/>
          <p:nvPr/>
        </p:nvGrpSpPr>
        <p:grpSpPr bwMode="auto">
          <a:xfrm>
            <a:off x="2797175" y="3973513"/>
            <a:ext cx="895350" cy="1476495"/>
            <a:chOff x="4972044" y="2778867"/>
            <a:chExt cx="894236" cy="1473440"/>
          </a:xfrm>
        </p:grpSpPr>
        <p:sp>
          <p:nvSpPr>
            <p:cNvPr id="23585" name="Rectangle 10"/>
            <p:cNvSpPr>
              <a:spLocks noChangeArrowheads="1"/>
            </p:cNvSpPr>
            <p:nvPr/>
          </p:nvSpPr>
          <p:spPr bwMode="auto">
            <a:xfrm>
              <a:off x="4972044" y="2778867"/>
              <a:ext cx="894236" cy="147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5189302" y="3524785"/>
              <a:ext cx="4106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3" name="组合 51"/>
          <p:cNvGrpSpPr/>
          <p:nvPr/>
        </p:nvGrpSpPr>
        <p:grpSpPr bwMode="auto">
          <a:xfrm>
            <a:off x="4810126" y="5067299"/>
            <a:ext cx="784225" cy="1476495"/>
            <a:chOff x="3920688" y="3619748"/>
            <a:chExt cx="785122" cy="1475887"/>
          </a:xfrm>
        </p:grpSpPr>
        <p:sp>
          <p:nvSpPr>
            <p:cNvPr id="23588" name="Rectangle 10"/>
            <p:cNvSpPr>
              <a:spLocks noChangeArrowheads="1"/>
            </p:cNvSpPr>
            <p:nvPr/>
          </p:nvSpPr>
          <p:spPr bwMode="auto">
            <a:xfrm>
              <a:off x="3920688" y="3619748"/>
              <a:ext cx="785122" cy="147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>
                <a:lnSpc>
                  <a:spcPct val="20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4109021" y="4386613"/>
              <a:ext cx="40845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none" w="lg" len="lg"/>
            </a:ln>
          </p:spPr>
          <p:txBody>
            <a:bodyPr lIns="90000" tIns="46800" rIns="90000" bIns="46800" anchor="ctr"/>
            <a:lstStyle/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2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55" name="流程图: 接点 44"/>
          <p:cNvSpPr/>
          <p:nvPr/>
        </p:nvSpPr>
        <p:spPr>
          <a:xfrm>
            <a:off x="8013700" y="4531360"/>
            <a:ext cx="533400" cy="524828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40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64198E-7 L 0.00173 0.184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-0.000093 L -0.121890 0.358333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-0.000185 L 0.348639 0.002593 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3 -0.000185 L 0.335771 -0.174722 " pathEditMode="relative" rAng="0" ptsTypes="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4.44444E-6 L -0.44141 -0.1997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09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文本框 1"/>
          <p:cNvSpPr txBox="1">
            <a:spLocks noChangeArrowheads="1"/>
          </p:cNvSpPr>
          <p:nvPr/>
        </p:nvSpPr>
        <p:spPr bwMode="auto">
          <a:xfrm>
            <a:off x="660400" y="2046550"/>
            <a:ext cx="10960582" cy="22129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240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</a:defRPr>
            </a:lvl1pPr>
          </a:lstStyle>
          <a:p>
            <a:r>
              <a:rPr lang="zh-CN" altLang="zh-CN" dirty="0">
                <a:sym typeface="OPPOSans R" panose="00020600040101010101" pitchFamily="18" charset="-122"/>
              </a:rPr>
              <a:t>1. 通分的意义：把异分母分数分别化成和原来分数相等的同分母分数，叫做通分。</a:t>
            </a:r>
          </a:p>
          <a:p>
            <a:r>
              <a:rPr lang="zh-CN" altLang="zh-CN" dirty="0">
                <a:sym typeface="OPPOSans R" panose="00020600040101010101" pitchFamily="18" charset="-122"/>
              </a:rPr>
              <a:t>2. 通分的方法：通分时，用原分母的公倍数作公分母（为了计算简便，通常选用最小公倍数作公分母），然后把每个分数都化成用这个公倍数作分母的分数。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1402406" y="1438275"/>
            <a:ext cx="90011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在          中填上“＞”“＜”或“＝”。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25606" name="组合 29"/>
          <p:cNvGrpSpPr/>
          <p:nvPr/>
        </p:nvGrpSpPr>
        <p:grpSpPr bwMode="auto">
          <a:xfrm>
            <a:off x="1309689" y="2357049"/>
            <a:ext cx="1714499" cy="1089715"/>
            <a:chOff x="0" y="-303905"/>
            <a:chExt cx="1714511" cy="1089723"/>
          </a:xfrm>
        </p:grpSpPr>
        <p:grpSp>
          <p:nvGrpSpPr>
            <p:cNvPr id="25607" name="组合 22"/>
            <p:cNvGrpSpPr/>
            <p:nvPr/>
          </p:nvGrpSpPr>
          <p:grpSpPr bwMode="auto">
            <a:xfrm>
              <a:off x="0" y="-303905"/>
              <a:ext cx="642941" cy="928694"/>
              <a:chOff x="0" y="-303905"/>
              <a:chExt cx="642941" cy="928694"/>
            </a:xfrm>
          </p:grpSpPr>
          <p:sp>
            <p:nvSpPr>
              <p:cNvPr id="25608" name="TextBox 12"/>
              <p:cNvSpPr txBox="1">
                <a:spLocks noChangeArrowheads="1"/>
              </p:cNvSpPr>
              <p:nvPr/>
            </p:nvSpPr>
            <p:spPr bwMode="auto">
              <a:xfrm>
                <a:off x="0" y="-303905"/>
                <a:ext cx="642941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13</a:t>
                </a:r>
              </a:p>
            </p:txBody>
          </p:sp>
          <p:cxnSp>
            <p:nvCxnSpPr>
              <p:cNvPr id="25609" name="直接连接符 13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10" name="组合 25"/>
            <p:cNvGrpSpPr/>
            <p:nvPr/>
          </p:nvGrpSpPr>
          <p:grpSpPr bwMode="auto">
            <a:xfrm>
              <a:off x="1071569" y="-303905"/>
              <a:ext cx="642942" cy="928694"/>
              <a:chOff x="-1" y="-303905"/>
              <a:chExt cx="642942" cy="928694"/>
            </a:xfrm>
          </p:grpSpPr>
          <p:sp>
            <p:nvSpPr>
              <p:cNvPr id="25611" name="TextBox 26"/>
              <p:cNvSpPr txBox="1">
                <a:spLocks noChangeArrowheads="1"/>
              </p:cNvSpPr>
              <p:nvPr/>
            </p:nvSpPr>
            <p:spPr bwMode="auto">
              <a:xfrm>
                <a:off x="-1" y="-303905"/>
                <a:ext cx="642942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13</a:t>
                </a:r>
              </a:p>
            </p:txBody>
          </p:sp>
          <p:cxnSp>
            <p:nvCxnSpPr>
              <p:cNvPr id="25612" name="直接连接符 11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" name="椭圆 9"/>
            <p:cNvSpPr>
              <a:spLocks noChangeArrowheads="1"/>
            </p:cNvSpPr>
            <p:nvPr/>
          </p:nvSpPr>
          <p:spPr bwMode="auto">
            <a:xfrm>
              <a:off x="571504" y="214314"/>
              <a:ext cx="571504" cy="57150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600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5614" name="组合 30"/>
          <p:cNvGrpSpPr/>
          <p:nvPr/>
        </p:nvGrpSpPr>
        <p:grpSpPr bwMode="auto">
          <a:xfrm>
            <a:off x="3667125" y="2345636"/>
            <a:ext cx="1714499" cy="1046632"/>
            <a:chOff x="0" y="-260822"/>
            <a:chExt cx="1714511" cy="1046640"/>
          </a:xfrm>
        </p:grpSpPr>
        <p:grpSp>
          <p:nvGrpSpPr>
            <p:cNvPr id="25615" name="组合 31"/>
            <p:cNvGrpSpPr/>
            <p:nvPr/>
          </p:nvGrpSpPr>
          <p:grpSpPr bwMode="auto">
            <a:xfrm>
              <a:off x="0" y="-260822"/>
              <a:ext cx="642942" cy="928694"/>
              <a:chOff x="0" y="-260822"/>
              <a:chExt cx="642942" cy="928694"/>
            </a:xfrm>
          </p:grpSpPr>
          <p:sp>
            <p:nvSpPr>
              <p:cNvPr id="25616" name="TextBox 20"/>
              <p:cNvSpPr txBox="1">
                <a:spLocks noChangeArrowheads="1"/>
              </p:cNvSpPr>
              <p:nvPr/>
            </p:nvSpPr>
            <p:spPr bwMode="auto">
              <a:xfrm>
                <a:off x="0" y="-260822"/>
                <a:ext cx="642942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6</a:t>
                </a:r>
              </a:p>
            </p:txBody>
          </p:sp>
          <p:cxnSp>
            <p:nvCxnSpPr>
              <p:cNvPr id="25617" name="直接连接符 21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18" name="组合 32"/>
            <p:cNvGrpSpPr/>
            <p:nvPr/>
          </p:nvGrpSpPr>
          <p:grpSpPr bwMode="auto">
            <a:xfrm>
              <a:off x="1071570" y="-260822"/>
              <a:ext cx="642941" cy="928694"/>
              <a:chOff x="0" y="-260822"/>
              <a:chExt cx="642941" cy="928694"/>
            </a:xfrm>
          </p:grpSpPr>
          <p:sp>
            <p:nvSpPr>
              <p:cNvPr id="25619" name="TextBox 18"/>
              <p:cNvSpPr txBox="1">
                <a:spLocks noChangeArrowheads="1"/>
              </p:cNvSpPr>
              <p:nvPr/>
            </p:nvSpPr>
            <p:spPr bwMode="auto">
              <a:xfrm>
                <a:off x="0" y="-260822"/>
                <a:ext cx="642941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8</a:t>
                </a:r>
              </a:p>
            </p:txBody>
          </p:sp>
          <p:cxnSp>
            <p:nvCxnSpPr>
              <p:cNvPr id="25620" name="直接连接符 19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" name="椭圆 33"/>
            <p:cNvSpPr>
              <a:spLocks noChangeArrowheads="1"/>
            </p:cNvSpPr>
            <p:nvPr/>
          </p:nvSpPr>
          <p:spPr bwMode="auto">
            <a:xfrm>
              <a:off x="571504" y="214314"/>
              <a:ext cx="571504" cy="57150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600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5622" name="组合 38"/>
          <p:cNvGrpSpPr/>
          <p:nvPr/>
        </p:nvGrpSpPr>
        <p:grpSpPr bwMode="auto">
          <a:xfrm>
            <a:off x="5953125" y="2388807"/>
            <a:ext cx="1714499" cy="1057957"/>
            <a:chOff x="0" y="-272147"/>
            <a:chExt cx="1714511" cy="1057965"/>
          </a:xfrm>
        </p:grpSpPr>
        <p:grpSp>
          <p:nvGrpSpPr>
            <p:cNvPr id="25623" name="组合 39"/>
            <p:cNvGrpSpPr/>
            <p:nvPr/>
          </p:nvGrpSpPr>
          <p:grpSpPr bwMode="auto">
            <a:xfrm>
              <a:off x="0" y="-272147"/>
              <a:ext cx="642942" cy="928694"/>
              <a:chOff x="0" y="-272147"/>
              <a:chExt cx="642942" cy="928694"/>
            </a:xfrm>
          </p:grpSpPr>
          <p:sp>
            <p:nvSpPr>
              <p:cNvPr id="25624" name="TextBox 28"/>
              <p:cNvSpPr txBox="1">
                <a:spLocks noChangeArrowheads="1"/>
              </p:cNvSpPr>
              <p:nvPr/>
            </p:nvSpPr>
            <p:spPr bwMode="auto">
              <a:xfrm>
                <a:off x="0" y="-272147"/>
                <a:ext cx="642942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</p:txBody>
          </p:sp>
          <p:cxnSp>
            <p:nvCxnSpPr>
              <p:cNvPr id="25625" name="直接连接符 29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26" name="组合 40"/>
            <p:cNvGrpSpPr/>
            <p:nvPr/>
          </p:nvGrpSpPr>
          <p:grpSpPr bwMode="auto">
            <a:xfrm>
              <a:off x="1071570" y="-272147"/>
              <a:ext cx="642941" cy="928694"/>
              <a:chOff x="0" y="-272147"/>
              <a:chExt cx="642941" cy="928694"/>
            </a:xfrm>
          </p:grpSpPr>
          <p:sp>
            <p:nvSpPr>
              <p:cNvPr id="25627" name="TextBox 26"/>
              <p:cNvSpPr txBox="1">
                <a:spLocks noChangeArrowheads="1"/>
              </p:cNvSpPr>
              <p:nvPr/>
            </p:nvSpPr>
            <p:spPr bwMode="auto">
              <a:xfrm>
                <a:off x="0" y="-272147"/>
                <a:ext cx="642941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cxnSp>
            <p:nvCxnSpPr>
              <p:cNvPr id="25628" name="直接连接符 27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7" name="椭圆 25"/>
            <p:cNvSpPr>
              <a:spLocks noChangeArrowheads="1"/>
            </p:cNvSpPr>
            <p:nvPr/>
          </p:nvSpPr>
          <p:spPr bwMode="auto">
            <a:xfrm>
              <a:off x="571504" y="214314"/>
              <a:ext cx="571504" cy="57150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600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25630" name="组合 46"/>
          <p:cNvGrpSpPr/>
          <p:nvPr/>
        </p:nvGrpSpPr>
        <p:grpSpPr bwMode="auto">
          <a:xfrm>
            <a:off x="8310562" y="2321623"/>
            <a:ext cx="1714499" cy="1107281"/>
            <a:chOff x="46721" y="-321471"/>
            <a:chExt cx="1714511" cy="1107289"/>
          </a:xfrm>
        </p:grpSpPr>
        <p:grpSp>
          <p:nvGrpSpPr>
            <p:cNvPr id="25631" name="组合 47"/>
            <p:cNvGrpSpPr/>
            <p:nvPr/>
          </p:nvGrpSpPr>
          <p:grpSpPr bwMode="auto">
            <a:xfrm>
              <a:off x="46721" y="-321471"/>
              <a:ext cx="642942" cy="928694"/>
              <a:chOff x="46721" y="-321471"/>
              <a:chExt cx="642942" cy="928694"/>
            </a:xfrm>
          </p:grpSpPr>
          <p:sp>
            <p:nvSpPr>
              <p:cNvPr id="25632" name="TextBox 36"/>
              <p:cNvSpPr txBox="1">
                <a:spLocks noChangeArrowheads="1"/>
              </p:cNvSpPr>
              <p:nvPr/>
            </p:nvSpPr>
            <p:spPr bwMode="auto">
              <a:xfrm>
                <a:off x="46721" y="-321471"/>
                <a:ext cx="642942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30</a:t>
                </a:r>
              </a:p>
            </p:txBody>
          </p:sp>
          <p:cxnSp>
            <p:nvCxnSpPr>
              <p:cNvPr id="25633" name="直接连接符 37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4" name="组合 48"/>
            <p:cNvGrpSpPr/>
            <p:nvPr/>
          </p:nvGrpSpPr>
          <p:grpSpPr bwMode="auto">
            <a:xfrm>
              <a:off x="1118291" y="-321471"/>
              <a:ext cx="642941" cy="928694"/>
              <a:chOff x="46721" y="-321471"/>
              <a:chExt cx="642941" cy="928694"/>
            </a:xfrm>
          </p:grpSpPr>
          <p:sp>
            <p:nvSpPr>
              <p:cNvPr id="25635" name="TextBox 34"/>
              <p:cNvSpPr txBox="1">
                <a:spLocks noChangeArrowheads="1"/>
              </p:cNvSpPr>
              <p:nvPr/>
            </p:nvSpPr>
            <p:spPr bwMode="auto">
              <a:xfrm>
                <a:off x="46721" y="-321471"/>
                <a:ext cx="642941" cy="928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  <a:p>
                <a:pPr algn="ctr" eaLnBrk="0" hangingPunct="0">
                  <a:lnSpc>
                    <a:spcPct val="200000"/>
                  </a:lnSpc>
                </a:pPr>
                <a:r>
                  <a:rPr lang="en-US" altLang="zh-CN" sz="240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15</a:t>
                </a:r>
              </a:p>
            </p:txBody>
          </p:sp>
          <p:cxnSp>
            <p:nvCxnSpPr>
              <p:cNvPr id="25636" name="直接连接符 35"/>
              <p:cNvCxnSpPr>
                <a:cxnSpLocks noChangeShapeType="1"/>
              </p:cNvCxnSpPr>
              <p:nvPr/>
            </p:nvCxnSpPr>
            <p:spPr bwMode="auto">
              <a:xfrm>
                <a:off x="142876" y="500066"/>
                <a:ext cx="3571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" name="椭圆 33"/>
            <p:cNvSpPr>
              <a:spLocks noChangeArrowheads="1"/>
            </p:cNvSpPr>
            <p:nvPr/>
          </p:nvSpPr>
          <p:spPr bwMode="auto">
            <a:xfrm>
              <a:off x="571504" y="214314"/>
              <a:ext cx="571504" cy="57150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200000"/>
                </a:lnSpc>
                <a:buFont typeface="Arial" panose="020B0604020202020204" pitchFamily="34" charset="0"/>
                <a:buNone/>
                <a:defRPr/>
              </a:pPr>
              <a:endParaRPr lang="zh-CN" altLang="en-US" sz="3600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40" name="TextBox 38"/>
          <p:cNvSpPr txBox="1">
            <a:spLocks noChangeArrowheads="1"/>
          </p:cNvSpPr>
          <p:nvPr/>
        </p:nvSpPr>
        <p:spPr bwMode="auto">
          <a:xfrm>
            <a:off x="1952626" y="2654300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41" name="TextBox 39"/>
          <p:cNvSpPr txBox="1">
            <a:spLocks noChangeArrowheads="1"/>
          </p:cNvSpPr>
          <p:nvPr/>
        </p:nvSpPr>
        <p:spPr bwMode="auto">
          <a:xfrm>
            <a:off x="4280221" y="2616994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6524626" y="2670175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8866871" y="2659087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＝</a:t>
            </a:r>
          </a:p>
        </p:txBody>
      </p:sp>
      <p:sp>
        <p:nvSpPr>
          <p:cNvPr id="44" name="椭圆 42"/>
          <p:cNvSpPr>
            <a:spLocks noChangeArrowheads="1"/>
          </p:cNvSpPr>
          <p:nvPr/>
        </p:nvSpPr>
        <p:spPr bwMode="auto">
          <a:xfrm>
            <a:off x="2025650" y="1751719"/>
            <a:ext cx="431800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anchor="ctr"/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>
              <a:solidFill>
                <a:srgbClr val="FFFFFF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5" name="TextBox 43"/>
          <p:cNvSpPr txBox="1">
            <a:spLocks noChangeArrowheads="1"/>
          </p:cNvSpPr>
          <p:nvPr/>
        </p:nvSpPr>
        <p:spPr bwMode="auto">
          <a:xfrm>
            <a:off x="1247775" y="3798889"/>
            <a:ext cx="87058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说一说，应该怎样比较分数的大小？</a:t>
            </a: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00000"/>
              </a:lnSpc>
            </a:pP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1409700" y="4584701"/>
            <a:ext cx="96583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分母相同的，分子大的比较大；分子相同的，分母小的比较大。分母不同的，通分后再进行比较。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文本框 3"/>
          <p:cNvSpPr txBox="1">
            <a:spLocks noChangeArrowheads="1"/>
          </p:cNvSpPr>
          <p:nvPr/>
        </p:nvSpPr>
        <p:spPr bwMode="auto">
          <a:xfrm>
            <a:off x="1163638" y="1136650"/>
            <a:ext cx="10298112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例 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 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                                                （       ）                        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976313" y="3429000"/>
            <a:ext cx="10542587" cy="1474432"/>
            <a:chOff x="1378" y="6000"/>
            <a:chExt cx="16602" cy="2323"/>
          </a:xfrm>
        </p:grpSpPr>
        <p:pic>
          <p:nvPicPr>
            <p:cNvPr id="26627" name="图片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" y="6563"/>
              <a:ext cx="2345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8" name="文本框 5"/>
            <p:cNvSpPr txBox="1">
              <a:spLocks noChangeArrowheads="1"/>
            </p:cNvSpPr>
            <p:nvPr/>
          </p:nvSpPr>
          <p:spPr bwMode="auto">
            <a:xfrm>
              <a:off x="1378" y="6000"/>
              <a:ext cx="16602" cy="2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                 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        </a:t>
              </a:r>
              <a:r>
                <a:rPr lang="zh-CN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此题错在没有按照通分的方法通分，改变了原分数的大小。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66748" y="1875203"/>
            <a:ext cx="1160462" cy="72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√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366748" y="1905328"/>
            <a:ext cx="116205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×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72891" y="2162223"/>
            <a:ext cx="2486025" cy="735651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解答错误</a:t>
            </a:r>
          </a:p>
        </p:txBody>
      </p:sp>
      <p:pic>
        <p:nvPicPr>
          <p:cNvPr id="26633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336675"/>
            <a:ext cx="6825410" cy="69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3" grpId="0" bldLvl="0" animBg="1"/>
      <p:bldP spid="3" grpId="1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2"/>
          <p:cNvSpPr txBox="1">
            <a:spLocks noChangeArrowheads="1"/>
          </p:cNvSpPr>
          <p:nvPr/>
        </p:nvSpPr>
        <p:spPr bwMode="auto">
          <a:xfrm>
            <a:off x="1219200" y="998539"/>
            <a:ext cx="847725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把下面每组中的两个分数通分。</a:t>
            </a:r>
          </a:p>
        </p:txBody>
      </p:sp>
      <p:sp>
        <p:nvSpPr>
          <p:cNvPr id="27651" name="TextBox 46"/>
          <p:cNvSpPr txBox="1">
            <a:spLocks noChangeArrowheads="1"/>
          </p:cNvSpPr>
          <p:nvPr/>
        </p:nvSpPr>
        <p:spPr bwMode="auto">
          <a:xfrm>
            <a:off x="1712914" y="1966166"/>
            <a:ext cx="6429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</a:p>
        </p:txBody>
      </p:sp>
      <p:cxnSp>
        <p:nvCxnSpPr>
          <p:cNvPr id="27652" name="直接连接符 47"/>
          <p:cNvCxnSpPr>
            <a:cxnSpLocks noChangeShapeType="1"/>
          </p:cNvCxnSpPr>
          <p:nvPr/>
        </p:nvCxnSpPr>
        <p:spPr bwMode="auto">
          <a:xfrm>
            <a:off x="1855789" y="2610691"/>
            <a:ext cx="357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3" name="TextBox 48"/>
          <p:cNvSpPr txBox="1">
            <a:spLocks noChangeArrowheads="1"/>
          </p:cNvSpPr>
          <p:nvPr/>
        </p:nvSpPr>
        <p:spPr bwMode="auto">
          <a:xfrm>
            <a:off x="2212975" y="2315416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</a:p>
        </p:txBody>
      </p:sp>
      <p:sp>
        <p:nvSpPr>
          <p:cNvPr id="27654" name="TextBox 49"/>
          <p:cNvSpPr txBox="1">
            <a:spLocks noChangeArrowheads="1"/>
          </p:cNvSpPr>
          <p:nvPr/>
        </p:nvSpPr>
        <p:spPr bwMode="auto">
          <a:xfrm>
            <a:off x="2679700" y="1962991"/>
            <a:ext cx="642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</a:p>
        </p:txBody>
      </p:sp>
      <p:cxnSp>
        <p:nvCxnSpPr>
          <p:cNvPr id="27655" name="直接连接符 50"/>
          <p:cNvCxnSpPr>
            <a:cxnSpLocks noChangeShapeType="1"/>
          </p:cNvCxnSpPr>
          <p:nvPr/>
        </p:nvCxnSpPr>
        <p:spPr bwMode="auto">
          <a:xfrm>
            <a:off x="2836864" y="2610691"/>
            <a:ext cx="357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6" name="组合 52"/>
          <p:cNvGrpSpPr/>
          <p:nvPr/>
        </p:nvGrpSpPr>
        <p:grpSpPr bwMode="auto">
          <a:xfrm>
            <a:off x="3641726" y="1966166"/>
            <a:ext cx="1573213" cy="928688"/>
            <a:chOff x="0" y="-143512"/>
            <a:chExt cx="1572272" cy="928694"/>
          </a:xfrm>
        </p:grpSpPr>
        <p:sp>
          <p:nvSpPr>
            <p:cNvPr id="27657" name="TextBox 53"/>
            <p:cNvSpPr txBox="1">
              <a:spLocks noChangeArrowheads="1"/>
            </p:cNvSpPr>
            <p:nvPr/>
          </p:nvSpPr>
          <p:spPr bwMode="auto">
            <a:xfrm>
              <a:off x="0" y="-143512"/>
              <a:ext cx="642941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7</a:t>
              </a:r>
            </a:p>
          </p:txBody>
        </p:sp>
        <p:cxnSp>
          <p:nvCxnSpPr>
            <p:cNvPr id="27658" name="直接连接符 54"/>
            <p:cNvCxnSpPr>
              <a:cxnSpLocks noChangeShapeType="1"/>
            </p:cNvCxnSpPr>
            <p:nvPr/>
          </p:nvCxnSpPr>
          <p:spPr bwMode="auto">
            <a:xfrm>
              <a:off x="142876" y="500066"/>
              <a:ext cx="3571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59" name="TextBox 55"/>
            <p:cNvSpPr txBox="1">
              <a:spLocks noChangeArrowheads="1"/>
            </p:cNvSpPr>
            <p:nvPr/>
          </p:nvSpPr>
          <p:spPr bwMode="auto">
            <a:xfrm>
              <a:off x="453076" y="166371"/>
              <a:ext cx="57150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</a:p>
          </p:txBody>
        </p:sp>
        <p:sp>
          <p:nvSpPr>
            <p:cNvPr id="27660" name="TextBox 56"/>
            <p:cNvSpPr txBox="1">
              <a:spLocks noChangeArrowheads="1"/>
            </p:cNvSpPr>
            <p:nvPr/>
          </p:nvSpPr>
          <p:spPr bwMode="auto">
            <a:xfrm>
              <a:off x="929329" y="-143512"/>
              <a:ext cx="642943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9</a:t>
              </a:r>
            </a:p>
          </p:txBody>
        </p:sp>
        <p:cxnSp>
          <p:nvCxnSpPr>
            <p:cNvPr id="27661" name="直接连接符 57"/>
            <p:cNvCxnSpPr>
              <a:cxnSpLocks noChangeShapeType="1"/>
            </p:cNvCxnSpPr>
            <p:nvPr/>
          </p:nvCxnSpPr>
          <p:spPr bwMode="auto">
            <a:xfrm>
              <a:off x="1072206" y="500066"/>
              <a:ext cx="3571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62" name="组合 58"/>
          <p:cNvGrpSpPr/>
          <p:nvPr/>
        </p:nvGrpSpPr>
        <p:grpSpPr bwMode="auto">
          <a:xfrm>
            <a:off x="5784850" y="1966166"/>
            <a:ext cx="1682750" cy="928688"/>
            <a:chOff x="0" y="-143512"/>
            <a:chExt cx="1682127" cy="928694"/>
          </a:xfrm>
        </p:grpSpPr>
        <p:sp>
          <p:nvSpPr>
            <p:cNvPr id="27663" name="TextBox 59"/>
            <p:cNvSpPr txBox="1">
              <a:spLocks noChangeArrowheads="1"/>
            </p:cNvSpPr>
            <p:nvPr/>
          </p:nvSpPr>
          <p:spPr bwMode="auto">
            <a:xfrm>
              <a:off x="0" y="-143512"/>
              <a:ext cx="642941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9</a:t>
              </a:r>
            </a:p>
          </p:txBody>
        </p:sp>
        <p:cxnSp>
          <p:nvCxnSpPr>
            <p:cNvPr id="27664" name="直接连接符 60"/>
            <p:cNvCxnSpPr>
              <a:cxnSpLocks noChangeShapeType="1"/>
            </p:cNvCxnSpPr>
            <p:nvPr/>
          </p:nvCxnSpPr>
          <p:spPr bwMode="auto">
            <a:xfrm>
              <a:off x="142876" y="500066"/>
              <a:ext cx="3571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5" name="TextBox 61"/>
            <p:cNvSpPr txBox="1">
              <a:spLocks noChangeArrowheads="1"/>
            </p:cNvSpPr>
            <p:nvPr/>
          </p:nvSpPr>
          <p:spPr bwMode="auto">
            <a:xfrm>
              <a:off x="434344" y="147320"/>
              <a:ext cx="539119" cy="58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</a:p>
          </p:txBody>
        </p:sp>
        <p:sp>
          <p:nvSpPr>
            <p:cNvPr id="27666" name="TextBox 62"/>
            <p:cNvSpPr txBox="1">
              <a:spLocks noChangeArrowheads="1"/>
            </p:cNvSpPr>
            <p:nvPr/>
          </p:nvSpPr>
          <p:spPr bwMode="auto">
            <a:xfrm>
              <a:off x="929012" y="-143512"/>
              <a:ext cx="753115" cy="928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7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18</a:t>
              </a:r>
            </a:p>
          </p:txBody>
        </p:sp>
        <p:cxnSp>
          <p:nvCxnSpPr>
            <p:cNvPr id="27667" name="直接连接符 63"/>
            <p:cNvCxnSpPr>
              <a:cxnSpLocks noChangeShapeType="1"/>
            </p:cNvCxnSpPr>
            <p:nvPr/>
          </p:nvCxnSpPr>
          <p:spPr bwMode="auto">
            <a:xfrm>
              <a:off x="1072206" y="500066"/>
              <a:ext cx="4680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68" name="组合 64"/>
          <p:cNvGrpSpPr/>
          <p:nvPr/>
        </p:nvGrpSpPr>
        <p:grpSpPr bwMode="auto">
          <a:xfrm>
            <a:off x="7927975" y="1955054"/>
            <a:ext cx="1644650" cy="939800"/>
            <a:chOff x="0" y="-155576"/>
            <a:chExt cx="1644028" cy="940758"/>
          </a:xfrm>
        </p:grpSpPr>
        <p:sp>
          <p:nvSpPr>
            <p:cNvPr id="27669" name="TextBox 65"/>
            <p:cNvSpPr txBox="1">
              <a:spLocks noChangeArrowheads="1"/>
            </p:cNvSpPr>
            <p:nvPr/>
          </p:nvSpPr>
          <p:spPr bwMode="auto">
            <a:xfrm>
              <a:off x="0" y="-155576"/>
              <a:ext cx="642941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</p:txBody>
        </p:sp>
        <p:cxnSp>
          <p:nvCxnSpPr>
            <p:cNvPr id="27670" name="直接连接符 66"/>
            <p:cNvCxnSpPr>
              <a:cxnSpLocks noChangeShapeType="1"/>
            </p:cNvCxnSpPr>
            <p:nvPr/>
          </p:nvCxnSpPr>
          <p:spPr bwMode="auto">
            <a:xfrm>
              <a:off x="142876" y="500066"/>
              <a:ext cx="3571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1" name="TextBox 67"/>
            <p:cNvSpPr txBox="1">
              <a:spLocks noChangeArrowheads="1"/>
            </p:cNvSpPr>
            <p:nvPr/>
          </p:nvSpPr>
          <p:spPr bwMode="auto">
            <a:xfrm>
              <a:off x="529912" y="135257"/>
              <a:ext cx="57150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</a:p>
          </p:txBody>
        </p:sp>
        <p:sp>
          <p:nvSpPr>
            <p:cNvPr id="27672" name="TextBox 68"/>
            <p:cNvSpPr txBox="1">
              <a:spLocks noChangeArrowheads="1"/>
            </p:cNvSpPr>
            <p:nvPr/>
          </p:nvSpPr>
          <p:spPr bwMode="auto">
            <a:xfrm>
              <a:off x="1001085" y="-143512"/>
              <a:ext cx="642943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9</a:t>
              </a:r>
            </a:p>
          </p:txBody>
        </p:sp>
        <p:cxnSp>
          <p:nvCxnSpPr>
            <p:cNvPr id="27673" name="直接连接符 69"/>
            <p:cNvCxnSpPr>
              <a:cxnSpLocks noChangeShapeType="1"/>
            </p:cNvCxnSpPr>
            <p:nvPr/>
          </p:nvCxnSpPr>
          <p:spPr bwMode="auto">
            <a:xfrm>
              <a:off x="1143962" y="500066"/>
              <a:ext cx="3571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组合 66"/>
          <p:cNvGrpSpPr/>
          <p:nvPr/>
        </p:nvGrpSpPr>
        <p:grpSpPr bwMode="auto">
          <a:xfrm>
            <a:off x="1674815" y="3472597"/>
            <a:ext cx="7754936" cy="1015558"/>
            <a:chOff x="533507" y="2987091"/>
            <a:chExt cx="7754734" cy="1016447"/>
          </a:xfrm>
        </p:grpSpPr>
        <p:grpSp>
          <p:nvGrpSpPr>
            <p:cNvPr id="27675" name="组合 51"/>
            <p:cNvGrpSpPr/>
            <p:nvPr/>
          </p:nvGrpSpPr>
          <p:grpSpPr bwMode="auto">
            <a:xfrm>
              <a:off x="533507" y="2987091"/>
              <a:ext cx="3548918" cy="992646"/>
              <a:chOff x="533507" y="2987091"/>
              <a:chExt cx="3548918" cy="992646"/>
            </a:xfrm>
          </p:grpSpPr>
          <p:grpSp>
            <p:nvGrpSpPr>
              <p:cNvPr id="27676" name="组合 45"/>
              <p:cNvGrpSpPr/>
              <p:nvPr/>
            </p:nvGrpSpPr>
            <p:grpSpPr bwMode="auto">
              <a:xfrm>
                <a:off x="1333586" y="3020908"/>
                <a:ext cx="1600158" cy="928664"/>
                <a:chOff x="1676486" y="3154258"/>
                <a:chExt cx="1600158" cy="928664"/>
              </a:xfrm>
            </p:grpSpPr>
            <p:sp>
              <p:nvSpPr>
                <p:cNvPr id="27677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1676486" y="3154258"/>
                  <a:ext cx="1600158" cy="9286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 ×4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 ×4</a:t>
                  </a:r>
                </a:p>
              </p:txBody>
            </p:sp>
            <p:cxnSp>
              <p:nvCxnSpPr>
                <p:cNvPr id="27678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1861263" y="3606137"/>
                  <a:ext cx="12191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7679" name="组合 50"/>
              <p:cNvGrpSpPr/>
              <p:nvPr/>
            </p:nvGrpSpPr>
            <p:grpSpPr bwMode="auto">
              <a:xfrm>
                <a:off x="533507" y="3035199"/>
                <a:ext cx="642921" cy="928665"/>
                <a:chOff x="533507" y="3063774"/>
                <a:chExt cx="642921" cy="928665"/>
              </a:xfrm>
            </p:grpSpPr>
            <p:sp>
              <p:nvSpPr>
                <p:cNvPr id="27680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533507" y="3063774"/>
                  <a:ext cx="642921" cy="928665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</a:t>
                  </a:r>
                </a:p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</a:t>
                  </a:r>
                </a:p>
              </p:txBody>
            </p:sp>
            <p:cxnSp>
              <p:nvCxnSpPr>
                <p:cNvPr id="27681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676376" y="3519779"/>
                  <a:ext cx="36000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7682" name="TextBox 41"/>
              <p:cNvSpPr txBox="1">
                <a:spLocks noChangeArrowheads="1"/>
              </p:cNvSpPr>
              <p:nvPr/>
            </p:nvSpPr>
            <p:spPr bwMode="auto">
              <a:xfrm>
                <a:off x="1078453" y="2994807"/>
                <a:ext cx="685782" cy="73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sp>
            <p:nvSpPr>
              <p:cNvPr id="27683" name="TextBox 46"/>
              <p:cNvSpPr txBox="1">
                <a:spLocks noChangeArrowheads="1"/>
              </p:cNvSpPr>
              <p:nvPr/>
            </p:nvSpPr>
            <p:spPr bwMode="auto">
              <a:xfrm>
                <a:off x="2721290" y="2987091"/>
                <a:ext cx="685782" cy="73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grpSp>
            <p:nvGrpSpPr>
              <p:cNvPr id="27684" name="组合 49"/>
              <p:cNvGrpSpPr/>
              <p:nvPr/>
            </p:nvGrpSpPr>
            <p:grpSpPr bwMode="auto">
              <a:xfrm>
                <a:off x="3039782" y="3050753"/>
                <a:ext cx="1042643" cy="928984"/>
                <a:chOff x="3144557" y="3174578"/>
                <a:chExt cx="1042643" cy="928984"/>
              </a:xfrm>
            </p:grpSpPr>
            <p:sp>
              <p:nvSpPr>
                <p:cNvPr id="27685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144557" y="3174578"/>
                  <a:ext cx="1042643" cy="928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20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24</a:t>
                  </a:r>
                </a:p>
              </p:txBody>
            </p:sp>
            <p:cxnSp>
              <p:nvCxnSpPr>
                <p:cNvPr id="27686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3379501" y="3594709"/>
                  <a:ext cx="539986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7687" name="组合 52"/>
            <p:cNvGrpSpPr/>
            <p:nvPr/>
          </p:nvGrpSpPr>
          <p:grpSpPr bwMode="auto">
            <a:xfrm>
              <a:off x="4643436" y="3002432"/>
              <a:ext cx="3644805" cy="1001106"/>
              <a:chOff x="533521" y="2973857"/>
              <a:chExt cx="3644805" cy="1001106"/>
            </a:xfrm>
          </p:grpSpPr>
          <p:grpSp>
            <p:nvGrpSpPr>
              <p:cNvPr id="27688" name="组合 53"/>
              <p:cNvGrpSpPr/>
              <p:nvPr/>
            </p:nvGrpSpPr>
            <p:grpSpPr bwMode="auto">
              <a:xfrm>
                <a:off x="1347570" y="3046296"/>
                <a:ext cx="1600158" cy="928667"/>
                <a:chOff x="1690470" y="3179646"/>
                <a:chExt cx="1600158" cy="928667"/>
              </a:xfrm>
            </p:grpSpPr>
            <p:sp>
              <p:nvSpPr>
                <p:cNvPr id="27689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1690470" y="3179646"/>
                  <a:ext cx="1600158" cy="9286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 ×3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8 ×3</a:t>
                  </a:r>
                </a:p>
              </p:txBody>
            </p:sp>
            <p:cxnSp>
              <p:nvCxnSpPr>
                <p:cNvPr id="27690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1891106" y="3590264"/>
                  <a:ext cx="12191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7691" name="组合 54"/>
              <p:cNvGrpSpPr/>
              <p:nvPr/>
            </p:nvGrpSpPr>
            <p:grpSpPr bwMode="auto">
              <a:xfrm>
                <a:off x="533521" y="3030741"/>
                <a:ext cx="642920" cy="928666"/>
                <a:chOff x="533521" y="3059316"/>
                <a:chExt cx="642920" cy="928666"/>
              </a:xfrm>
            </p:grpSpPr>
            <p:sp>
              <p:nvSpPr>
                <p:cNvPr id="27692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533521" y="3059316"/>
                  <a:ext cx="642920" cy="928666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</a:t>
                  </a:r>
                </a:p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8</a:t>
                  </a:r>
                </a:p>
              </p:txBody>
            </p:sp>
            <p:cxnSp>
              <p:nvCxnSpPr>
                <p:cNvPr id="27693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676376" y="3477869"/>
                  <a:ext cx="36000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7694" name="TextBox 55"/>
              <p:cNvSpPr txBox="1">
                <a:spLocks noChangeArrowheads="1"/>
              </p:cNvSpPr>
              <p:nvPr/>
            </p:nvSpPr>
            <p:spPr bwMode="auto">
              <a:xfrm>
                <a:off x="1033758" y="2973858"/>
                <a:ext cx="685782" cy="73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sp>
            <p:nvSpPr>
              <p:cNvPr id="27695" name="TextBox 56"/>
              <p:cNvSpPr txBox="1">
                <a:spLocks noChangeArrowheads="1"/>
              </p:cNvSpPr>
              <p:nvPr/>
            </p:nvSpPr>
            <p:spPr bwMode="auto">
              <a:xfrm>
                <a:off x="2770359" y="2973857"/>
                <a:ext cx="685782" cy="73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grpSp>
            <p:nvGrpSpPr>
              <p:cNvPr id="27696" name="组合 59"/>
              <p:cNvGrpSpPr/>
              <p:nvPr/>
            </p:nvGrpSpPr>
            <p:grpSpPr bwMode="auto">
              <a:xfrm>
                <a:off x="3095679" y="3044393"/>
                <a:ext cx="1082647" cy="928984"/>
                <a:chOff x="3200454" y="3168218"/>
                <a:chExt cx="1082647" cy="928984"/>
              </a:xfrm>
            </p:grpSpPr>
            <p:sp>
              <p:nvSpPr>
                <p:cNvPr id="27697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200454" y="3168218"/>
                  <a:ext cx="1082647" cy="928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21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24</a:t>
                  </a:r>
                </a:p>
              </p:txBody>
            </p:sp>
            <p:cxnSp>
              <p:nvCxnSpPr>
                <p:cNvPr id="27698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3439187" y="3552799"/>
                  <a:ext cx="539986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" name="组合 66"/>
          <p:cNvGrpSpPr/>
          <p:nvPr/>
        </p:nvGrpSpPr>
        <p:grpSpPr bwMode="auto">
          <a:xfrm>
            <a:off x="1702451" y="4978978"/>
            <a:ext cx="7602430" cy="973331"/>
            <a:chOff x="513518" y="3007846"/>
            <a:chExt cx="7602547" cy="973887"/>
          </a:xfrm>
        </p:grpSpPr>
        <p:grpSp>
          <p:nvGrpSpPr>
            <p:cNvPr id="27700" name="组合 51"/>
            <p:cNvGrpSpPr/>
            <p:nvPr/>
          </p:nvGrpSpPr>
          <p:grpSpPr bwMode="auto">
            <a:xfrm>
              <a:off x="513518" y="3007846"/>
              <a:ext cx="3564794" cy="973887"/>
              <a:chOff x="513518" y="3007846"/>
              <a:chExt cx="3564794" cy="973887"/>
            </a:xfrm>
          </p:grpSpPr>
          <p:grpSp>
            <p:nvGrpSpPr>
              <p:cNvPr id="27701" name="组合 45"/>
              <p:cNvGrpSpPr/>
              <p:nvPr/>
            </p:nvGrpSpPr>
            <p:grpSpPr bwMode="auto">
              <a:xfrm>
                <a:off x="1313597" y="3038779"/>
                <a:ext cx="1600158" cy="928667"/>
                <a:chOff x="1656497" y="3172129"/>
                <a:chExt cx="1600158" cy="928667"/>
              </a:xfrm>
            </p:grpSpPr>
            <p:sp>
              <p:nvSpPr>
                <p:cNvPr id="27702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1656497" y="3172129"/>
                  <a:ext cx="1600158" cy="9286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3 ×9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 ×9</a:t>
                  </a:r>
                </a:p>
              </p:txBody>
            </p:sp>
            <p:cxnSp>
              <p:nvCxnSpPr>
                <p:cNvPr id="27703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1891106" y="3592167"/>
                  <a:ext cx="12191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7704" name="组合 50"/>
              <p:cNvGrpSpPr/>
              <p:nvPr/>
            </p:nvGrpSpPr>
            <p:grpSpPr bwMode="auto">
              <a:xfrm>
                <a:off x="513518" y="3053067"/>
                <a:ext cx="642921" cy="928666"/>
                <a:chOff x="513518" y="3081642"/>
                <a:chExt cx="642921" cy="928666"/>
              </a:xfrm>
            </p:grpSpPr>
            <p:sp>
              <p:nvSpPr>
                <p:cNvPr id="27705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513518" y="3081642"/>
                  <a:ext cx="642921" cy="928666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3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</a:t>
                  </a:r>
                </a:p>
              </p:txBody>
            </p:sp>
            <p:cxnSp>
              <p:nvCxnSpPr>
                <p:cNvPr id="27706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676376" y="3519779"/>
                  <a:ext cx="36000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7707" name="TextBox 41"/>
              <p:cNvSpPr txBox="1">
                <a:spLocks noChangeArrowheads="1"/>
              </p:cNvSpPr>
              <p:nvPr/>
            </p:nvSpPr>
            <p:spPr bwMode="auto">
              <a:xfrm>
                <a:off x="1080009" y="3007846"/>
                <a:ext cx="685782" cy="736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sp>
            <p:nvSpPr>
              <p:cNvPr id="27708" name="TextBox 46"/>
              <p:cNvSpPr txBox="1">
                <a:spLocks noChangeArrowheads="1"/>
              </p:cNvSpPr>
              <p:nvPr/>
            </p:nvSpPr>
            <p:spPr bwMode="auto">
              <a:xfrm>
                <a:off x="2818637" y="3007847"/>
                <a:ext cx="685782" cy="736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grpSp>
            <p:nvGrpSpPr>
              <p:cNvPr id="27709" name="组合 49"/>
              <p:cNvGrpSpPr/>
              <p:nvPr/>
            </p:nvGrpSpPr>
            <p:grpSpPr bwMode="auto">
              <a:xfrm>
                <a:off x="3075673" y="3026712"/>
                <a:ext cx="1002639" cy="928984"/>
                <a:chOff x="3180448" y="3150537"/>
                <a:chExt cx="1002639" cy="928984"/>
              </a:xfrm>
            </p:grpSpPr>
            <p:sp>
              <p:nvSpPr>
                <p:cNvPr id="27710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180448" y="3150537"/>
                  <a:ext cx="1002639" cy="928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27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63</a:t>
                  </a:r>
                </a:p>
              </p:txBody>
            </p:sp>
            <p:cxnSp>
              <p:nvCxnSpPr>
                <p:cNvPr id="27711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3439187" y="3580739"/>
                  <a:ext cx="503987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7712" name="组合 52"/>
            <p:cNvGrpSpPr/>
            <p:nvPr/>
          </p:nvGrpSpPr>
          <p:grpSpPr bwMode="auto">
            <a:xfrm>
              <a:off x="4620481" y="3007846"/>
              <a:ext cx="3495584" cy="960553"/>
              <a:chOff x="510566" y="2979271"/>
              <a:chExt cx="3495584" cy="960553"/>
            </a:xfrm>
          </p:grpSpPr>
          <p:grpSp>
            <p:nvGrpSpPr>
              <p:cNvPr id="27713" name="组合 53"/>
              <p:cNvGrpSpPr/>
              <p:nvPr/>
            </p:nvGrpSpPr>
            <p:grpSpPr bwMode="auto">
              <a:xfrm>
                <a:off x="1309376" y="3011157"/>
                <a:ext cx="1600158" cy="928667"/>
                <a:chOff x="1652276" y="3144507"/>
                <a:chExt cx="1600158" cy="928667"/>
              </a:xfrm>
            </p:grpSpPr>
            <p:sp>
              <p:nvSpPr>
                <p:cNvPr id="27714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1652276" y="3144507"/>
                  <a:ext cx="1600158" cy="9286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 ×7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9 ×7</a:t>
                  </a:r>
                </a:p>
              </p:txBody>
            </p:sp>
            <p:cxnSp>
              <p:nvCxnSpPr>
                <p:cNvPr id="27715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1875233" y="3576294"/>
                  <a:ext cx="12191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7716" name="组合 54"/>
              <p:cNvGrpSpPr/>
              <p:nvPr/>
            </p:nvGrpSpPr>
            <p:grpSpPr bwMode="auto">
              <a:xfrm>
                <a:off x="510566" y="3010206"/>
                <a:ext cx="642920" cy="928666"/>
                <a:chOff x="510566" y="3038781"/>
                <a:chExt cx="642920" cy="928666"/>
              </a:xfrm>
            </p:grpSpPr>
            <p:sp>
              <p:nvSpPr>
                <p:cNvPr id="27717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510566" y="3038781"/>
                  <a:ext cx="642920" cy="928666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</a:t>
                  </a:r>
                </a:p>
                <a:p>
                  <a:pPr algn="ctr" eaLnBrk="0" hangingPunct="0"/>
                  <a:r>
                    <a:rPr lang="en-US" altLang="zh-CN" sz="2400" dirty="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9</a:t>
                  </a:r>
                </a:p>
              </p:txBody>
            </p:sp>
            <p:cxnSp>
              <p:nvCxnSpPr>
                <p:cNvPr id="27718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676376" y="3461996"/>
                  <a:ext cx="36000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7719" name="TextBox 55"/>
              <p:cNvSpPr txBox="1">
                <a:spLocks noChangeArrowheads="1"/>
              </p:cNvSpPr>
              <p:nvPr/>
            </p:nvSpPr>
            <p:spPr bwMode="auto">
              <a:xfrm>
                <a:off x="1033996" y="2993241"/>
                <a:ext cx="685782" cy="736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sp>
            <p:nvSpPr>
              <p:cNvPr id="27720" name="TextBox 56"/>
              <p:cNvSpPr txBox="1">
                <a:spLocks noChangeArrowheads="1"/>
              </p:cNvSpPr>
              <p:nvPr/>
            </p:nvSpPr>
            <p:spPr bwMode="auto">
              <a:xfrm>
                <a:off x="2786594" y="2979271"/>
                <a:ext cx="685782" cy="736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200000"/>
                  </a:lnSpc>
                </a:pPr>
                <a:r>
                  <a:rPr lang="zh-CN" altLang="en-US" sz="240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＝</a:t>
                </a:r>
              </a:p>
            </p:txBody>
          </p:sp>
          <p:grpSp>
            <p:nvGrpSpPr>
              <p:cNvPr id="27721" name="组合 59"/>
              <p:cNvGrpSpPr/>
              <p:nvPr/>
            </p:nvGrpSpPr>
            <p:grpSpPr bwMode="auto">
              <a:xfrm>
                <a:off x="3133048" y="2991471"/>
                <a:ext cx="873102" cy="928984"/>
                <a:chOff x="3237823" y="3115296"/>
                <a:chExt cx="873102" cy="928984"/>
              </a:xfrm>
            </p:grpSpPr>
            <p:sp>
              <p:nvSpPr>
                <p:cNvPr id="27722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3237823" y="3115296"/>
                  <a:ext cx="873102" cy="928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14</a:t>
                  </a:r>
                </a:p>
                <a:p>
                  <a:pPr algn="ctr" eaLnBrk="0" hangingPunct="0"/>
                  <a:r>
                    <a:rPr lang="en-US" altLang="zh-CN" sz="2400">
                      <a:solidFill>
                        <a:srgbClr val="FF0000"/>
                      </a:solidFill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63</a:t>
                  </a:r>
                </a:p>
              </p:txBody>
            </p:sp>
            <p:cxnSp>
              <p:nvCxnSpPr>
                <p:cNvPr id="27723" name="直接连接符 47"/>
                <p:cNvCxnSpPr>
                  <a:cxnSpLocks noChangeShapeType="1"/>
                </p:cNvCxnSpPr>
                <p:nvPr/>
              </p:nvCxnSpPr>
              <p:spPr bwMode="auto">
                <a:xfrm>
                  <a:off x="3439187" y="3552799"/>
                  <a:ext cx="575985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973241" y="2016024"/>
            <a:ext cx="9712325" cy="22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1.掌握比较同分母、同分子分数大小的方法。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（重点）</a:t>
            </a:r>
            <a:endParaRPr lang="zh-CN" altLang="en-US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endParaRPr lang="zh-CN" altLang="en-US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2.正确熟练地比较同分母、同分子分数的大小。 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难点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965543" y="1588133"/>
            <a:ext cx="9382125" cy="735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比较每组中两个分数的大小。</a:t>
            </a:r>
          </a:p>
        </p:txBody>
      </p:sp>
      <p:grpSp>
        <p:nvGrpSpPr>
          <p:cNvPr id="31746" name="Group 3"/>
          <p:cNvGrpSpPr/>
          <p:nvPr/>
        </p:nvGrpSpPr>
        <p:grpSpPr bwMode="auto">
          <a:xfrm>
            <a:off x="3114675" y="2768789"/>
            <a:ext cx="390525" cy="833438"/>
            <a:chOff x="857" y="2227"/>
            <a:chExt cx="322" cy="525"/>
          </a:xfrm>
        </p:grpSpPr>
        <p:sp>
          <p:nvSpPr>
            <p:cNvPr id="31747" name="Rectangle 4"/>
            <p:cNvSpPr>
              <a:spLocks noChangeArrowheads="1"/>
            </p:cNvSpPr>
            <p:nvPr/>
          </p:nvSpPr>
          <p:spPr bwMode="auto">
            <a:xfrm>
              <a:off x="857" y="2227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</a:t>
              </a:r>
            </a:p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</p:txBody>
        </p:sp>
        <p:sp>
          <p:nvSpPr>
            <p:cNvPr id="61" name="Line 5"/>
            <p:cNvSpPr>
              <a:spLocks noChangeShapeType="1"/>
            </p:cNvSpPr>
            <p:nvPr/>
          </p:nvSpPr>
          <p:spPr bwMode="auto">
            <a:xfrm>
              <a:off x="860" y="248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66" name="Oval 6"/>
          <p:cNvSpPr>
            <a:spLocks noChangeArrowheads="1"/>
          </p:cNvSpPr>
          <p:nvPr/>
        </p:nvSpPr>
        <p:spPr bwMode="auto">
          <a:xfrm>
            <a:off x="3579812" y="289491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31750" name="Group 7"/>
          <p:cNvGrpSpPr/>
          <p:nvPr/>
        </p:nvGrpSpPr>
        <p:grpSpPr bwMode="auto">
          <a:xfrm>
            <a:off x="4195762" y="2765614"/>
            <a:ext cx="390525" cy="833438"/>
            <a:chOff x="857" y="2225"/>
            <a:chExt cx="322" cy="525"/>
          </a:xfrm>
        </p:grpSpPr>
        <p:sp>
          <p:nvSpPr>
            <p:cNvPr id="31751" name="Rectangle 8"/>
            <p:cNvSpPr>
              <a:spLocks noChangeArrowheads="1"/>
            </p:cNvSpPr>
            <p:nvPr/>
          </p:nvSpPr>
          <p:spPr bwMode="auto">
            <a:xfrm>
              <a:off x="857" y="2225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>
              <a:off x="860" y="248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1753" name="Group 10"/>
          <p:cNvGrpSpPr/>
          <p:nvPr/>
        </p:nvGrpSpPr>
        <p:grpSpPr bwMode="auto">
          <a:xfrm>
            <a:off x="3114675" y="4270569"/>
            <a:ext cx="390525" cy="833439"/>
            <a:chOff x="857" y="2221"/>
            <a:chExt cx="322" cy="525"/>
          </a:xfrm>
        </p:grpSpPr>
        <p:sp>
          <p:nvSpPr>
            <p:cNvPr id="31754" name="Rectangle 11"/>
            <p:cNvSpPr>
              <a:spLocks noChangeArrowheads="1"/>
            </p:cNvSpPr>
            <p:nvPr/>
          </p:nvSpPr>
          <p:spPr bwMode="auto">
            <a:xfrm>
              <a:off x="857" y="2221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7</a:t>
              </a:r>
            </a:p>
          </p:txBody>
        </p: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860" y="2479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1756" name="Group 15"/>
          <p:cNvGrpSpPr/>
          <p:nvPr/>
        </p:nvGrpSpPr>
        <p:grpSpPr bwMode="auto">
          <a:xfrm>
            <a:off x="8080376" y="4200217"/>
            <a:ext cx="735013" cy="833439"/>
            <a:chOff x="2430" y="1414"/>
            <a:chExt cx="463" cy="525"/>
          </a:xfrm>
        </p:grpSpPr>
        <p:sp>
          <p:nvSpPr>
            <p:cNvPr id="76" name="Rectangle 16"/>
            <p:cNvSpPr>
              <a:spLocks noChangeArrowheads="1"/>
            </p:cNvSpPr>
            <p:nvPr/>
          </p:nvSpPr>
          <p:spPr bwMode="auto">
            <a:xfrm>
              <a:off x="2430" y="1414"/>
              <a:ext cx="463" cy="525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12</a:t>
              </a: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19</a:t>
              </a:r>
            </a:p>
          </p:txBody>
        </p:sp>
        <p:sp>
          <p:nvSpPr>
            <p:cNvPr id="77" name="Line 17"/>
            <p:cNvSpPr>
              <a:spLocks noChangeShapeType="1"/>
            </p:cNvSpPr>
            <p:nvPr/>
          </p:nvSpPr>
          <p:spPr bwMode="auto">
            <a:xfrm>
              <a:off x="2514" y="1677"/>
              <a:ext cx="3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1759" name="Group 18"/>
          <p:cNvGrpSpPr/>
          <p:nvPr/>
        </p:nvGrpSpPr>
        <p:grpSpPr bwMode="auto">
          <a:xfrm>
            <a:off x="6858001" y="2703204"/>
            <a:ext cx="665163" cy="833438"/>
            <a:chOff x="741" y="2225"/>
            <a:chExt cx="548" cy="525"/>
          </a:xfrm>
        </p:grpSpPr>
        <p:sp>
          <p:nvSpPr>
            <p:cNvPr id="79" name="Rectangle 19"/>
            <p:cNvSpPr>
              <a:spLocks noChangeArrowheads="1"/>
            </p:cNvSpPr>
            <p:nvPr/>
          </p:nvSpPr>
          <p:spPr bwMode="auto">
            <a:xfrm>
              <a:off x="741" y="2225"/>
              <a:ext cx="548" cy="525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11</a:t>
              </a: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25</a:t>
              </a:r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>
              <a:off x="859" y="2482"/>
              <a:ext cx="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83" name="Rectangle 23"/>
          <p:cNvSpPr>
            <a:spLocks noChangeArrowheads="1"/>
          </p:cNvSpPr>
          <p:nvPr/>
        </p:nvSpPr>
        <p:spPr bwMode="auto">
          <a:xfrm>
            <a:off x="7996239" y="2671506"/>
            <a:ext cx="898525" cy="833178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17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25</a:t>
            </a:r>
          </a:p>
        </p:txBody>
      </p:sp>
      <p:sp>
        <p:nvSpPr>
          <p:cNvPr id="31763" name="Line 24"/>
          <p:cNvSpPr>
            <a:spLocks noChangeShapeType="1"/>
          </p:cNvSpPr>
          <p:nvPr/>
        </p:nvSpPr>
        <p:spPr bwMode="auto">
          <a:xfrm>
            <a:off x="8251826" y="308809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endParaRPr lang="zh-CN" altLang="en-US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31764" name="Group 25"/>
          <p:cNvGrpSpPr/>
          <p:nvPr/>
        </p:nvGrpSpPr>
        <p:grpSpPr bwMode="auto">
          <a:xfrm>
            <a:off x="4195762" y="4270565"/>
            <a:ext cx="658813" cy="833439"/>
            <a:chOff x="2430" y="1419"/>
            <a:chExt cx="415" cy="525"/>
          </a:xfrm>
        </p:grpSpPr>
        <p:sp>
          <p:nvSpPr>
            <p:cNvPr id="31765" name="Rectangle 26"/>
            <p:cNvSpPr>
              <a:spLocks noChangeArrowheads="1"/>
            </p:cNvSpPr>
            <p:nvPr/>
          </p:nvSpPr>
          <p:spPr bwMode="auto">
            <a:xfrm>
              <a:off x="2430" y="1419"/>
              <a:ext cx="41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17</a:t>
              </a:r>
            </a:p>
          </p:txBody>
        </p:sp>
        <p:sp>
          <p:nvSpPr>
            <p:cNvPr id="87" name="Line 27"/>
            <p:cNvSpPr>
              <a:spLocks noChangeShapeType="1"/>
            </p:cNvSpPr>
            <p:nvPr/>
          </p:nvSpPr>
          <p:spPr bwMode="auto">
            <a:xfrm>
              <a:off x="2490" y="1677"/>
              <a:ext cx="3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1767" name="Group 28"/>
          <p:cNvGrpSpPr/>
          <p:nvPr/>
        </p:nvGrpSpPr>
        <p:grpSpPr bwMode="auto">
          <a:xfrm>
            <a:off x="6877051" y="4203396"/>
            <a:ext cx="676275" cy="833439"/>
            <a:chOff x="756" y="2218"/>
            <a:chExt cx="558" cy="525"/>
          </a:xfrm>
        </p:grpSpPr>
        <p:sp>
          <p:nvSpPr>
            <p:cNvPr id="89" name="Rectangle 29"/>
            <p:cNvSpPr>
              <a:spLocks noChangeArrowheads="1"/>
            </p:cNvSpPr>
            <p:nvPr/>
          </p:nvSpPr>
          <p:spPr bwMode="auto">
            <a:xfrm>
              <a:off x="756" y="2218"/>
              <a:ext cx="558" cy="525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12</a:t>
              </a: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23</a:t>
              </a:r>
            </a:p>
          </p:txBody>
        </p:sp>
        <p:sp>
          <p:nvSpPr>
            <p:cNvPr id="90" name="Line 30"/>
            <p:cNvSpPr>
              <a:spLocks noChangeShapeType="1"/>
            </p:cNvSpPr>
            <p:nvPr/>
          </p:nvSpPr>
          <p:spPr bwMode="auto">
            <a:xfrm>
              <a:off x="859" y="2479"/>
              <a:ext cx="3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3650668" y="2673328"/>
            <a:ext cx="588962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92" name="Text Box 32"/>
          <p:cNvSpPr txBox="1">
            <a:spLocks noChangeArrowheads="1"/>
          </p:cNvSpPr>
          <p:nvPr/>
        </p:nvSpPr>
        <p:spPr bwMode="auto">
          <a:xfrm>
            <a:off x="7554332" y="2677593"/>
            <a:ext cx="4953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3689351" y="4157291"/>
            <a:ext cx="592137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7573964" y="4171081"/>
            <a:ext cx="4953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95" name="Oval 6"/>
          <p:cNvSpPr>
            <a:spLocks noChangeArrowheads="1"/>
          </p:cNvSpPr>
          <p:nvPr/>
        </p:nvSpPr>
        <p:spPr bwMode="auto">
          <a:xfrm>
            <a:off x="3656012" y="436811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96" name="Oval 6"/>
          <p:cNvSpPr>
            <a:spLocks noChangeArrowheads="1"/>
          </p:cNvSpPr>
          <p:nvPr/>
        </p:nvSpPr>
        <p:spPr bwMode="auto">
          <a:xfrm>
            <a:off x="7616826" y="438190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97" name="Oval 6"/>
          <p:cNvSpPr>
            <a:spLocks noChangeArrowheads="1"/>
          </p:cNvSpPr>
          <p:nvPr/>
        </p:nvSpPr>
        <p:spPr bwMode="auto">
          <a:xfrm>
            <a:off x="7540626" y="2875370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116014" y="1507487"/>
            <a:ext cx="9382125" cy="735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3.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比较每组中两个分数的大小。</a:t>
            </a:r>
          </a:p>
        </p:txBody>
      </p:sp>
      <p:grpSp>
        <p:nvGrpSpPr>
          <p:cNvPr id="32770" name="Group 3"/>
          <p:cNvGrpSpPr/>
          <p:nvPr/>
        </p:nvGrpSpPr>
        <p:grpSpPr bwMode="auto">
          <a:xfrm>
            <a:off x="2600326" y="2686555"/>
            <a:ext cx="390525" cy="833438"/>
            <a:chOff x="857" y="2146"/>
            <a:chExt cx="322" cy="525"/>
          </a:xfrm>
        </p:grpSpPr>
        <p:sp>
          <p:nvSpPr>
            <p:cNvPr id="32771" name="Rectangle 4"/>
            <p:cNvSpPr>
              <a:spLocks noChangeArrowheads="1"/>
            </p:cNvSpPr>
            <p:nvPr/>
          </p:nvSpPr>
          <p:spPr bwMode="auto">
            <a:xfrm>
              <a:off x="857" y="2146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  <a:p>
              <a:pPr algn="ctr" eaLnBrk="0" hangingPunct="0"/>
              <a:r>
                <a:rPr lang="en-US" altLang="zh-CN" sz="2400" dirty="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9</a:t>
              </a:r>
            </a:p>
          </p:txBody>
        </p:sp>
        <p:sp>
          <p:nvSpPr>
            <p:cNvPr id="2" name="Line 5"/>
            <p:cNvSpPr>
              <a:spLocks noChangeShapeType="1"/>
            </p:cNvSpPr>
            <p:nvPr/>
          </p:nvSpPr>
          <p:spPr bwMode="auto">
            <a:xfrm>
              <a:off x="860" y="239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3044825" y="2771775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32774" name="Group 7"/>
          <p:cNvGrpSpPr/>
          <p:nvPr/>
        </p:nvGrpSpPr>
        <p:grpSpPr bwMode="auto">
          <a:xfrm>
            <a:off x="3681414" y="2686555"/>
            <a:ext cx="390525" cy="833438"/>
            <a:chOff x="857" y="2146"/>
            <a:chExt cx="322" cy="525"/>
          </a:xfrm>
        </p:grpSpPr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857" y="2146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</a:t>
              </a:r>
            </a:p>
          </p:txBody>
        </p:sp>
        <p:sp>
          <p:nvSpPr>
            <p:cNvPr id="4" name="Line 9"/>
            <p:cNvSpPr>
              <a:spLocks noChangeShapeType="1"/>
            </p:cNvSpPr>
            <p:nvPr/>
          </p:nvSpPr>
          <p:spPr bwMode="auto">
            <a:xfrm>
              <a:off x="860" y="239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2777" name="Group 10"/>
          <p:cNvGrpSpPr/>
          <p:nvPr/>
        </p:nvGrpSpPr>
        <p:grpSpPr bwMode="auto">
          <a:xfrm>
            <a:off x="2600326" y="3836995"/>
            <a:ext cx="390525" cy="833439"/>
            <a:chOff x="857" y="2146"/>
            <a:chExt cx="322" cy="525"/>
          </a:xfrm>
        </p:grpSpPr>
        <p:sp>
          <p:nvSpPr>
            <p:cNvPr id="32778" name="Rectangle 11"/>
            <p:cNvSpPr>
              <a:spLocks noChangeArrowheads="1"/>
            </p:cNvSpPr>
            <p:nvPr/>
          </p:nvSpPr>
          <p:spPr bwMode="auto">
            <a:xfrm>
              <a:off x="857" y="2146"/>
              <a:ext cx="32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</p:txBody>
        </p:sp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860" y="2403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2780" name="Group 15"/>
          <p:cNvGrpSpPr/>
          <p:nvPr/>
        </p:nvGrpSpPr>
        <p:grpSpPr bwMode="auto">
          <a:xfrm>
            <a:off x="7262813" y="3836991"/>
            <a:ext cx="735012" cy="833439"/>
            <a:chOff x="2430" y="1344"/>
            <a:chExt cx="463" cy="525"/>
          </a:xfrm>
        </p:grpSpPr>
        <p:sp>
          <p:nvSpPr>
            <p:cNvPr id="32781" name="Rectangle 16"/>
            <p:cNvSpPr>
              <a:spLocks noChangeArrowheads="1"/>
            </p:cNvSpPr>
            <p:nvPr/>
          </p:nvSpPr>
          <p:spPr bwMode="auto">
            <a:xfrm>
              <a:off x="2430" y="1344"/>
              <a:ext cx="46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7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10</a:t>
              </a:r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514" y="1612"/>
              <a:ext cx="3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2783" name="Group 18"/>
          <p:cNvGrpSpPr/>
          <p:nvPr/>
        </p:nvGrpSpPr>
        <p:grpSpPr bwMode="auto">
          <a:xfrm>
            <a:off x="6040438" y="2613028"/>
            <a:ext cx="665162" cy="833438"/>
            <a:chOff x="741" y="2146"/>
            <a:chExt cx="548" cy="525"/>
          </a:xfrm>
        </p:grpSpPr>
        <p:sp>
          <p:nvSpPr>
            <p:cNvPr id="32784" name="Rectangle 19"/>
            <p:cNvSpPr>
              <a:spLocks noChangeArrowheads="1"/>
            </p:cNvSpPr>
            <p:nvPr/>
          </p:nvSpPr>
          <p:spPr bwMode="auto">
            <a:xfrm>
              <a:off x="741" y="2146"/>
              <a:ext cx="54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</a:t>
              </a:r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859" y="2416"/>
              <a:ext cx="3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32786" name="Rectangle 23"/>
          <p:cNvSpPr>
            <a:spLocks noChangeArrowheads="1"/>
          </p:cNvSpPr>
          <p:nvPr/>
        </p:nvSpPr>
        <p:spPr bwMode="auto">
          <a:xfrm>
            <a:off x="7178676" y="2613026"/>
            <a:ext cx="898525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</a:p>
          <a:p>
            <a:pPr algn="ctr" eaLnBrk="0" hangingPunct="0"/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</a:p>
        </p:txBody>
      </p:sp>
      <p:sp>
        <p:nvSpPr>
          <p:cNvPr id="32787" name="Line 24"/>
          <p:cNvSpPr>
            <a:spLocks noChangeShapeType="1"/>
          </p:cNvSpPr>
          <p:nvPr/>
        </p:nvSpPr>
        <p:spPr bwMode="auto">
          <a:xfrm>
            <a:off x="7413625" y="30273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200000"/>
              </a:lnSpc>
            </a:pPr>
            <a:endParaRPr lang="zh-CN" altLang="en-US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32788" name="Group 25"/>
          <p:cNvGrpSpPr/>
          <p:nvPr/>
        </p:nvGrpSpPr>
        <p:grpSpPr bwMode="auto">
          <a:xfrm>
            <a:off x="3681413" y="3836991"/>
            <a:ext cx="658812" cy="833439"/>
            <a:chOff x="2430" y="1344"/>
            <a:chExt cx="415" cy="525"/>
          </a:xfrm>
        </p:grpSpPr>
        <p:sp>
          <p:nvSpPr>
            <p:cNvPr id="32789" name="Rectangle 26"/>
            <p:cNvSpPr>
              <a:spLocks noChangeArrowheads="1"/>
            </p:cNvSpPr>
            <p:nvPr/>
          </p:nvSpPr>
          <p:spPr bwMode="auto">
            <a:xfrm>
              <a:off x="2430" y="1344"/>
              <a:ext cx="41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10</a:t>
              </a:r>
            </a:p>
          </p:txBody>
        </p:sp>
        <p:sp>
          <p:nvSpPr>
            <p:cNvPr id="8" name="Line 27"/>
            <p:cNvSpPr>
              <a:spLocks noChangeShapeType="1"/>
            </p:cNvSpPr>
            <p:nvPr/>
          </p:nvSpPr>
          <p:spPr bwMode="auto">
            <a:xfrm>
              <a:off x="2490" y="1601"/>
              <a:ext cx="3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32791" name="Group 28"/>
          <p:cNvGrpSpPr/>
          <p:nvPr/>
        </p:nvGrpSpPr>
        <p:grpSpPr bwMode="auto">
          <a:xfrm>
            <a:off x="6059489" y="3836995"/>
            <a:ext cx="676275" cy="833439"/>
            <a:chOff x="756" y="2146"/>
            <a:chExt cx="558" cy="525"/>
          </a:xfrm>
        </p:grpSpPr>
        <p:sp>
          <p:nvSpPr>
            <p:cNvPr id="32792" name="Rectangle 29"/>
            <p:cNvSpPr>
              <a:spLocks noChangeArrowheads="1"/>
            </p:cNvSpPr>
            <p:nvPr/>
          </p:nvSpPr>
          <p:spPr bwMode="auto">
            <a:xfrm>
              <a:off x="756" y="2146"/>
              <a:ext cx="55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5</a:t>
              </a:r>
            </a:p>
            <a:p>
              <a:pPr algn="ctr" eaLnBrk="0" hangingPunct="0"/>
              <a:r>
                <a:rPr lang="en-US" altLang="zh-CN" sz="24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>
              <a:off x="859" y="2410"/>
              <a:ext cx="3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32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100388" y="2573693"/>
            <a:ext cx="588963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734493" y="2626081"/>
            <a:ext cx="4953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186112" y="3773843"/>
            <a:ext cx="59213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801168" y="3835756"/>
            <a:ext cx="4953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3121025" y="395763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6778625" y="403383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702425" y="2814638"/>
            <a:ext cx="539750" cy="5397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baseline="3000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2115344" y="4943476"/>
            <a:ext cx="7961313" cy="735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你是怎样比较的？和同学交流一下。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5223" y="1539063"/>
            <a:ext cx="5165517" cy="658194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这节课你们都学会了哪些知识？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2691843"/>
            <a:ext cx="10858500" cy="1474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1. 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分母相同、分子不同的两个分数，分子大的分数就大。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2. 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分子相同、分母不同的两个分数，分母小的分数反而较大。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5223" y="1539063"/>
            <a:ext cx="5165517" cy="658194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这节课你们都学会了哪些知识？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24091" y="2525711"/>
            <a:ext cx="11194809" cy="22129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1. 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通分的意义：把异分母分数分别化成和原来分数相等的同分母分数，叫做通分。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2. 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通分的方法：通分时，用原分母的公倍数作公分母（为了计算简便，通常选用最小公倍数作公分母），然后把每个分数都化成用这个公倍数作分母的分数。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"/>
          <p:cNvGrpSpPr/>
          <p:nvPr/>
        </p:nvGrpSpPr>
        <p:grpSpPr bwMode="auto">
          <a:xfrm>
            <a:off x="1501776" y="1651793"/>
            <a:ext cx="9217025" cy="3960813"/>
            <a:chOff x="2107" y="2820"/>
            <a:chExt cx="14514" cy="6236"/>
          </a:xfrm>
        </p:grpSpPr>
        <p:sp>
          <p:nvSpPr>
            <p:cNvPr id="4" name="矩形 3"/>
            <p:cNvSpPr/>
            <p:nvPr/>
          </p:nvSpPr>
          <p:spPr>
            <a:xfrm>
              <a:off x="2107" y="2820"/>
              <a:ext cx="14514" cy="623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8DC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02" y="3091"/>
              <a:ext cx="13724" cy="5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32051" y="2801530"/>
            <a:ext cx="691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：完成教材相关练习</a:t>
            </a:r>
            <a:r>
              <a:rPr lang="zh-CN" altLang="en-US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2051" y="4033430"/>
            <a:ext cx="754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：完成对应的练习题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1048007" y="1130300"/>
            <a:ext cx="10898187" cy="22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填一填。</a:t>
            </a: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的最小公倍数是（         ）；</a:t>
            </a: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和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的最小公倍数是（         ）。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235831" y="1774190"/>
            <a:ext cx="1381125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524756" y="2607627"/>
            <a:ext cx="777875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</a:p>
        </p:txBody>
      </p: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514" y="3803546"/>
            <a:ext cx="3654783" cy="82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32744" y="3705223"/>
            <a:ext cx="1096963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714852" y="3715054"/>
            <a:ext cx="1096962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2" y="1299285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986425" y="1036711"/>
            <a:ext cx="1976438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 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3093039" y="1055760"/>
            <a:ext cx="6911975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同分母、同分子分数的大小比较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85851" y="2049514"/>
            <a:ext cx="985838" cy="931043"/>
            <a:chOff x="631889" y="1020608"/>
            <a:chExt cx="863600" cy="703794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89" y="1065590"/>
              <a:ext cx="863600" cy="65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26"/>
            <p:cNvSpPr txBox="1">
              <a:spLocks noChangeArrowheads="1"/>
            </p:cNvSpPr>
            <p:nvPr/>
          </p:nvSpPr>
          <p:spPr bwMode="auto">
            <a:xfrm>
              <a:off x="846742" y="1020608"/>
              <a:ext cx="563735" cy="556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dirty="0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</a:p>
          </p:txBody>
        </p: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49464" y="2158232"/>
            <a:ext cx="93726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你知道地球上的陆地多还是海洋多吗?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986302" y="3643136"/>
            <a:ext cx="9597099" cy="1385210"/>
            <a:chOff x="1320" y="5738"/>
            <a:chExt cx="15112" cy="2182"/>
          </a:xfrm>
        </p:grpSpPr>
        <p:sp>
          <p:nvSpPr>
            <p:cNvPr id="8204" name="AutoShape 27"/>
            <p:cNvSpPr>
              <a:spLocks noChangeArrowheads="1"/>
            </p:cNvSpPr>
            <p:nvPr/>
          </p:nvSpPr>
          <p:spPr bwMode="auto">
            <a:xfrm>
              <a:off x="1320" y="5738"/>
              <a:ext cx="15112" cy="2182"/>
            </a:xfrm>
            <a:prstGeom prst="wedgeRoundRectCallout">
              <a:avLst>
                <a:gd name="adj1" fmla="val 54667"/>
                <a:gd name="adj2" fmla="val -30370"/>
                <a:gd name="adj3" fmla="val 16667"/>
              </a:avLst>
            </a:prstGeom>
            <a:noFill/>
            <a:ln w="25400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陆地面积约占地球总面积的      ，而海洋面积约占地球总面积的      。</a:t>
              </a:r>
            </a:p>
          </p:txBody>
        </p:sp>
        <p:grpSp>
          <p:nvGrpSpPr>
            <p:cNvPr id="8205" name="组合 5"/>
            <p:cNvGrpSpPr/>
            <p:nvPr/>
          </p:nvGrpSpPr>
          <p:grpSpPr bwMode="auto">
            <a:xfrm>
              <a:off x="7347" y="6067"/>
              <a:ext cx="907" cy="1309"/>
              <a:chOff x="7347" y="6109"/>
              <a:chExt cx="907" cy="1309"/>
            </a:xfrm>
          </p:grpSpPr>
          <p:sp>
            <p:nvSpPr>
              <p:cNvPr id="8206" name="Text Box 27"/>
              <p:cNvSpPr txBox="1">
                <a:spLocks noChangeArrowheads="1"/>
              </p:cNvSpPr>
              <p:nvPr/>
            </p:nvSpPr>
            <p:spPr bwMode="auto">
              <a:xfrm>
                <a:off x="7468" y="6109"/>
                <a:ext cx="786" cy="1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10</a:t>
                </a: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>
                <a:off x="7347" y="6741"/>
                <a:ext cx="907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08" name="组合 6"/>
            <p:cNvGrpSpPr/>
            <p:nvPr/>
          </p:nvGrpSpPr>
          <p:grpSpPr bwMode="auto">
            <a:xfrm>
              <a:off x="14994" y="6044"/>
              <a:ext cx="905" cy="1309"/>
              <a:chOff x="14992" y="3582"/>
              <a:chExt cx="905" cy="1309"/>
            </a:xfrm>
          </p:grpSpPr>
          <p:sp>
            <p:nvSpPr>
              <p:cNvPr id="8209" name="Text Box 27"/>
              <p:cNvSpPr txBox="1">
                <a:spLocks noChangeArrowheads="1"/>
              </p:cNvSpPr>
              <p:nvPr/>
            </p:nvSpPr>
            <p:spPr bwMode="auto">
              <a:xfrm>
                <a:off x="14992" y="3582"/>
                <a:ext cx="786" cy="1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10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4992" y="4168"/>
                <a:ext cx="90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4332289" y="2145243"/>
            <a:ext cx="5343525" cy="576262"/>
          </a:xfrm>
          <a:prstGeom prst="rect">
            <a:avLst/>
          </a:prstGeom>
          <a:solidFill>
            <a:srgbClr val="00B05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043114" y="2145243"/>
            <a:ext cx="2289175" cy="576262"/>
          </a:xfrm>
          <a:prstGeom prst="rect">
            <a:avLst/>
          </a:prstGeom>
          <a:solidFill>
            <a:srgbClr val="00B0F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43113" y="2145243"/>
            <a:ext cx="7632700" cy="57626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6" name="左大括号 5"/>
          <p:cNvSpPr/>
          <p:nvPr/>
        </p:nvSpPr>
        <p:spPr>
          <a:xfrm rot="5400000">
            <a:off x="5674519" y="-1941776"/>
            <a:ext cx="369888" cy="76327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818063" y="1045106"/>
            <a:ext cx="20828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地球面积</a:t>
            </a:r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2806701" y="2145244"/>
            <a:ext cx="6105525" cy="574675"/>
            <a:chOff x="4184" y="2492"/>
            <a:chExt cx="9616" cy="90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4184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387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589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789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8992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0195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397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2597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800" y="2492"/>
              <a:ext cx="0" cy="9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左大括号 28"/>
          <p:cNvSpPr/>
          <p:nvPr/>
        </p:nvSpPr>
        <p:spPr>
          <a:xfrm rot="16200000">
            <a:off x="3003550" y="1881718"/>
            <a:ext cx="369888" cy="2290762"/>
          </a:xfrm>
          <a:prstGeom prst="leftBrac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2146300" y="3339044"/>
            <a:ext cx="20828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海洋面积</a:t>
            </a:r>
          </a:p>
        </p:txBody>
      </p:sp>
      <p:sp>
        <p:nvSpPr>
          <p:cNvPr id="31" name="左大括号 30"/>
          <p:cNvSpPr/>
          <p:nvPr/>
        </p:nvSpPr>
        <p:spPr>
          <a:xfrm rot="16200000">
            <a:off x="6819107" y="355336"/>
            <a:ext cx="369888" cy="5343525"/>
          </a:xfrm>
          <a:prstGeom prst="lef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endParaRPr lang="zh-CN" altLang="en-US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5962650" y="3339043"/>
            <a:ext cx="2082800" cy="73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陆地面积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680561" y="4783138"/>
            <a:ext cx="10830879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如果把地球面积分成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份，陆地只占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份，海洋占了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份，所以海洋面积大。</a:t>
            </a:r>
          </a:p>
        </p:txBody>
      </p:sp>
      <p:grpSp>
        <p:nvGrpSpPr>
          <p:cNvPr id="33" name="Group 6"/>
          <p:cNvGrpSpPr/>
          <p:nvPr/>
        </p:nvGrpSpPr>
        <p:grpSpPr bwMode="auto">
          <a:xfrm>
            <a:off x="4078605" y="3444876"/>
            <a:ext cx="1735139" cy="846138"/>
            <a:chOff x="2200" y="2711"/>
            <a:chExt cx="1093" cy="533"/>
          </a:xfrm>
        </p:grpSpPr>
        <p:grpSp>
          <p:nvGrpSpPr>
            <p:cNvPr id="9238" name="Group 7"/>
            <p:cNvGrpSpPr/>
            <p:nvPr/>
          </p:nvGrpSpPr>
          <p:grpSpPr bwMode="auto">
            <a:xfrm>
              <a:off x="2200" y="2719"/>
              <a:ext cx="312" cy="525"/>
              <a:chOff x="1701" y="1484"/>
              <a:chExt cx="359" cy="525"/>
            </a:xfrm>
          </p:grpSpPr>
          <p:sp>
            <p:nvSpPr>
              <p:cNvPr id="9239" name="Rectangle 8"/>
              <p:cNvSpPr>
                <a:spLocks noChangeArrowheads="1"/>
              </p:cNvSpPr>
              <p:nvPr/>
            </p:nvSpPr>
            <p:spPr bwMode="auto">
              <a:xfrm>
                <a:off x="1701" y="1484"/>
                <a:ext cx="359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  <a:p>
                <a:pPr algn="ctr"/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10</a:t>
                </a:r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1715" y="1737"/>
                <a:ext cx="31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241" name="Group 10"/>
            <p:cNvGrpSpPr/>
            <p:nvPr/>
          </p:nvGrpSpPr>
          <p:grpSpPr bwMode="auto">
            <a:xfrm>
              <a:off x="2981" y="2711"/>
              <a:ext cx="312" cy="525"/>
              <a:chOff x="1846" y="1476"/>
              <a:chExt cx="359" cy="525"/>
            </a:xfrm>
          </p:grpSpPr>
          <p:sp>
            <p:nvSpPr>
              <p:cNvPr id="9242" name="Rectangle 11"/>
              <p:cNvSpPr>
                <a:spLocks noChangeArrowheads="1"/>
              </p:cNvSpPr>
              <p:nvPr/>
            </p:nvSpPr>
            <p:spPr bwMode="auto">
              <a:xfrm>
                <a:off x="1846" y="1476"/>
                <a:ext cx="359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  <a:p>
                <a:pPr algn="ctr"/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10</a:t>
                </a:r>
              </a:p>
            </p:txBody>
          </p:sp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1877" y="1721"/>
                <a:ext cx="31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tailEnd type="none" w="lg" len="lg"/>
              </a:ln>
            </p:spPr>
            <p:txBody>
              <a:bodyPr/>
              <a:lstStyle/>
              <a:p>
                <a:pPr>
                  <a:lnSpc>
                    <a:spcPct val="200000"/>
                  </a:lnSpc>
                  <a:buFont typeface="Arial" panose="020B0604020202020204" pitchFamily="34" charset="0"/>
                  <a:buNone/>
                  <a:defRPr/>
                </a:pPr>
                <a:endParaRPr lang="zh-CN" altLang="en-US" sz="3200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sp>
          <p:nvSpPr>
            <p:cNvPr id="9244" name="Oval 13"/>
            <p:cNvSpPr>
              <a:spLocks noChangeArrowheads="1"/>
            </p:cNvSpPr>
            <p:nvPr/>
          </p:nvSpPr>
          <p:spPr bwMode="auto">
            <a:xfrm>
              <a:off x="2619" y="2814"/>
              <a:ext cx="295" cy="2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200000"/>
                </a:lnSpc>
              </a:pPr>
              <a:endParaRPr lang="zh-CN" altLang="en-US" sz="3600" b="1" baseline="300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55" name="Rectangle 14"/>
          <p:cNvSpPr>
            <a:spLocks noChangeArrowheads="1"/>
          </p:cNvSpPr>
          <p:nvPr/>
        </p:nvSpPr>
        <p:spPr bwMode="auto">
          <a:xfrm>
            <a:off x="4745874" y="3362782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27" grpId="0" animBg="1"/>
      <p:bldP spid="3" grpId="0" animBg="1"/>
      <p:bldP spid="6" grpId="0" bldLvl="0" animBg="1"/>
      <p:bldP spid="11" grpId="0"/>
      <p:bldP spid="29" grpId="0" bldLvl="0" animBg="1"/>
      <p:bldP spid="30" grpId="0"/>
      <p:bldP spid="31" grpId="0" bldLvl="0" animBg="1"/>
      <p:bldP spid="32" grpId="0"/>
      <p:bldP spid="16392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对话气泡: 圆角矩形 10"/>
          <p:cNvSpPr/>
          <p:nvPr/>
        </p:nvSpPr>
        <p:spPr>
          <a:xfrm>
            <a:off x="842964" y="1195548"/>
            <a:ext cx="3208337" cy="771525"/>
          </a:xfrm>
          <a:prstGeom prst="wedgeRoundRectCallout">
            <a:avLst>
              <a:gd name="adj1" fmla="val -57043"/>
              <a:gd name="adj2" fmla="val -8360"/>
              <a:gd name="adj3" fmla="val 16667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再比较一下</a:t>
            </a:r>
            <a:r>
              <a:rPr lang="en-US" altLang="zh-CN" sz="2400" b="1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:</a:t>
            </a:r>
            <a:endParaRPr lang="zh-CN" altLang="en-US" sz="2400" b="1" dirty="0">
              <a:solidFill>
                <a:schemeClr val="tx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12290" name="组合 10"/>
          <p:cNvGrpSpPr/>
          <p:nvPr/>
        </p:nvGrpSpPr>
        <p:grpSpPr bwMode="auto">
          <a:xfrm>
            <a:off x="926465" y="1724344"/>
            <a:ext cx="2247900" cy="1401445"/>
            <a:chOff x="1790" y="2892"/>
            <a:chExt cx="3539" cy="2207"/>
          </a:xfrm>
        </p:grpSpPr>
        <p:grpSp>
          <p:nvGrpSpPr>
            <p:cNvPr id="12291" name="组合 39"/>
            <p:cNvGrpSpPr/>
            <p:nvPr/>
          </p:nvGrpSpPr>
          <p:grpSpPr bwMode="auto">
            <a:xfrm>
              <a:off x="1790" y="2892"/>
              <a:ext cx="1282" cy="2194"/>
              <a:chOff x="5317" y="5539"/>
              <a:chExt cx="1281" cy="2192"/>
            </a:xfrm>
          </p:grpSpPr>
          <p:sp>
            <p:nvSpPr>
              <p:cNvPr id="1229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39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</p:txBody>
          </p:sp>
          <p:sp>
            <p:nvSpPr>
              <p:cNvPr id="1229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13</a:t>
                </a:r>
              </a:p>
            </p:txBody>
          </p:sp>
          <p:cxnSp>
            <p:nvCxnSpPr>
              <p:cNvPr id="4" name="直接连接符 3"/>
              <p:cNvCxnSpPr/>
              <p:nvPr/>
            </p:nvCxnSpPr>
            <p:spPr>
              <a:xfrm>
                <a:off x="5520" y="6681"/>
                <a:ext cx="909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95" name="组合 39"/>
            <p:cNvGrpSpPr/>
            <p:nvPr/>
          </p:nvGrpSpPr>
          <p:grpSpPr bwMode="auto">
            <a:xfrm>
              <a:off x="4047" y="2939"/>
              <a:ext cx="1282" cy="2160"/>
              <a:chOff x="5317" y="5573"/>
              <a:chExt cx="1281" cy="2158"/>
            </a:xfrm>
          </p:grpSpPr>
          <p:sp>
            <p:nvSpPr>
              <p:cNvPr id="1229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73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</p:txBody>
          </p:sp>
          <p:sp>
            <p:nvSpPr>
              <p:cNvPr id="1229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13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5520" y="6681"/>
                <a:ext cx="909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椭圆 9"/>
            <p:cNvSpPr/>
            <p:nvPr/>
          </p:nvSpPr>
          <p:spPr>
            <a:xfrm>
              <a:off x="3128" y="3586"/>
              <a:ext cx="907" cy="9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00" name="组合 11"/>
          <p:cNvGrpSpPr/>
          <p:nvPr/>
        </p:nvGrpSpPr>
        <p:grpSpPr bwMode="auto">
          <a:xfrm>
            <a:off x="3575051" y="1777049"/>
            <a:ext cx="2246313" cy="1349375"/>
            <a:chOff x="1791" y="2975"/>
            <a:chExt cx="3539" cy="2125"/>
          </a:xfrm>
        </p:grpSpPr>
        <p:grpSp>
          <p:nvGrpSpPr>
            <p:cNvPr id="12301" name="组合 39"/>
            <p:cNvGrpSpPr/>
            <p:nvPr/>
          </p:nvGrpSpPr>
          <p:grpSpPr bwMode="auto">
            <a:xfrm>
              <a:off x="1791" y="3038"/>
              <a:ext cx="1282" cy="2050"/>
              <a:chOff x="5317" y="5683"/>
              <a:chExt cx="1281" cy="2048"/>
            </a:xfrm>
          </p:grpSpPr>
          <p:sp>
            <p:nvSpPr>
              <p:cNvPr id="1230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683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</p:txBody>
          </p:sp>
          <p:sp>
            <p:nvSpPr>
              <p:cNvPr id="1230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05" name="组合 39"/>
            <p:cNvGrpSpPr/>
            <p:nvPr/>
          </p:nvGrpSpPr>
          <p:grpSpPr bwMode="auto">
            <a:xfrm>
              <a:off x="4048" y="2975"/>
              <a:ext cx="1282" cy="2125"/>
              <a:chOff x="5317" y="5608"/>
              <a:chExt cx="1281" cy="2123"/>
            </a:xfrm>
          </p:grpSpPr>
          <p:sp>
            <p:nvSpPr>
              <p:cNvPr id="1230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608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4</a:t>
                </a:r>
              </a:p>
            </p:txBody>
          </p:sp>
          <p:sp>
            <p:nvSpPr>
              <p:cNvPr id="1230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</a:t>
                </a: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5516" y="6680"/>
                <a:ext cx="910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椭圆 20"/>
            <p:cNvSpPr/>
            <p:nvPr/>
          </p:nvSpPr>
          <p:spPr>
            <a:xfrm>
              <a:off x="3129" y="3586"/>
              <a:ext cx="905" cy="9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10" name="组合 21"/>
          <p:cNvGrpSpPr/>
          <p:nvPr/>
        </p:nvGrpSpPr>
        <p:grpSpPr bwMode="auto">
          <a:xfrm>
            <a:off x="6221413" y="1733234"/>
            <a:ext cx="2246312" cy="1393190"/>
            <a:chOff x="1791" y="2906"/>
            <a:chExt cx="3539" cy="2194"/>
          </a:xfrm>
        </p:grpSpPr>
        <p:grpSp>
          <p:nvGrpSpPr>
            <p:cNvPr id="12311" name="组合 39"/>
            <p:cNvGrpSpPr/>
            <p:nvPr/>
          </p:nvGrpSpPr>
          <p:grpSpPr bwMode="auto">
            <a:xfrm>
              <a:off x="1791" y="2986"/>
              <a:ext cx="1282" cy="2102"/>
              <a:chOff x="5317" y="5631"/>
              <a:chExt cx="1281" cy="2100"/>
            </a:xfrm>
          </p:grpSpPr>
          <p:sp>
            <p:nvSpPr>
              <p:cNvPr id="1231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631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1231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9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15" name="组合 39"/>
            <p:cNvGrpSpPr/>
            <p:nvPr/>
          </p:nvGrpSpPr>
          <p:grpSpPr bwMode="auto">
            <a:xfrm>
              <a:off x="4048" y="2906"/>
              <a:ext cx="1282" cy="2194"/>
              <a:chOff x="5317" y="5539"/>
              <a:chExt cx="1281" cy="2192"/>
            </a:xfrm>
          </p:grpSpPr>
          <p:sp>
            <p:nvSpPr>
              <p:cNvPr id="1231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39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</a:t>
                </a:r>
              </a:p>
            </p:txBody>
          </p:sp>
          <p:sp>
            <p:nvSpPr>
              <p:cNvPr id="1231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9</a:t>
                </a:r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5516" y="6680"/>
                <a:ext cx="910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椭圆 35"/>
            <p:cNvSpPr/>
            <p:nvPr/>
          </p:nvSpPr>
          <p:spPr>
            <a:xfrm>
              <a:off x="3129" y="3586"/>
              <a:ext cx="905" cy="9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20" name="组合 41"/>
          <p:cNvGrpSpPr/>
          <p:nvPr/>
        </p:nvGrpSpPr>
        <p:grpSpPr bwMode="auto">
          <a:xfrm>
            <a:off x="8867775" y="1742759"/>
            <a:ext cx="2247900" cy="1383665"/>
            <a:chOff x="1791" y="2921"/>
            <a:chExt cx="3539" cy="2179"/>
          </a:xfrm>
        </p:grpSpPr>
        <p:grpSp>
          <p:nvGrpSpPr>
            <p:cNvPr id="12321" name="组合 39"/>
            <p:cNvGrpSpPr/>
            <p:nvPr/>
          </p:nvGrpSpPr>
          <p:grpSpPr bwMode="auto">
            <a:xfrm>
              <a:off x="1791" y="2921"/>
              <a:ext cx="1282" cy="2166"/>
              <a:chOff x="5317" y="5567"/>
              <a:chExt cx="1281" cy="2164"/>
            </a:xfrm>
          </p:grpSpPr>
          <p:sp>
            <p:nvSpPr>
              <p:cNvPr id="1232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67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1232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68</a:t>
                </a: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25" name="组合 39"/>
            <p:cNvGrpSpPr/>
            <p:nvPr/>
          </p:nvGrpSpPr>
          <p:grpSpPr bwMode="auto">
            <a:xfrm>
              <a:off x="4048" y="2940"/>
              <a:ext cx="1282" cy="2160"/>
              <a:chOff x="5317" y="5573"/>
              <a:chExt cx="1281" cy="2158"/>
            </a:xfrm>
          </p:grpSpPr>
          <p:sp>
            <p:nvSpPr>
              <p:cNvPr id="1232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73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23</a:t>
                </a:r>
              </a:p>
            </p:txBody>
          </p:sp>
          <p:sp>
            <p:nvSpPr>
              <p:cNvPr id="1232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68</a:t>
                </a:r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椭圆 50"/>
            <p:cNvSpPr/>
            <p:nvPr/>
          </p:nvSpPr>
          <p:spPr>
            <a:xfrm>
              <a:off x="3128" y="3586"/>
              <a:ext cx="907" cy="9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30" name="组合 51"/>
          <p:cNvGrpSpPr/>
          <p:nvPr/>
        </p:nvGrpSpPr>
        <p:grpSpPr bwMode="auto">
          <a:xfrm>
            <a:off x="927100" y="3107691"/>
            <a:ext cx="2247900" cy="1395095"/>
            <a:chOff x="1791" y="2903"/>
            <a:chExt cx="3539" cy="2197"/>
          </a:xfrm>
        </p:grpSpPr>
        <p:grpSp>
          <p:nvGrpSpPr>
            <p:cNvPr id="12331" name="组合 39"/>
            <p:cNvGrpSpPr/>
            <p:nvPr/>
          </p:nvGrpSpPr>
          <p:grpSpPr bwMode="auto">
            <a:xfrm>
              <a:off x="1791" y="2903"/>
              <a:ext cx="1282" cy="2184"/>
              <a:chOff x="5317" y="5549"/>
              <a:chExt cx="1281" cy="2182"/>
            </a:xfrm>
          </p:grpSpPr>
          <p:sp>
            <p:nvSpPr>
              <p:cNvPr id="1233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49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</p:txBody>
          </p:sp>
          <p:sp>
            <p:nvSpPr>
              <p:cNvPr id="1233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8</a:t>
                </a:r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35" name="组合 39"/>
            <p:cNvGrpSpPr/>
            <p:nvPr/>
          </p:nvGrpSpPr>
          <p:grpSpPr bwMode="auto">
            <a:xfrm>
              <a:off x="4048" y="2943"/>
              <a:ext cx="1282" cy="2157"/>
              <a:chOff x="5317" y="5576"/>
              <a:chExt cx="1281" cy="2155"/>
            </a:xfrm>
          </p:grpSpPr>
          <p:sp>
            <p:nvSpPr>
              <p:cNvPr id="1233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76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3</a:t>
                </a:r>
              </a:p>
            </p:txBody>
          </p:sp>
          <p:sp>
            <p:nvSpPr>
              <p:cNvPr id="1233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11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椭圆 60"/>
            <p:cNvSpPr/>
            <p:nvPr/>
          </p:nvSpPr>
          <p:spPr>
            <a:xfrm>
              <a:off x="3128" y="3587"/>
              <a:ext cx="907" cy="9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40" name="组合 61"/>
          <p:cNvGrpSpPr/>
          <p:nvPr/>
        </p:nvGrpSpPr>
        <p:grpSpPr bwMode="auto">
          <a:xfrm>
            <a:off x="3575051" y="3129916"/>
            <a:ext cx="2246313" cy="1372870"/>
            <a:chOff x="1791" y="2938"/>
            <a:chExt cx="3539" cy="2162"/>
          </a:xfrm>
        </p:grpSpPr>
        <p:grpSp>
          <p:nvGrpSpPr>
            <p:cNvPr id="12341" name="组合 39"/>
            <p:cNvGrpSpPr/>
            <p:nvPr/>
          </p:nvGrpSpPr>
          <p:grpSpPr bwMode="auto">
            <a:xfrm>
              <a:off x="1791" y="2938"/>
              <a:ext cx="1282" cy="2149"/>
              <a:chOff x="5317" y="5584"/>
              <a:chExt cx="1281" cy="2147"/>
            </a:xfrm>
          </p:grpSpPr>
          <p:sp>
            <p:nvSpPr>
              <p:cNvPr id="1234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84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1234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6</a:t>
                </a:r>
              </a:p>
            </p:txBody>
          </p:sp>
          <p:cxnSp>
            <p:nvCxnSpPr>
              <p:cNvPr id="66" name="直接连接符 6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45" name="组合 39"/>
            <p:cNvGrpSpPr/>
            <p:nvPr/>
          </p:nvGrpSpPr>
          <p:grpSpPr bwMode="auto">
            <a:xfrm>
              <a:off x="4048" y="2951"/>
              <a:ext cx="1282" cy="2149"/>
              <a:chOff x="5317" y="5584"/>
              <a:chExt cx="1281" cy="2147"/>
            </a:xfrm>
          </p:grpSpPr>
          <p:sp>
            <p:nvSpPr>
              <p:cNvPr id="1234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84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5</a:t>
                </a:r>
              </a:p>
            </p:txBody>
          </p:sp>
          <p:sp>
            <p:nvSpPr>
              <p:cNvPr id="1234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8</a:t>
                </a:r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5516" y="6680"/>
                <a:ext cx="910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椭圆 70"/>
            <p:cNvSpPr/>
            <p:nvPr/>
          </p:nvSpPr>
          <p:spPr>
            <a:xfrm>
              <a:off x="3129" y="3587"/>
              <a:ext cx="905" cy="9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50" name="组合 71"/>
          <p:cNvGrpSpPr/>
          <p:nvPr/>
        </p:nvGrpSpPr>
        <p:grpSpPr bwMode="auto">
          <a:xfrm>
            <a:off x="6221413" y="3088641"/>
            <a:ext cx="2246312" cy="1414145"/>
            <a:chOff x="1791" y="2873"/>
            <a:chExt cx="3539" cy="2227"/>
          </a:xfrm>
        </p:grpSpPr>
        <p:grpSp>
          <p:nvGrpSpPr>
            <p:cNvPr id="12351" name="组合 39"/>
            <p:cNvGrpSpPr/>
            <p:nvPr/>
          </p:nvGrpSpPr>
          <p:grpSpPr bwMode="auto">
            <a:xfrm>
              <a:off x="1791" y="2873"/>
              <a:ext cx="1282" cy="2214"/>
              <a:chOff x="5317" y="5519"/>
              <a:chExt cx="1281" cy="2212"/>
            </a:xfrm>
          </p:grpSpPr>
          <p:sp>
            <p:nvSpPr>
              <p:cNvPr id="1235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19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12</a:t>
                </a:r>
              </a:p>
            </p:txBody>
          </p:sp>
          <p:sp>
            <p:nvSpPr>
              <p:cNvPr id="1235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17</a:t>
                </a:r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55" name="组合 39"/>
            <p:cNvGrpSpPr/>
            <p:nvPr/>
          </p:nvGrpSpPr>
          <p:grpSpPr bwMode="auto">
            <a:xfrm>
              <a:off x="4048" y="2886"/>
              <a:ext cx="1282" cy="2214"/>
              <a:chOff x="5317" y="5519"/>
              <a:chExt cx="1281" cy="2212"/>
            </a:xfrm>
          </p:grpSpPr>
          <p:sp>
            <p:nvSpPr>
              <p:cNvPr id="1235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19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12</a:t>
                </a:r>
              </a:p>
            </p:txBody>
          </p:sp>
          <p:sp>
            <p:nvSpPr>
              <p:cNvPr id="1235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19</a:t>
                </a:r>
              </a:p>
            </p:txBody>
          </p:sp>
          <p:cxnSp>
            <p:nvCxnSpPr>
              <p:cNvPr id="80" name="直接连接符 79"/>
              <p:cNvCxnSpPr/>
              <p:nvPr/>
            </p:nvCxnSpPr>
            <p:spPr>
              <a:xfrm>
                <a:off x="5516" y="6680"/>
                <a:ext cx="910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椭圆 80"/>
            <p:cNvSpPr/>
            <p:nvPr/>
          </p:nvSpPr>
          <p:spPr>
            <a:xfrm>
              <a:off x="3129" y="3587"/>
              <a:ext cx="905" cy="9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2360" name="组合 81"/>
          <p:cNvGrpSpPr/>
          <p:nvPr/>
        </p:nvGrpSpPr>
        <p:grpSpPr bwMode="auto">
          <a:xfrm>
            <a:off x="8867775" y="3121026"/>
            <a:ext cx="2247900" cy="1381760"/>
            <a:chOff x="1791" y="2924"/>
            <a:chExt cx="3539" cy="2176"/>
          </a:xfrm>
        </p:grpSpPr>
        <p:grpSp>
          <p:nvGrpSpPr>
            <p:cNvPr id="12361" name="组合 39"/>
            <p:cNvGrpSpPr/>
            <p:nvPr/>
          </p:nvGrpSpPr>
          <p:grpSpPr bwMode="auto">
            <a:xfrm>
              <a:off x="1791" y="2924"/>
              <a:ext cx="1282" cy="2163"/>
              <a:chOff x="5317" y="5570"/>
              <a:chExt cx="1281" cy="2161"/>
            </a:xfrm>
          </p:grpSpPr>
          <p:sp>
            <p:nvSpPr>
              <p:cNvPr id="12362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70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 dirty="0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19</a:t>
                </a:r>
              </a:p>
            </p:txBody>
          </p:sp>
          <p:sp>
            <p:nvSpPr>
              <p:cNvPr id="12363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94</a:t>
                </a:r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65" name="组合 39"/>
            <p:cNvGrpSpPr/>
            <p:nvPr/>
          </p:nvGrpSpPr>
          <p:grpSpPr bwMode="auto">
            <a:xfrm>
              <a:off x="4048" y="2937"/>
              <a:ext cx="1282" cy="2163"/>
              <a:chOff x="5317" y="5570"/>
              <a:chExt cx="1281" cy="2161"/>
            </a:xfrm>
          </p:grpSpPr>
          <p:sp>
            <p:nvSpPr>
              <p:cNvPr id="12366" name="文本框 9"/>
              <p:cNvSpPr txBox="1">
                <a:spLocks noChangeArrowheads="1"/>
              </p:cNvSpPr>
              <p:nvPr/>
            </p:nvSpPr>
            <p:spPr bwMode="auto">
              <a:xfrm>
                <a:off x="5358" y="5570"/>
                <a:ext cx="1240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19</a:t>
                </a:r>
              </a:p>
            </p:txBody>
          </p:sp>
          <p:sp>
            <p:nvSpPr>
              <p:cNvPr id="12367" name="文本框 34"/>
              <p:cNvSpPr txBox="1">
                <a:spLocks noChangeArrowheads="1"/>
              </p:cNvSpPr>
              <p:nvPr/>
            </p:nvSpPr>
            <p:spPr bwMode="auto">
              <a:xfrm>
                <a:off x="5317" y="6573"/>
                <a:ext cx="1259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altLang="zh-CN" sz="2400" b="1"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rPr>
                  <a:t>73</a:t>
                </a:r>
              </a:p>
            </p:txBody>
          </p:sp>
          <p:cxnSp>
            <p:nvCxnSpPr>
              <p:cNvPr id="90" name="直接连接符 89"/>
              <p:cNvCxnSpPr/>
              <p:nvPr/>
            </p:nvCxnSpPr>
            <p:spPr>
              <a:xfrm>
                <a:off x="5519" y="6680"/>
                <a:ext cx="907" cy="0"/>
              </a:xfrm>
              <a:prstGeom prst="line">
                <a:avLst/>
              </a:prstGeom>
              <a:ln w="28575" cmpd="sng">
                <a:solidFill>
                  <a:srgbClr val="20202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椭圆 90"/>
            <p:cNvSpPr/>
            <p:nvPr/>
          </p:nvSpPr>
          <p:spPr>
            <a:xfrm>
              <a:off x="3128" y="3587"/>
              <a:ext cx="907" cy="9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55" name="Rectangle 14"/>
          <p:cNvSpPr>
            <a:spLocks noChangeArrowheads="1"/>
          </p:cNvSpPr>
          <p:nvPr/>
        </p:nvSpPr>
        <p:spPr bwMode="auto">
          <a:xfrm>
            <a:off x="1816121" y="1991080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435496" y="2048230"/>
            <a:ext cx="489534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145358" y="1991080"/>
            <a:ext cx="70008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736158" y="1991080"/>
            <a:ext cx="6985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843108" y="3378555"/>
            <a:ext cx="700088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476772" y="3354743"/>
            <a:ext cx="700087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161233" y="3367443"/>
            <a:ext cx="698500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＞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9753622" y="3378555"/>
            <a:ext cx="700087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＜</a:t>
            </a:r>
          </a:p>
        </p:txBody>
      </p:sp>
      <p:sp>
        <p:nvSpPr>
          <p:cNvPr id="100" name="Rectangle 57"/>
          <p:cNvSpPr>
            <a:spLocks noChangeArrowheads="1"/>
          </p:cNvSpPr>
          <p:nvPr/>
        </p:nvSpPr>
        <p:spPr bwMode="auto">
          <a:xfrm>
            <a:off x="952528" y="4683125"/>
            <a:ext cx="10188575" cy="73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上、下两组分数中相比较的两个分数有什么共同的特点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/>
      <p:bldP spid="3" grpId="0"/>
      <p:bldP spid="5" grpId="0"/>
      <p:bldP spid="6" grpId="0"/>
      <p:bldP spid="7" grpId="0"/>
      <p:bldP spid="8" grpId="0"/>
      <p:bldP spid="11" grpId="0"/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合 12"/>
          <p:cNvGrpSpPr/>
          <p:nvPr/>
        </p:nvGrpSpPr>
        <p:grpSpPr bwMode="auto">
          <a:xfrm>
            <a:off x="986791" y="1151607"/>
            <a:ext cx="10189210" cy="2778705"/>
            <a:chOff x="1224" y="2714"/>
            <a:chExt cx="16046" cy="4377"/>
          </a:xfrm>
        </p:grpSpPr>
        <p:grpSp>
          <p:nvGrpSpPr>
            <p:cNvPr id="14338" name="组合 10"/>
            <p:cNvGrpSpPr/>
            <p:nvPr/>
          </p:nvGrpSpPr>
          <p:grpSpPr bwMode="auto">
            <a:xfrm>
              <a:off x="1224" y="2714"/>
              <a:ext cx="3540" cy="2208"/>
              <a:chOff x="1790" y="2891"/>
              <a:chExt cx="3539" cy="2208"/>
            </a:xfrm>
          </p:grpSpPr>
          <p:grpSp>
            <p:nvGrpSpPr>
              <p:cNvPr id="14339" name="组合 39"/>
              <p:cNvGrpSpPr/>
              <p:nvPr/>
            </p:nvGrpSpPr>
            <p:grpSpPr bwMode="auto">
              <a:xfrm>
                <a:off x="1790" y="2891"/>
                <a:ext cx="1282" cy="2195"/>
                <a:chOff x="5317" y="5538"/>
                <a:chExt cx="1281" cy="2193"/>
              </a:xfrm>
            </p:grpSpPr>
            <p:sp>
              <p:nvSpPr>
                <p:cNvPr id="1434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 dirty="0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3</a:t>
                  </a:r>
                </a:p>
              </p:txBody>
            </p:sp>
            <p:sp>
              <p:nvSpPr>
                <p:cNvPr id="1434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13</a:t>
                  </a:r>
                </a:p>
              </p:txBody>
            </p:sp>
            <p:cxnSp>
              <p:nvCxnSpPr>
                <p:cNvPr id="4" name="直接连接符 3"/>
                <p:cNvCxnSpPr/>
                <p:nvPr/>
              </p:nvCxnSpPr>
              <p:spPr>
                <a:xfrm>
                  <a:off x="5520" y="6680"/>
                  <a:ext cx="909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43" name="组合 39"/>
              <p:cNvGrpSpPr/>
              <p:nvPr/>
            </p:nvGrpSpPr>
            <p:grpSpPr bwMode="auto">
              <a:xfrm>
                <a:off x="4047" y="2904"/>
                <a:ext cx="1282" cy="2195"/>
                <a:chOff x="5317" y="5538"/>
                <a:chExt cx="1281" cy="2193"/>
              </a:xfrm>
            </p:grpSpPr>
            <p:sp>
              <p:nvSpPr>
                <p:cNvPr id="1434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4</a:t>
                  </a:r>
                </a:p>
              </p:txBody>
            </p:sp>
            <p:sp>
              <p:nvSpPr>
                <p:cNvPr id="1434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13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5520" y="6680"/>
                  <a:ext cx="909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椭圆 9"/>
              <p:cNvSpPr/>
              <p:nvPr/>
            </p:nvSpPr>
            <p:spPr>
              <a:xfrm>
                <a:off x="3128" y="3588"/>
                <a:ext cx="907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48" name="组合 11"/>
            <p:cNvGrpSpPr/>
            <p:nvPr/>
          </p:nvGrpSpPr>
          <p:grpSpPr bwMode="auto">
            <a:xfrm>
              <a:off x="5395" y="2715"/>
              <a:ext cx="3537" cy="2208"/>
              <a:chOff x="1791" y="2892"/>
              <a:chExt cx="3539" cy="2208"/>
            </a:xfrm>
          </p:grpSpPr>
          <p:grpSp>
            <p:nvGrpSpPr>
              <p:cNvPr id="1434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35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</a:t>
                  </a:r>
                </a:p>
              </p:txBody>
            </p:sp>
            <p:sp>
              <p:nvSpPr>
                <p:cNvPr id="1435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</a:t>
                  </a:r>
                </a:p>
              </p:txBody>
            </p:sp>
            <p:cxnSp>
              <p:nvCxnSpPr>
                <p:cNvPr id="16" name="直接连接符 15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35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4</a:t>
                  </a:r>
                </a:p>
              </p:txBody>
            </p:sp>
            <p:sp>
              <p:nvSpPr>
                <p:cNvPr id="1435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</a:t>
                  </a:r>
                </a:p>
              </p:txBody>
            </p:sp>
            <p:cxnSp>
              <p:nvCxnSpPr>
                <p:cNvPr id="20" name="直接连接符 1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椭圆 20"/>
              <p:cNvSpPr/>
              <p:nvPr/>
            </p:nvSpPr>
            <p:spPr>
              <a:xfrm>
                <a:off x="3129" y="3588"/>
                <a:ext cx="906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58" name="组合 21"/>
            <p:cNvGrpSpPr/>
            <p:nvPr/>
          </p:nvGrpSpPr>
          <p:grpSpPr bwMode="auto">
            <a:xfrm>
              <a:off x="9562" y="2715"/>
              <a:ext cx="3537" cy="2208"/>
              <a:chOff x="1791" y="2892"/>
              <a:chExt cx="3539" cy="2208"/>
            </a:xfrm>
          </p:grpSpPr>
          <p:grpSp>
            <p:nvGrpSpPr>
              <p:cNvPr id="1435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36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</a:t>
                  </a:r>
                </a:p>
              </p:txBody>
            </p:sp>
            <p:sp>
              <p:nvSpPr>
                <p:cNvPr id="1436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9</a:t>
                  </a: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5520" y="6679"/>
                  <a:ext cx="910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6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36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</a:t>
                  </a:r>
                </a:p>
              </p:txBody>
            </p:sp>
            <p:sp>
              <p:nvSpPr>
                <p:cNvPr id="1436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9</a:t>
                  </a:r>
                </a:p>
              </p:txBody>
            </p:sp>
            <p:cxnSp>
              <p:nvCxnSpPr>
                <p:cNvPr id="35" name="直接连接符 34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椭圆 35"/>
              <p:cNvSpPr/>
              <p:nvPr/>
            </p:nvSpPr>
            <p:spPr>
              <a:xfrm>
                <a:off x="3130" y="3588"/>
                <a:ext cx="908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68" name="组合 41"/>
            <p:cNvGrpSpPr/>
            <p:nvPr/>
          </p:nvGrpSpPr>
          <p:grpSpPr bwMode="auto">
            <a:xfrm>
              <a:off x="13730" y="2715"/>
              <a:ext cx="3540" cy="2208"/>
              <a:chOff x="1791" y="2892"/>
              <a:chExt cx="3539" cy="2208"/>
            </a:xfrm>
          </p:grpSpPr>
          <p:grpSp>
            <p:nvGrpSpPr>
              <p:cNvPr id="1436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37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</a:t>
                  </a:r>
                </a:p>
              </p:txBody>
            </p:sp>
            <p:sp>
              <p:nvSpPr>
                <p:cNvPr id="1437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68</a:t>
                  </a:r>
                </a:p>
              </p:txBody>
            </p:sp>
            <p:cxnSp>
              <p:nvCxnSpPr>
                <p:cNvPr id="46" name="直接连接符 45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7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37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23</a:t>
                  </a:r>
                </a:p>
              </p:txBody>
            </p:sp>
            <p:sp>
              <p:nvSpPr>
                <p:cNvPr id="1437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68</a:t>
                  </a:r>
                </a:p>
              </p:txBody>
            </p:sp>
            <p:cxnSp>
              <p:nvCxnSpPr>
                <p:cNvPr id="50" name="直接连接符 4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椭圆 50"/>
              <p:cNvSpPr/>
              <p:nvPr/>
            </p:nvSpPr>
            <p:spPr>
              <a:xfrm>
                <a:off x="3128" y="3588"/>
                <a:ext cx="907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78" name="组合 51"/>
            <p:cNvGrpSpPr/>
            <p:nvPr/>
          </p:nvGrpSpPr>
          <p:grpSpPr bwMode="auto">
            <a:xfrm>
              <a:off x="1225" y="4883"/>
              <a:ext cx="3540" cy="2208"/>
              <a:chOff x="1791" y="2892"/>
              <a:chExt cx="3539" cy="2208"/>
            </a:xfrm>
          </p:grpSpPr>
          <p:grpSp>
            <p:nvGrpSpPr>
              <p:cNvPr id="1437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38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 dirty="0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3</a:t>
                  </a:r>
                </a:p>
              </p:txBody>
            </p:sp>
            <p:sp>
              <p:nvSpPr>
                <p:cNvPr id="1438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8</a:t>
                  </a:r>
                </a:p>
              </p:txBody>
            </p:sp>
            <p:cxnSp>
              <p:nvCxnSpPr>
                <p:cNvPr id="56" name="直接连接符 55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8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38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3</a:t>
                  </a:r>
                </a:p>
              </p:txBody>
            </p:sp>
            <p:sp>
              <p:nvSpPr>
                <p:cNvPr id="1438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11</a:t>
                  </a:r>
                </a:p>
              </p:txBody>
            </p:sp>
            <p:cxnSp>
              <p:nvCxnSpPr>
                <p:cNvPr id="60" name="直接连接符 5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椭圆 60"/>
              <p:cNvSpPr/>
              <p:nvPr/>
            </p:nvSpPr>
            <p:spPr>
              <a:xfrm>
                <a:off x="3128" y="3588"/>
                <a:ext cx="907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88" name="组合 61"/>
            <p:cNvGrpSpPr/>
            <p:nvPr/>
          </p:nvGrpSpPr>
          <p:grpSpPr bwMode="auto">
            <a:xfrm>
              <a:off x="5395" y="4883"/>
              <a:ext cx="3537" cy="2208"/>
              <a:chOff x="1791" y="2892"/>
              <a:chExt cx="3539" cy="2208"/>
            </a:xfrm>
          </p:grpSpPr>
          <p:grpSp>
            <p:nvGrpSpPr>
              <p:cNvPr id="1438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39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</a:t>
                  </a:r>
                </a:p>
              </p:txBody>
            </p:sp>
            <p:sp>
              <p:nvSpPr>
                <p:cNvPr id="1439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6</a:t>
                  </a:r>
                </a:p>
              </p:txBody>
            </p:sp>
            <p:cxnSp>
              <p:nvCxnSpPr>
                <p:cNvPr id="66" name="直接连接符 65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9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39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5</a:t>
                  </a:r>
                </a:p>
              </p:txBody>
            </p:sp>
            <p:sp>
              <p:nvSpPr>
                <p:cNvPr id="1439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8</a:t>
                  </a:r>
                </a:p>
              </p:txBody>
            </p:sp>
            <p:cxnSp>
              <p:nvCxnSpPr>
                <p:cNvPr id="70" name="直接连接符 6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椭圆 70"/>
              <p:cNvSpPr/>
              <p:nvPr/>
            </p:nvSpPr>
            <p:spPr>
              <a:xfrm>
                <a:off x="3129" y="3588"/>
                <a:ext cx="906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398" name="组合 71"/>
            <p:cNvGrpSpPr/>
            <p:nvPr/>
          </p:nvGrpSpPr>
          <p:grpSpPr bwMode="auto">
            <a:xfrm>
              <a:off x="9562" y="4883"/>
              <a:ext cx="3537" cy="2208"/>
              <a:chOff x="1791" y="2892"/>
              <a:chExt cx="3539" cy="2208"/>
            </a:xfrm>
          </p:grpSpPr>
          <p:grpSp>
            <p:nvGrpSpPr>
              <p:cNvPr id="1439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40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12</a:t>
                  </a:r>
                </a:p>
              </p:txBody>
            </p:sp>
            <p:sp>
              <p:nvSpPr>
                <p:cNvPr id="1440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17</a:t>
                  </a:r>
                </a:p>
              </p:txBody>
            </p:sp>
            <p:cxnSp>
              <p:nvCxnSpPr>
                <p:cNvPr id="76" name="直接连接符 75"/>
                <p:cNvCxnSpPr/>
                <p:nvPr/>
              </p:nvCxnSpPr>
              <p:spPr>
                <a:xfrm>
                  <a:off x="5520" y="6679"/>
                  <a:ext cx="910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0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40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12</a:t>
                  </a:r>
                </a:p>
              </p:txBody>
            </p:sp>
            <p:sp>
              <p:nvSpPr>
                <p:cNvPr id="1440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19</a:t>
                  </a:r>
                </a:p>
              </p:txBody>
            </p:sp>
            <p:cxnSp>
              <p:nvCxnSpPr>
                <p:cNvPr id="80" name="直接连接符 7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椭圆 80"/>
              <p:cNvSpPr/>
              <p:nvPr/>
            </p:nvSpPr>
            <p:spPr>
              <a:xfrm>
                <a:off x="3130" y="3588"/>
                <a:ext cx="908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14408" name="组合 81"/>
            <p:cNvGrpSpPr/>
            <p:nvPr/>
          </p:nvGrpSpPr>
          <p:grpSpPr bwMode="auto">
            <a:xfrm>
              <a:off x="13730" y="4883"/>
              <a:ext cx="3540" cy="2208"/>
              <a:chOff x="1791" y="2892"/>
              <a:chExt cx="3539" cy="2208"/>
            </a:xfrm>
          </p:grpSpPr>
          <p:grpSp>
            <p:nvGrpSpPr>
              <p:cNvPr id="14409" name="组合 39"/>
              <p:cNvGrpSpPr/>
              <p:nvPr/>
            </p:nvGrpSpPr>
            <p:grpSpPr bwMode="auto">
              <a:xfrm>
                <a:off x="1791" y="2892"/>
                <a:ext cx="1282" cy="2195"/>
                <a:chOff x="5317" y="5538"/>
                <a:chExt cx="1281" cy="2193"/>
              </a:xfrm>
            </p:grpSpPr>
            <p:sp>
              <p:nvSpPr>
                <p:cNvPr id="14410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19</a:t>
                  </a:r>
                </a:p>
              </p:txBody>
            </p:sp>
            <p:sp>
              <p:nvSpPr>
                <p:cNvPr id="14411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94</a:t>
                  </a:r>
                </a:p>
              </p:txBody>
            </p:sp>
            <p:cxnSp>
              <p:nvCxnSpPr>
                <p:cNvPr id="86" name="直接连接符 85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13" name="组合 39"/>
              <p:cNvGrpSpPr/>
              <p:nvPr/>
            </p:nvGrpSpPr>
            <p:grpSpPr bwMode="auto">
              <a:xfrm>
                <a:off x="4048" y="2905"/>
                <a:ext cx="1282" cy="2195"/>
                <a:chOff x="5317" y="5538"/>
                <a:chExt cx="1281" cy="2193"/>
              </a:xfrm>
            </p:grpSpPr>
            <p:sp>
              <p:nvSpPr>
                <p:cNvPr id="14414" name="文本框 9"/>
                <p:cNvSpPr txBox="1">
                  <a:spLocks noChangeArrowheads="1"/>
                </p:cNvSpPr>
                <p:nvPr/>
              </p:nvSpPr>
              <p:spPr bwMode="auto">
                <a:xfrm>
                  <a:off x="5358" y="5538"/>
                  <a:ext cx="1240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19</a:t>
                  </a:r>
                </a:p>
              </p:txBody>
            </p:sp>
            <p:sp>
              <p:nvSpPr>
                <p:cNvPr id="14415" name="文本框 34"/>
                <p:cNvSpPr txBox="1">
                  <a:spLocks noChangeArrowheads="1"/>
                </p:cNvSpPr>
                <p:nvPr/>
              </p:nvSpPr>
              <p:spPr bwMode="auto">
                <a:xfrm>
                  <a:off x="5317" y="6573"/>
                  <a:ext cx="1259" cy="11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200000"/>
                    </a:lnSpc>
                  </a:pPr>
                  <a:r>
                    <a:rPr lang="en-US" altLang="zh-CN" sz="2400" b="1">
                      <a:latin typeface="OPPOSans R" panose="00020600040101010101" pitchFamily="18" charset="-122"/>
                      <a:ea typeface="OPPOSans R" panose="00020600040101010101" pitchFamily="18" charset="-122"/>
                      <a:cs typeface="OPPOSans R" panose="00020600040101010101" pitchFamily="18" charset="-122"/>
                      <a:sym typeface="OPPOSans R" panose="00020600040101010101" pitchFamily="18" charset="-122"/>
                    </a:rPr>
                    <a:t>73</a:t>
                  </a:r>
                </a:p>
              </p:txBody>
            </p:sp>
            <p:cxnSp>
              <p:nvCxnSpPr>
                <p:cNvPr id="90" name="直接连接符 89"/>
                <p:cNvCxnSpPr/>
                <p:nvPr/>
              </p:nvCxnSpPr>
              <p:spPr>
                <a:xfrm>
                  <a:off x="5519" y="6679"/>
                  <a:ext cx="907" cy="0"/>
                </a:xfrm>
                <a:prstGeom prst="line">
                  <a:avLst/>
                </a:prstGeom>
                <a:ln w="28575" cmpd="sng">
                  <a:solidFill>
                    <a:srgbClr val="20202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椭圆 90"/>
              <p:cNvSpPr/>
              <p:nvPr/>
            </p:nvSpPr>
            <p:spPr>
              <a:xfrm>
                <a:off x="3128" y="3588"/>
                <a:ext cx="907" cy="9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200000"/>
                  </a:lnSpc>
                  <a:defRPr/>
                </a:pPr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sp>
          <p:nvSpPr>
            <p:cNvPr id="14418" name="Rectangle 14"/>
            <p:cNvSpPr>
              <a:spLocks noChangeArrowheads="1"/>
            </p:cNvSpPr>
            <p:nvPr/>
          </p:nvSpPr>
          <p:spPr bwMode="auto">
            <a:xfrm>
              <a:off x="2604" y="3137"/>
              <a:ext cx="771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＜</a:t>
              </a:r>
            </a:p>
          </p:txBody>
        </p:sp>
        <p:sp>
          <p:nvSpPr>
            <p:cNvPr id="14419" name="Rectangle 14"/>
            <p:cNvSpPr>
              <a:spLocks noChangeArrowheads="1"/>
            </p:cNvSpPr>
            <p:nvPr/>
          </p:nvSpPr>
          <p:spPr bwMode="auto">
            <a:xfrm>
              <a:off x="6728" y="3227"/>
              <a:ext cx="771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＜</a:t>
              </a:r>
            </a:p>
          </p:txBody>
        </p:sp>
        <p:sp>
          <p:nvSpPr>
            <p:cNvPr id="14420" name="Rectangle 14"/>
            <p:cNvSpPr>
              <a:spLocks noChangeArrowheads="1"/>
            </p:cNvSpPr>
            <p:nvPr/>
          </p:nvSpPr>
          <p:spPr bwMode="auto">
            <a:xfrm>
              <a:off x="10997" y="3138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＞</a:t>
              </a:r>
            </a:p>
          </p:txBody>
        </p:sp>
        <p:sp>
          <p:nvSpPr>
            <p:cNvPr id="14421" name="Rectangle 14"/>
            <p:cNvSpPr>
              <a:spLocks noChangeArrowheads="1"/>
            </p:cNvSpPr>
            <p:nvPr/>
          </p:nvSpPr>
          <p:spPr bwMode="auto">
            <a:xfrm>
              <a:off x="15076" y="3138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＜</a:t>
              </a:r>
            </a:p>
          </p:txBody>
        </p:sp>
        <p:sp>
          <p:nvSpPr>
            <p:cNvPr id="14422" name="Rectangle 14"/>
            <p:cNvSpPr>
              <a:spLocks noChangeArrowheads="1"/>
            </p:cNvSpPr>
            <p:nvPr/>
          </p:nvSpPr>
          <p:spPr bwMode="auto">
            <a:xfrm>
              <a:off x="2648" y="5322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＞</a:t>
              </a:r>
            </a:p>
          </p:txBody>
        </p:sp>
        <p:sp>
          <p:nvSpPr>
            <p:cNvPr id="14423" name="Rectangle 14"/>
            <p:cNvSpPr>
              <a:spLocks noChangeArrowheads="1"/>
            </p:cNvSpPr>
            <p:nvPr/>
          </p:nvSpPr>
          <p:spPr bwMode="auto">
            <a:xfrm>
              <a:off x="6795" y="5285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＞</a:t>
              </a:r>
            </a:p>
          </p:txBody>
        </p:sp>
        <p:sp>
          <p:nvSpPr>
            <p:cNvPr id="14424" name="Rectangle 14"/>
            <p:cNvSpPr>
              <a:spLocks noChangeArrowheads="1"/>
            </p:cNvSpPr>
            <p:nvPr/>
          </p:nvSpPr>
          <p:spPr bwMode="auto">
            <a:xfrm>
              <a:off x="11021" y="5306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＞</a:t>
              </a:r>
            </a:p>
          </p:txBody>
        </p:sp>
        <p:sp>
          <p:nvSpPr>
            <p:cNvPr id="14425" name="Rectangle 14"/>
            <p:cNvSpPr>
              <a:spLocks noChangeArrowheads="1"/>
            </p:cNvSpPr>
            <p:nvPr/>
          </p:nvSpPr>
          <p:spPr bwMode="auto">
            <a:xfrm>
              <a:off x="15105" y="5322"/>
              <a:ext cx="1102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＜</a:t>
              </a:r>
            </a:p>
          </p:txBody>
        </p:sp>
      </p:grpSp>
      <p:sp>
        <p:nvSpPr>
          <p:cNvPr id="100" name="Rectangle 57"/>
          <p:cNvSpPr>
            <a:spLocks noChangeArrowheads="1"/>
          </p:cNvSpPr>
          <p:nvPr/>
        </p:nvSpPr>
        <p:spPr bwMode="auto">
          <a:xfrm>
            <a:off x="1527969" y="4193772"/>
            <a:ext cx="9136062" cy="147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上组分数中相比较的两个分数分母相同，</a:t>
            </a:r>
            <a:endParaRPr lang="en-US" altLang="zh-CN" sz="2400" b="1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下组分数中相比较的两个分数分子相同。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35" y="1503045"/>
            <a:ext cx="1363441" cy="194500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824" y="3605816"/>
            <a:ext cx="1604457" cy="19885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2543176" y="1336674"/>
            <a:ext cx="7419975" cy="1721485"/>
          </a:xfrm>
          <a:prstGeom prst="wedgeRoundRectCallout">
            <a:avLst>
              <a:gd name="adj1" fmla="val -52551"/>
              <a:gd name="adj2" fmla="val -15792"/>
              <a:gd name="adj3" fmla="val 16667"/>
            </a:avLst>
          </a:prstGeom>
          <a:solidFill>
            <a:schemeClr val="bg1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分母相同的两个分数怎样比较大小?  分子相同的两个分数呢?</a:t>
            </a:r>
          </a:p>
        </p:txBody>
      </p:sp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2543176" y="3452814"/>
            <a:ext cx="7419975" cy="2141537"/>
          </a:xfrm>
          <a:prstGeom prst="wedgeRoundRectCallout">
            <a:avLst>
              <a:gd name="adj1" fmla="val 52181"/>
              <a:gd name="adj2" fmla="val -18653"/>
              <a:gd name="adj3" fmla="val 16667"/>
            </a:avLst>
          </a:prstGeom>
          <a:solidFill>
            <a:schemeClr val="bg1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分母相同的两个分数，分子大的那个分数就大。分子相同的两个分数，分母小的那个分数反而大。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ldLvl="0" animBg="1"/>
      <p:bldP spid="4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文本框 1"/>
          <p:cNvSpPr txBox="1">
            <a:spLocks noChangeArrowheads="1"/>
          </p:cNvSpPr>
          <p:nvPr/>
        </p:nvSpPr>
        <p:spPr bwMode="auto">
          <a:xfrm>
            <a:off x="998856" y="2156379"/>
            <a:ext cx="9502775" cy="1474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240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</a:defRPr>
            </a:lvl1pPr>
          </a:lstStyle>
          <a:p>
            <a:r>
              <a:rPr lang="zh-CN" altLang="zh-CN" dirty="0">
                <a:sym typeface="OPPOSans R" panose="00020600040101010101" pitchFamily="18" charset="-122"/>
              </a:rPr>
              <a:t>1. 分母相同、分子不同的两个分数，分子大的分数就大。</a:t>
            </a:r>
          </a:p>
          <a:p>
            <a:r>
              <a:rPr lang="zh-CN" altLang="zh-CN" dirty="0">
                <a:sym typeface="OPPOSans R" panose="00020600040101010101" pitchFamily="18" charset="-122"/>
              </a:rPr>
              <a:t>2. 分子相同、分母不同的两个分数，分母小的分数反而较大。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007配色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C9769"/>
      </a:accent1>
      <a:accent2>
        <a:srgbClr val="FFC283"/>
      </a:accent2>
      <a:accent3>
        <a:srgbClr val="646464"/>
      </a:accent3>
      <a:accent4>
        <a:srgbClr val="828282"/>
      </a:accent4>
      <a:accent5>
        <a:srgbClr val="A5A5A5"/>
      </a:accent5>
      <a:accent6>
        <a:srgbClr val="C9C9C9"/>
      </a:accent6>
      <a:hlink>
        <a:srgbClr val="1040E2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宽屏</PresentationFormat>
  <Paragraphs>347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FandolFang R</vt:lpstr>
      <vt:lpstr>OPPOSans B</vt:lpstr>
      <vt:lpstr>OPPOSans H</vt:lpstr>
      <vt:lpstr>OPPOSans R</vt:lpstr>
      <vt:lpstr>黑体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471</cp:revision>
  <dcterms:created xsi:type="dcterms:W3CDTF">2020-07-01T00:49:00Z</dcterms:created>
  <dcterms:modified xsi:type="dcterms:W3CDTF">2023-01-16T17:19:12Z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55456A4CD0F7483C9B0E0CB3361F89ED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