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4" r:id="rId3"/>
    <p:sldId id="269" r:id="rId4"/>
    <p:sldId id="260" r:id="rId5"/>
    <p:sldId id="266" r:id="rId6"/>
    <p:sldId id="273" r:id="rId7"/>
    <p:sldId id="277" r:id="rId8"/>
    <p:sldId id="272" r:id="rId9"/>
    <p:sldId id="270" r:id="rId10"/>
    <p:sldId id="274" r:id="rId11"/>
    <p:sldId id="271" r:id="rId12"/>
    <p:sldId id="275" r:id="rId13"/>
    <p:sldId id="276" r:id="rId14"/>
    <p:sldId id="265" r:id="rId15"/>
    <p:sldId id="278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7" d="100"/>
          <a:sy n="67" d="100"/>
        </p:scale>
        <p:origin x="-2880" y="-108"/>
      </p:cViewPr>
      <p:guideLst>
        <p:guide orient="horz" pos="2880"/>
        <p:guide pos="2160"/>
      </p:guideLst>
    </p:cSldViewPr>
  </p:notes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6B19A-E665-468D-B53F-5FBFA4D53FE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1157A-D2A8-447D-A5EF-FCEE44F4B7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544774-8C69-445A-8622-A88534D3B5D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406DB6-77A0-4DCD-85AC-DD6C96717E1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406DB6-77A0-4DCD-85AC-DD6C96717E1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406DB6-77A0-4DCD-85AC-DD6C96717E19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406DB6-77A0-4DCD-85AC-DD6C96717E19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9175C259-951A-4F79-89AA-12BA332D53EB}" type="slidenum">
              <a:rPr lang="en-US" altLang="zh-CN" smtClean="0"/>
              <a:t>12</a:t>
            </a:fld>
            <a:endParaRPr lang="en-US" altLang="zh-CN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406DB6-77A0-4DCD-85AC-DD6C96717E19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406DB6-77A0-4DCD-85AC-DD6C96717E19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406DB6-77A0-4DCD-85AC-DD6C96717E19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406DB6-77A0-4DCD-85AC-DD6C96717E1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406DB6-77A0-4DCD-85AC-DD6C96717E1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0BB79DD6-AF78-443E-877B-9B33FA80982F}" type="slidenum">
              <a:rPr lang="en-US" altLang="zh-CN" smtClean="0"/>
              <a:t>4</a:t>
            </a:fld>
            <a:endParaRPr lang="en-US" altLang="zh-CN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406DB6-77A0-4DCD-85AC-DD6C96717E1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406DB6-77A0-4DCD-85AC-DD6C96717E1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406DB6-77A0-4DCD-85AC-DD6C96717E1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406DB6-77A0-4DCD-85AC-DD6C96717E1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406DB6-77A0-4DCD-85AC-DD6C96717E19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</a:p>
        </p:txBody>
      </p:sp>
      <p:grpSp>
        <p:nvGrpSpPr>
          <p:cNvPr id="6" name="Group 8"/>
          <p:cNvGrpSpPr>
            <a:grpSpLocks noChangeAspect="1"/>
          </p:cNvGrpSpPr>
          <p:nvPr userDrawn="1"/>
        </p:nvGrpSpPr>
        <p:grpSpPr bwMode="auto">
          <a:xfrm>
            <a:off x="0" y="0"/>
            <a:ext cx="14381" cy="10815"/>
            <a:chOff x="0" y="0"/>
            <a:chExt cx="14398" cy="10800"/>
          </a:xfrm>
        </p:grpSpPr>
        <p:pic>
          <p:nvPicPr>
            <p:cNvPr id="8" name="Picture 9" descr="图片1"/>
            <p:cNvPicPr>
              <a:picLocks noChangeAspect="1" noChangeArrowheads="1"/>
            </p:cNvPicPr>
            <p:nvPr userDrawn="1"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0" y="0"/>
              <a:ext cx="14399" cy="1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0" descr="无标题"/>
            <p:cNvPicPr>
              <a:picLocks noChangeAspect="1" noChangeArrowheads="1"/>
            </p:cNvPicPr>
            <p:nvPr userDrawn="1"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382" y="57"/>
              <a:ext cx="2017" cy="1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0" y="1282485"/>
            <a:ext cx="9144000" cy="1325880"/>
          </a:xfrm>
        </p:spPr>
        <p:txBody>
          <a:bodyPr/>
          <a:lstStyle/>
          <a:p>
            <a:r>
              <a:rPr lang="zh-CN" altLang="en-US" sz="5400" dirty="0" smtClean="0"/>
              <a:t>物体的三视图</a:t>
            </a:r>
            <a:endParaRPr lang="zh-CN" altLang="en-US" sz="5400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475019" y="3082730"/>
            <a:ext cx="6333104" cy="773579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课时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0" y="484212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/>
          <p:cNvPicPr>
            <a:picLocks noChangeAspect="1" noChangeArrowheads="1"/>
          </p:cNvPicPr>
          <p:nvPr/>
        </p:nvPicPr>
        <p:blipFill>
          <a:blip r:embed="rId3" cstate="email"/>
          <a:srcRect r="-6591" b="-3"/>
          <a:stretch>
            <a:fillRect/>
          </a:stretch>
        </p:blipFill>
        <p:spPr bwMode="auto">
          <a:xfrm>
            <a:off x="4987925" y="3763963"/>
            <a:ext cx="350202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392113" y="944563"/>
            <a:ext cx="3160712" cy="7699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</a:rPr>
              <a:t>精讲点拨</a:t>
            </a:r>
          </a:p>
        </p:txBody>
      </p:sp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392113" y="2193925"/>
            <a:ext cx="8097837" cy="1570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        例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1. </a:t>
            </a:r>
            <a:r>
              <a:rPr lang="zh-CN" altLang="en-US" sz="3200" b="1" dirty="0">
                <a:solidFill>
                  <a:srgbClr val="FF0000"/>
                </a:solidFill>
              </a:rPr>
              <a:t>如图所示的直三棱柱、直六棱柱的底面分别是正三角形和正六边形。分别画出它们的三视图。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774" y="1099502"/>
            <a:ext cx="8380413" cy="411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763905" y="1882775"/>
            <a:ext cx="6499225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 b="1" dirty="0" smtClean="0"/>
              <a:t>画</a:t>
            </a:r>
            <a:r>
              <a:rPr lang="zh-CN" altLang="en-US" sz="3200" b="1" dirty="0"/>
              <a:t>出如图所示的正方体</a:t>
            </a:r>
            <a:r>
              <a:rPr lang="zh-CN" altLang="en-US" sz="3200" b="1" dirty="0" smtClean="0"/>
              <a:t>三视图。</a:t>
            </a:r>
            <a:r>
              <a:rPr lang="en-US" altLang="zh-CN" sz="3200" b="1" dirty="0" smtClean="0"/>
              <a:t> </a:t>
            </a:r>
            <a:endParaRPr lang="en-US" altLang="zh-CN" sz="3200" b="1" dirty="0"/>
          </a:p>
        </p:txBody>
      </p:sp>
      <p:pic>
        <p:nvPicPr>
          <p:cNvPr id="13315" name="Picture 5" descr="g4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78525" y="3100388"/>
            <a:ext cx="2232025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标题 1"/>
          <p:cNvSpPr txBox="1"/>
          <p:nvPr/>
        </p:nvSpPr>
        <p:spPr>
          <a:xfrm>
            <a:off x="1600200" y="777875"/>
            <a:ext cx="3200400" cy="8540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buFontTx/>
              <a:buNone/>
              <a:defRPr/>
            </a:pPr>
            <a:r>
              <a:rPr lang="zh-CN" altLang="en-US" b="1" kern="0" dirty="0" smtClean="0">
                <a:solidFill>
                  <a:srgbClr val="FF0000"/>
                </a:solidFill>
              </a:rPr>
              <a:t>巩固练习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94718" y="2354353"/>
            <a:ext cx="4232275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268288" y="1077913"/>
            <a:ext cx="8085137" cy="10779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解析：</a:t>
            </a:r>
            <a:endParaRPr lang="en-US" altLang="zh-CN" sz="3200" b="1" dirty="0">
              <a:solidFill>
                <a:srgbClr val="FF0000"/>
              </a:solidFill>
            </a:endParaRPr>
          </a:p>
          <a:p>
            <a:r>
              <a:rPr lang="en-US" altLang="zh-CN" sz="3200" b="1" dirty="0">
                <a:solidFill>
                  <a:srgbClr val="FF0000"/>
                </a:solidFill>
              </a:rPr>
              <a:t>     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 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立方体</a:t>
            </a:r>
            <a:r>
              <a:rPr lang="zh-CN" altLang="en-US" sz="3200" b="1" dirty="0">
                <a:solidFill>
                  <a:srgbClr val="FF0000"/>
                </a:solidFill>
              </a:rPr>
              <a:t>的三视图是一个全等的正方形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 idx="4294967295"/>
          </p:nvPr>
        </p:nvSpPr>
        <p:spPr>
          <a:xfrm>
            <a:off x="312738" y="885825"/>
            <a:ext cx="3243262" cy="938213"/>
          </a:xfrm>
        </p:spPr>
        <p:txBody>
          <a:bodyPr/>
          <a:lstStyle/>
          <a:p>
            <a:r>
              <a:rPr lang="zh-CN" altLang="en-US" b="1" smtClean="0">
                <a:solidFill>
                  <a:srgbClr val="FF0000"/>
                </a:solidFill>
              </a:rPr>
              <a:t>课堂小结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891631" y="2511425"/>
            <a:ext cx="7381512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      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  通过</a:t>
            </a:r>
            <a:r>
              <a:rPr lang="zh-CN" altLang="en-US" sz="3600" b="1" dirty="0">
                <a:solidFill>
                  <a:srgbClr val="FF0000"/>
                </a:solidFill>
              </a:rPr>
              <a:t>本节课的学习，谈谈你的收获？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0" y="2667020"/>
            <a:ext cx="9144000" cy="790283"/>
          </a:xfrm>
        </p:spPr>
        <p:txBody>
          <a:bodyPr/>
          <a:lstStyle/>
          <a:p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 idx="4294967295"/>
          </p:nvPr>
        </p:nvSpPr>
        <p:spPr>
          <a:xfrm>
            <a:off x="1739900" y="2566988"/>
            <a:ext cx="4013200" cy="1143000"/>
          </a:xfrm>
        </p:spPr>
        <p:txBody>
          <a:bodyPr/>
          <a:lstStyle/>
          <a:p>
            <a:pPr algn="l"/>
            <a:r>
              <a:rPr lang="zh-CN" altLang="en-US" sz="3200" b="1" dirty="0" smtClean="0">
                <a:solidFill>
                  <a:srgbClr val="FF0000"/>
                </a:solidFill>
              </a:rPr>
              <a:t>什么是正投影？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06638" y="1042988"/>
            <a:ext cx="287972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400" b="1" dirty="0">
                <a:solidFill>
                  <a:srgbClr val="FF0000"/>
                </a:solidFill>
                <a:latin typeface="+mj-ea"/>
                <a:ea typeface="+mj-ea"/>
              </a:rPr>
              <a:t>复习回顾 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 idx="4294967295"/>
          </p:nvPr>
        </p:nvSpPr>
        <p:spPr>
          <a:xfrm>
            <a:off x="3242310" y="777240"/>
            <a:ext cx="292989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学习目标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679450" y="2587625"/>
            <a:ext cx="8020050" cy="22127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 smtClean="0"/>
              <a:t>1</a:t>
            </a:r>
            <a:r>
              <a:rPr lang="en-US" altLang="zh-CN" sz="3200" dirty="0"/>
              <a:t>.</a:t>
            </a:r>
            <a:r>
              <a:rPr lang="zh-CN" altLang="zh-CN" sz="3200" dirty="0"/>
              <a:t>了解物体的三视图的</a:t>
            </a:r>
            <a:r>
              <a:rPr lang="zh-CN" altLang="zh-CN" sz="3200" dirty="0" smtClean="0"/>
              <a:t>意义</a:t>
            </a:r>
            <a:r>
              <a:rPr lang="zh-CN" altLang="en-US" sz="3200" dirty="0" smtClean="0"/>
              <a:t>，</a:t>
            </a:r>
            <a:r>
              <a:rPr lang="zh-CN" altLang="zh-CN" sz="3200" dirty="0" smtClean="0"/>
              <a:t>能</a:t>
            </a:r>
            <a:r>
              <a:rPr lang="zh-CN" altLang="zh-CN" sz="3200" dirty="0"/>
              <a:t>识别简单物体的三视图；</a:t>
            </a:r>
            <a:endParaRPr lang="en-US" altLang="zh-CN" sz="3200" dirty="0"/>
          </a:p>
          <a:p>
            <a:pPr>
              <a:lnSpc>
                <a:spcPct val="150000"/>
              </a:lnSpc>
            </a:pPr>
            <a:r>
              <a:rPr lang="en-US" altLang="zh-CN" sz="3200" dirty="0" smtClean="0"/>
              <a:t>2</a:t>
            </a:r>
            <a:r>
              <a:rPr lang="en-US" altLang="zh-CN" sz="3200" dirty="0"/>
              <a:t>.</a:t>
            </a:r>
            <a:r>
              <a:rPr lang="zh-CN" altLang="zh-CN" sz="3200" dirty="0"/>
              <a:t>会画一些简单物体的</a:t>
            </a:r>
            <a:r>
              <a:rPr lang="zh-CN" altLang="zh-CN" sz="3200" dirty="0" smtClean="0"/>
              <a:t>三视图</a:t>
            </a:r>
            <a:r>
              <a:rPr lang="zh-CN" altLang="en-US" sz="3200" dirty="0" smtClean="0"/>
              <a:t>。</a:t>
            </a:r>
            <a:endParaRPr lang="zh-CN" altLang="zh-CN" sz="32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566738" y="727075"/>
            <a:ext cx="2930525" cy="769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</a:rPr>
              <a:t>探究新知</a:t>
            </a:r>
          </a:p>
        </p:txBody>
      </p:sp>
      <p:sp>
        <p:nvSpPr>
          <p:cNvPr id="5123" name="矩形 2"/>
          <p:cNvSpPr>
            <a:spLocks noChangeArrowheads="1"/>
          </p:cNvSpPr>
          <p:nvPr/>
        </p:nvSpPr>
        <p:spPr bwMode="auto">
          <a:xfrm>
            <a:off x="566738" y="2060575"/>
            <a:ext cx="8272462" cy="3416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600" dirty="0"/>
              <a:t>    </a:t>
            </a:r>
            <a:r>
              <a:rPr lang="en-US" altLang="zh-CN" sz="3600" dirty="0" smtClean="0"/>
              <a:t>   </a:t>
            </a:r>
            <a:r>
              <a:rPr lang="zh-CN" altLang="zh-CN" sz="3600" dirty="0" smtClean="0"/>
              <a:t>自学课本</a:t>
            </a:r>
            <a:r>
              <a:rPr lang="zh-CN" altLang="en-US" sz="3600" dirty="0" smtClean="0"/>
              <a:t>，</a:t>
            </a:r>
            <a:r>
              <a:rPr lang="zh-CN" altLang="zh-CN" sz="3600" dirty="0" smtClean="0"/>
              <a:t>并</a:t>
            </a:r>
            <a:r>
              <a:rPr lang="zh-CN" altLang="zh-CN" sz="3600" dirty="0"/>
              <a:t>同其他同学交流你的探究体验及结果。</a:t>
            </a:r>
            <a:endParaRPr lang="en-US" altLang="zh-CN" sz="3600" dirty="0"/>
          </a:p>
          <a:p>
            <a:r>
              <a:rPr lang="zh-CN" altLang="zh-CN" sz="3600" dirty="0"/>
              <a:t>理解识记物体的三视图</a:t>
            </a:r>
            <a:r>
              <a:rPr lang="zh-CN" altLang="en-US" sz="3600" dirty="0"/>
              <a:t>：</a:t>
            </a:r>
            <a:endParaRPr lang="en-US" altLang="zh-CN" sz="3600" dirty="0"/>
          </a:p>
          <a:p>
            <a:r>
              <a:rPr lang="zh-CN" altLang="zh-CN" sz="3600" dirty="0"/>
              <a:t>主视图</a:t>
            </a:r>
            <a:r>
              <a:rPr lang="zh-CN" altLang="en-US" sz="3600" dirty="0"/>
              <a:t>：</a:t>
            </a:r>
            <a:endParaRPr lang="en-US" altLang="zh-CN" sz="3600" dirty="0"/>
          </a:p>
          <a:p>
            <a:r>
              <a:rPr lang="zh-CN" altLang="zh-CN" sz="3600" dirty="0"/>
              <a:t>俯视图</a:t>
            </a:r>
            <a:r>
              <a:rPr lang="zh-CN" altLang="en-US" sz="3600" dirty="0"/>
              <a:t>：</a:t>
            </a:r>
            <a:endParaRPr lang="en-US" altLang="zh-CN" sz="3600" dirty="0"/>
          </a:p>
          <a:p>
            <a:r>
              <a:rPr lang="zh-CN" altLang="zh-CN" sz="3600" dirty="0"/>
              <a:t>左视图</a:t>
            </a:r>
            <a:r>
              <a:rPr lang="zh-CN" altLang="en-US" sz="3600" dirty="0"/>
              <a:t>：</a:t>
            </a:r>
            <a:endParaRPr lang="zh-CN" altLang="zh-CN" sz="36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矩形 3"/>
          <p:cNvSpPr>
            <a:spLocks noChangeArrowheads="1"/>
          </p:cNvSpPr>
          <p:nvPr/>
        </p:nvSpPr>
        <p:spPr bwMode="auto">
          <a:xfrm>
            <a:off x="1093789" y="1987550"/>
            <a:ext cx="6778625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怎样画一个物体的三视图呢？</a:t>
            </a:r>
          </a:p>
        </p:txBody>
      </p:sp>
      <p:sp>
        <p:nvSpPr>
          <p:cNvPr id="6147" name="矩形 1"/>
          <p:cNvSpPr>
            <a:spLocks noChangeArrowheads="1"/>
          </p:cNvSpPr>
          <p:nvPr/>
        </p:nvSpPr>
        <p:spPr bwMode="auto">
          <a:xfrm>
            <a:off x="1093789" y="3613150"/>
            <a:ext cx="6556692" cy="95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        </a:t>
            </a:r>
            <a:r>
              <a:rPr lang="zh-CN" altLang="en-US" sz="2800" b="1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在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三视图中，俯视图画在主视图的</a:t>
            </a:r>
            <a:r>
              <a:rPr lang="zh-CN" altLang="en-US" sz="2800" b="1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下面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，左视图画在主视图的右面。</a:t>
            </a:r>
            <a:endParaRPr lang="zh-CN" altLang="en-US" sz="2800" dirty="0"/>
          </a:p>
        </p:txBody>
      </p:sp>
      <p:sp>
        <p:nvSpPr>
          <p:cNvPr id="6148" name="TextBox 1"/>
          <p:cNvSpPr txBox="1">
            <a:spLocks noChangeArrowheads="1"/>
          </p:cNvSpPr>
          <p:nvPr/>
        </p:nvSpPr>
        <p:spPr bwMode="auto">
          <a:xfrm>
            <a:off x="930275" y="727075"/>
            <a:ext cx="2930525" cy="769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</a:rPr>
              <a:t>探究新知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5426075" y="1493838"/>
            <a:ext cx="3556000" cy="3105150"/>
          </a:xfrm>
          <a:prstGeom prst="bevel">
            <a:avLst>
              <a:gd name="adj" fmla="val 1310"/>
            </a:avLst>
          </a:prstGeom>
          <a:solidFill>
            <a:srgbClr val="7DCAFF"/>
          </a:solidFill>
          <a:ln w="12700">
            <a:solidFill>
              <a:schemeClr val="accent1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 rot="10800000" flipH="1">
            <a:off x="341313" y="1487488"/>
            <a:ext cx="4995862" cy="3781425"/>
          </a:xfrm>
          <a:prstGeom prst="cube">
            <a:avLst>
              <a:gd name="adj" fmla="val 25023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076" name="AutoShape 4"/>
          <p:cNvSpPr>
            <a:spLocks noChangeArrowheads="1"/>
          </p:cNvSpPr>
          <p:nvPr/>
        </p:nvSpPr>
        <p:spPr bwMode="auto">
          <a:xfrm rot="5400000">
            <a:off x="4271963" y="3271838"/>
            <a:ext cx="1042987" cy="261937"/>
          </a:xfrm>
          <a:prstGeom prst="parallelogram">
            <a:avLst>
              <a:gd name="adj" fmla="val 97573"/>
            </a:avLst>
          </a:prstGeom>
          <a:solidFill>
            <a:srgbClr val="8FE991"/>
          </a:solidFill>
          <a:ln w="9525">
            <a:solidFill>
              <a:srgbClr val="00CC00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077" name="AutoShape 5"/>
          <p:cNvSpPr>
            <a:spLocks noChangeArrowheads="1"/>
          </p:cNvSpPr>
          <p:nvPr/>
        </p:nvSpPr>
        <p:spPr bwMode="auto">
          <a:xfrm flipH="1">
            <a:off x="2078038" y="4778375"/>
            <a:ext cx="1497012" cy="263525"/>
          </a:xfrm>
          <a:prstGeom prst="parallelogram">
            <a:avLst>
              <a:gd name="adj" fmla="val 100596"/>
            </a:avLst>
          </a:prstGeom>
          <a:solidFill>
            <a:srgbClr val="8FE991"/>
          </a:solidFill>
          <a:ln w="9525">
            <a:solidFill>
              <a:srgbClr val="00CC00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1196975" y="1990725"/>
            <a:ext cx="1228725" cy="776288"/>
          </a:xfrm>
          <a:prstGeom prst="rect">
            <a:avLst/>
          </a:prstGeom>
          <a:solidFill>
            <a:srgbClr val="84E886"/>
          </a:solidFill>
          <a:ln w="9525">
            <a:solidFill>
              <a:srgbClr val="00CC00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079" name="Freeform 7"/>
          <p:cNvSpPr/>
          <p:nvPr/>
        </p:nvSpPr>
        <p:spPr bwMode="auto">
          <a:xfrm>
            <a:off x="1196975" y="2754313"/>
            <a:ext cx="890588" cy="919162"/>
          </a:xfrm>
          <a:custGeom>
            <a:avLst/>
            <a:gdLst>
              <a:gd name="T0" fmla="*/ 1061776420 w 747"/>
              <a:gd name="T1" fmla="*/ 1158928371 h 729"/>
              <a:gd name="T2" fmla="*/ 0 w 747"/>
              <a:gd name="T3" fmla="*/ 0 h 72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47" h="729">
                <a:moveTo>
                  <a:pt x="747" y="729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1080" name="Freeform 8"/>
          <p:cNvSpPr/>
          <p:nvPr/>
        </p:nvSpPr>
        <p:spPr bwMode="auto">
          <a:xfrm>
            <a:off x="2422525" y="2767013"/>
            <a:ext cx="885825" cy="904875"/>
          </a:xfrm>
          <a:custGeom>
            <a:avLst/>
            <a:gdLst>
              <a:gd name="T0" fmla="*/ 1071975315 w 732"/>
              <a:gd name="T1" fmla="*/ 1118577549 h 732"/>
              <a:gd name="T2" fmla="*/ 0 w 732"/>
              <a:gd name="T3" fmla="*/ 0 h 73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2" h="732">
                <a:moveTo>
                  <a:pt x="732" y="732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1081" name="Freeform 9"/>
          <p:cNvSpPr/>
          <p:nvPr/>
        </p:nvSpPr>
        <p:spPr bwMode="auto">
          <a:xfrm>
            <a:off x="1195388" y="1985963"/>
            <a:ext cx="901700" cy="903287"/>
          </a:xfrm>
          <a:custGeom>
            <a:avLst/>
            <a:gdLst>
              <a:gd name="T0" fmla="*/ 1082640333 w 751"/>
              <a:gd name="T1" fmla="*/ 1111617717 h 734"/>
              <a:gd name="T2" fmla="*/ 0 w 751"/>
              <a:gd name="T3" fmla="*/ 0 h 73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51" h="734">
                <a:moveTo>
                  <a:pt x="751" y="734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1082" name="Line 10"/>
          <p:cNvSpPr>
            <a:spLocks noChangeShapeType="1"/>
          </p:cNvSpPr>
          <p:nvPr/>
        </p:nvSpPr>
        <p:spPr bwMode="auto">
          <a:xfrm flipH="1" flipV="1">
            <a:off x="2420938" y="1993900"/>
            <a:ext cx="1160462" cy="11652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1083" name="Line 11"/>
          <p:cNvSpPr>
            <a:spLocks noChangeShapeType="1"/>
          </p:cNvSpPr>
          <p:nvPr/>
        </p:nvSpPr>
        <p:spPr bwMode="auto">
          <a:xfrm>
            <a:off x="3581400" y="3140075"/>
            <a:ext cx="13509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1084" name="Freeform 12"/>
          <p:cNvSpPr/>
          <p:nvPr/>
        </p:nvSpPr>
        <p:spPr bwMode="auto">
          <a:xfrm>
            <a:off x="3311525" y="3654425"/>
            <a:ext cx="1346200" cy="12700"/>
          </a:xfrm>
          <a:custGeom>
            <a:avLst/>
            <a:gdLst>
              <a:gd name="T0" fmla="*/ 0 w 848"/>
              <a:gd name="T1" fmla="*/ 0 h 8"/>
              <a:gd name="T2" fmla="*/ 2137092500 w 848"/>
              <a:gd name="T3" fmla="*/ 20161250 h 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48" h="8">
                <a:moveTo>
                  <a:pt x="0" y="0"/>
                </a:moveTo>
                <a:lnTo>
                  <a:pt x="848" y="8"/>
                </a:lnTo>
              </a:path>
            </a:pathLst>
          </a:custGeom>
          <a:noFill/>
          <a:ln w="12700" cmpd="sng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1085" name="Line 13"/>
          <p:cNvSpPr>
            <a:spLocks noChangeShapeType="1"/>
          </p:cNvSpPr>
          <p:nvPr/>
        </p:nvSpPr>
        <p:spPr bwMode="auto">
          <a:xfrm flipV="1">
            <a:off x="3581400" y="3924300"/>
            <a:ext cx="13509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1086" name="Line 14"/>
          <p:cNvSpPr>
            <a:spLocks noChangeShapeType="1"/>
          </p:cNvSpPr>
          <p:nvPr/>
        </p:nvSpPr>
        <p:spPr bwMode="auto">
          <a:xfrm>
            <a:off x="3311525" y="2889250"/>
            <a:ext cx="13509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1087" name="Line 15"/>
          <p:cNvSpPr>
            <a:spLocks noChangeShapeType="1"/>
          </p:cNvSpPr>
          <p:nvPr/>
        </p:nvSpPr>
        <p:spPr bwMode="auto">
          <a:xfrm>
            <a:off x="2087563" y="3654425"/>
            <a:ext cx="0" cy="11239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1088" name="Freeform 16"/>
          <p:cNvSpPr/>
          <p:nvPr/>
        </p:nvSpPr>
        <p:spPr bwMode="auto">
          <a:xfrm>
            <a:off x="2347913" y="3933825"/>
            <a:ext cx="4762" cy="1119188"/>
          </a:xfrm>
          <a:custGeom>
            <a:avLst/>
            <a:gdLst>
              <a:gd name="T0" fmla="*/ 0 w 3"/>
              <a:gd name="T1" fmla="*/ 0 h 705"/>
              <a:gd name="T2" fmla="*/ 7558881 w 3"/>
              <a:gd name="T3" fmla="*/ 1776711744 h 70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" h="705">
                <a:moveTo>
                  <a:pt x="0" y="0"/>
                </a:moveTo>
                <a:lnTo>
                  <a:pt x="3" y="705"/>
                </a:lnTo>
              </a:path>
            </a:pathLst>
          </a:custGeom>
          <a:noFill/>
          <a:ln w="12700" cmpd="sng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1089" name="Freeform 17"/>
          <p:cNvSpPr/>
          <p:nvPr/>
        </p:nvSpPr>
        <p:spPr bwMode="auto">
          <a:xfrm>
            <a:off x="3563938" y="3924300"/>
            <a:ext cx="4762" cy="1100138"/>
          </a:xfrm>
          <a:custGeom>
            <a:avLst/>
            <a:gdLst>
              <a:gd name="T0" fmla="*/ 7558881 w 3"/>
              <a:gd name="T1" fmla="*/ 0 h 693"/>
              <a:gd name="T2" fmla="*/ 0 w 3"/>
              <a:gd name="T3" fmla="*/ 1746469869 h 69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" h="693">
                <a:moveTo>
                  <a:pt x="3" y="0"/>
                </a:moveTo>
                <a:lnTo>
                  <a:pt x="0" y="693"/>
                </a:lnTo>
              </a:path>
            </a:pathLst>
          </a:custGeom>
          <a:noFill/>
          <a:ln w="12700" cmpd="sng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1090" name="Line 18"/>
          <p:cNvSpPr>
            <a:spLocks noChangeShapeType="1"/>
          </p:cNvSpPr>
          <p:nvPr/>
        </p:nvSpPr>
        <p:spPr bwMode="auto">
          <a:xfrm>
            <a:off x="3311525" y="3654425"/>
            <a:ext cx="0" cy="11239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1091" name="Rectangle 19"/>
          <p:cNvSpPr>
            <a:spLocks noChangeArrowheads="1"/>
          </p:cNvSpPr>
          <p:nvPr/>
        </p:nvSpPr>
        <p:spPr bwMode="auto">
          <a:xfrm>
            <a:off x="7840663" y="1989138"/>
            <a:ext cx="720725" cy="7794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092" name="Rectangle 20"/>
          <p:cNvSpPr>
            <a:spLocks noChangeArrowheads="1"/>
          </p:cNvSpPr>
          <p:nvPr/>
        </p:nvSpPr>
        <p:spPr bwMode="auto">
          <a:xfrm rot="10800000">
            <a:off x="5876925" y="3471863"/>
            <a:ext cx="1228725" cy="7223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1093" name="Text Box 21"/>
          <p:cNvSpPr txBox="1">
            <a:spLocks noChangeArrowheads="1"/>
          </p:cNvSpPr>
          <p:nvPr/>
        </p:nvSpPr>
        <p:spPr bwMode="auto">
          <a:xfrm>
            <a:off x="1254125" y="1576388"/>
            <a:ext cx="1214438" cy="45720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chemeClr val="accent2"/>
                </a:solidFill>
                <a:ea typeface="黑体" panose="02010609060101010101" pitchFamily="49" charset="-122"/>
              </a:rPr>
              <a:t>主视图</a:t>
            </a:r>
          </a:p>
        </p:txBody>
      </p:sp>
      <p:sp>
        <p:nvSpPr>
          <p:cNvPr id="131094" name="Text Box 22"/>
          <p:cNvSpPr txBox="1">
            <a:spLocks noChangeArrowheads="1"/>
          </p:cNvSpPr>
          <p:nvPr/>
        </p:nvSpPr>
        <p:spPr bwMode="auto">
          <a:xfrm>
            <a:off x="6057900" y="1622425"/>
            <a:ext cx="989013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主视图</a:t>
            </a:r>
          </a:p>
        </p:txBody>
      </p:sp>
      <p:sp>
        <p:nvSpPr>
          <p:cNvPr id="131095" name="Text Box 23"/>
          <p:cNvSpPr txBox="1">
            <a:spLocks noChangeArrowheads="1"/>
          </p:cNvSpPr>
          <p:nvPr/>
        </p:nvSpPr>
        <p:spPr bwMode="auto">
          <a:xfrm>
            <a:off x="6072188" y="4149725"/>
            <a:ext cx="1216025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俯视图</a:t>
            </a:r>
          </a:p>
        </p:txBody>
      </p:sp>
      <p:sp>
        <p:nvSpPr>
          <p:cNvPr id="131096" name="Text Box 24"/>
          <p:cNvSpPr txBox="1">
            <a:spLocks noChangeArrowheads="1"/>
          </p:cNvSpPr>
          <p:nvPr/>
        </p:nvSpPr>
        <p:spPr bwMode="auto">
          <a:xfrm>
            <a:off x="7767638" y="1622425"/>
            <a:ext cx="1304925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左视图</a:t>
            </a:r>
          </a:p>
        </p:txBody>
      </p:sp>
      <p:sp>
        <p:nvSpPr>
          <p:cNvPr id="131097" name="Text Box 25"/>
          <p:cNvSpPr txBox="1">
            <a:spLocks noChangeArrowheads="1"/>
          </p:cNvSpPr>
          <p:nvPr/>
        </p:nvSpPr>
        <p:spPr bwMode="auto">
          <a:xfrm>
            <a:off x="3222625" y="1943100"/>
            <a:ext cx="1035050" cy="519113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ea typeface="黑体" panose="02010609060101010101" pitchFamily="49" charset="-122"/>
              </a:rPr>
              <a:t>正面</a:t>
            </a:r>
          </a:p>
        </p:txBody>
      </p:sp>
      <p:pic>
        <p:nvPicPr>
          <p:cNvPr id="131098" name="Picture 26" descr="TRDOW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1900" y="1358900"/>
            <a:ext cx="5810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1099" name="Picture 27" descr="TRU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630238" y="3049588"/>
            <a:ext cx="5810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1100" name="Picture 28" descr="TRPREV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813582">
            <a:off x="3582988" y="4130675"/>
            <a:ext cx="5810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7" name="Rectangle 32"/>
          <p:cNvSpPr>
            <a:spLocks noGrp="1" noChangeArrowheads="1"/>
          </p:cNvSpPr>
          <p:nvPr>
            <p:ph type="title" idx="4294967295"/>
          </p:nvPr>
        </p:nvSpPr>
        <p:spPr>
          <a:xfrm>
            <a:off x="407988" y="265112"/>
            <a:ext cx="2736850" cy="428625"/>
          </a:xfrm>
        </p:spPr>
        <p:txBody>
          <a:bodyPr/>
          <a:lstStyle/>
          <a:p>
            <a:pPr algn="l"/>
            <a:r>
              <a:rPr lang="zh-CN" altLang="en-US" sz="3200" b="1" dirty="0" smtClean="0">
                <a:solidFill>
                  <a:srgbClr val="FF0000"/>
                </a:solidFill>
              </a:rPr>
              <a:t>三视图画法</a:t>
            </a:r>
          </a:p>
        </p:txBody>
      </p:sp>
      <p:sp>
        <p:nvSpPr>
          <p:cNvPr id="131105" name="Rectangle 33"/>
          <p:cNvSpPr>
            <a:spLocks noChangeArrowheads="1"/>
          </p:cNvSpPr>
          <p:nvPr/>
        </p:nvSpPr>
        <p:spPr bwMode="auto">
          <a:xfrm>
            <a:off x="5886450" y="1998663"/>
            <a:ext cx="1228725" cy="7762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31106" name="Group 34"/>
          <p:cNvGrpSpPr/>
          <p:nvPr/>
        </p:nvGrpSpPr>
        <p:grpSpPr bwMode="auto">
          <a:xfrm>
            <a:off x="7131050" y="1982788"/>
            <a:ext cx="682625" cy="781050"/>
            <a:chOff x="4490" y="1253"/>
            <a:chExt cx="430" cy="492"/>
          </a:xfrm>
        </p:grpSpPr>
        <p:sp>
          <p:nvSpPr>
            <p:cNvPr id="7230" name="Line 35"/>
            <p:cNvSpPr>
              <a:spLocks noChangeShapeType="1"/>
            </p:cNvSpPr>
            <p:nvPr/>
          </p:nvSpPr>
          <p:spPr bwMode="auto">
            <a:xfrm>
              <a:off x="4496" y="1253"/>
              <a:ext cx="17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1" name="Line 36"/>
            <p:cNvSpPr>
              <a:spLocks noChangeShapeType="1"/>
            </p:cNvSpPr>
            <p:nvPr/>
          </p:nvSpPr>
          <p:spPr bwMode="auto">
            <a:xfrm>
              <a:off x="4490" y="1745"/>
              <a:ext cx="17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2" name="Line 37"/>
            <p:cNvSpPr>
              <a:spLocks noChangeShapeType="1"/>
            </p:cNvSpPr>
            <p:nvPr/>
          </p:nvSpPr>
          <p:spPr bwMode="auto">
            <a:xfrm>
              <a:off x="4723" y="1253"/>
              <a:ext cx="17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3" name="Line 38"/>
            <p:cNvSpPr>
              <a:spLocks noChangeShapeType="1"/>
            </p:cNvSpPr>
            <p:nvPr/>
          </p:nvSpPr>
          <p:spPr bwMode="auto">
            <a:xfrm>
              <a:off x="4750" y="1745"/>
              <a:ext cx="17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4" name="Line 39"/>
            <p:cNvSpPr>
              <a:spLocks noChangeShapeType="1"/>
            </p:cNvSpPr>
            <p:nvPr/>
          </p:nvSpPr>
          <p:spPr bwMode="auto">
            <a:xfrm>
              <a:off x="4581" y="1253"/>
              <a:ext cx="0" cy="482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5" name="Line 40"/>
            <p:cNvSpPr>
              <a:spLocks noChangeShapeType="1"/>
            </p:cNvSpPr>
            <p:nvPr/>
          </p:nvSpPr>
          <p:spPr bwMode="auto">
            <a:xfrm>
              <a:off x="4818" y="1256"/>
              <a:ext cx="0" cy="482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6" name="Text Box 41"/>
            <p:cNvSpPr txBox="1">
              <a:spLocks noChangeArrowheads="1"/>
            </p:cNvSpPr>
            <p:nvPr/>
          </p:nvSpPr>
          <p:spPr bwMode="auto">
            <a:xfrm>
              <a:off x="4556" y="1359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/>
                <a:t>高</a:t>
              </a:r>
            </a:p>
          </p:txBody>
        </p:sp>
      </p:grpSp>
      <p:grpSp>
        <p:nvGrpSpPr>
          <p:cNvPr id="131114" name="Group 42"/>
          <p:cNvGrpSpPr/>
          <p:nvPr/>
        </p:nvGrpSpPr>
        <p:grpSpPr bwMode="auto">
          <a:xfrm>
            <a:off x="5873750" y="2798763"/>
            <a:ext cx="1238250" cy="644525"/>
            <a:chOff x="3700" y="1763"/>
            <a:chExt cx="780" cy="406"/>
          </a:xfrm>
        </p:grpSpPr>
        <p:sp>
          <p:nvSpPr>
            <p:cNvPr id="7223" name="Line 43"/>
            <p:cNvSpPr>
              <a:spLocks noChangeShapeType="1"/>
            </p:cNvSpPr>
            <p:nvPr/>
          </p:nvSpPr>
          <p:spPr bwMode="auto">
            <a:xfrm>
              <a:off x="3702" y="1763"/>
              <a:ext cx="0" cy="142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4" name="Line 44"/>
            <p:cNvSpPr>
              <a:spLocks noChangeShapeType="1"/>
            </p:cNvSpPr>
            <p:nvPr/>
          </p:nvSpPr>
          <p:spPr bwMode="auto">
            <a:xfrm>
              <a:off x="4480" y="1763"/>
              <a:ext cx="0" cy="142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5" name="Line 45"/>
            <p:cNvSpPr>
              <a:spLocks noChangeShapeType="1"/>
            </p:cNvSpPr>
            <p:nvPr/>
          </p:nvSpPr>
          <p:spPr bwMode="auto">
            <a:xfrm>
              <a:off x="4477" y="2027"/>
              <a:ext cx="0" cy="142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6" name="Line 46"/>
            <p:cNvSpPr>
              <a:spLocks noChangeShapeType="1"/>
            </p:cNvSpPr>
            <p:nvPr/>
          </p:nvSpPr>
          <p:spPr bwMode="auto">
            <a:xfrm>
              <a:off x="3700" y="2027"/>
              <a:ext cx="0" cy="142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7" name="Line 47"/>
            <p:cNvSpPr>
              <a:spLocks noChangeShapeType="1"/>
            </p:cNvSpPr>
            <p:nvPr/>
          </p:nvSpPr>
          <p:spPr bwMode="auto">
            <a:xfrm>
              <a:off x="3702" y="1820"/>
              <a:ext cx="766" cy="0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8" name="Line 48"/>
            <p:cNvSpPr>
              <a:spLocks noChangeShapeType="1"/>
            </p:cNvSpPr>
            <p:nvPr/>
          </p:nvSpPr>
          <p:spPr bwMode="auto">
            <a:xfrm>
              <a:off x="3702" y="2103"/>
              <a:ext cx="766" cy="0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9" name="Text Box 49"/>
            <p:cNvSpPr txBox="1">
              <a:spLocks noChangeArrowheads="1"/>
            </p:cNvSpPr>
            <p:nvPr/>
          </p:nvSpPr>
          <p:spPr bwMode="auto">
            <a:xfrm>
              <a:off x="3957" y="1820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/>
                <a:t>长</a:t>
              </a:r>
            </a:p>
          </p:txBody>
        </p:sp>
      </p:grpSp>
      <p:grpSp>
        <p:nvGrpSpPr>
          <p:cNvPr id="131122" name="Group 50"/>
          <p:cNvGrpSpPr/>
          <p:nvPr/>
        </p:nvGrpSpPr>
        <p:grpSpPr bwMode="auto">
          <a:xfrm>
            <a:off x="7119938" y="2776538"/>
            <a:ext cx="1444625" cy="1417637"/>
            <a:chOff x="4485" y="1749"/>
            <a:chExt cx="910" cy="893"/>
          </a:xfrm>
        </p:grpSpPr>
        <p:grpSp>
          <p:nvGrpSpPr>
            <p:cNvPr id="7216" name="Group 51"/>
            <p:cNvGrpSpPr/>
            <p:nvPr/>
          </p:nvGrpSpPr>
          <p:grpSpPr bwMode="auto">
            <a:xfrm>
              <a:off x="4485" y="1749"/>
              <a:ext cx="910" cy="889"/>
              <a:chOff x="4485" y="1749"/>
              <a:chExt cx="910" cy="889"/>
            </a:xfrm>
          </p:grpSpPr>
          <p:sp>
            <p:nvSpPr>
              <p:cNvPr id="7221" name="Arc 52"/>
              <p:cNvSpPr/>
              <p:nvPr/>
            </p:nvSpPr>
            <p:spPr bwMode="auto">
              <a:xfrm rot="5400000">
                <a:off x="4493" y="1743"/>
                <a:ext cx="438" cy="451"/>
              </a:xfrm>
              <a:custGeom>
                <a:avLst/>
                <a:gdLst>
                  <a:gd name="T0" fmla="*/ 0 w 21600"/>
                  <a:gd name="T1" fmla="*/ 0 h 21600"/>
                  <a:gd name="T2" fmla="*/ 9 w 21600"/>
                  <a:gd name="T3" fmla="*/ 9 h 21600"/>
                  <a:gd name="T4" fmla="*/ 0 w 21600"/>
                  <a:gd name="T5" fmla="*/ 9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">
                <a:solidFill>
                  <a:schemeClr val="accent2"/>
                </a:solidFill>
                <a:round/>
              </a:ln>
              <a:effectLst/>
            </p:spPr>
            <p:txBody>
              <a:bodyPr rot="10800000"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7222" name="Arc 53"/>
              <p:cNvSpPr/>
              <p:nvPr/>
            </p:nvSpPr>
            <p:spPr bwMode="auto">
              <a:xfrm flipV="1">
                <a:off x="4485" y="1749"/>
                <a:ext cx="910" cy="889"/>
              </a:xfrm>
              <a:custGeom>
                <a:avLst/>
                <a:gdLst>
                  <a:gd name="T0" fmla="*/ 0 w 21813"/>
                  <a:gd name="T1" fmla="*/ 0 h 21816"/>
                  <a:gd name="T2" fmla="*/ 38 w 21813"/>
                  <a:gd name="T3" fmla="*/ 36 h 21816"/>
                  <a:gd name="T4" fmla="*/ 0 w 21813"/>
                  <a:gd name="T5" fmla="*/ 36 h 218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813" h="21816" fill="none" extrusionOk="0">
                    <a:moveTo>
                      <a:pt x="0" y="1"/>
                    </a:moveTo>
                    <a:cubicBezTo>
                      <a:pt x="70" y="0"/>
                      <a:pt x="141" y="-1"/>
                      <a:pt x="213" y="0"/>
                    </a:cubicBezTo>
                    <a:cubicBezTo>
                      <a:pt x="12142" y="0"/>
                      <a:pt x="21813" y="9670"/>
                      <a:pt x="21813" y="21600"/>
                    </a:cubicBezTo>
                    <a:cubicBezTo>
                      <a:pt x="21813" y="21672"/>
                      <a:pt x="21812" y="21744"/>
                      <a:pt x="21811" y="21815"/>
                    </a:cubicBezTo>
                  </a:path>
                  <a:path w="21813" h="21816" stroke="0" extrusionOk="0">
                    <a:moveTo>
                      <a:pt x="0" y="1"/>
                    </a:moveTo>
                    <a:cubicBezTo>
                      <a:pt x="70" y="0"/>
                      <a:pt x="141" y="-1"/>
                      <a:pt x="213" y="0"/>
                    </a:cubicBezTo>
                    <a:cubicBezTo>
                      <a:pt x="12142" y="0"/>
                      <a:pt x="21813" y="9670"/>
                      <a:pt x="21813" y="21600"/>
                    </a:cubicBezTo>
                    <a:cubicBezTo>
                      <a:pt x="21813" y="21672"/>
                      <a:pt x="21812" y="21744"/>
                      <a:pt x="21811" y="21815"/>
                    </a:cubicBezTo>
                    <a:lnTo>
                      <a:pt x="213" y="21600"/>
                    </a:lnTo>
                    <a:lnTo>
                      <a:pt x="0" y="1"/>
                    </a:lnTo>
                    <a:close/>
                  </a:path>
                </a:pathLst>
              </a:custGeom>
              <a:noFill/>
              <a:ln w="6350">
                <a:solidFill>
                  <a:schemeClr val="accent2"/>
                </a:solidFill>
                <a:round/>
              </a:ln>
              <a:effectLst/>
            </p:spPr>
            <p:txBody>
              <a:bodyPr rot="10800000"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7217" name="Line 54"/>
            <p:cNvSpPr>
              <a:spLocks noChangeShapeType="1"/>
            </p:cNvSpPr>
            <p:nvPr/>
          </p:nvSpPr>
          <p:spPr bwMode="auto">
            <a:xfrm>
              <a:off x="4921" y="1820"/>
              <a:ext cx="454" cy="0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8" name="Line 55"/>
            <p:cNvSpPr>
              <a:spLocks noChangeShapeType="1"/>
            </p:cNvSpPr>
            <p:nvPr/>
          </p:nvSpPr>
          <p:spPr bwMode="auto">
            <a:xfrm>
              <a:off x="4581" y="2188"/>
              <a:ext cx="0" cy="45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9" name="Text Box 56"/>
            <p:cNvSpPr txBox="1">
              <a:spLocks noChangeArrowheads="1"/>
            </p:cNvSpPr>
            <p:nvPr/>
          </p:nvSpPr>
          <p:spPr bwMode="auto">
            <a:xfrm>
              <a:off x="4553" y="2269"/>
              <a:ext cx="255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/>
                <a:t>宽</a:t>
              </a:r>
            </a:p>
          </p:txBody>
        </p:sp>
        <p:sp>
          <p:nvSpPr>
            <p:cNvPr id="7220" name="Text Box 57"/>
            <p:cNvSpPr txBox="1">
              <a:spLocks noChangeArrowheads="1"/>
            </p:cNvSpPr>
            <p:nvPr/>
          </p:nvSpPr>
          <p:spPr bwMode="auto">
            <a:xfrm>
              <a:off x="5023" y="1772"/>
              <a:ext cx="255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/>
                <a:t>宽</a:t>
              </a:r>
            </a:p>
          </p:txBody>
        </p:sp>
      </p:grpSp>
      <p:sp>
        <p:nvSpPr>
          <p:cNvPr id="131130" name="WordArt 58"/>
          <p:cNvSpPr>
            <a:spLocks noChangeArrowheads="1" noChangeShapeType="1" noTextEdit="1"/>
          </p:cNvSpPr>
          <p:nvPr/>
        </p:nvSpPr>
        <p:spPr bwMode="auto">
          <a:xfrm>
            <a:off x="4427538" y="2060575"/>
            <a:ext cx="649287" cy="976313"/>
          </a:xfrm>
          <a:prstGeom prst="rect">
            <a:avLst/>
          </a:prstGeom>
        </p:spPr>
        <p:txBody>
          <a:bodyPr wrap="none" fromWordArt="1">
            <a:prstTxWarp prst="textSlantDown">
              <a:avLst>
                <a:gd name="adj" fmla="val 5294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0000FF"/>
                  </a:solidFill>
                  <a:rou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左视图</a:t>
            </a:r>
          </a:p>
        </p:txBody>
      </p:sp>
      <p:sp>
        <p:nvSpPr>
          <p:cNvPr id="131131" name="WordArt 59"/>
          <p:cNvSpPr>
            <a:spLocks noChangeArrowheads="1" noChangeShapeType="1" noTextEdit="1"/>
          </p:cNvSpPr>
          <p:nvPr/>
        </p:nvSpPr>
        <p:spPr bwMode="auto">
          <a:xfrm>
            <a:off x="4641850" y="4013200"/>
            <a:ext cx="334963" cy="765175"/>
          </a:xfrm>
          <a:prstGeom prst="rect">
            <a:avLst/>
          </a:prstGeom>
        </p:spPr>
        <p:txBody>
          <a:bodyPr wrap="none" fromWordArt="1">
            <a:prstTxWarp prst="textSlantDown">
              <a:avLst>
                <a:gd name="adj" fmla="val 53241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侧面</a:t>
            </a:r>
          </a:p>
        </p:txBody>
      </p:sp>
      <p:sp>
        <p:nvSpPr>
          <p:cNvPr id="131132" name="WordArt 60"/>
          <p:cNvSpPr>
            <a:spLocks noChangeArrowheads="1" noChangeShapeType="1" noTextEdit="1"/>
          </p:cNvSpPr>
          <p:nvPr/>
        </p:nvSpPr>
        <p:spPr bwMode="auto">
          <a:xfrm>
            <a:off x="1241425" y="4733925"/>
            <a:ext cx="763588" cy="314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prstShdw prst="shdw11">
                    <a:srgbClr val="868686">
                      <a:alpha val="50000"/>
                    </a:srgbClr>
                  </a:prst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水平面</a:t>
            </a:r>
          </a:p>
        </p:txBody>
      </p:sp>
      <p:sp>
        <p:nvSpPr>
          <p:cNvPr id="131133" name="WordArt 61"/>
          <p:cNvSpPr>
            <a:spLocks noChangeArrowheads="1" noChangeShapeType="1" noTextEdit="1"/>
          </p:cNvSpPr>
          <p:nvPr/>
        </p:nvSpPr>
        <p:spPr bwMode="auto">
          <a:xfrm>
            <a:off x="2276475" y="4464050"/>
            <a:ext cx="868363" cy="269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chemeClr val="accent2"/>
                  </a:solidFill>
                  <a:round/>
                </a:ln>
                <a:solidFill>
                  <a:schemeClr val="tx2"/>
                </a:solidFill>
                <a:effectLst>
                  <a:prstShdw prst="shdw11">
                    <a:srgbClr val="868686">
                      <a:alpha val="50000"/>
                    </a:srgbClr>
                  </a:prst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俯视图</a:t>
            </a:r>
          </a:p>
        </p:txBody>
      </p:sp>
      <p:grpSp>
        <p:nvGrpSpPr>
          <p:cNvPr id="131134" name="Group 62"/>
          <p:cNvGrpSpPr/>
          <p:nvPr/>
        </p:nvGrpSpPr>
        <p:grpSpPr bwMode="auto">
          <a:xfrm>
            <a:off x="2097088" y="2879725"/>
            <a:ext cx="1500187" cy="1050925"/>
            <a:chOff x="1313" y="1820"/>
            <a:chExt cx="945" cy="662"/>
          </a:xfrm>
        </p:grpSpPr>
        <p:grpSp>
          <p:nvGrpSpPr>
            <p:cNvPr id="7210" name="Group 63"/>
            <p:cNvGrpSpPr/>
            <p:nvPr/>
          </p:nvGrpSpPr>
          <p:grpSpPr bwMode="auto">
            <a:xfrm>
              <a:off x="1313" y="1820"/>
              <a:ext cx="945" cy="662"/>
              <a:chOff x="4182" y="3037"/>
              <a:chExt cx="945" cy="662"/>
            </a:xfrm>
          </p:grpSpPr>
          <p:sp>
            <p:nvSpPr>
              <p:cNvPr id="7213" name="AutoShape 64"/>
              <p:cNvSpPr>
                <a:spLocks noChangeArrowheads="1"/>
              </p:cNvSpPr>
              <p:nvPr/>
            </p:nvSpPr>
            <p:spPr bwMode="auto">
              <a:xfrm flipH="1">
                <a:off x="4184" y="3533"/>
                <a:ext cx="943" cy="166"/>
              </a:xfrm>
              <a:prstGeom prst="parallelogram">
                <a:avLst>
                  <a:gd name="adj" fmla="val 100596"/>
                </a:avLst>
              </a:prstGeom>
              <a:solidFill>
                <a:srgbClr val="66FF33">
                  <a:alpha val="50980"/>
                </a:srgbClr>
              </a:solidFill>
              <a:ln w="9525">
                <a:solidFill>
                  <a:srgbClr val="FF6699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14" name="AutoShape 65"/>
              <p:cNvSpPr>
                <a:spLocks noChangeArrowheads="1"/>
              </p:cNvSpPr>
              <p:nvPr/>
            </p:nvSpPr>
            <p:spPr bwMode="auto">
              <a:xfrm rot="5400000">
                <a:off x="4711" y="3283"/>
                <a:ext cx="657" cy="165"/>
              </a:xfrm>
              <a:prstGeom prst="parallelogram">
                <a:avLst>
                  <a:gd name="adj" fmla="val 97573"/>
                </a:avLst>
              </a:prstGeom>
              <a:solidFill>
                <a:srgbClr val="66FF33">
                  <a:alpha val="50980"/>
                </a:srgbClr>
              </a:solidFill>
              <a:ln w="9525">
                <a:solidFill>
                  <a:srgbClr val="FF6699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15" name="AutoShape 66"/>
              <p:cNvSpPr>
                <a:spLocks noChangeArrowheads="1"/>
              </p:cNvSpPr>
              <p:nvPr/>
            </p:nvSpPr>
            <p:spPr bwMode="auto">
              <a:xfrm flipH="1">
                <a:off x="4182" y="3039"/>
                <a:ext cx="942" cy="654"/>
              </a:xfrm>
              <a:prstGeom prst="cube">
                <a:avLst>
                  <a:gd name="adj" fmla="val 25000"/>
                </a:avLst>
              </a:prstGeom>
              <a:solidFill>
                <a:srgbClr val="66FF33">
                  <a:alpha val="50980"/>
                </a:srgbClr>
              </a:solidFill>
              <a:ln w="9525">
                <a:solidFill>
                  <a:srgbClr val="FF6699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7211" name="AutoShape 67"/>
            <p:cNvSpPr>
              <a:spLocks noChangeArrowheads="1"/>
            </p:cNvSpPr>
            <p:nvPr/>
          </p:nvSpPr>
          <p:spPr bwMode="auto">
            <a:xfrm flipH="1">
              <a:off x="1313" y="1820"/>
              <a:ext cx="944" cy="160"/>
            </a:xfrm>
            <a:prstGeom prst="parallelogram">
              <a:avLst>
                <a:gd name="adj" fmla="val 102485"/>
              </a:avLst>
            </a:prstGeom>
            <a:solidFill>
              <a:srgbClr val="66FF33">
                <a:alpha val="14117"/>
              </a:srgbClr>
            </a:solidFill>
            <a:ln w="9525">
              <a:solidFill>
                <a:srgbClr val="FF6699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12" name="AutoShape 68"/>
            <p:cNvSpPr>
              <a:spLocks noChangeArrowheads="1"/>
            </p:cNvSpPr>
            <p:nvPr/>
          </p:nvSpPr>
          <p:spPr bwMode="auto">
            <a:xfrm rot="5400000">
              <a:off x="1066" y="2069"/>
              <a:ext cx="656" cy="162"/>
            </a:xfrm>
            <a:prstGeom prst="parallelogram">
              <a:avLst>
                <a:gd name="adj" fmla="val 101235"/>
              </a:avLst>
            </a:prstGeom>
            <a:solidFill>
              <a:srgbClr val="66FF33">
                <a:alpha val="12941"/>
              </a:srgbClr>
            </a:solidFill>
            <a:ln w="9525">
              <a:solidFill>
                <a:srgbClr val="FF6699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1141" name="Rectangle 69"/>
          <p:cNvSpPr>
            <a:spLocks noChangeArrowheads="1"/>
          </p:cNvSpPr>
          <p:nvPr/>
        </p:nvSpPr>
        <p:spPr bwMode="auto">
          <a:xfrm>
            <a:off x="611188" y="908050"/>
            <a:ext cx="1612900" cy="5191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zh-CN" altLang="en-US" b="1" dirty="0">
                <a:solidFill>
                  <a:schemeClr val="tx2"/>
                </a:solidFill>
                <a:latin typeface="Times New Roman" panose="02020603050405020304" pitchFamily="18" charset="0"/>
              </a:rPr>
              <a:t>从左面看</a:t>
            </a:r>
          </a:p>
        </p:txBody>
      </p:sp>
      <p:sp>
        <p:nvSpPr>
          <p:cNvPr id="131142" name="Rectangle 70"/>
          <p:cNvSpPr>
            <a:spLocks noChangeArrowheads="1"/>
          </p:cNvSpPr>
          <p:nvPr/>
        </p:nvSpPr>
        <p:spPr bwMode="auto">
          <a:xfrm>
            <a:off x="3419475" y="981075"/>
            <a:ext cx="1612900" cy="5191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zh-CN" altLang="en-US" b="1" dirty="0">
                <a:solidFill>
                  <a:schemeClr val="tx2"/>
                </a:solidFill>
                <a:latin typeface="Times New Roman" panose="02020603050405020304" pitchFamily="18" charset="0"/>
              </a:rPr>
              <a:t>从上面看</a:t>
            </a:r>
          </a:p>
        </p:txBody>
      </p:sp>
      <p:sp>
        <p:nvSpPr>
          <p:cNvPr id="131143" name="Rectangle 71"/>
          <p:cNvSpPr>
            <a:spLocks noChangeArrowheads="1"/>
          </p:cNvSpPr>
          <p:nvPr/>
        </p:nvSpPr>
        <p:spPr bwMode="auto">
          <a:xfrm>
            <a:off x="3924300" y="5300663"/>
            <a:ext cx="1612900" cy="51911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zh-CN" altLang="en-US" b="1">
                <a:solidFill>
                  <a:schemeClr val="tx2"/>
                </a:solidFill>
                <a:latin typeface="Times New Roman" panose="02020603050405020304" pitchFamily="18" charset="0"/>
              </a:rPr>
              <a:t>从正面看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1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1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1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1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1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1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1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1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1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1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1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1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1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31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13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3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131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3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131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00"/>
                            </p:stCondLst>
                            <p:childTnLst>
                              <p:par>
                                <p:cTn id="1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31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-0.00394 L -0.51511 -0.00394 " pathEditMode="relative" rAng="0" ptsTypes="AA">
                                      <p:cBhvr>
                                        <p:cTn id="167" dur="1000" spd="-100000" fill="hold"/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3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L -0.37466 0.15185 " pathEditMode="relative" ptsTypes="AA">
                                      <p:cBhvr>
                                        <p:cTn id="177" dur="1000" spd="-100000" fill="hold"/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3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092 L -0.40365 0.15648 " pathEditMode="relative" ptsTypes="AA">
                                      <p:cBhvr>
                                        <p:cTn id="187" dur="1000" spd="-100000" fill="hold"/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13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31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31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6" dur="1000"/>
                                        <p:tgtEl>
                                          <p:spTgt spid="13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animBg="1"/>
      <p:bldP spid="131077" grpId="0" animBg="1"/>
      <p:bldP spid="131078" grpId="0" animBg="1"/>
      <p:bldP spid="131079" grpId="0" animBg="1"/>
      <p:bldP spid="131080" grpId="0" animBg="1"/>
      <p:bldP spid="131081" grpId="0" animBg="1"/>
      <p:bldP spid="131082" grpId="0" animBg="1"/>
      <p:bldP spid="131083" grpId="0" animBg="1"/>
      <p:bldP spid="131084" grpId="0" animBg="1"/>
      <p:bldP spid="131085" grpId="0" animBg="1"/>
      <p:bldP spid="131086" grpId="0" animBg="1"/>
      <p:bldP spid="131087" grpId="0" animBg="1"/>
      <p:bldP spid="131088" grpId="0" animBg="1"/>
      <p:bldP spid="131089" grpId="0" animBg="1"/>
      <p:bldP spid="131090" grpId="0" animBg="1"/>
      <p:bldP spid="131091" grpId="0" animBg="1"/>
      <p:bldP spid="131091" grpId="1" animBg="1"/>
      <p:bldP spid="131092" grpId="0" animBg="1"/>
      <p:bldP spid="131092" grpId="1" animBg="1"/>
      <p:bldP spid="131093" grpId="0"/>
      <p:bldP spid="131094" grpId="0"/>
      <p:bldP spid="131095" grpId="0"/>
      <p:bldP spid="131096" grpId="0"/>
      <p:bldP spid="131105" grpId="0" animBg="1"/>
      <p:bldP spid="131105" grpId="1" animBg="1"/>
      <p:bldP spid="131130" grpId="0" animBg="1"/>
      <p:bldP spid="131131" grpId="0" animBg="1"/>
      <p:bldP spid="131132" grpId="0" animBg="1"/>
      <p:bldP spid="131133" grpId="0" animBg="1"/>
      <p:bldP spid="131141" grpId="0"/>
      <p:bldP spid="131142" grpId="0"/>
      <p:bldP spid="1311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426075" y="1314450"/>
            <a:ext cx="3556000" cy="4005263"/>
          </a:xfrm>
          <a:prstGeom prst="bevel">
            <a:avLst>
              <a:gd name="adj" fmla="val 1310"/>
            </a:avLst>
          </a:prstGeom>
          <a:solidFill>
            <a:srgbClr val="E8FFA7"/>
          </a:solidFill>
          <a:ln w="12700">
            <a:solidFill>
              <a:schemeClr val="accent1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 rot="10800000" flipH="1">
            <a:off x="341313" y="1403350"/>
            <a:ext cx="4995862" cy="3781425"/>
          </a:xfrm>
          <a:prstGeom prst="cube">
            <a:avLst>
              <a:gd name="adj" fmla="val 2502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1463675" y="1314450"/>
            <a:ext cx="1214438" cy="45720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chemeClr val="tx2"/>
                </a:solidFill>
                <a:ea typeface="黑体" panose="02010609060101010101" pitchFamily="49" charset="-122"/>
              </a:rPr>
              <a:t>主视图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6057900" y="1377950"/>
            <a:ext cx="989013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主视图</a:t>
            </a:r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7902575" y="1390650"/>
            <a:ext cx="1304925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左视图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222625" y="1874838"/>
            <a:ext cx="1035050" cy="519112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ea typeface="黑体" panose="02010609060101010101" pitchFamily="49" charset="-122"/>
              </a:rPr>
              <a:t>正面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598488" y="366713"/>
            <a:ext cx="4159250" cy="428625"/>
          </a:xfrm>
        </p:spPr>
        <p:txBody>
          <a:bodyPr/>
          <a:lstStyle/>
          <a:p>
            <a:pPr algn="l"/>
            <a:r>
              <a:rPr lang="zh-CN" altLang="en-US" sz="3200" b="1" dirty="0" smtClean="0">
                <a:solidFill>
                  <a:srgbClr val="FF0000"/>
                </a:solidFill>
              </a:rPr>
              <a:t>三视图画法</a:t>
            </a:r>
          </a:p>
        </p:txBody>
      </p:sp>
      <p:grpSp>
        <p:nvGrpSpPr>
          <p:cNvPr id="132105" name="Group 9"/>
          <p:cNvGrpSpPr/>
          <p:nvPr/>
        </p:nvGrpSpPr>
        <p:grpSpPr bwMode="auto">
          <a:xfrm>
            <a:off x="7181850" y="1854200"/>
            <a:ext cx="682625" cy="1414463"/>
            <a:chOff x="4490" y="1253"/>
            <a:chExt cx="430" cy="492"/>
          </a:xfrm>
        </p:grpSpPr>
        <p:sp>
          <p:nvSpPr>
            <p:cNvPr id="8266" name="Line 10"/>
            <p:cNvSpPr>
              <a:spLocks noChangeShapeType="1"/>
            </p:cNvSpPr>
            <p:nvPr/>
          </p:nvSpPr>
          <p:spPr bwMode="auto">
            <a:xfrm>
              <a:off x="4496" y="1253"/>
              <a:ext cx="17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67" name="Line 11"/>
            <p:cNvSpPr>
              <a:spLocks noChangeShapeType="1"/>
            </p:cNvSpPr>
            <p:nvPr/>
          </p:nvSpPr>
          <p:spPr bwMode="auto">
            <a:xfrm>
              <a:off x="4490" y="1745"/>
              <a:ext cx="17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68" name="Line 12"/>
            <p:cNvSpPr>
              <a:spLocks noChangeShapeType="1"/>
            </p:cNvSpPr>
            <p:nvPr/>
          </p:nvSpPr>
          <p:spPr bwMode="auto">
            <a:xfrm>
              <a:off x="4723" y="1253"/>
              <a:ext cx="17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69" name="Line 13"/>
            <p:cNvSpPr>
              <a:spLocks noChangeShapeType="1"/>
            </p:cNvSpPr>
            <p:nvPr/>
          </p:nvSpPr>
          <p:spPr bwMode="auto">
            <a:xfrm>
              <a:off x="4750" y="1745"/>
              <a:ext cx="17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70" name="Line 14"/>
            <p:cNvSpPr>
              <a:spLocks noChangeShapeType="1"/>
            </p:cNvSpPr>
            <p:nvPr/>
          </p:nvSpPr>
          <p:spPr bwMode="auto">
            <a:xfrm>
              <a:off x="4581" y="1253"/>
              <a:ext cx="0" cy="482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71" name="Line 15"/>
            <p:cNvSpPr>
              <a:spLocks noChangeShapeType="1"/>
            </p:cNvSpPr>
            <p:nvPr/>
          </p:nvSpPr>
          <p:spPr bwMode="auto">
            <a:xfrm>
              <a:off x="4818" y="1256"/>
              <a:ext cx="0" cy="482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72" name="Text Box 16"/>
            <p:cNvSpPr txBox="1">
              <a:spLocks noChangeArrowheads="1"/>
            </p:cNvSpPr>
            <p:nvPr/>
          </p:nvSpPr>
          <p:spPr bwMode="auto">
            <a:xfrm>
              <a:off x="4556" y="1359"/>
              <a:ext cx="200" cy="12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/>
                <a:t>高</a:t>
              </a:r>
            </a:p>
          </p:txBody>
        </p:sp>
      </p:grpSp>
      <p:grpSp>
        <p:nvGrpSpPr>
          <p:cNvPr id="132113" name="Group 17"/>
          <p:cNvGrpSpPr/>
          <p:nvPr/>
        </p:nvGrpSpPr>
        <p:grpSpPr bwMode="auto">
          <a:xfrm>
            <a:off x="5724525" y="3324225"/>
            <a:ext cx="1438275" cy="644525"/>
            <a:chOff x="3700" y="1763"/>
            <a:chExt cx="780" cy="406"/>
          </a:xfrm>
        </p:grpSpPr>
        <p:sp>
          <p:nvSpPr>
            <p:cNvPr id="8259" name="Line 18"/>
            <p:cNvSpPr>
              <a:spLocks noChangeShapeType="1"/>
            </p:cNvSpPr>
            <p:nvPr/>
          </p:nvSpPr>
          <p:spPr bwMode="auto">
            <a:xfrm>
              <a:off x="3702" y="1763"/>
              <a:ext cx="0" cy="142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60" name="Line 19"/>
            <p:cNvSpPr>
              <a:spLocks noChangeShapeType="1"/>
            </p:cNvSpPr>
            <p:nvPr/>
          </p:nvSpPr>
          <p:spPr bwMode="auto">
            <a:xfrm>
              <a:off x="4480" y="1763"/>
              <a:ext cx="0" cy="142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61" name="Line 20"/>
            <p:cNvSpPr>
              <a:spLocks noChangeShapeType="1"/>
            </p:cNvSpPr>
            <p:nvPr/>
          </p:nvSpPr>
          <p:spPr bwMode="auto">
            <a:xfrm>
              <a:off x="4477" y="2027"/>
              <a:ext cx="0" cy="142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62" name="Line 21"/>
            <p:cNvSpPr>
              <a:spLocks noChangeShapeType="1"/>
            </p:cNvSpPr>
            <p:nvPr/>
          </p:nvSpPr>
          <p:spPr bwMode="auto">
            <a:xfrm>
              <a:off x="3700" y="2027"/>
              <a:ext cx="0" cy="142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63" name="Line 22"/>
            <p:cNvSpPr>
              <a:spLocks noChangeShapeType="1"/>
            </p:cNvSpPr>
            <p:nvPr/>
          </p:nvSpPr>
          <p:spPr bwMode="auto">
            <a:xfrm>
              <a:off x="3702" y="1820"/>
              <a:ext cx="766" cy="0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64" name="Line 23"/>
            <p:cNvSpPr>
              <a:spLocks noChangeShapeType="1"/>
            </p:cNvSpPr>
            <p:nvPr/>
          </p:nvSpPr>
          <p:spPr bwMode="auto">
            <a:xfrm>
              <a:off x="3702" y="2103"/>
              <a:ext cx="766" cy="0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65" name="Text Box 24"/>
            <p:cNvSpPr txBox="1">
              <a:spLocks noChangeArrowheads="1"/>
            </p:cNvSpPr>
            <p:nvPr/>
          </p:nvSpPr>
          <p:spPr bwMode="auto">
            <a:xfrm>
              <a:off x="3957" y="1820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/>
                <a:t>长</a:t>
              </a:r>
            </a:p>
          </p:txBody>
        </p:sp>
      </p:grpSp>
      <p:grpSp>
        <p:nvGrpSpPr>
          <p:cNvPr id="132121" name="Group 25"/>
          <p:cNvGrpSpPr/>
          <p:nvPr/>
        </p:nvGrpSpPr>
        <p:grpSpPr bwMode="auto">
          <a:xfrm>
            <a:off x="7092950" y="3222625"/>
            <a:ext cx="1689100" cy="1677988"/>
            <a:chOff x="4468" y="2030"/>
            <a:chExt cx="1064" cy="1057"/>
          </a:xfrm>
        </p:grpSpPr>
        <p:sp>
          <p:nvSpPr>
            <p:cNvPr id="8253" name="Arc 26"/>
            <p:cNvSpPr/>
            <p:nvPr/>
          </p:nvSpPr>
          <p:spPr bwMode="auto">
            <a:xfrm rot="5400000">
              <a:off x="4473" y="2025"/>
              <a:ext cx="496" cy="505"/>
            </a:xfrm>
            <a:custGeom>
              <a:avLst/>
              <a:gdLst>
                <a:gd name="T0" fmla="*/ 0 w 22650"/>
                <a:gd name="T1" fmla="*/ 0 h 23983"/>
                <a:gd name="T2" fmla="*/ 11 w 22650"/>
                <a:gd name="T3" fmla="*/ 11 h 23983"/>
                <a:gd name="T4" fmla="*/ 1 w 22650"/>
                <a:gd name="T5" fmla="*/ 10 h 239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650" h="23983" fill="none" extrusionOk="0">
                  <a:moveTo>
                    <a:pt x="-1" y="25"/>
                  </a:moveTo>
                  <a:cubicBezTo>
                    <a:pt x="349" y="8"/>
                    <a:pt x="699" y="-1"/>
                    <a:pt x="1050" y="0"/>
                  </a:cubicBezTo>
                  <a:cubicBezTo>
                    <a:pt x="12979" y="0"/>
                    <a:pt x="22650" y="9670"/>
                    <a:pt x="22650" y="21600"/>
                  </a:cubicBezTo>
                  <a:cubicBezTo>
                    <a:pt x="22650" y="22396"/>
                    <a:pt x="22605" y="23191"/>
                    <a:pt x="22518" y="23983"/>
                  </a:cubicBezTo>
                </a:path>
                <a:path w="22650" h="23983" stroke="0" extrusionOk="0">
                  <a:moveTo>
                    <a:pt x="-1" y="25"/>
                  </a:moveTo>
                  <a:cubicBezTo>
                    <a:pt x="349" y="8"/>
                    <a:pt x="699" y="-1"/>
                    <a:pt x="1050" y="0"/>
                  </a:cubicBezTo>
                  <a:cubicBezTo>
                    <a:pt x="12979" y="0"/>
                    <a:pt x="22650" y="9670"/>
                    <a:pt x="22650" y="21600"/>
                  </a:cubicBezTo>
                  <a:cubicBezTo>
                    <a:pt x="22650" y="22396"/>
                    <a:pt x="22605" y="23191"/>
                    <a:pt x="22518" y="23983"/>
                  </a:cubicBezTo>
                  <a:lnTo>
                    <a:pt x="1050" y="21600"/>
                  </a:lnTo>
                  <a:lnTo>
                    <a:pt x="-1" y="25"/>
                  </a:lnTo>
                  <a:close/>
                </a:path>
              </a:pathLst>
            </a:cu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 rot="10800000" vert="eaVert" wrap="none" anchor="ctr"/>
            <a:lstStyle/>
            <a:p>
              <a:endParaRPr lang="zh-CN" altLang="en-US"/>
            </a:p>
          </p:txBody>
        </p:sp>
        <p:sp>
          <p:nvSpPr>
            <p:cNvPr id="8254" name="Arc 27"/>
            <p:cNvSpPr/>
            <p:nvPr/>
          </p:nvSpPr>
          <p:spPr bwMode="auto">
            <a:xfrm flipV="1">
              <a:off x="4485" y="2087"/>
              <a:ext cx="1047" cy="987"/>
            </a:xfrm>
            <a:custGeom>
              <a:avLst/>
              <a:gdLst>
                <a:gd name="T0" fmla="*/ 0 w 23156"/>
                <a:gd name="T1" fmla="*/ 0 h 21816"/>
                <a:gd name="T2" fmla="*/ 47 w 23156"/>
                <a:gd name="T3" fmla="*/ 45 h 21816"/>
                <a:gd name="T4" fmla="*/ 3 w 23156"/>
                <a:gd name="T5" fmla="*/ 44 h 218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156" h="21816" fill="none" extrusionOk="0">
                  <a:moveTo>
                    <a:pt x="0" y="56"/>
                  </a:moveTo>
                  <a:cubicBezTo>
                    <a:pt x="517" y="18"/>
                    <a:pt x="1036" y="-1"/>
                    <a:pt x="1556" y="0"/>
                  </a:cubicBezTo>
                  <a:cubicBezTo>
                    <a:pt x="13485" y="0"/>
                    <a:pt x="23156" y="9670"/>
                    <a:pt x="23156" y="21600"/>
                  </a:cubicBezTo>
                  <a:cubicBezTo>
                    <a:pt x="23156" y="21672"/>
                    <a:pt x="23155" y="21744"/>
                    <a:pt x="23154" y="21815"/>
                  </a:cubicBezTo>
                </a:path>
                <a:path w="23156" h="21816" stroke="0" extrusionOk="0">
                  <a:moveTo>
                    <a:pt x="0" y="56"/>
                  </a:moveTo>
                  <a:cubicBezTo>
                    <a:pt x="517" y="18"/>
                    <a:pt x="1036" y="-1"/>
                    <a:pt x="1556" y="0"/>
                  </a:cubicBezTo>
                  <a:cubicBezTo>
                    <a:pt x="13485" y="0"/>
                    <a:pt x="23156" y="9670"/>
                    <a:pt x="23156" y="21600"/>
                  </a:cubicBezTo>
                  <a:cubicBezTo>
                    <a:pt x="23156" y="21672"/>
                    <a:pt x="23155" y="21744"/>
                    <a:pt x="23154" y="21815"/>
                  </a:cubicBezTo>
                  <a:lnTo>
                    <a:pt x="1556" y="21600"/>
                  </a:lnTo>
                  <a:lnTo>
                    <a:pt x="0" y="56"/>
                  </a:lnTo>
                  <a:close/>
                </a:path>
              </a:pathLst>
            </a:cu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 rot="10800000" wrap="none" anchor="ctr"/>
            <a:lstStyle/>
            <a:p>
              <a:endParaRPr lang="zh-CN" altLang="en-US"/>
            </a:p>
          </p:txBody>
        </p:sp>
        <p:sp>
          <p:nvSpPr>
            <p:cNvPr id="8255" name="Line 28"/>
            <p:cNvSpPr>
              <a:spLocks noChangeShapeType="1"/>
            </p:cNvSpPr>
            <p:nvPr/>
          </p:nvSpPr>
          <p:spPr bwMode="auto">
            <a:xfrm>
              <a:off x="4952" y="2152"/>
              <a:ext cx="567" cy="0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56" name="Line 29"/>
            <p:cNvSpPr>
              <a:spLocks noChangeShapeType="1"/>
            </p:cNvSpPr>
            <p:nvPr/>
          </p:nvSpPr>
          <p:spPr bwMode="auto">
            <a:xfrm>
              <a:off x="4609" y="2513"/>
              <a:ext cx="0" cy="5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57" name="Text Box 30"/>
            <p:cNvSpPr txBox="1">
              <a:spLocks noChangeArrowheads="1"/>
            </p:cNvSpPr>
            <p:nvPr/>
          </p:nvSpPr>
          <p:spPr bwMode="auto">
            <a:xfrm>
              <a:off x="4581" y="2636"/>
              <a:ext cx="257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/>
                <a:t>宽</a:t>
              </a:r>
            </a:p>
          </p:txBody>
        </p:sp>
        <p:sp>
          <p:nvSpPr>
            <p:cNvPr id="8258" name="Text Box 31"/>
            <p:cNvSpPr txBox="1">
              <a:spLocks noChangeArrowheads="1"/>
            </p:cNvSpPr>
            <p:nvPr/>
          </p:nvSpPr>
          <p:spPr bwMode="auto">
            <a:xfrm>
              <a:off x="5117" y="2103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/>
                <a:t>宽</a:t>
              </a:r>
            </a:p>
          </p:txBody>
        </p:sp>
      </p:grpSp>
      <p:sp>
        <p:nvSpPr>
          <p:cNvPr id="132128" name="WordArt 32"/>
          <p:cNvSpPr>
            <a:spLocks noChangeArrowheads="1" noChangeShapeType="1" noTextEdit="1"/>
          </p:cNvSpPr>
          <p:nvPr/>
        </p:nvSpPr>
        <p:spPr bwMode="auto">
          <a:xfrm>
            <a:off x="4572000" y="2079625"/>
            <a:ext cx="314325" cy="674688"/>
          </a:xfrm>
          <a:prstGeom prst="rect">
            <a:avLst/>
          </a:prstGeom>
        </p:spPr>
        <p:txBody>
          <a:bodyPr wrap="none" fromWordArt="1">
            <a:prstTxWarp prst="textSlantDown">
              <a:avLst>
                <a:gd name="adj" fmla="val 5294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左视图</a:t>
            </a:r>
          </a:p>
        </p:txBody>
      </p:sp>
      <p:sp>
        <p:nvSpPr>
          <p:cNvPr id="8205" name="WordArt 33"/>
          <p:cNvSpPr>
            <a:spLocks noChangeArrowheads="1" noChangeShapeType="1" noTextEdit="1"/>
          </p:cNvSpPr>
          <p:nvPr/>
        </p:nvSpPr>
        <p:spPr bwMode="auto">
          <a:xfrm>
            <a:off x="4859338" y="4149725"/>
            <a:ext cx="452437" cy="890588"/>
          </a:xfrm>
          <a:prstGeom prst="rect">
            <a:avLst/>
          </a:prstGeom>
        </p:spPr>
        <p:txBody>
          <a:bodyPr wrap="none" fromWordArt="1">
            <a:prstTxWarp prst="textSlantDown">
              <a:avLst>
                <a:gd name="adj" fmla="val 53241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FF66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侧面</a:t>
            </a:r>
          </a:p>
        </p:txBody>
      </p:sp>
      <p:sp>
        <p:nvSpPr>
          <p:cNvPr id="8206" name="WordArt 34"/>
          <p:cNvSpPr>
            <a:spLocks noChangeArrowheads="1" noChangeShapeType="1" noTextEdit="1"/>
          </p:cNvSpPr>
          <p:nvPr/>
        </p:nvSpPr>
        <p:spPr bwMode="auto">
          <a:xfrm>
            <a:off x="1241425" y="4733925"/>
            <a:ext cx="763588" cy="314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FF6600"/>
                  </a:solidFill>
                  <a:round/>
                </a:ln>
                <a:solidFill>
                  <a:srgbClr val="FF6600"/>
                </a:solidFill>
                <a:effectLst>
                  <a:prstShdw prst="shdw11">
                    <a:srgbClr val="868686">
                      <a:alpha val="50000"/>
                    </a:srgbClr>
                  </a:prst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水平面</a:t>
            </a:r>
          </a:p>
        </p:txBody>
      </p:sp>
      <p:sp>
        <p:nvSpPr>
          <p:cNvPr id="132131" name="WordArt 35"/>
          <p:cNvSpPr>
            <a:spLocks noChangeArrowheads="1" noChangeShapeType="1" noTextEdit="1"/>
          </p:cNvSpPr>
          <p:nvPr/>
        </p:nvSpPr>
        <p:spPr bwMode="auto">
          <a:xfrm>
            <a:off x="2398713" y="4502150"/>
            <a:ext cx="868362" cy="269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chemeClr val="tx2"/>
                  </a:solidFill>
                  <a:round/>
                </a:ln>
                <a:solidFill>
                  <a:schemeClr val="tx2"/>
                </a:solidFill>
                <a:effectLst>
                  <a:prstShdw prst="shdw11">
                    <a:srgbClr val="868686">
                      <a:alpha val="50000"/>
                    </a:srgbClr>
                  </a:prst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俯视图</a:t>
            </a:r>
          </a:p>
        </p:txBody>
      </p:sp>
      <p:sp>
        <p:nvSpPr>
          <p:cNvPr id="132132" name="Text Box 36"/>
          <p:cNvSpPr txBox="1">
            <a:spLocks noChangeArrowheads="1"/>
          </p:cNvSpPr>
          <p:nvPr/>
        </p:nvSpPr>
        <p:spPr bwMode="auto">
          <a:xfrm>
            <a:off x="6011863" y="4914900"/>
            <a:ext cx="1216025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俯视图</a:t>
            </a:r>
          </a:p>
        </p:txBody>
      </p:sp>
      <p:grpSp>
        <p:nvGrpSpPr>
          <p:cNvPr id="132133" name="Group 37"/>
          <p:cNvGrpSpPr/>
          <p:nvPr/>
        </p:nvGrpSpPr>
        <p:grpSpPr bwMode="auto">
          <a:xfrm>
            <a:off x="1273175" y="1847850"/>
            <a:ext cx="1409700" cy="1409700"/>
            <a:chOff x="4341" y="2733"/>
            <a:chExt cx="888" cy="888"/>
          </a:xfrm>
        </p:grpSpPr>
        <p:sp>
          <p:nvSpPr>
            <p:cNvPr id="8251" name="Rectangle 38"/>
            <p:cNvSpPr>
              <a:spLocks noChangeArrowheads="1"/>
            </p:cNvSpPr>
            <p:nvPr/>
          </p:nvSpPr>
          <p:spPr bwMode="auto">
            <a:xfrm>
              <a:off x="4341" y="3177"/>
              <a:ext cx="888" cy="44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CC000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52" name="Rectangle 39"/>
            <p:cNvSpPr>
              <a:spLocks noChangeArrowheads="1"/>
            </p:cNvSpPr>
            <p:nvPr/>
          </p:nvSpPr>
          <p:spPr bwMode="auto">
            <a:xfrm>
              <a:off x="4785" y="2733"/>
              <a:ext cx="444" cy="447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CC000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32136" name="Group 40"/>
          <p:cNvGrpSpPr/>
          <p:nvPr/>
        </p:nvGrpSpPr>
        <p:grpSpPr bwMode="auto">
          <a:xfrm>
            <a:off x="4572000" y="2671763"/>
            <a:ext cx="254000" cy="1647825"/>
            <a:chOff x="5414" y="2585"/>
            <a:chExt cx="160" cy="1038"/>
          </a:xfrm>
        </p:grpSpPr>
        <p:sp>
          <p:nvSpPr>
            <p:cNvPr id="8249" name="AutoShape 41"/>
            <p:cNvSpPr>
              <a:spLocks noChangeArrowheads="1"/>
            </p:cNvSpPr>
            <p:nvPr/>
          </p:nvSpPr>
          <p:spPr bwMode="auto">
            <a:xfrm rot="5400000">
              <a:off x="4975" y="3024"/>
              <a:ext cx="1038" cy="159"/>
            </a:xfrm>
            <a:prstGeom prst="parallelogram">
              <a:avLst>
                <a:gd name="adj" fmla="val 95023"/>
              </a:avLst>
            </a:prstGeom>
            <a:solidFill>
              <a:srgbClr val="FF99CC"/>
            </a:solidFill>
            <a:ln w="9525">
              <a:solidFill>
                <a:srgbClr val="CC000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50" name="Line 42"/>
            <p:cNvSpPr>
              <a:spLocks noChangeShapeType="1"/>
            </p:cNvSpPr>
            <p:nvPr/>
          </p:nvSpPr>
          <p:spPr bwMode="auto">
            <a:xfrm>
              <a:off x="5415" y="3024"/>
              <a:ext cx="159" cy="15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2139" name="Group 43"/>
          <p:cNvGrpSpPr/>
          <p:nvPr/>
        </p:nvGrpSpPr>
        <p:grpSpPr bwMode="auto">
          <a:xfrm>
            <a:off x="2111375" y="4824413"/>
            <a:ext cx="1660525" cy="241300"/>
            <a:chOff x="4188" y="3907"/>
            <a:chExt cx="1046" cy="152"/>
          </a:xfrm>
        </p:grpSpPr>
        <p:sp>
          <p:nvSpPr>
            <p:cNvPr id="8247" name="AutoShape 44"/>
            <p:cNvSpPr>
              <a:spLocks noChangeArrowheads="1"/>
            </p:cNvSpPr>
            <p:nvPr/>
          </p:nvSpPr>
          <p:spPr bwMode="auto">
            <a:xfrm flipH="1">
              <a:off x="4188" y="3907"/>
              <a:ext cx="1046" cy="152"/>
            </a:xfrm>
            <a:prstGeom prst="parallelogram">
              <a:avLst>
                <a:gd name="adj" fmla="val 96979"/>
              </a:avLst>
            </a:prstGeom>
            <a:solidFill>
              <a:srgbClr val="FF99CC"/>
            </a:solidFill>
            <a:ln w="9525">
              <a:solidFill>
                <a:srgbClr val="CC000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48" name="Line 45"/>
            <p:cNvSpPr>
              <a:spLocks noChangeShapeType="1"/>
            </p:cNvSpPr>
            <p:nvPr/>
          </p:nvSpPr>
          <p:spPr bwMode="auto">
            <a:xfrm>
              <a:off x="4641" y="3909"/>
              <a:ext cx="135" cy="15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2142" name="Group 46"/>
          <p:cNvGrpSpPr/>
          <p:nvPr/>
        </p:nvGrpSpPr>
        <p:grpSpPr bwMode="auto">
          <a:xfrm>
            <a:off x="5741988" y="1854200"/>
            <a:ext cx="1409700" cy="1409700"/>
            <a:chOff x="4341" y="2733"/>
            <a:chExt cx="888" cy="888"/>
          </a:xfrm>
        </p:grpSpPr>
        <p:sp>
          <p:nvSpPr>
            <p:cNvPr id="8245" name="Rectangle 47"/>
            <p:cNvSpPr>
              <a:spLocks noChangeArrowheads="1"/>
            </p:cNvSpPr>
            <p:nvPr/>
          </p:nvSpPr>
          <p:spPr bwMode="auto">
            <a:xfrm>
              <a:off x="4341" y="3177"/>
              <a:ext cx="888" cy="44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46" name="Rectangle 48"/>
            <p:cNvSpPr>
              <a:spLocks noChangeArrowheads="1"/>
            </p:cNvSpPr>
            <p:nvPr/>
          </p:nvSpPr>
          <p:spPr bwMode="auto">
            <a:xfrm>
              <a:off x="4785" y="2733"/>
              <a:ext cx="444" cy="44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2145" name="Line 49"/>
          <p:cNvSpPr>
            <a:spLocks noChangeShapeType="1"/>
          </p:cNvSpPr>
          <p:nvPr/>
        </p:nvSpPr>
        <p:spPr bwMode="auto">
          <a:xfrm flipH="1" flipV="1">
            <a:off x="2681288" y="1847850"/>
            <a:ext cx="828675" cy="8239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2146" name="Line 50"/>
          <p:cNvSpPr>
            <a:spLocks noChangeShapeType="1"/>
          </p:cNvSpPr>
          <p:nvPr/>
        </p:nvSpPr>
        <p:spPr bwMode="auto">
          <a:xfrm flipH="1" flipV="1">
            <a:off x="1976438" y="1838325"/>
            <a:ext cx="842962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2147" name="Line 51"/>
          <p:cNvSpPr>
            <a:spLocks noChangeShapeType="1"/>
          </p:cNvSpPr>
          <p:nvPr/>
        </p:nvSpPr>
        <p:spPr bwMode="auto">
          <a:xfrm flipH="1" flipV="1">
            <a:off x="1971675" y="2552700"/>
            <a:ext cx="847725" cy="8286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2148" name="Line 52"/>
          <p:cNvSpPr>
            <a:spLocks noChangeShapeType="1"/>
          </p:cNvSpPr>
          <p:nvPr/>
        </p:nvSpPr>
        <p:spPr bwMode="auto">
          <a:xfrm flipH="1" flipV="1">
            <a:off x="2686050" y="3257550"/>
            <a:ext cx="823913" cy="8143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2149" name="Line 53"/>
          <p:cNvSpPr>
            <a:spLocks noChangeShapeType="1"/>
          </p:cNvSpPr>
          <p:nvPr/>
        </p:nvSpPr>
        <p:spPr bwMode="auto">
          <a:xfrm flipH="1" flipV="1">
            <a:off x="1271588" y="2552700"/>
            <a:ext cx="833437" cy="8239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2150" name="Line 54"/>
          <p:cNvSpPr>
            <a:spLocks noChangeShapeType="1"/>
          </p:cNvSpPr>
          <p:nvPr/>
        </p:nvSpPr>
        <p:spPr bwMode="auto">
          <a:xfrm flipH="1" flipV="1">
            <a:off x="2686050" y="2552700"/>
            <a:ext cx="823913" cy="8239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2151" name="Line 55"/>
          <p:cNvSpPr>
            <a:spLocks noChangeShapeType="1"/>
          </p:cNvSpPr>
          <p:nvPr/>
        </p:nvSpPr>
        <p:spPr bwMode="auto">
          <a:xfrm flipH="1" flipV="1">
            <a:off x="1270000" y="3259138"/>
            <a:ext cx="838200" cy="8334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2152" name="Line 56"/>
          <p:cNvSpPr>
            <a:spLocks noChangeShapeType="1"/>
          </p:cNvSpPr>
          <p:nvPr/>
        </p:nvSpPr>
        <p:spPr bwMode="auto">
          <a:xfrm>
            <a:off x="3509963" y="2671763"/>
            <a:ext cx="10572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2153" name="Line 57"/>
          <p:cNvSpPr>
            <a:spLocks noChangeShapeType="1"/>
          </p:cNvSpPr>
          <p:nvPr/>
        </p:nvSpPr>
        <p:spPr bwMode="auto">
          <a:xfrm>
            <a:off x="2809875" y="3381375"/>
            <a:ext cx="1757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2154" name="Line 58"/>
          <p:cNvSpPr>
            <a:spLocks noChangeShapeType="1"/>
          </p:cNvSpPr>
          <p:nvPr/>
        </p:nvSpPr>
        <p:spPr bwMode="auto">
          <a:xfrm>
            <a:off x="3057525" y="3624263"/>
            <a:ext cx="17668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2155" name="Line 59"/>
          <p:cNvSpPr>
            <a:spLocks noChangeShapeType="1"/>
          </p:cNvSpPr>
          <p:nvPr/>
        </p:nvSpPr>
        <p:spPr bwMode="auto">
          <a:xfrm>
            <a:off x="3509963" y="4076700"/>
            <a:ext cx="10620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2156" name="Line 60"/>
          <p:cNvSpPr>
            <a:spLocks noChangeShapeType="1"/>
          </p:cNvSpPr>
          <p:nvPr/>
        </p:nvSpPr>
        <p:spPr bwMode="auto">
          <a:xfrm>
            <a:off x="3767138" y="4329113"/>
            <a:ext cx="10572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2157" name="Line 61"/>
          <p:cNvSpPr>
            <a:spLocks noChangeShapeType="1"/>
          </p:cNvSpPr>
          <p:nvPr/>
        </p:nvSpPr>
        <p:spPr bwMode="auto">
          <a:xfrm>
            <a:off x="3762375" y="2909888"/>
            <a:ext cx="10572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2158" name="Line 62"/>
          <p:cNvSpPr>
            <a:spLocks noChangeShapeType="1"/>
          </p:cNvSpPr>
          <p:nvPr/>
        </p:nvSpPr>
        <p:spPr bwMode="auto">
          <a:xfrm>
            <a:off x="3767138" y="4324350"/>
            <a:ext cx="0" cy="738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2159" name="Line 63"/>
          <p:cNvSpPr>
            <a:spLocks noChangeShapeType="1"/>
          </p:cNvSpPr>
          <p:nvPr/>
        </p:nvSpPr>
        <p:spPr bwMode="auto">
          <a:xfrm>
            <a:off x="3519488" y="4071938"/>
            <a:ext cx="0" cy="742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2160" name="Line 64"/>
          <p:cNvSpPr>
            <a:spLocks noChangeShapeType="1"/>
          </p:cNvSpPr>
          <p:nvPr/>
        </p:nvSpPr>
        <p:spPr bwMode="auto">
          <a:xfrm>
            <a:off x="3052763" y="3624263"/>
            <a:ext cx="0" cy="14430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2161" name="Line 65"/>
          <p:cNvSpPr>
            <a:spLocks noChangeShapeType="1"/>
          </p:cNvSpPr>
          <p:nvPr/>
        </p:nvSpPr>
        <p:spPr bwMode="auto">
          <a:xfrm>
            <a:off x="2814638" y="3381375"/>
            <a:ext cx="0" cy="14430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2162" name="Line 66"/>
          <p:cNvSpPr>
            <a:spLocks noChangeShapeType="1"/>
          </p:cNvSpPr>
          <p:nvPr/>
        </p:nvSpPr>
        <p:spPr bwMode="auto">
          <a:xfrm>
            <a:off x="2343150" y="4329113"/>
            <a:ext cx="0" cy="7381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32163" name="Line 67"/>
          <p:cNvSpPr>
            <a:spLocks noChangeShapeType="1"/>
          </p:cNvSpPr>
          <p:nvPr/>
        </p:nvSpPr>
        <p:spPr bwMode="auto">
          <a:xfrm>
            <a:off x="2100263" y="4095750"/>
            <a:ext cx="0" cy="7286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132164" name="Group 68"/>
          <p:cNvGrpSpPr/>
          <p:nvPr/>
        </p:nvGrpSpPr>
        <p:grpSpPr bwMode="auto">
          <a:xfrm>
            <a:off x="2097088" y="2663825"/>
            <a:ext cx="1663700" cy="1663700"/>
            <a:chOff x="4184" y="2576"/>
            <a:chExt cx="1048" cy="1048"/>
          </a:xfrm>
        </p:grpSpPr>
        <p:sp>
          <p:nvSpPr>
            <p:cNvPr id="8239" name="AutoShape 69"/>
            <p:cNvSpPr>
              <a:spLocks noChangeArrowheads="1"/>
            </p:cNvSpPr>
            <p:nvPr/>
          </p:nvSpPr>
          <p:spPr bwMode="auto">
            <a:xfrm rot="5400000">
              <a:off x="4633" y="3015"/>
              <a:ext cx="1038" cy="159"/>
            </a:xfrm>
            <a:prstGeom prst="parallelogram">
              <a:avLst>
                <a:gd name="adj" fmla="val 95023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rgbClr val="0000FF"/>
                </a:gs>
              </a:gsLst>
              <a:lin ang="5400000" scaled="1"/>
            </a:gradFill>
            <a:ln w="9525">
              <a:solidFill>
                <a:schemeClr val="tx2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40" name="AutoShape 70"/>
            <p:cNvSpPr>
              <a:spLocks noChangeArrowheads="1"/>
            </p:cNvSpPr>
            <p:nvPr/>
          </p:nvSpPr>
          <p:spPr bwMode="auto">
            <a:xfrm flipH="1">
              <a:off x="4184" y="3467"/>
              <a:ext cx="1046" cy="152"/>
            </a:xfrm>
            <a:prstGeom prst="parallelogram">
              <a:avLst>
                <a:gd name="adj" fmla="val 96979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rgbClr val="0000FF"/>
                </a:gs>
              </a:gsLst>
              <a:lin ang="5400000" scaled="1"/>
            </a:gradFill>
            <a:ln w="9525">
              <a:solidFill>
                <a:schemeClr val="tx2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8241" name="Group 71"/>
            <p:cNvGrpSpPr/>
            <p:nvPr/>
          </p:nvGrpSpPr>
          <p:grpSpPr bwMode="auto">
            <a:xfrm>
              <a:off x="4188" y="2585"/>
              <a:ext cx="1044" cy="1039"/>
              <a:chOff x="4189" y="2585"/>
              <a:chExt cx="1044" cy="1039"/>
            </a:xfrm>
          </p:grpSpPr>
          <p:sp>
            <p:nvSpPr>
              <p:cNvPr id="8242" name="AutoShape 72"/>
              <p:cNvSpPr>
                <a:spLocks noChangeArrowheads="1"/>
              </p:cNvSpPr>
              <p:nvPr/>
            </p:nvSpPr>
            <p:spPr bwMode="auto">
              <a:xfrm flipH="1">
                <a:off x="4638" y="3029"/>
                <a:ext cx="595" cy="595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0000FF">
                      <a:alpha val="51999"/>
                    </a:srgbClr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43" name="AutoShape 73"/>
              <p:cNvSpPr>
                <a:spLocks noChangeArrowheads="1"/>
              </p:cNvSpPr>
              <p:nvPr/>
            </p:nvSpPr>
            <p:spPr bwMode="auto">
              <a:xfrm flipH="1">
                <a:off x="4638" y="2585"/>
                <a:ext cx="595" cy="595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0000FF">
                      <a:alpha val="51999"/>
                    </a:srgbClr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44" name="AutoShape 74"/>
              <p:cNvSpPr>
                <a:spLocks noChangeArrowheads="1"/>
              </p:cNvSpPr>
              <p:nvPr/>
            </p:nvSpPr>
            <p:spPr bwMode="auto">
              <a:xfrm flipH="1">
                <a:off x="4189" y="3029"/>
                <a:ext cx="595" cy="595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0000FF">
                      <a:alpha val="51999"/>
                    </a:srgbClr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132171" name="Group 75"/>
          <p:cNvGrpSpPr/>
          <p:nvPr/>
        </p:nvGrpSpPr>
        <p:grpSpPr bwMode="auto">
          <a:xfrm>
            <a:off x="7902575" y="1851025"/>
            <a:ext cx="889000" cy="1419225"/>
            <a:chOff x="4976" y="1174"/>
            <a:chExt cx="560" cy="894"/>
          </a:xfrm>
        </p:grpSpPr>
        <p:sp>
          <p:nvSpPr>
            <p:cNvPr id="8237" name="Rectangle 76"/>
            <p:cNvSpPr>
              <a:spLocks noChangeArrowheads="1"/>
            </p:cNvSpPr>
            <p:nvPr/>
          </p:nvSpPr>
          <p:spPr bwMode="auto">
            <a:xfrm>
              <a:off x="4978" y="1174"/>
              <a:ext cx="558" cy="89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38" name="Line 77"/>
            <p:cNvSpPr>
              <a:spLocks noChangeShapeType="1"/>
            </p:cNvSpPr>
            <p:nvPr/>
          </p:nvSpPr>
          <p:spPr bwMode="auto">
            <a:xfrm>
              <a:off x="4976" y="1620"/>
              <a:ext cx="5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2174" name="Group 78"/>
          <p:cNvGrpSpPr/>
          <p:nvPr/>
        </p:nvGrpSpPr>
        <p:grpSpPr bwMode="auto">
          <a:xfrm>
            <a:off x="5738813" y="4014788"/>
            <a:ext cx="1390650" cy="866775"/>
            <a:chOff x="3615" y="2529"/>
            <a:chExt cx="876" cy="546"/>
          </a:xfrm>
        </p:grpSpPr>
        <p:sp>
          <p:nvSpPr>
            <p:cNvPr id="8235" name="Rectangle 79"/>
            <p:cNvSpPr>
              <a:spLocks noChangeArrowheads="1"/>
            </p:cNvSpPr>
            <p:nvPr/>
          </p:nvSpPr>
          <p:spPr bwMode="auto">
            <a:xfrm>
              <a:off x="3615" y="2529"/>
              <a:ext cx="876" cy="54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36" name="Line 80"/>
            <p:cNvSpPr>
              <a:spLocks noChangeShapeType="1"/>
            </p:cNvSpPr>
            <p:nvPr/>
          </p:nvSpPr>
          <p:spPr bwMode="auto">
            <a:xfrm>
              <a:off x="4053" y="2536"/>
              <a:ext cx="0" cy="5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1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1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1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1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1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3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3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3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3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3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3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13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2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2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2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2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2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2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2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2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2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2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2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2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2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2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2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2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2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2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2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2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2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2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2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2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3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7" dur="500"/>
                                        <p:tgtEl>
                                          <p:spTgt spid="13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2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2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2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2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32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2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2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2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2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2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2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2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32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2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2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2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3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3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3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3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2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2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3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3" dur="500"/>
                                        <p:tgtEl>
                                          <p:spTgt spid="13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 0.00208 L -0.49045 0.00208 " pathEditMode="relative" rAng="0" ptsTypes="AA">
                                      <p:cBhvr>
                                        <p:cTn id="149" dur="1000" spd="-100000" fill="hold"/>
                                        <p:tgtEl>
                                          <p:spTgt spid="132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3" dur="500"/>
                                        <p:tgtEl>
                                          <p:spTgt spid="13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185 L -0.39809 0.13704 " pathEditMode="relative" rAng="0" ptsTypes="AA">
                                      <p:cBhvr>
                                        <p:cTn id="159" dur="1000" spd="-100000" fill="hold"/>
                                        <p:tgtEl>
                                          <p:spTgt spid="132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3" dur="5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38611 0.06851 " pathEditMode="relative" rAng="0" ptsTypes="AA">
                                      <p:cBhvr>
                                        <p:cTn id="169" dur="1000" spd="-100000" fill="hold"/>
                                        <p:tgtEl>
                                          <p:spTgt spid="132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3" dur="500"/>
                                        <p:tgtEl>
                                          <p:spTgt spid="13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/>
      <p:bldP spid="132101" grpId="0"/>
      <p:bldP spid="132102" grpId="0"/>
      <p:bldP spid="132128" grpId="0" animBg="1"/>
      <p:bldP spid="132131" grpId="0" animBg="1"/>
      <p:bldP spid="132132" grpId="0"/>
      <p:bldP spid="132145" grpId="0" animBg="1"/>
      <p:bldP spid="132146" grpId="0" animBg="1"/>
      <p:bldP spid="132147" grpId="0" animBg="1"/>
      <p:bldP spid="132148" grpId="0" animBg="1"/>
      <p:bldP spid="132149" grpId="0" animBg="1"/>
      <p:bldP spid="132150" grpId="0" animBg="1"/>
      <p:bldP spid="132151" grpId="0" animBg="1"/>
      <p:bldP spid="132152" grpId="0" animBg="1"/>
      <p:bldP spid="132153" grpId="0" animBg="1"/>
      <p:bldP spid="132154" grpId="0" animBg="1"/>
      <p:bldP spid="132155" grpId="0" animBg="1"/>
      <p:bldP spid="132156" grpId="0" animBg="1"/>
      <p:bldP spid="132157" grpId="0" animBg="1"/>
      <p:bldP spid="132158" grpId="0" animBg="1"/>
      <p:bldP spid="132159" grpId="0" animBg="1"/>
      <p:bldP spid="132160" grpId="0" animBg="1"/>
      <p:bldP spid="132161" grpId="0" animBg="1"/>
      <p:bldP spid="132162" grpId="0" animBg="1"/>
      <p:bldP spid="1321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3"/>
          <p:cNvSpPr>
            <a:spLocks noChangeArrowheads="1"/>
          </p:cNvSpPr>
          <p:nvPr/>
        </p:nvSpPr>
        <p:spPr bwMode="auto">
          <a:xfrm>
            <a:off x="930275" y="1989138"/>
            <a:ext cx="6778625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</a:t>
            </a:r>
            <a:r>
              <a:rPr lang="zh-CN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自主学习课本内容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，探索画一个物体的三视图的步骤。</a:t>
            </a:r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930275" y="727075"/>
            <a:ext cx="2930525" cy="769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探究新知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 idx="4294967295"/>
          </p:nvPr>
        </p:nvSpPr>
        <p:spPr>
          <a:xfrm>
            <a:off x="757238" y="396240"/>
            <a:ext cx="4454525" cy="1143000"/>
          </a:xfrm>
        </p:spPr>
        <p:txBody>
          <a:bodyPr/>
          <a:lstStyle/>
          <a:p>
            <a:pPr algn="l"/>
            <a:r>
              <a:rPr lang="zh-CN" altLang="en-US" b="1" dirty="0" smtClean="0">
                <a:solidFill>
                  <a:srgbClr val="FF0000"/>
                </a:solidFill>
              </a:rPr>
              <a:t>归纳总结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757238" y="2036763"/>
            <a:ext cx="4206875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画物体三视图的步骤：</a:t>
            </a:r>
          </a:p>
        </p:txBody>
      </p:sp>
      <p:sp>
        <p:nvSpPr>
          <p:cNvPr id="10244" name="矩形 3"/>
          <p:cNvSpPr>
            <a:spLocks noChangeArrowheads="1"/>
          </p:cNvSpPr>
          <p:nvPr/>
        </p:nvSpPr>
        <p:spPr bwMode="auto">
          <a:xfrm>
            <a:off x="182563" y="2960688"/>
            <a:ext cx="8961437" cy="3048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 smtClean="0"/>
              <a:t>        </a:t>
            </a:r>
            <a:r>
              <a:rPr lang="zh-CN" altLang="zh-CN" sz="3200" dirty="0" smtClean="0"/>
              <a:t>先</a:t>
            </a:r>
            <a:r>
              <a:rPr lang="zh-CN" altLang="zh-CN" sz="3200" dirty="0"/>
              <a:t>在平面内画出两条互相</a:t>
            </a:r>
            <a:r>
              <a:rPr lang="en-US" altLang="zh-CN" sz="3200" u="sng" dirty="0"/>
              <a:t>              </a:t>
            </a:r>
            <a:r>
              <a:rPr lang="zh-CN" altLang="zh-CN" sz="3200" dirty="0"/>
              <a:t>的辅助坐标轴，在第二象限画出</a:t>
            </a:r>
            <a:r>
              <a:rPr lang="en-US" altLang="zh-CN" sz="3200" u="sng" dirty="0"/>
              <a:t>                     </a:t>
            </a:r>
            <a:r>
              <a:rPr lang="zh-CN" altLang="zh-CN" sz="3200" dirty="0"/>
              <a:t>；然后根据“</a:t>
            </a:r>
            <a:r>
              <a:rPr lang="en-US" altLang="zh-CN" sz="3200" u="sng" dirty="0"/>
              <a:t>                         </a:t>
            </a:r>
            <a:r>
              <a:rPr lang="zh-CN" altLang="zh-CN" sz="3200" dirty="0"/>
              <a:t>”的原则，在第三象限画出</a:t>
            </a:r>
            <a:r>
              <a:rPr lang="en-US" altLang="zh-CN" sz="3200" u="sng" dirty="0"/>
              <a:t>                  </a:t>
            </a:r>
            <a:r>
              <a:rPr lang="zh-CN" altLang="zh-CN" sz="3200" dirty="0"/>
              <a:t>；最后根据“</a:t>
            </a:r>
            <a:r>
              <a:rPr lang="en-US" altLang="zh-CN" sz="3200" u="sng" dirty="0"/>
              <a:t>                 </a:t>
            </a:r>
            <a:r>
              <a:rPr lang="zh-CN" altLang="zh-CN" sz="3200" dirty="0"/>
              <a:t>”的原则和“</a:t>
            </a:r>
            <a:r>
              <a:rPr lang="en-US" altLang="zh-CN" sz="3200" u="sng" dirty="0"/>
              <a:t>           </a:t>
            </a:r>
            <a:r>
              <a:rPr lang="zh-CN" altLang="zh-CN" sz="3200" dirty="0"/>
              <a:t>”的原则，在第一象限画出</a:t>
            </a:r>
            <a:r>
              <a:rPr lang="en-US" altLang="zh-CN" sz="3200" u="sng" dirty="0"/>
              <a:t>           </a:t>
            </a:r>
            <a:r>
              <a:rPr lang="zh-CN" altLang="en-US" sz="3200" dirty="0" smtClean="0"/>
              <a:t>。</a:t>
            </a:r>
            <a:endParaRPr lang="zh-CN" altLang="zh-CN" sz="3200" dirty="0"/>
          </a:p>
          <a:p>
            <a:r>
              <a:rPr lang="en-US" altLang="zh-CN" sz="3200" dirty="0"/>
              <a:t> </a:t>
            </a:r>
            <a:endParaRPr lang="zh-CN" altLang="zh-CN" sz="32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全屏显示(4:3)</PresentationFormat>
  <Paragraphs>78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黑体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WWW.2PPT.COM</vt:lpstr>
      <vt:lpstr>物体的三视图</vt:lpstr>
      <vt:lpstr>什么是正投影？</vt:lpstr>
      <vt:lpstr>学习目标</vt:lpstr>
      <vt:lpstr>PowerPoint 演示文稿</vt:lpstr>
      <vt:lpstr>PowerPoint 演示文稿</vt:lpstr>
      <vt:lpstr>三视图画法</vt:lpstr>
      <vt:lpstr>三视图画法</vt:lpstr>
      <vt:lpstr>PowerPoint 演示文稿</vt:lpstr>
      <vt:lpstr>归纳总结</vt:lpstr>
      <vt:lpstr>PowerPoint 演示文稿</vt:lpstr>
      <vt:lpstr>PowerPoint 演示文稿</vt:lpstr>
      <vt:lpstr>PowerPoint 演示文稿</vt:lpstr>
      <vt:lpstr>PowerPoint 演示文稿</vt:lpstr>
      <vt:lpstr>课堂小结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2017-09-08T08:54:00Z</dcterms:created>
  <dcterms:modified xsi:type="dcterms:W3CDTF">2023-01-16T17:19:19Z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D7ABE94AF0DA491C8AE3CF5C0383B14E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