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65" r:id="rId3"/>
    <p:sldId id="259" r:id="rId5"/>
    <p:sldId id="267" r:id="rId6"/>
    <p:sldId id="266" r:id="rId7"/>
    <p:sldId id="285" r:id="rId8"/>
    <p:sldId id="284" r:id="rId9"/>
    <p:sldId id="283" r:id="rId10"/>
    <p:sldId id="282" r:id="rId11"/>
    <p:sldId id="281" r:id="rId12"/>
    <p:sldId id="279" r:id="rId13"/>
    <p:sldId id="278" r:id="rId14"/>
    <p:sldId id="277" r:id="rId15"/>
    <p:sldId id="276" r:id="rId16"/>
    <p:sldId id="275" r:id="rId17"/>
    <p:sldId id="274" r:id="rId18"/>
    <p:sldId id="273" r:id="rId19"/>
    <p:sldId id="272" r:id="rId20"/>
    <p:sldId id="280" r:id="rId21"/>
    <p:sldId id="271" r:id="rId22"/>
    <p:sldId id="270" r:id="rId23"/>
    <p:sldId id="269" r:id="rId24"/>
    <p:sldId id="26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6B4"/>
    <a:srgbClr val="D21744"/>
    <a:srgbClr val="DC5072"/>
    <a:srgbClr val="FFC000"/>
    <a:srgbClr val="E78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F3FDF-09D5-4D9E-B3CE-12C87B7CB2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70973-9780-4DA3-8F86-08B1C404C5E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48278BB-0B43-4416-AB87-665455D97D6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C95AA19-1DBA-4536-AE77-3798F5218B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40597-647B-4160-821B-B765FEAFEA7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5AA19-1DBA-4536-AE77-3798F5218B9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40597-647B-4160-821B-B765FEAFEA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7.jpeg"/><Relationship Id="rId2" Type="http://schemas.openxmlformats.org/officeDocument/2006/relationships/tags" Target="../tags/tag1.xml"/><Relationship Id="rId14" Type="http://schemas.openxmlformats.org/officeDocument/2006/relationships/notesSlide" Target="../notesSlides/notesSlide9.xml"/><Relationship Id="rId13" Type="http://schemas.openxmlformats.org/officeDocument/2006/relationships/slideLayout" Target="../slideLayouts/slideLayout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2" name="文本框 51"/>
          <p:cNvSpPr txBox="1"/>
          <p:nvPr/>
        </p:nvSpPr>
        <p:spPr>
          <a:xfrm>
            <a:off x="1912620" y="578485"/>
            <a:ext cx="8555990" cy="4183380"/>
          </a:xfrm>
          <a:prstGeom prst="rect">
            <a:avLst/>
          </a:prstGeom>
          <a:noFill/>
        </p:spPr>
        <p:txBody>
          <a:bodyPr wrap="square" lIns="121915" tIns="60957" rIns="121915" bIns="60957"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300" normalizeH="0" baseline="0" noProof="0" dirty="0">
                <a:ln>
                  <a:noFill/>
                </a:ln>
                <a:solidFill>
                  <a:srgbClr val="203864"/>
                </a:solidFill>
                <a:effectLst/>
                <a:uLnTx/>
                <a:uFillTx/>
                <a:latin typeface="Arial" panose="020B0604020202020204"/>
                <a:ea typeface="微软雅黑" panose="020B0503020204020204" charset="-122"/>
                <a:cs typeface="经典圆体简" panose="02010609000101010101" pitchFamily="49" charset="-122"/>
                <a:sym typeface="Arial" panose="020B0604020202020204"/>
              </a:rPr>
              <a:t>20XX</a:t>
            </a:r>
            <a:endParaRPr kumimoji="0" lang="zh-CN" altLang="en-US" sz="8800" b="1" i="0" u="none" strike="noStrike" kern="1200" cap="none" spc="300" normalizeH="0" baseline="0" noProof="0" dirty="0">
              <a:ln>
                <a:noFill/>
              </a:ln>
              <a:solidFill>
                <a:srgbClr val="203864"/>
              </a:solidFill>
              <a:effectLst/>
              <a:uLnTx/>
              <a:uFillTx/>
              <a:latin typeface="Arial" panose="020B0604020202020204"/>
              <a:ea typeface="微软雅黑" panose="020B0503020204020204" charset="-122"/>
              <a:cs typeface="经典圆体简" panose="02010609000101010101" pitchFamily="49" charset="-122"/>
              <a:sym typeface="Arial" panose="020B0604020202020204"/>
            </a:endParaRPr>
          </a:p>
          <a:p>
            <a:pPr algn="ctr">
              <a:defRPr/>
            </a:pPr>
            <a:r>
              <a:rPr lang="zh-CN" altLang="en-US" sz="8800" b="1" spc="300" dirty="0">
                <a:solidFill>
                  <a:srgbClr val="203864"/>
                </a:solidFill>
                <a:latin typeface="Arial" panose="020B0604020202020204"/>
                <a:ea typeface="微软雅黑" panose="020B0503020204020204" charset="-122"/>
                <a:cs typeface="经典圆体简" panose="02010609000101010101" pitchFamily="49" charset="-122"/>
              </a:rPr>
              <a:t>个人简历</a:t>
            </a:r>
            <a:endParaRPr lang="zh-CN" altLang="en-US" sz="8800" b="1" spc="300" dirty="0">
              <a:solidFill>
                <a:srgbClr val="203864"/>
              </a:solidFill>
              <a:latin typeface="Arial" panose="020B0604020202020204"/>
              <a:ea typeface="微软雅黑" panose="020B0503020204020204" charset="-122"/>
              <a:cs typeface="经典圆体简" panose="02010609000101010101" pitchFamily="49" charset="-122"/>
            </a:endParaRPr>
          </a:p>
          <a:p>
            <a:pPr algn="ctr">
              <a:defRPr/>
            </a:pPr>
            <a:r>
              <a:rPr lang="zh-CN" altLang="en-US" sz="8800" b="1" spc="300" dirty="0">
                <a:solidFill>
                  <a:srgbClr val="203864"/>
                </a:solidFill>
                <a:latin typeface="Arial" panose="020B0604020202020204"/>
                <a:ea typeface="微软雅黑" panose="020B0503020204020204" charset="-122"/>
                <a:cs typeface="经典圆体简" panose="02010609000101010101" pitchFamily="49" charset="-122"/>
                <a:sym typeface="Arial" panose="020B0604020202020204"/>
              </a:rPr>
              <a:t>自我介绍</a:t>
            </a:r>
            <a:endParaRPr lang="zh-CN" altLang="en-US" sz="8800" b="1" spc="300" dirty="0">
              <a:solidFill>
                <a:srgbClr val="203864"/>
              </a:solidFill>
              <a:latin typeface="Arial" panose="020B0604020202020204"/>
              <a:ea typeface="微软雅黑" panose="020B0503020204020204" charset="-122"/>
              <a:cs typeface="经典圆体简" panose="02010609000101010101" pitchFamily="49" charset="-122"/>
              <a:sym typeface="Arial" panose="020B0604020202020204"/>
            </a:endParaRPr>
          </a:p>
        </p:txBody>
      </p:sp>
      <p:grpSp>
        <p:nvGrpSpPr>
          <p:cNvPr id="58" name="组合 55"/>
          <p:cNvGrpSpPr/>
          <p:nvPr/>
        </p:nvGrpSpPr>
        <p:grpSpPr bwMode="auto">
          <a:xfrm>
            <a:off x="4303448" y="4543717"/>
            <a:ext cx="3573066" cy="696102"/>
            <a:chOff x="3791205" y="5346441"/>
            <a:chExt cx="5833188" cy="1152192"/>
          </a:xfrm>
        </p:grpSpPr>
        <p:sp>
          <p:nvSpPr>
            <p:cNvPr id="59" name="圆角矩形 165"/>
            <p:cNvSpPr/>
            <p:nvPr/>
          </p:nvSpPr>
          <p:spPr>
            <a:xfrm>
              <a:off x="4007769" y="5518708"/>
              <a:ext cx="5400600" cy="807659"/>
            </a:xfrm>
            <a:prstGeom prst="roundRect">
              <a:avLst>
                <a:gd name="adj" fmla="val 50000"/>
              </a:avLst>
            </a:prstGeom>
            <a:solidFill>
              <a:schemeClr val="accent1">
                <a:lumMod val="50000"/>
              </a:schemeClr>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9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Arial" panose="020B0604020202020204"/>
              </a:endParaRPr>
            </a:p>
          </p:txBody>
        </p:sp>
        <p:sp>
          <p:nvSpPr>
            <p:cNvPr id="60" name="任意多边形 166"/>
            <p:cNvSpPr/>
            <p:nvPr/>
          </p:nvSpPr>
          <p:spPr>
            <a:xfrm>
              <a:off x="3791205" y="5346441"/>
              <a:ext cx="5833186"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9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Arial" panose="020B0604020202020204"/>
              </a:endParaRPr>
            </a:p>
          </p:txBody>
        </p:sp>
        <p:sp>
          <p:nvSpPr>
            <p:cNvPr id="61" name="圆角矩形 167"/>
            <p:cNvSpPr/>
            <p:nvPr/>
          </p:nvSpPr>
          <p:spPr>
            <a:xfrm>
              <a:off x="3791744" y="5346472"/>
              <a:ext cx="5832649" cy="1152127"/>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9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Arial" panose="020B0604020202020204"/>
              </a:endParaRPr>
            </a:p>
          </p:txBody>
        </p:sp>
      </p:grpSp>
      <p:sp>
        <p:nvSpPr>
          <p:cNvPr id="62" name="矩形 61"/>
          <p:cNvSpPr/>
          <p:nvPr/>
        </p:nvSpPr>
        <p:spPr>
          <a:xfrm>
            <a:off x="4869133" y="4679892"/>
            <a:ext cx="2441694" cy="430887"/>
          </a:xfrm>
          <a:prstGeom prst="rect">
            <a:avLst/>
          </a:prstGeom>
          <a:effectLst>
            <a:outerShdw blurRad="50800" dist="38100" dir="2700000" algn="tl" rotWithShape="0">
              <a:prstClr val="black">
                <a:alpha val="40000"/>
              </a:prst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Arial" panose="020B0604020202020204"/>
              </a:rPr>
              <a:t>输入您的公司名称</a:t>
            </a:r>
            <a:endParaRPr kumimoji="0" lang="zh-CN" altLang="en-US" sz="2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Arial" panose="020B0604020202020204"/>
            </a:endParaRPr>
          </a:p>
        </p:txBody>
      </p:sp>
      <p:sp>
        <p:nvSpPr>
          <p:cNvPr id="4" name="矩形 3"/>
          <p:cNvSpPr/>
          <p:nvPr/>
        </p:nvSpPr>
        <p:spPr>
          <a:xfrm>
            <a:off x="4278678" y="5613172"/>
            <a:ext cx="4006215" cy="3987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Arial" panose="020B0604020202020204"/>
              </a:rPr>
              <a:t>时间：</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Arial" panose="020B0604020202020204"/>
              </a:rPr>
              <a:t>20xx</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Arial" panose="020B0604020202020204"/>
              </a:rPr>
              <a:t>年</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Arial" panose="020B0604020202020204"/>
              </a:rPr>
              <a:t>x</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Arial" panose="020B0604020202020204"/>
              </a:rPr>
              <a:t>月      汇报人：小Q</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000" fill="hold">
                                          <p:stCondLst>
                                            <p:cond delay="0"/>
                                          </p:stCondLst>
                                        </p:cTn>
                                        <p:tgtEl>
                                          <p:spTgt spid="52"/>
                                        </p:tgtEl>
                                        <p:attrNameLst>
                                          <p:attrName>ppt_x</p:attrName>
                                        </p:attrNameLst>
                                      </p:cBhvr>
                                      <p:tavLst>
                                        <p:tav tm="0">
                                          <p:val>
                                            <p:strVal val="#ppt_x-0.284"/>
                                          </p:val>
                                        </p:tav>
                                        <p:tav tm="100000">
                                          <p:val>
                                            <p:strVal val="#ppt_x"/>
                                          </p:val>
                                        </p:tav>
                                      </p:tavLst>
                                    </p:anim>
                                    <p:anim calcmode="lin" valueType="num">
                                      <p:cBhvr additive="base">
                                        <p:cTn id="12" dur="1000" fill="hold">
                                          <p:stCondLst>
                                            <p:cond delay="0"/>
                                          </p:stCondLst>
                                        </p:cTn>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22" presetClass="entr" presetSubtype="8" fill="hold" grpId="0" nodeType="withEffect">
                                  <p:stCondLst>
                                    <p:cond delay="60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p:bldP spid="6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cxnSp>
        <p:nvCxnSpPr>
          <p:cNvPr id="5" name="直接连接符 4"/>
          <p:cNvCxnSpPr/>
          <p:nvPr/>
        </p:nvCxnSpPr>
        <p:spPr>
          <a:xfrm>
            <a:off x="5374257" y="1107676"/>
            <a:ext cx="0" cy="5750136"/>
          </a:xfrm>
          <a:prstGeom prst="lin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6" name="组合 29"/>
          <p:cNvGrpSpPr/>
          <p:nvPr/>
        </p:nvGrpSpPr>
        <p:grpSpPr bwMode="auto">
          <a:xfrm>
            <a:off x="5020793" y="1995241"/>
            <a:ext cx="734444" cy="736559"/>
            <a:chOff x="2307521" y="2283162"/>
            <a:chExt cx="551398" cy="551398"/>
          </a:xfrm>
        </p:grpSpPr>
        <p:sp>
          <p:nvSpPr>
            <p:cNvPr id="7" name="椭圆 6"/>
            <p:cNvSpPr/>
            <p:nvPr/>
          </p:nvSpPr>
          <p:spPr>
            <a:xfrm>
              <a:off x="2307521" y="2283162"/>
              <a:ext cx="551398" cy="551398"/>
            </a:xfrm>
            <a:prstGeom prst="ellipse">
              <a:avLst/>
            </a:prstGeom>
            <a:solidFill>
              <a:srgbClr val="C806B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dirty="0">
                <a:latin typeface="Arial" panose="020B0604020202020204" pitchFamily="34" charset="0"/>
                <a:ea typeface="微软雅黑" panose="020B0503020204020204" charset="-122"/>
                <a:sym typeface="Arial" panose="020B0604020202020204" pitchFamily="34" charset="0"/>
              </a:endParaRPr>
            </a:p>
          </p:txBody>
        </p:sp>
        <p:sp>
          <p:nvSpPr>
            <p:cNvPr id="8"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charset="-122"/>
                <a:sym typeface="Arial" panose="020B0604020202020204" pitchFamily="34" charset="0"/>
              </a:endParaRPr>
            </a:p>
          </p:txBody>
        </p:sp>
      </p:grpSp>
      <p:grpSp>
        <p:nvGrpSpPr>
          <p:cNvPr id="9" name="组合 46"/>
          <p:cNvGrpSpPr/>
          <p:nvPr/>
        </p:nvGrpSpPr>
        <p:grpSpPr bwMode="auto">
          <a:xfrm>
            <a:off x="5020793" y="4856817"/>
            <a:ext cx="734444" cy="736559"/>
            <a:chOff x="2307521" y="2283162"/>
            <a:chExt cx="551398" cy="551398"/>
          </a:xfrm>
        </p:grpSpPr>
        <p:sp>
          <p:nvSpPr>
            <p:cNvPr id="10" name="椭圆 9"/>
            <p:cNvSpPr/>
            <p:nvPr/>
          </p:nvSpPr>
          <p:spPr>
            <a:xfrm>
              <a:off x="2307521" y="2283162"/>
              <a:ext cx="551398" cy="55139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dirty="0">
                <a:latin typeface="Arial" panose="020B0604020202020204" pitchFamily="34" charset="0"/>
                <a:ea typeface="微软雅黑" panose="020B0503020204020204" charset="-122"/>
                <a:sym typeface="Arial" panose="020B0604020202020204" pitchFamily="34" charset="0"/>
              </a:endParaRPr>
            </a:p>
          </p:txBody>
        </p:sp>
        <p:sp>
          <p:nvSpPr>
            <p:cNvPr id="11" name="五角星 4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charset="-122"/>
                <a:sym typeface="Arial" panose="020B0604020202020204" pitchFamily="34" charset="0"/>
              </a:endParaRPr>
            </a:p>
          </p:txBody>
        </p:sp>
      </p:grpSp>
      <p:grpSp>
        <p:nvGrpSpPr>
          <p:cNvPr id="12" name="组合 11"/>
          <p:cNvGrpSpPr/>
          <p:nvPr/>
        </p:nvGrpSpPr>
        <p:grpSpPr>
          <a:xfrm>
            <a:off x="6064253" y="1673525"/>
            <a:ext cx="6127748" cy="4381260"/>
            <a:chOff x="6395891" y="1299199"/>
            <a:chExt cx="6462859" cy="4620860"/>
          </a:xfrm>
        </p:grpSpPr>
        <p:pic>
          <p:nvPicPr>
            <p:cNvPr id="1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5891" y="1299199"/>
              <a:ext cx="6462141" cy="462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293471" y="1528093"/>
              <a:ext cx="5565279" cy="36910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charset="-122"/>
                <a:sym typeface="Arial" panose="020B0604020202020204" pitchFamily="34" charset="0"/>
              </a:endParaRPr>
            </a:p>
          </p:txBody>
        </p:sp>
      </p:grpSp>
      <p:sp>
        <p:nvSpPr>
          <p:cNvPr id="21" name="矩形 20"/>
          <p:cNvSpPr/>
          <p:nvPr/>
        </p:nvSpPr>
        <p:spPr>
          <a:xfrm>
            <a:off x="382702" y="1717990"/>
            <a:ext cx="4505736" cy="152618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我具备出色的学习能力并且乐于学习、敢于创新，不断追求卓越;作为参与者，我具备诚实可信的品格、富有团队合作精神;作为领导者，我具备做事干练、果断的风格，良好的沟通和人际协调能力。</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22" name="矩形 21"/>
          <p:cNvSpPr/>
          <p:nvPr/>
        </p:nvSpPr>
        <p:spPr>
          <a:xfrm>
            <a:off x="608199" y="4622897"/>
            <a:ext cx="4216400" cy="1193816"/>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为人热情，活泼，大方， 本人好学上进，诚信、敬业、责任心强，有强烈的团体精神，对工作认真积极，严谨负责。</a:t>
            </a:r>
            <a:endParaRPr lang="zh-CN" altLang="en-US" sz="16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750"/>
                                        <p:tgtEl>
                                          <p:spTgt spid="5"/>
                                        </p:tgtEl>
                                      </p:cBhvr>
                                    </p:animEffect>
                                  </p:childTnLst>
                                </p:cTn>
                              </p:par>
                              <p:par>
                                <p:cTn id="16" presetID="53" presetClass="entr" presetSubtype="16" fill="hold" nodeType="withEffect">
                                  <p:stCondLst>
                                    <p:cond delay="200"/>
                                  </p:stCondLst>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ppt_w</p:attrName>
                                        </p:attrNameLst>
                                      </p:cBhvr>
                                      <p:tavLst>
                                        <p:tav tm="0">
                                          <p:val>
                                            <p:fltVal val="0"/>
                                          </p:val>
                                        </p:tav>
                                        <p:tav tm="100000">
                                          <p:val>
                                            <p:strVal val="#ppt_w"/>
                                          </p:val>
                                        </p:tav>
                                      </p:tavLst>
                                    </p:anim>
                                    <p:anim calcmode="lin" valueType="num">
                                      <p:cBhvr>
                                        <p:cTn id="19" dur="750" fill="hold"/>
                                        <p:tgtEl>
                                          <p:spTgt spid="6"/>
                                        </p:tgtEl>
                                        <p:attrNameLst>
                                          <p:attrName>ppt_h</p:attrName>
                                        </p:attrNameLst>
                                      </p:cBhvr>
                                      <p:tavLst>
                                        <p:tav tm="0">
                                          <p:val>
                                            <p:fltVal val="0"/>
                                          </p:val>
                                        </p:tav>
                                        <p:tav tm="100000">
                                          <p:val>
                                            <p:strVal val="#ppt_h"/>
                                          </p:val>
                                        </p:tav>
                                      </p:tavLst>
                                    </p:anim>
                                    <p:animEffect transition="in" filter="fade">
                                      <p:cBhvr>
                                        <p:cTn id="20" dur="750"/>
                                        <p:tgtEl>
                                          <p:spTgt spid="6"/>
                                        </p:tgtEl>
                                      </p:cBhvr>
                                    </p:animEffect>
                                  </p:childTnLst>
                                </p:cTn>
                              </p:par>
                              <p:par>
                                <p:cTn id="21" presetID="53" presetClass="entr" presetSubtype="16"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Effect transition="in" filter="fade">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5" name="椭圆 4"/>
          <p:cNvSpPr/>
          <p:nvPr/>
        </p:nvSpPr>
        <p:spPr>
          <a:xfrm>
            <a:off x="1280839" y="1573193"/>
            <a:ext cx="2844644" cy="284464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charset="-122"/>
              <a:sym typeface="Arial" panose="020B0604020202020204" pitchFamily="34" charset="0"/>
            </a:endParaRPr>
          </a:p>
        </p:txBody>
      </p:sp>
      <p:sp>
        <p:nvSpPr>
          <p:cNvPr id="6" name="椭圆 5"/>
          <p:cNvSpPr/>
          <p:nvPr/>
        </p:nvSpPr>
        <p:spPr>
          <a:xfrm>
            <a:off x="4672380" y="1573193"/>
            <a:ext cx="2844644" cy="284464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charset="-122"/>
              <a:sym typeface="Arial" panose="020B0604020202020204" pitchFamily="34" charset="0"/>
            </a:endParaRPr>
          </a:p>
        </p:txBody>
      </p:sp>
      <p:sp>
        <p:nvSpPr>
          <p:cNvPr id="7" name="椭圆 6"/>
          <p:cNvSpPr/>
          <p:nvPr/>
        </p:nvSpPr>
        <p:spPr>
          <a:xfrm>
            <a:off x="8063921" y="1573193"/>
            <a:ext cx="2844644" cy="284464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705">
              <a:latin typeface="Arial" panose="020B0604020202020204" pitchFamily="34" charset="0"/>
              <a:ea typeface="微软雅黑" panose="020B0503020204020204" charset="-122"/>
              <a:sym typeface="Arial" panose="020B0604020202020204" pitchFamily="34" charset="0"/>
            </a:endParaRPr>
          </a:p>
        </p:txBody>
      </p:sp>
      <p:grpSp>
        <p:nvGrpSpPr>
          <p:cNvPr id="8" name="组合 29"/>
          <p:cNvGrpSpPr/>
          <p:nvPr/>
        </p:nvGrpSpPr>
        <p:grpSpPr bwMode="auto">
          <a:xfrm>
            <a:off x="2388853" y="1179592"/>
            <a:ext cx="628615" cy="630732"/>
            <a:chOff x="2484120" y="1661160"/>
            <a:chExt cx="472440" cy="472440"/>
          </a:xfrm>
        </p:grpSpPr>
        <p:sp>
          <p:nvSpPr>
            <p:cNvPr id="9" name="椭圆 8"/>
            <p:cNvSpPr/>
            <p:nvPr/>
          </p:nvSpPr>
          <p:spPr>
            <a:xfrm>
              <a:off x="2484120" y="1661160"/>
              <a:ext cx="472440" cy="472440"/>
            </a:xfrm>
            <a:prstGeom prst="ellipse">
              <a:avLst/>
            </a:prstGeom>
            <a:solidFill>
              <a:srgbClr val="C806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latin typeface="Arial" panose="020B0604020202020204" pitchFamily="34" charset="0"/>
                <a:ea typeface="微软雅黑" panose="020B0503020204020204" charset="-122"/>
                <a:sym typeface="Arial" panose="020B0604020202020204" pitchFamily="34" charset="0"/>
              </a:endParaRPr>
            </a:p>
          </p:txBody>
        </p:sp>
        <p:sp>
          <p:nvSpPr>
            <p:cNvPr id="10" name="矩形 26"/>
            <p:cNvSpPr>
              <a:spLocks noChangeArrowheads="1"/>
            </p:cNvSpPr>
            <p:nvPr/>
          </p:nvSpPr>
          <p:spPr bwMode="auto">
            <a:xfrm>
              <a:off x="254782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charset="-122"/>
                  <a:sym typeface="Arial" panose="020B0604020202020204" pitchFamily="34" charset="0"/>
                </a:rPr>
                <a:t>01</a:t>
              </a:r>
              <a:endParaRPr lang="zh-CN" altLang="en-US" sz="1735"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11" name="组合 30"/>
          <p:cNvGrpSpPr/>
          <p:nvPr/>
        </p:nvGrpSpPr>
        <p:grpSpPr bwMode="auto">
          <a:xfrm>
            <a:off x="5780394" y="1179592"/>
            <a:ext cx="628615" cy="630732"/>
            <a:chOff x="5151120" y="1661160"/>
            <a:chExt cx="472440" cy="472440"/>
          </a:xfrm>
        </p:grpSpPr>
        <p:sp>
          <p:nvSpPr>
            <p:cNvPr id="12" name="椭圆 11"/>
            <p:cNvSpPr/>
            <p:nvPr/>
          </p:nvSpPr>
          <p:spPr>
            <a:xfrm>
              <a:off x="5151120" y="1661160"/>
              <a:ext cx="472440" cy="472440"/>
            </a:xfrm>
            <a:prstGeom prst="ellipse">
              <a:avLst/>
            </a:prstGeom>
            <a:solidFill>
              <a:srgbClr val="D21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latin typeface="Arial" panose="020B0604020202020204" pitchFamily="34" charset="0"/>
                <a:ea typeface="微软雅黑" panose="020B0503020204020204" charset="-122"/>
                <a:sym typeface="Arial" panose="020B0604020202020204" pitchFamily="34" charset="0"/>
              </a:endParaRPr>
            </a:p>
          </p:txBody>
        </p:sp>
        <p:sp>
          <p:nvSpPr>
            <p:cNvPr id="13" name="矩形 27"/>
            <p:cNvSpPr>
              <a:spLocks noChangeArrowheads="1"/>
            </p:cNvSpPr>
            <p:nvPr/>
          </p:nvSpPr>
          <p:spPr bwMode="auto">
            <a:xfrm>
              <a:off x="5199584" y="1745731"/>
              <a:ext cx="338775" cy="2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en-US" altLang="zh-CN" sz="1865" b="1" dirty="0">
                  <a:solidFill>
                    <a:schemeClr val="bg1"/>
                  </a:solidFill>
                  <a:latin typeface="Arial" panose="020B0604020202020204" pitchFamily="34" charset="0"/>
                  <a:ea typeface="微软雅黑" panose="020B0503020204020204" charset="-122"/>
                  <a:sym typeface="Arial" panose="020B0604020202020204" pitchFamily="34" charset="0"/>
                </a:rPr>
                <a:t>02</a:t>
              </a:r>
              <a:endParaRPr lang="zh-CN" altLang="en-US" sz="1735"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14" name="组合 31"/>
          <p:cNvGrpSpPr/>
          <p:nvPr/>
        </p:nvGrpSpPr>
        <p:grpSpPr bwMode="auto">
          <a:xfrm>
            <a:off x="9171936" y="1179592"/>
            <a:ext cx="628615" cy="630732"/>
            <a:chOff x="7856220" y="1661160"/>
            <a:chExt cx="472440" cy="472440"/>
          </a:xfrm>
          <a:solidFill>
            <a:srgbClr val="E78D54"/>
          </a:solidFill>
        </p:grpSpPr>
        <p:sp>
          <p:nvSpPr>
            <p:cNvPr id="15" name="椭圆 14"/>
            <p:cNvSpPr/>
            <p:nvPr/>
          </p:nvSpPr>
          <p:spPr>
            <a:xfrm>
              <a:off x="7856220" y="1661160"/>
              <a:ext cx="472440" cy="472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dirty="0">
                <a:latin typeface="Arial" panose="020B0604020202020204" pitchFamily="34" charset="0"/>
                <a:ea typeface="微软雅黑" panose="020B0503020204020204" charset="-122"/>
                <a:sym typeface="Arial" panose="020B0604020202020204" pitchFamily="34" charset="0"/>
              </a:endParaRPr>
            </a:p>
          </p:txBody>
        </p:sp>
        <p:sp>
          <p:nvSpPr>
            <p:cNvPr id="16" name="矩形 28"/>
            <p:cNvSpPr>
              <a:spLocks noChangeArrowheads="1"/>
            </p:cNvSpPr>
            <p:nvPr/>
          </p:nvSpPr>
          <p:spPr bwMode="auto">
            <a:xfrm>
              <a:off x="7912304" y="1745731"/>
              <a:ext cx="338775" cy="284375"/>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r>
                <a:rPr lang="en-US" altLang="zh-CN" sz="1865" b="1">
                  <a:solidFill>
                    <a:schemeClr val="bg1"/>
                  </a:solidFill>
                  <a:latin typeface="Arial" panose="020B0604020202020204" pitchFamily="34" charset="0"/>
                  <a:ea typeface="微软雅黑" panose="020B0503020204020204" charset="-122"/>
                  <a:sym typeface="Arial" panose="020B0604020202020204" pitchFamily="34" charset="0"/>
                </a:rPr>
                <a:t>03</a:t>
              </a:r>
              <a:endParaRPr lang="zh-CN" altLang="en-US" sz="1735">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17" name="TextBox 15"/>
          <p:cNvSpPr txBox="1"/>
          <p:nvPr/>
        </p:nvSpPr>
        <p:spPr>
          <a:xfrm>
            <a:off x="1121914" y="4912945"/>
            <a:ext cx="2911393" cy="1107996"/>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8" name="TextBox 16"/>
          <p:cNvSpPr txBox="1"/>
          <p:nvPr/>
        </p:nvSpPr>
        <p:spPr>
          <a:xfrm>
            <a:off x="1466039" y="4605168"/>
            <a:ext cx="2308324" cy="307777"/>
          </a:xfrm>
          <a:prstGeom prst="rect">
            <a:avLst/>
          </a:prstGeom>
          <a:noFill/>
        </p:spPr>
        <p:txBody>
          <a:bodyPr wrap="none" lIns="0" tIns="0" rIns="0" bIns="0" rtlCol="0">
            <a:spAutoFit/>
          </a:bodyPr>
          <a:lstStyle/>
          <a:p>
            <a:pPr algn="just"/>
            <a:r>
              <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TextBox 15"/>
          <p:cNvSpPr txBox="1"/>
          <p:nvPr/>
        </p:nvSpPr>
        <p:spPr>
          <a:xfrm>
            <a:off x="4524022" y="4912945"/>
            <a:ext cx="2911393" cy="1107996"/>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 name="TextBox 16"/>
          <p:cNvSpPr txBox="1"/>
          <p:nvPr/>
        </p:nvSpPr>
        <p:spPr>
          <a:xfrm>
            <a:off x="4963140" y="4605168"/>
            <a:ext cx="2308324" cy="307777"/>
          </a:xfrm>
          <a:prstGeom prst="rect">
            <a:avLst/>
          </a:prstGeom>
          <a:noFill/>
        </p:spPr>
        <p:txBody>
          <a:bodyPr wrap="none" lIns="0" tIns="0" rIns="0" bIns="0" rtlCol="0">
            <a:spAutoFit/>
          </a:bodyPr>
          <a:lstStyle/>
          <a:p>
            <a:pPr algn="just"/>
            <a:r>
              <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 name="TextBox 15"/>
          <p:cNvSpPr txBox="1"/>
          <p:nvPr/>
        </p:nvSpPr>
        <p:spPr>
          <a:xfrm>
            <a:off x="7904997" y="4912945"/>
            <a:ext cx="2911393" cy="1107996"/>
          </a:xfrm>
          <a:prstGeom prst="rect">
            <a:avLst/>
          </a:prstGeom>
          <a:noFill/>
        </p:spPr>
        <p:txBody>
          <a:bodyPr wrap="square" lIns="0" tIns="0" rIns="0" bIns="0" rtlCol="0">
            <a:spAutoFit/>
          </a:bodyPr>
          <a:lstStyle/>
          <a:p>
            <a:pPr algn="just">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Box 16"/>
          <p:cNvSpPr txBox="1"/>
          <p:nvPr/>
        </p:nvSpPr>
        <p:spPr>
          <a:xfrm>
            <a:off x="8249121" y="4605168"/>
            <a:ext cx="2308324" cy="307777"/>
          </a:xfrm>
          <a:prstGeom prst="rect">
            <a:avLst/>
          </a:prstGeom>
          <a:noFill/>
        </p:spPr>
        <p:txBody>
          <a:bodyPr wrap="none" lIns="0" tIns="0" rIns="0" bIns="0" rtlCol="0">
            <a:spAutoFit/>
          </a:bodyPr>
          <a:lstStyle/>
          <a:p>
            <a:pPr algn="just"/>
            <a:r>
              <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70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animEffect transition="in" filter="fade">
                                      <p:cBhvr>
                                        <p:cTn id="27" dur="750"/>
                                        <p:tgtEl>
                                          <p:spTgt spid="8"/>
                                        </p:tgtEl>
                                      </p:cBhvr>
                                    </p:animEffect>
                                  </p:childTnLst>
                                </p:cTn>
                              </p:par>
                              <p:par>
                                <p:cTn id="28" presetID="53" presetClass="entr" presetSubtype="16" fill="hold" nodeType="withEffect">
                                  <p:stCondLst>
                                    <p:cond delay="9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fltVal val="0"/>
                                          </p:val>
                                        </p:tav>
                                        <p:tav tm="100000">
                                          <p:val>
                                            <p:strVal val="#ppt_h"/>
                                          </p:val>
                                        </p:tav>
                                      </p:tavLst>
                                    </p:anim>
                                    <p:animEffect transition="in" filter="fade">
                                      <p:cBhvr>
                                        <p:cTn id="32" dur="750"/>
                                        <p:tgtEl>
                                          <p:spTgt spid="11"/>
                                        </p:tgtEl>
                                      </p:cBhvr>
                                    </p:animEffect>
                                  </p:childTnLst>
                                </p:cTn>
                              </p:par>
                              <p:par>
                                <p:cTn id="33" presetID="53" presetClass="entr" presetSubtype="16" fill="hold" nodeType="withEffect">
                                  <p:stCondLst>
                                    <p:cond delay="1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17" presetClass="entr" presetSubtype="1" fill="hold" grpId="0" nodeType="withEffect">
                                  <p:stCondLst>
                                    <p:cond delay="1100"/>
                                  </p:stCondLst>
                                  <p:iterate type="lt">
                                    <p:tmPct val="4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700" fill="hold"/>
                                        <p:tgtEl>
                                          <p:spTgt spid="18"/>
                                        </p:tgtEl>
                                        <p:attrNameLst>
                                          <p:attrName>ppt_x</p:attrName>
                                        </p:attrNameLst>
                                      </p:cBhvr>
                                      <p:tavLst>
                                        <p:tav tm="0">
                                          <p:val>
                                            <p:strVal val="#ppt_x"/>
                                          </p:val>
                                        </p:tav>
                                        <p:tav tm="100000">
                                          <p:val>
                                            <p:strVal val="#ppt_x"/>
                                          </p:val>
                                        </p:tav>
                                      </p:tavLst>
                                    </p:anim>
                                    <p:anim calcmode="lin" valueType="num">
                                      <p:cBhvr>
                                        <p:cTn id="41" dur="700" fill="hold"/>
                                        <p:tgtEl>
                                          <p:spTgt spid="18"/>
                                        </p:tgtEl>
                                        <p:attrNameLst>
                                          <p:attrName>ppt_y</p:attrName>
                                        </p:attrNameLst>
                                      </p:cBhvr>
                                      <p:tavLst>
                                        <p:tav tm="0">
                                          <p:val>
                                            <p:strVal val="#ppt_y-#ppt_h/2"/>
                                          </p:val>
                                        </p:tav>
                                        <p:tav tm="100000">
                                          <p:val>
                                            <p:strVal val="#ppt_y"/>
                                          </p:val>
                                        </p:tav>
                                      </p:tavLst>
                                    </p:anim>
                                    <p:anim calcmode="lin" valueType="num">
                                      <p:cBhvr>
                                        <p:cTn id="42" dur="700" fill="hold"/>
                                        <p:tgtEl>
                                          <p:spTgt spid="18"/>
                                        </p:tgtEl>
                                        <p:attrNameLst>
                                          <p:attrName>ppt_w</p:attrName>
                                        </p:attrNameLst>
                                      </p:cBhvr>
                                      <p:tavLst>
                                        <p:tav tm="0">
                                          <p:val>
                                            <p:strVal val="#ppt_w"/>
                                          </p:val>
                                        </p:tav>
                                        <p:tav tm="100000">
                                          <p:val>
                                            <p:strVal val="#ppt_w"/>
                                          </p:val>
                                        </p:tav>
                                      </p:tavLst>
                                    </p:anim>
                                    <p:anim calcmode="lin" valueType="num">
                                      <p:cBhvr>
                                        <p:cTn id="43" dur="700" fill="hold"/>
                                        <p:tgtEl>
                                          <p:spTgt spid="18"/>
                                        </p:tgtEl>
                                        <p:attrNameLst>
                                          <p:attrName>ppt_h</p:attrName>
                                        </p:attrNameLst>
                                      </p:cBhvr>
                                      <p:tavLst>
                                        <p:tav tm="0">
                                          <p:val>
                                            <p:fltVal val="0"/>
                                          </p:val>
                                        </p:tav>
                                        <p:tav tm="100000">
                                          <p:val>
                                            <p:strVal val="#ppt_h"/>
                                          </p:val>
                                        </p:tav>
                                      </p:tavLst>
                                    </p:anim>
                                  </p:childTnLst>
                                </p:cTn>
                              </p:par>
                              <p:par>
                                <p:cTn id="44" presetID="22" presetClass="entr" presetSubtype="8" fill="hold" grpId="0" nodeType="withEffect">
                                  <p:stCondLst>
                                    <p:cond delay="110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700"/>
                                        <p:tgtEl>
                                          <p:spTgt spid="17"/>
                                        </p:tgtEl>
                                      </p:cBhvr>
                                    </p:animEffect>
                                  </p:childTnLst>
                                </p:cTn>
                              </p:par>
                              <p:par>
                                <p:cTn id="47" presetID="17" presetClass="entr" presetSubtype="1" fill="hold" grpId="0" nodeType="withEffect">
                                  <p:stCondLst>
                                    <p:cond delay="1400"/>
                                  </p:stCondLst>
                                  <p:iterate type="lt">
                                    <p:tmPct val="40000"/>
                                  </p:iterate>
                                  <p:childTnLst>
                                    <p:set>
                                      <p:cBhvr>
                                        <p:cTn id="48" dur="1" fill="hold">
                                          <p:stCondLst>
                                            <p:cond delay="0"/>
                                          </p:stCondLst>
                                        </p:cTn>
                                        <p:tgtEl>
                                          <p:spTgt spid="20"/>
                                        </p:tgtEl>
                                        <p:attrNameLst>
                                          <p:attrName>style.visibility</p:attrName>
                                        </p:attrNameLst>
                                      </p:cBhvr>
                                      <p:to>
                                        <p:strVal val="visible"/>
                                      </p:to>
                                    </p:set>
                                    <p:anim calcmode="lin" valueType="num">
                                      <p:cBhvr>
                                        <p:cTn id="49" dur="700" fill="hold"/>
                                        <p:tgtEl>
                                          <p:spTgt spid="20"/>
                                        </p:tgtEl>
                                        <p:attrNameLst>
                                          <p:attrName>ppt_x</p:attrName>
                                        </p:attrNameLst>
                                      </p:cBhvr>
                                      <p:tavLst>
                                        <p:tav tm="0">
                                          <p:val>
                                            <p:strVal val="#ppt_x"/>
                                          </p:val>
                                        </p:tav>
                                        <p:tav tm="100000">
                                          <p:val>
                                            <p:strVal val="#ppt_x"/>
                                          </p:val>
                                        </p:tav>
                                      </p:tavLst>
                                    </p:anim>
                                    <p:anim calcmode="lin" valueType="num">
                                      <p:cBhvr>
                                        <p:cTn id="50" dur="700" fill="hold"/>
                                        <p:tgtEl>
                                          <p:spTgt spid="20"/>
                                        </p:tgtEl>
                                        <p:attrNameLst>
                                          <p:attrName>ppt_y</p:attrName>
                                        </p:attrNameLst>
                                      </p:cBhvr>
                                      <p:tavLst>
                                        <p:tav tm="0">
                                          <p:val>
                                            <p:strVal val="#ppt_y-#ppt_h/2"/>
                                          </p:val>
                                        </p:tav>
                                        <p:tav tm="100000">
                                          <p:val>
                                            <p:strVal val="#ppt_y"/>
                                          </p:val>
                                        </p:tav>
                                      </p:tavLst>
                                    </p:anim>
                                    <p:anim calcmode="lin" valueType="num">
                                      <p:cBhvr>
                                        <p:cTn id="51" dur="700" fill="hold"/>
                                        <p:tgtEl>
                                          <p:spTgt spid="20"/>
                                        </p:tgtEl>
                                        <p:attrNameLst>
                                          <p:attrName>ppt_w</p:attrName>
                                        </p:attrNameLst>
                                      </p:cBhvr>
                                      <p:tavLst>
                                        <p:tav tm="0">
                                          <p:val>
                                            <p:strVal val="#ppt_w"/>
                                          </p:val>
                                        </p:tav>
                                        <p:tav tm="100000">
                                          <p:val>
                                            <p:strVal val="#ppt_w"/>
                                          </p:val>
                                        </p:tav>
                                      </p:tavLst>
                                    </p:anim>
                                    <p:anim calcmode="lin" valueType="num">
                                      <p:cBhvr>
                                        <p:cTn id="52" dur="700" fill="hold"/>
                                        <p:tgtEl>
                                          <p:spTgt spid="20"/>
                                        </p:tgtEl>
                                        <p:attrNameLst>
                                          <p:attrName>ppt_h</p:attrName>
                                        </p:attrNameLst>
                                      </p:cBhvr>
                                      <p:tavLst>
                                        <p:tav tm="0">
                                          <p:val>
                                            <p:fltVal val="0"/>
                                          </p:val>
                                        </p:tav>
                                        <p:tav tm="100000">
                                          <p:val>
                                            <p:strVal val="#ppt_h"/>
                                          </p:val>
                                        </p:tav>
                                      </p:tavLst>
                                    </p:anim>
                                  </p:childTnLst>
                                </p:cTn>
                              </p:par>
                              <p:par>
                                <p:cTn id="53" presetID="22" presetClass="entr" presetSubtype="8" fill="hold" grpId="0" nodeType="withEffect">
                                  <p:stCondLst>
                                    <p:cond delay="140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700"/>
                                        <p:tgtEl>
                                          <p:spTgt spid="19"/>
                                        </p:tgtEl>
                                      </p:cBhvr>
                                    </p:animEffect>
                                  </p:childTnLst>
                                </p:cTn>
                              </p:par>
                              <p:par>
                                <p:cTn id="56" presetID="17" presetClass="entr" presetSubtype="1" fill="hold" grpId="0" nodeType="withEffect">
                                  <p:stCondLst>
                                    <p:cond delay="1600"/>
                                  </p:stCondLst>
                                  <p:iterate type="lt">
                                    <p:tmPct val="40000"/>
                                  </p:iterate>
                                  <p:childTnLst>
                                    <p:set>
                                      <p:cBhvr>
                                        <p:cTn id="57" dur="1" fill="hold">
                                          <p:stCondLst>
                                            <p:cond delay="0"/>
                                          </p:stCondLst>
                                        </p:cTn>
                                        <p:tgtEl>
                                          <p:spTgt spid="22"/>
                                        </p:tgtEl>
                                        <p:attrNameLst>
                                          <p:attrName>style.visibility</p:attrName>
                                        </p:attrNameLst>
                                      </p:cBhvr>
                                      <p:to>
                                        <p:strVal val="visible"/>
                                      </p:to>
                                    </p:set>
                                    <p:anim calcmode="lin" valueType="num">
                                      <p:cBhvr>
                                        <p:cTn id="58" dur="700" fill="hold"/>
                                        <p:tgtEl>
                                          <p:spTgt spid="22"/>
                                        </p:tgtEl>
                                        <p:attrNameLst>
                                          <p:attrName>ppt_x</p:attrName>
                                        </p:attrNameLst>
                                      </p:cBhvr>
                                      <p:tavLst>
                                        <p:tav tm="0">
                                          <p:val>
                                            <p:strVal val="#ppt_x"/>
                                          </p:val>
                                        </p:tav>
                                        <p:tav tm="100000">
                                          <p:val>
                                            <p:strVal val="#ppt_x"/>
                                          </p:val>
                                        </p:tav>
                                      </p:tavLst>
                                    </p:anim>
                                    <p:anim calcmode="lin" valueType="num">
                                      <p:cBhvr>
                                        <p:cTn id="59" dur="700" fill="hold"/>
                                        <p:tgtEl>
                                          <p:spTgt spid="22"/>
                                        </p:tgtEl>
                                        <p:attrNameLst>
                                          <p:attrName>ppt_y</p:attrName>
                                        </p:attrNameLst>
                                      </p:cBhvr>
                                      <p:tavLst>
                                        <p:tav tm="0">
                                          <p:val>
                                            <p:strVal val="#ppt_y-#ppt_h/2"/>
                                          </p:val>
                                        </p:tav>
                                        <p:tav tm="100000">
                                          <p:val>
                                            <p:strVal val="#ppt_y"/>
                                          </p:val>
                                        </p:tav>
                                      </p:tavLst>
                                    </p:anim>
                                    <p:anim calcmode="lin" valueType="num">
                                      <p:cBhvr>
                                        <p:cTn id="60" dur="700" fill="hold"/>
                                        <p:tgtEl>
                                          <p:spTgt spid="22"/>
                                        </p:tgtEl>
                                        <p:attrNameLst>
                                          <p:attrName>ppt_w</p:attrName>
                                        </p:attrNameLst>
                                      </p:cBhvr>
                                      <p:tavLst>
                                        <p:tav tm="0">
                                          <p:val>
                                            <p:strVal val="#ppt_w"/>
                                          </p:val>
                                        </p:tav>
                                        <p:tav tm="100000">
                                          <p:val>
                                            <p:strVal val="#ppt_w"/>
                                          </p:val>
                                        </p:tav>
                                      </p:tavLst>
                                    </p:anim>
                                    <p:anim calcmode="lin" valueType="num">
                                      <p:cBhvr>
                                        <p:cTn id="61" dur="700" fill="hold"/>
                                        <p:tgtEl>
                                          <p:spTgt spid="22"/>
                                        </p:tgtEl>
                                        <p:attrNameLst>
                                          <p:attrName>ppt_h</p:attrName>
                                        </p:attrNameLst>
                                      </p:cBhvr>
                                      <p:tavLst>
                                        <p:tav tm="0">
                                          <p:val>
                                            <p:fltVal val="0"/>
                                          </p:val>
                                        </p:tav>
                                        <p:tav tm="100000">
                                          <p:val>
                                            <p:strVal val="#ppt_h"/>
                                          </p:val>
                                        </p:tav>
                                      </p:tavLst>
                                    </p:anim>
                                  </p:childTnLst>
                                </p:cTn>
                              </p:par>
                              <p:par>
                                <p:cTn id="62" presetID="22" presetClass="entr" presetSubtype="8" fill="hold" grpId="0" nodeType="withEffect">
                                  <p:stCondLst>
                                    <p:cond delay="160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grpSp>
        <p:nvGrpSpPr>
          <p:cNvPr id="5" name="Group 4"/>
          <p:cNvGrpSpPr>
            <a:grpSpLocks noChangeAspect="1"/>
          </p:cNvGrpSpPr>
          <p:nvPr/>
        </p:nvGrpSpPr>
        <p:grpSpPr bwMode="auto">
          <a:xfrm>
            <a:off x="1902702" y="3871119"/>
            <a:ext cx="1851982" cy="1048170"/>
            <a:chOff x="2814" y="1405"/>
            <a:chExt cx="2052" cy="1510"/>
          </a:xfrm>
        </p:grpSpPr>
        <p:sp>
          <p:nvSpPr>
            <p:cNvPr id="6"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1">
                <a:lumMod val="75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7"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8" name="Group 4"/>
          <p:cNvGrpSpPr>
            <a:grpSpLocks noChangeAspect="1"/>
          </p:cNvGrpSpPr>
          <p:nvPr/>
        </p:nvGrpSpPr>
        <p:grpSpPr bwMode="auto">
          <a:xfrm>
            <a:off x="3150219" y="3556121"/>
            <a:ext cx="1851982" cy="1363169"/>
            <a:chOff x="2814" y="1405"/>
            <a:chExt cx="2052" cy="1510"/>
          </a:xfrm>
        </p:grpSpPr>
        <p:sp>
          <p:nvSpPr>
            <p:cNvPr id="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11" name="Group 4"/>
          <p:cNvGrpSpPr>
            <a:grpSpLocks noChangeAspect="1"/>
          </p:cNvGrpSpPr>
          <p:nvPr/>
        </p:nvGrpSpPr>
        <p:grpSpPr bwMode="auto">
          <a:xfrm>
            <a:off x="4397735" y="2947018"/>
            <a:ext cx="1851982" cy="1972272"/>
            <a:chOff x="2814" y="1405"/>
            <a:chExt cx="2052" cy="1510"/>
          </a:xfrm>
        </p:grpSpPr>
        <p:sp>
          <p:nvSpPr>
            <p:cNvPr id="1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C806B4"/>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14" name="Group 4"/>
          <p:cNvGrpSpPr>
            <a:grpSpLocks noChangeAspect="1"/>
          </p:cNvGrpSpPr>
          <p:nvPr/>
        </p:nvGrpSpPr>
        <p:grpSpPr bwMode="auto">
          <a:xfrm>
            <a:off x="5645251" y="3977730"/>
            <a:ext cx="1851982" cy="941559"/>
            <a:chOff x="2814" y="1405"/>
            <a:chExt cx="2052" cy="1510"/>
          </a:xfrm>
        </p:grpSpPr>
        <p:sp>
          <p:nvSpPr>
            <p:cNvPr id="1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17" name="Group 4"/>
          <p:cNvGrpSpPr>
            <a:grpSpLocks noChangeAspect="1"/>
          </p:cNvGrpSpPr>
          <p:nvPr/>
        </p:nvGrpSpPr>
        <p:grpSpPr bwMode="auto">
          <a:xfrm>
            <a:off x="6892768" y="2637770"/>
            <a:ext cx="1851982" cy="2281520"/>
            <a:chOff x="2814" y="1405"/>
            <a:chExt cx="2052" cy="1510"/>
          </a:xfrm>
        </p:grpSpPr>
        <p:sp>
          <p:nvSpPr>
            <p:cNvPr id="18"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dirty="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19"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20" name="Group 4"/>
          <p:cNvGrpSpPr>
            <a:grpSpLocks noChangeAspect="1"/>
          </p:cNvGrpSpPr>
          <p:nvPr/>
        </p:nvGrpSpPr>
        <p:grpSpPr bwMode="auto">
          <a:xfrm>
            <a:off x="8140285" y="3357379"/>
            <a:ext cx="1851982" cy="1561911"/>
            <a:chOff x="2814" y="1405"/>
            <a:chExt cx="2052" cy="1510"/>
          </a:xfrm>
        </p:grpSpPr>
        <p:sp>
          <p:nvSpPr>
            <p:cNvPr id="21"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bg1">
                <a:lumMod val="85000"/>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22"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E78D54"/>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en-US" sz="660">
                <a:solidFill>
                  <a:prstClr val="white"/>
                </a:solidFill>
                <a:latin typeface="Arial" panose="020B0604020202020204" pitchFamily="34" charset="0"/>
                <a:ea typeface="微软雅黑" panose="020B0503020204020204" charset="-122"/>
                <a:sym typeface="Arial" panose="020B0604020202020204" pitchFamily="34" charset="0"/>
              </a:endParaRPr>
            </a:p>
          </p:txBody>
        </p:sp>
      </p:grpSp>
      <p:grpSp>
        <p:nvGrpSpPr>
          <p:cNvPr id="23" name="Group 4"/>
          <p:cNvGrpSpPr>
            <a:grpSpLocks noChangeAspect="1"/>
          </p:cNvGrpSpPr>
          <p:nvPr/>
        </p:nvGrpSpPr>
        <p:grpSpPr bwMode="auto">
          <a:xfrm rot="10800000">
            <a:off x="3821670" y="1619701"/>
            <a:ext cx="526384" cy="635241"/>
            <a:chOff x="347" y="3344"/>
            <a:chExt cx="586" cy="707"/>
          </a:xfrm>
          <a:solidFill>
            <a:srgbClr val="FFC000"/>
          </a:solidFill>
        </p:grpSpPr>
        <p:sp>
          <p:nvSpPr>
            <p:cNvPr id="24"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schemeClr val="bg1"/>
                  </a:solidFill>
                  <a:latin typeface="Arial" panose="020B0604020202020204" pitchFamily="34" charset="0"/>
                  <a:ea typeface="微软雅黑" panose="020B0503020204020204" charset="-122"/>
                  <a:sym typeface="Arial" panose="020B0604020202020204" pitchFamily="34" charset="0"/>
                </a:rPr>
                <a:t>50%</a:t>
              </a:r>
              <a:endParaRPr 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5"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26" name="Group 4"/>
          <p:cNvGrpSpPr>
            <a:grpSpLocks noChangeAspect="1"/>
          </p:cNvGrpSpPr>
          <p:nvPr/>
        </p:nvGrpSpPr>
        <p:grpSpPr bwMode="auto">
          <a:xfrm rot="10800000">
            <a:off x="5056286" y="1629291"/>
            <a:ext cx="526384" cy="635241"/>
            <a:chOff x="347" y="3344"/>
            <a:chExt cx="586" cy="707"/>
          </a:xfrm>
          <a:solidFill>
            <a:srgbClr val="FFFF00"/>
          </a:solidFill>
        </p:grpSpPr>
        <p:sp>
          <p:nvSpPr>
            <p:cNvPr id="27" name="Oval 5"/>
            <p:cNvSpPr>
              <a:spLocks noChangeArrowheads="1"/>
            </p:cNvSpPr>
            <p:nvPr/>
          </p:nvSpPr>
          <p:spPr bwMode="auto">
            <a:xfrm rot="10800000">
              <a:off x="347" y="3466"/>
              <a:ext cx="586" cy="585"/>
            </a:xfrm>
            <a:prstGeom prst="ellipse">
              <a:avLst/>
            </a:prstGeom>
            <a:solidFill>
              <a:srgbClr val="C806B4"/>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schemeClr val="bg1"/>
                  </a:solidFill>
                  <a:latin typeface="Arial" panose="020B0604020202020204" pitchFamily="34" charset="0"/>
                  <a:ea typeface="微软雅黑" panose="020B0503020204020204" charset="-122"/>
                  <a:sym typeface="Arial" panose="020B0604020202020204" pitchFamily="34" charset="0"/>
                </a:rPr>
                <a:t>50%</a:t>
              </a:r>
              <a:endParaRPr 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8"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C806B4"/>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9" name="Group 4"/>
          <p:cNvGrpSpPr>
            <a:grpSpLocks noChangeAspect="1"/>
          </p:cNvGrpSpPr>
          <p:nvPr/>
        </p:nvGrpSpPr>
        <p:grpSpPr bwMode="auto">
          <a:xfrm rot="10800000">
            <a:off x="6298463" y="1619872"/>
            <a:ext cx="526384" cy="635241"/>
            <a:chOff x="347" y="3344"/>
            <a:chExt cx="586" cy="707"/>
          </a:xfrm>
          <a:solidFill>
            <a:srgbClr val="00B050"/>
          </a:solidFill>
        </p:grpSpPr>
        <p:sp>
          <p:nvSpPr>
            <p:cNvPr id="30"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schemeClr val="bg1"/>
                  </a:solidFill>
                  <a:latin typeface="Arial" panose="020B0604020202020204" pitchFamily="34" charset="0"/>
                  <a:ea typeface="微软雅黑" panose="020B0503020204020204" charset="-122"/>
                  <a:sym typeface="Arial" panose="020B0604020202020204" pitchFamily="34" charset="0"/>
                </a:rPr>
                <a:t>50%</a:t>
              </a:r>
              <a:endParaRPr 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1"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32" name="Group 4"/>
          <p:cNvGrpSpPr>
            <a:grpSpLocks noChangeAspect="1"/>
          </p:cNvGrpSpPr>
          <p:nvPr/>
        </p:nvGrpSpPr>
        <p:grpSpPr bwMode="auto">
          <a:xfrm rot="10800000">
            <a:off x="7562379" y="1619701"/>
            <a:ext cx="526384" cy="635241"/>
            <a:chOff x="347" y="3344"/>
            <a:chExt cx="586" cy="707"/>
          </a:xfrm>
          <a:solidFill>
            <a:srgbClr val="00B0F0"/>
          </a:solidFill>
        </p:grpSpPr>
        <p:sp>
          <p:nvSpPr>
            <p:cNvPr id="3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schemeClr val="bg1"/>
                  </a:solidFill>
                  <a:latin typeface="Arial" panose="020B0604020202020204" pitchFamily="34" charset="0"/>
                  <a:ea typeface="微软雅黑" panose="020B0503020204020204" charset="-122"/>
                  <a:sym typeface="Arial" panose="020B0604020202020204" pitchFamily="34" charset="0"/>
                </a:rPr>
                <a:t>50%</a:t>
              </a:r>
              <a:endParaRPr 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35" name="Group 4"/>
          <p:cNvGrpSpPr>
            <a:grpSpLocks noChangeAspect="1"/>
          </p:cNvGrpSpPr>
          <p:nvPr/>
        </p:nvGrpSpPr>
        <p:grpSpPr bwMode="auto">
          <a:xfrm rot="10800000">
            <a:off x="8811823" y="1622862"/>
            <a:ext cx="526384" cy="635241"/>
            <a:chOff x="347" y="3344"/>
            <a:chExt cx="586" cy="707"/>
          </a:xfrm>
          <a:solidFill>
            <a:srgbClr val="7030A0"/>
          </a:solidFill>
        </p:grpSpPr>
        <p:sp>
          <p:nvSpPr>
            <p:cNvPr id="36" name="Oval 5"/>
            <p:cNvSpPr>
              <a:spLocks noChangeArrowheads="1"/>
            </p:cNvSpPr>
            <p:nvPr/>
          </p:nvSpPr>
          <p:spPr bwMode="auto">
            <a:xfrm rot="10800000">
              <a:off x="347" y="3466"/>
              <a:ext cx="586" cy="585"/>
            </a:xfrm>
            <a:prstGeom prst="ellipse">
              <a:avLst/>
            </a:prstGeom>
            <a:solidFill>
              <a:srgbClr val="E78D54"/>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schemeClr val="bg1"/>
                  </a:solidFill>
                  <a:latin typeface="Arial" panose="020B0604020202020204" pitchFamily="34" charset="0"/>
                  <a:ea typeface="微软雅黑" panose="020B0503020204020204" charset="-122"/>
                  <a:sym typeface="Arial" panose="020B0604020202020204" pitchFamily="34" charset="0"/>
                </a:rPr>
                <a:t>50%</a:t>
              </a:r>
              <a:endParaRPr 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7"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rgbClr val="E78D54"/>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38" name="Group 4"/>
          <p:cNvGrpSpPr>
            <a:grpSpLocks noChangeAspect="1"/>
          </p:cNvGrpSpPr>
          <p:nvPr/>
        </p:nvGrpSpPr>
        <p:grpSpPr bwMode="auto">
          <a:xfrm rot="10800000">
            <a:off x="2560836" y="1619701"/>
            <a:ext cx="526384" cy="635241"/>
            <a:chOff x="347" y="3344"/>
            <a:chExt cx="586" cy="707"/>
          </a:xfrm>
          <a:solidFill>
            <a:srgbClr val="C00000"/>
          </a:solidFill>
        </p:grpSpPr>
        <p:sp>
          <p:nvSpPr>
            <p:cNvPr id="39"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defTabSz="866775" fontAlgn="base">
                <a:lnSpc>
                  <a:spcPct val="120000"/>
                </a:lnSpc>
                <a:spcBef>
                  <a:spcPct val="0"/>
                </a:spcBef>
                <a:spcAft>
                  <a:spcPct val="0"/>
                </a:spcAft>
              </a:pPr>
              <a:r>
                <a:rPr lang="en-US" sz="1400" b="1" dirty="0">
                  <a:solidFill>
                    <a:schemeClr val="bg1"/>
                  </a:solidFill>
                  <a:latin typeface="Arial" panose="020B0604020202020204" pitchFamily="34" charset="0"/>
                  <a:ea typeface="微软雅黑" panose="020B0503020204020204" charset="-122"/>
                  <a:sym typeface="Arial" panose="020B0604020202020204" pitchFamily="34" charset="0"/>
                </a:rPr>
                <a:t>50%</a:t>
              </a:r>
              <a:endParaRPr lang="en-US" sz="14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0"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ctr" anchorCtr="1" compatLnSpc="1"/>
            <a:lstStyle/>
            <a:p>
              <a:pPr algn="ctr" defTabSz="866775" fontAlgn="base">
                <a:lnSpc>
                  <a:spcPct val="120000"/>
                </a:lnSpc>
                <a:spcBef>
                  <a:spcPct val="0"/>
                </a:spcBef>
                <a:spcAft>
                  <a:spcPct val="0"/>
                </a:spcAft>
              </a:pPr>
              <a:endParaRPr lang="en-US" sz="14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cxnSp>
        <p:nvCxnSpPr>
          <p:cNvPr id="41" name="Straight Connector 125"/>
          <p:cNvCxnSpPr>
            <a:endCxn id="7" idx="1"/>
          </p:cNvCxnSpPr>
          <p:nvPr/>
        </p:nvCxnSpPr>
        <p:spPr>
          <a:xfrm>
            <a:off x="2828692" y="2378045"/>
            <a:ext cx="0" cy="1493074"/>
          </a:xfrm>
          <a:prstGeom prst="line">
            <a:avLst/>
          </a:prstGeom>
          <a:ln w="12700">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126"/>
          <p:cNvCxnSpPr/>
          <p:nvPr/>
        </p:nvCxnSpPr>
        <p:spPr>
          <a:xfrm flipH="1">
            <a:off x="4074548" y="2378044"/>
            <a:ext cx="1661" cy="1178076"/>
          </a:xfrm>
          <a:prstGeom prst="line">
            <a:avLst/>
          </a:prstGeom>
          <a:ln w="12700">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127"/>
          <p:cNvCxnSpPr/>
          <p:nvPr/>
        </p:nvCxnSpPr>
        <p:spPr>
          <a:xfrm>
            <a:off x="5323726" y="2378045"/>
            <a:ext cx="0" cy="568971"/>
          </a:xfrm>
          <a:prstGeom prst="line">
            <a:avLst/>
          </a:prstGeom>
          <a:ln w="12700">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129"/>
          <p:cNvCxnSpPr/>
          <p:nvPr/>
        </p:nvCxnSpPr>
        <p:spPr>
          <a:xfrm>
            <a:off x="6571241" y="2378045"/>
            <a:ext cx="0" cy="1599685"/>
          </a:xfrm>
          <a:prstGeom prst="line">
            <a:avLst/>
          </a:prstGeom>
          <a:ln w="12700">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135"/>
          <p:cNvCxnSpPr/>
          <p:nvPr/>
        </p:nvCxnSpPr>
        <p:spPr>
          <a:xfrm>
            <a:off x="7818759" y="2378046"/>
            <a:ext cx="0" cy="284485"/>
          </a:xfrm>
          <a:prstGeom prst="line">
            <a:avLst/>
          </a:prstGeom>
          <a:ln w="12700">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136"/>
          <p:cNvCxnSpPr/>
          <p:nvPr/>
        </p:nvCxnSpPr>
        <p:spPr>
          <a:xfrm flipH="1">
            <a:off x="9074618" y="2378045"/>
            <a:ext cx="1661" cy="979334"/>
          </a:xfrm>
          <a:prstGeom prst="line">
            <a:avLst/>
          </a:prstGeom>
          <a:ln w="12700">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7" name="Group 137"/>
          <p:cNvGrpSpPr/>
          <p:nvPr/>
        </p:nvGrpSpPr>
        <p:grpSpPr>
          <a:xfrm>
            <a:off x="1903100" y="5047596"/>
            <a:ext cx="1273467" cy="1248425"/>
            <a:chOff x="1527406" y="2139889"/>
            <a:chExt cx="1466859" cy="1437636"/>
          </a:xfrm>
        </p:grpSpPr>
        <p:sp>
          <p:nvSpPr>
            <p:cNvPr id="48" name="TextBox 138"/>
            <p:cNvSpPr txBox="1"/>
            <p:nvPr/>
          </p:nvSpPr>
          <p:spPr>
            <a:xfrm>
              <a:off x="1527406" y="2139889"/>
              <a:ext cx="1418065" cy="283538"/>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49" name="TextBox 139"/>
            <p:cNvSpPr txBox="1"/>
            <p:nvPr/>
          </p:nvSpPr>
          <p:spPr>
            <a:xfrm>
              <a:off x="1538625" y="2556786"/>
              <a:ext cx="1455640" cy="1020739"/>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0" name="Group 140"/>
          <p:cNvGrpSpPr/>
          <p:nvPr/>
        </p:nvGrpSpPr>
        <p:grpSpPr>
          <a:xfrm>
            <a:off x="3355178" y="5025565"/>
            <a:ext cx="1689882" cy="1304520"/>
            <a:chOff x="1594549" y="2079958"/>
            <a:chExt cx="1946512" cy="1502235"/>
          </a:xfrm>
        </p:grpSpPr>
        <p:sp>
          <p:nvSpPr>
            <p:cNvPr id="51" name="TextBox 141"/>
            <p:cNvSpPr txBox="1"/>
            <p:nvPr/>
          </p:nvSpPr>
          <p:spPr>
            <a:xfrm>
              <a:off x="1640998" y="2079958"/>
              <a:ext cx="1900063" cy="680493"/>
            </a:xfrm>
            <a:prstGeom prst="rect">
              <a:avLst/>
            </a:prstGeom>
            <a:noFill/>
          </p:spPr>
          <p:txBody>
            <a:bodyPr wrap="square" lIns="0" tIns="0" rIns="0" bIns="0" rtlCol="0">
              <a:spAutoFit/>
            </a:bodyPr>
            <a:lstStyle/>
            <a:p>
              <a:pPr lvl="0" algn="just" defTabSz="866775" fontAlgn="base">
                <a:lnSpc>
                  <a:spcPct val="120000"/>
                </a:lnSpc>
                <a:spcBef>
                  <a:spcPct val="0"/>
                </a:spcBef>
                <a:spcAft>
                  <a:spcPct val="0"/>
                </a:spcAft>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just" defTabSz="866775" fontAlgn="base">
                <a:lnSpc>
                  <a:spcPct val="120000"/>
                </a:lnSpc>
                <a:spcBef>
                  <a:spcPct val="0"/>
                </a:spcBef>
                <a:spcAft>
                  <a:spcPct val="0"/>
                </a:spcAft>
              </a:pPr>
              <a:endParaRPr lang="id-ID"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2" name="TextBox 142"/>
            <p:cNvSpPr txBox="1"/>
            <p:nvPr/>
          </p:nvSpPr>
          <p:spPr>
            <a:xfrm>
              <a:off x="1594549" y="2561453"/>
              <a:ext cx="1471128" cy="1020740"/>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3" name="Group 143"/>
          <p:cNvGrpSpPr/>
          <p:nvPr/>
        </p:nvGrpSpPr>
        <p:grpSpPr>
          <a:xfrm>
            <a:off x="4841626" y="5047273"/>
            <a:ext cx="1327586" cy="1269248"/>
            <a:chOff x="1505732" y="2139889"/>
            <a:chExt cx="1529197" cy="1461615"/>
          </a:xfrm>
        </p:grpSpPr>
        <p:sp>
          <p:nvSpPr>
            <p:cNvPr id="54" name="TextBox 144"/>
            <p:cNvSpPr txBox="1"/>
            <p:nvPr/>
          </p:nvSpPr>
          <p:spPr>
            <a:xfrm>
              <a:off x="1530027" y="2139889"/>
              <a:ext cx="1418065" cy="283538"/>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5" name="TextBox 145"/>
            <p:cNvSpPr txBox="1"/>
            <p:nvPr/>
          </p:nvSpPr>
          <p:spPr>
            <a:xfrm>
              <a:off x="1505732" y="2580765"/>
              <a:ext cx="1529197" cy="1020739"/>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6" name="Group 146"/>
          <p:cNvGrpSpPr/>
          <p:nvPr/>
        </p:nvGrpSpPr>
        <p:grpSpPr>
          <a:xfrm>
            <a:off x="6189485" y="5049586"/>
            <a:ext cx="1403409" cy="1277272"/>
            <a:chOff x="1413283" y="2139889"/>
            <a:chExt cx="1741839" cy="1470858"/>
          </a:xfrm>
        </p:grpSpPr>
        <p:sp>
          <p:nvSpPr>
            <p:cNvPr id="57" name="TextBox 147"/>
            <p:cNvSpPr txBox="1"/>
            <p:nvPr/>
          </p:nvSpPr>
          <p:spPr>
            <a:xfrm>
              <a:off x="1470883" y="2139889"/>
              <a:ext cx="1527985" cy="283539"/>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8" name="TextBox 148"/>
            <p:cNvSpPr txBox="1"/>
            <p:nvPr/>
          </p:nvSpPr>
          <p:spPr>
            <a:xfrm>
              <a:off x="1413283" y="2590006"/>
              <a:ext cx="1741839" cy="1020741"/>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59" name="Group 149"/>
          <p:cNvGrpSpPr/>
          <p:nvPr/>
        </p:nvGrpSpPr>
        <p:grpSpPr>
          <a:xfrm>
            <a:off x="7579199" y="5049588"/>
            <a:ext cx="1374713" cy="1277270"/>
            <a:chOff x="1487669" y="2139889"/>
            <a:chExt cx="1583481" cy="1470854"/>
          </a:xfrm>
        </p:grpSpPr>
        <p:sp>
          <p:nvSpPr>
            <p:cNvPr id="60" name="TextBox 150"/>
            <p:cNvSpPr txBox="1"/>
            <p:nvPr/>
          </p:nvSpPr>
          <p:spPr>
            <a:xfrm>
              <a:off x="1522076" y="2139889"/>
              <a:ext cx="1418066" cy="283538"/>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61" name="TextBox 151"/>
            <p:cNvSpPr txBox="1"/>
            <p:nvPr/>
          </p:nvSpPr>
          <p:spPr>
            <a:xfrm>
              <a:off x="1487669" y="2590003"/>
              <a:ext cx="1583481" cy="1020740"/>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62" name="Group 152"/>
          <p:cNvGrpSpPr/>
          <p:nvPr/>
        </p:nvGrpSpPr>
        <p:grpSpPr>
          <a:xfrm>
            <a:off x="8975687" y="5044748"/>
            <a:ext cx="1316105" cy="1259434"/>
            <a:chOff x="1455010" y="2139889"/>
            <a:chExt cx="1633480" cy="1450318"/>
          </a:xfrm>
        </p:grpSpPr>
        <p:sp>
          <p:nvSpPr>
            <p:cNvPr id="63" name="TextBox 153"/>
            <p:cNvSpPr txBox="1"/>
            <p:nvPr/>
          </p:nvSpPr>
          <p:spPr>
            <a:xfrm>
              <a:off x="1463152" y="2139889"/>
              <a:ext cx="1527984" cy="283539"/>
            </a:xfrm>
            <a:prstGeom prst="rect">
              <a:avLst/>
            </a:prstGeom>
            <a:noFill/>
          </p:spPr>
          <p:txBody>
            <a:bodyPr wrap="none" lIns="0" tIns="0" rIns="0" bIns="0" rtlCol="0">
              <a:spAutoFit/>
            </a:bodyPr>
            <a:lstStyle/>
            <a:p>
              <a:pPr lvl="0" defTabSz="866775" fontAlgn="base">
                <a:spcBef>
                  <a:spcPct val="0"/>
                </a:spcBef>
                <a:spcAft>
                  <a:spcPct val="0"/>
                </a:spcAft>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64" name="TextBox 154"/>
            <p:cNvSpPr txBox="1"/>
            <p:nvPr/>
          </p:nvSpPr>
          <p:spPr>
            <a:xfrm>
              <a:off x="1455010" y="2598779"/>
              <a:ext cx="1633480" cy="991428"/>
            </a:xfrm>
            <a:prstGeom prst="rect">
              <a:avLst/>
            </a:prstGeom>
            <a:noFill/>
          </p:spPr>
          <p:txBody>
            <a:bodyPr wrap="square" lIns="0" tIns="0" rIns="0" bIns="0" rtlCol="0">
              <a:spAutoFit/>
            </a:bodyPr>
            <a:lstStyle/>
            <a:p>
              <a:pPr lvl="0" defTabSz="866775" fontAlgn="base">
                <a:lnSpc>
                  <a:spcPct val="120000"/>
                </a:lnSpc>
                <a:spcBef>
                  <a:spcPct val="0"/>
                </a:spcBef>
                <a:spcAft>
                  <a:spcPct val="0"/>
                </a:spcAft>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par>
                          <p:cTn id="55" fill="hold">
                            <p:stCondLst>
                              <p:cond delay="6500"/>
                            </p:stCondLst>
                            <p:childTnLst>
                              <p:par>
                                <p:cTn id="56" presetID="2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par>
                          <p:cTn id="59" fill="hold">
                            <p:stCondLst>
                              <p:cond delay="7000"/>
                            </p:stCondLst>
                            <p:childTnLst>
                              <p:par>
                                <p:cTn id="60" presetID="42" presetClass="entr" presetSubtype="0"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500"/>
                            </p:stCondLst>
                            <p:childTnLst>
                              <p:par>
                                <p:cTn id="71" presetID="10" presetClass="entr" presetSubtype="0" fill="hold"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down)">
                                      <p:cBhvr>
                                        <p:cTn id="77" dur="500"/>
                                        <p:tgtEl>
                                          <p:spTgt spid="44"/>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2" presetClass="entr" presetSubtype="4"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par>
                          <p:cTn id="89" fill="hold">
                            <p:stCondLst>
                              <p:cond delay="11000"/>
                            </p:stCondLst>
                            <p:childTnLst>
                              <p:par>
                                <p:cTn id="90" presetID="10" presetClass="entr" presetSubtype="0"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childTnLst>
                          </p:cTn>
                        </p:par>
                        <p:par>
                          <p:cTn id="93" fill="hold">
                            <p:stCondLst>
                              <p:cond delay="11500"/>
                            </p:stCondLst>
                            <p:childTnLst>
                              <p:par>
                                <p:cTn id="94" presetID="22" presetClass="entr" presetSubtype="4"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down)">
                                      <p:cBhvr>
                                        <p:cTn id="96" dur="500"/>
                                        <p:tgtEl>
                                          <p:spTgt spid="45"/>
                                        </p:tgtEl>
                                      </p:cBhvr>
                                    </p:animEffect>
                                  </p:childTnLst>
                                </p:cTn>
                              </p:par>
                            </p:childTnLst>
                          </p:cTn>
                        </p:par>
                        <p:par>
                          <p:cTn id="97" fill="hold">
                            <p:stCondLst>
                              <p:cond delay="12000"/>
                            </p:stCondLst>
                            <p:childTnLst>
                              <p:par>
                                <p:cTn id="98" presetID="42" presetClass="entr" presetSubtype="0" fill="hold"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2" presetClass="entr" presetSubtype="4" fill="hold"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10" presetClass="entr" presetSubtype="0" fill="hold"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fade">
                                      <p:cBhvr>
                                        <p:cTn id="111" dur="500"/>
                                        <p:tgtEl>
                                          <p:spTgt spid="62"/>
                                        </p:tgtEl>
                                      </p:cBhvr>
                                    </p:animEffect>
                                  </p:childTnLst>
                                </p:cTn>
                              </p:par>
                            </p:childTnLst>
                          </p:cTn>
                        </p:par>
                        <p:par>
                          <p:cTn id="112" fill="hold">
                            <p:stCondLst>
                              <p:cond delay="14000"/>
                            </p:stCondLst>
                            <p:childTnLst>
                              <p:par>
                                <p:cTn id="113" presetID="22" presetClass="entr" presetSubtype="4" fill="hold"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ipe(down)">
                                      <p:cBhvr>
                                        <p:cTn id="115" dur="500"/>
                                        <p:tgtEl>
                                          <p:spTgt spid="46"/>
                                        </p:tgtEl>
                                      </p:cBhvr>
                                    </p:animEffect>
                                  </p:childTnLst>
                                </p:cTn>
                              </p:par>
                            </p:childTnLst>
                          </p:cTn>
                        </p:par>
                        <p:par>
                          <p:cTn id="116" fill="hold">
                            <p:stCondLst>
                              <p:cond delay="14500"/>
                            </p:stCondLst>
                            <p:childTnLst>
                              <p:par>
                                <p:cTn id="117" presetID="42"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1000"/>
                                        <p:tgtEl>
                                          <p:spTgt spid="35"/>
                                        </p:tgtEl>
                                      </p:cBhvr>
                                    </p:animEffect>
                                    <p:anim calcmode="lin" valueType="num">
                                      <p:cBhvr>
                                        <p:cTn id="120" dur="1000" fill="hold"/>
                                        <p:tgtEl>
                                          <p:spTgt spid="35"/>
                                        </p:tgtEl>
                                        <p:attrNameLst>
                                          <p:attrName>ppt_x</p:attrName>
                                        </p:attrNameLst>
                                      </p:cBhvr>
                                      <p:tavLst>
                                        <p:tav tm="0">
                                          <p:val>
                                            <p:strVal val="#ppt_x"/>
                                          </p:val>
                                        </p:tav>
                                        <p:tav tm="100000">
                                          <p:val>
                                            <p:strVal val="#ppt_x"/>
                                          </p:val>
                                        </p:tav>
                                      </p:tavLst>
                                    </p:anim>
                                    <p:anim calcmode="lin" valueType="num">
                                      <p:cBhvr>
                                        <p:cTn id="1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5" name="Hexagon 23"/>
          <p:cNvSpPr/>
          <p:nvPr/>
        </p:nvSpPr>
        <p:spPr>
          <a:xfrm>
            <a:off x="6725547" y="2232092"/>
            <a:ext cx="1673570" cy="1442734"/>
          </a:xfrm>
          <a:prstGeom prst="hexagon">
            <a:avLst/>
          </a:prstGeom>
          <a:blipFill dpi="0" rotWithShape="1">
            <a:blip r:embed="rId2"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6" name="Hexagon 24"/>
          <p:cNvSpPr/>
          <p:nvPr/>
        </p:nvSpPr>
        <p:spPr>
          <a:xfrm>
            <a:off x="5259215" y="1527021"/>
            <a:ext cx="1673570" cy="1442734"/>
          </a:xfrm>
          <a:prstGeom prst="hexagon">
            <a:avLst/>
          </a:prstGeom>
          <a:solidFill>
            <a:srgbClr val="9BBB5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Hexagon 32"/>
          <p:cNvSpPr/>
          <p:nvPr/>
        </p:nvSpPr>
        <p:spPr>
          <a:xfrm>
            <a:off x="6720571" y="3851067"/>
            <a:ext cx="1673570" cy="1442734"/>
          </a:xfrm>
          <a:prstGeom prst="hexagon">
            <a:avLst/>
          </a:prstGeom>
          <a:solidFill>
            <a:srgbClr val="C0504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Hexagon 33"/>
          <p:cNvSpPr/>
          <p:nvPr/>
        </p:nvSpPr>
        <p:spPr>
          <a:xfrm>
            <a:off x="3782875" y="2232092"/>
            <a:ext cx="1673570" cy="1442734"/>
          </a:xfrm>
          <a:prstGeom prst="hexagon">
            <a:avLst/>
          </a:prstGeom>
          <a:blipFill dpi="0" rotWithShape="1">
            <a:blip r:embed="rId3" cstate="print">
              <a:grayscl/>
              <a:extLst>
                <a:ext uri="{28A0092B-C50C-407E-A947-70E740481C1C}">
                  <a14:useLocalDpi xmlns:a14="http://schemas.microsoft.com/office/drawing/2010/main" val="0"/>
                </a:ext>
              </a:extLst>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Hexagon 34"/>
          <p:cNvSpPr/>
          <p:nvPr/>
        </p:nvSpPr>
        <p:spPr>
          <a:xfrm>
            <a:off x="3782875" y="3851067"/>
            <a:ext cx="1673570" cy="1442734"/>
          </a:xfrm>
          <a:prstGeom prst="hexagon">
            <a:avLst/>
          </a:prstGeom>
          <a:solidFill>
            <a:srgbClr val="4BACC6">
              <a:alpha val="5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Hexagon 36"/>
          <p:cNvSpPr/>
          <p:nvPr/>
        </p:nvSpPr>
        <p:spPr>
          <a:xfrm>
            <a:off x="5278125" y="4572200"/>
            <a:ext cx="1673570" cy="1442734"/>
          </a:xfrm>
          <a:prstGeom prst="hexagon">
            <a:avLst/>
          </a:prstGeom>
          <a:blipFill dpi="0" rotWithShape="1">
            <a:blip r:embed="rId4" cstate="print">
              <a:grayscl/>
              <a:extLst>
                <a:ext uri="{28A0092B-C50C-407E-A947-70E740481C1C}">
                  <a14:useLocalDpi xmlns:a14="http://schemas.microsoft.com/office/drawing/2010/main" val="0"/>
                </a:ext>
              </a:extLst>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nvGrpSpPr>
          <p:cNvPr id="11" name="Group 7"/>
          <p:cNvGrpSpPr/>
          <p:nvPr/>
        </p:nvGrpSpPr>
        <p:grpSpPr>
          <a:xfrm>
            <a:off x="2327716" y="3034566"/>
            <a:ext cx="7522872" cy="1452009"/>
            <a:chOff x="52530" y="1944143"/>
            <a:chExt cx="7968598" cy="1538041"/>
          </a:xfrm>
          <a:solidFill>
            <a:schemeClr val="bg1"/>
          </a:solidFill>
        </p:grpSpPr>
        <p:grpSp>
          <p:nvGrpSpPr>
            <p:cNvPr id="12" name="Group 2"/>
            <p:cNvGrpSpPr/>
            <p:nvPr/>
          </p:nvGrpSpPr>
          <p:grpSpPr>
            <a:xfrm>
              <a:off x="3145191" y="1953970"/>
              <a:ext cx="1772728" cy="1528214"/>
              <a:chOff x="3145191" y="1953970"/>
              <a:chExt cx="1772728" cy="1528214"/>
            </a:xfrm>
            <a:grpFill/>
          </p:grpSpPr>
          <p:sp>
            <p:nvSpPr>
              <p:cNvPr id="21" name="Hexagon 22"/>
              <p:cNvSpPr/>
              <p:nvPr/>
            </p:nvSpPr>
            <p:spPr>
              <a:xfrm>
                <a:off x="3145191" y="1953970"/>
                <a:ext cx="1772728" cy="1528214"/>
              </a:xfrm>
              <a:prstGeom prst="hexagon">
                <a:avLst/>
              </a:prstGeom>
              <a:solidFill>
                <a:srgbClr val="C806B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3" name="Group 6"/>
            <p:cNvGrpSpPr/>
            <p:nvPr/>
          </p:nvGrpSpPr>
          <p:grpSpPr>
            <a:xfrm>
              <a:off x="52530" y="1944143"/>
              <a:ext cx="1772728" cy="1528214"/>
              <a:chOff x="52530" y="1944143"/>
              <a:chExt cx="1772728" cy="1528214"/>
            </a:xfrm>
            <a:grpFill/>
          </p:grpSpPr>
          <p:sp>
            <p:nvSpPr>
              <p:cNvPr id="19" name="Hexagon 61"/>
              <p:cNvSpPr/>
              <p:nvPr/>
            </p:nvSpPr>
            <p:spPr>
              <a:xfrm>
                <a:off x="52530" y="1944143"/>
                <a:ext cx="1772728" cy="1528214"/>
              </a:xfrm>
              <a:prstGeom prst="hexagon">
                <a:avLst/>
              </a:prstGeom>
              <a:solidFill>
                <a:srgbClr val="F7964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4" name="Group 1"/>
            <p:cNvGrpSpPr/>
            <p:nvPr/>
          </p:nvGrpSpPr>
          <p:grpSpPr>
            <a:xfrm>
              <a:off x="6248400" y="1944143"/>
              <a:ext cx="1772728" cy="1528214"/>
              <a:chOff x="6248400" y="1944143"/>
              <a:chExt cx="1772728" cy="1528214"/>
            </a:xfrm>
            <a:grpFill/>
          </p:grpSpPr>
          <p:sp>
            <p:nvSpPr>
              <p:cNvPr id="15" name="Hexagon 60"/>
              <p:cNvSpPr/>
              <p:nvPr/>
            </p:nvSpPr>
            <p:spPr>
              <a:xfrm>
                <a:off x="6248400" y="1944143"/>
                <a:ext cx="1772728" cy="1528214"/>
              </a:xfrm>
              <a:prstGeom prst="hexagon">
                <a:avLst/>
              </a:prstGeom>
              <a:solidFill>
                <a:srgbClr val="4F81B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nvGrpSpPr>
              <p:cNvPr id="16" name="Group 41"/>
              <p:cNvGrpSpPr/>
              <p:nvPr/>
            </p:nvGrpSpPr>
            <p:grpSpPr>
              <a:xfrm>
                <a:off x="6930594" y="2443673"/>
                <a:ext cx="422683" cy="479107"/>
                <a:chOff x="6109895" y="1540361"/>
                <a:chExt cx="133147" cy="150921"/>
              </a:xfrm>
              <a:grpFill/>
            </p:grpSpPr>
            <p:sp>
              <p:nvSpPr>
                <p:cNvPr id="17"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8"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86325" tIns="43163" rIns="86325" bIns="43163" numCol="1" anchor="t" anchorCtr="0" compatLnSpc="1"/>
                <a:lstStyle/>
                <a:p>
                  <a:pPr defTabSz="866775" fontAlgn="base">
                    <a:lnSpc>
                      <a:spcPct val="150000"/>
                    </a:lnSpc>
                    <a:spcBef>
                      <a:spcPct val="0"/>
                    </a:spcBef>
                    <a:spcAft>
                      <a:spcPct val="0"/>
                    </a:spcAft>
                  </a:pPr>
                  <a:endParaRPr lang="en-US" sz="121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grpSp>
      </p:grpSp>
      <p:sp>
        <p:nvSpPr>
          <p:cNvPr id="23" name="Text Placeholder 32"/>
          <p:cNvSpPr txBox="1"/>
          <p:nvPr/>
        </p:nvSpPr>
        <p:spPr>
          <a:xfrm>
            <a:off x="1463645" y="1607902"/>
            <a:ext cx="2527899" cy="112954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866775" fontAlgn="base">
              <a:lnSpc>
                <a:spcPct val="120000"/>
              </a:lnSpc>
              <a:spcBef>
                <a:spcPct val="0"/>
              </a:spcBef>
              <a:spcAft>
                <a:spcPct val="0"/>
              </a:spcAft>
              <a:buNone/>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a:p>
            <a:pPr marL="0" indent="0" algn="just" defTabSz="650240" fontAlgn="base">
              <a:lnSpc>
                <a:spcPct val="150000"/>
              </a:lnSpc>
              <a:spcBef>
                <a:spcPts val="710"/>
              </a:spcBef>
              <a:spcAft>
                <a:spcPct val="0"/>
              </a:spcAft>
              <a:buNone/>
            </a:pPr>
            <a:endParaRPr lang="en-US" altLang="zh-CN" sz="76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Text Placeholder 33"/>
          <p:cNvSpPr txBox="1"/>
          <p:nvPr/>
        </p:nvSpPr>
        <p:spPr>
          <a:xfrm>
            <a:off x="1449978" y="1322748"/>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00000"/>
              </a:lnSpc>
              <a:spcBef>
                <a:spcPct val="0"/>
              </a:spcBef>
              <a:spcAft>
                <a:spcPct val="0"/>
              </a:spcAft>
              <a:buNone/>
            </a:pPr>
            <a:r>
              <a:rPr lang="zh-CN" altLang="en-US" sz="1600" b="1" dirty="0">
                <a:solidFill>
                  <a:schemeClr val="bg1">
                    <a:alpha val="90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bg1">
                  <a:alpha val="90000"/>
                </a:schemeClr>
              </a:solidFill>
              <a:latin typeface="Arial" panose="020B0604020202020204" pitchFamily="34" charset="0"/>
              <a:ea typeface="微软雅黑" panose="020B0503020204020204" charset="-122"/>
              <a:sym typeface="Arial" panose="020B0604020202020204" pitchFamily="34" charset="0"/>
            </a:endParaRPr>
          </a:p>
        </p:txBody>
      </p:sp>
      <p:sp>
        <p:nvSpPr>
          <p:cNvPr id="25" name="Text Placeholder 32"/>
          <p:cNvSpPr txBox="1"/>
          <p:nvPr/>
        </p:nvSpPr>
        <p:spPr>
          <a:xfrm>
            <a:off x="8180478" y="1607902"/>
            <a:ext cx="2527899" cy="8863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20000"/>
              </a:lnSpc>
              <a:spcBef>
                <a:spcPct val="0"/>
              </a:spcBef>
              <a:spcAft>
                <a:spcPct val="0"/>
              </a:spcAft>
              <a:buNone/>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Text Placeholder 33"/>
          <p:cNvSpPr txBox="1"/>
          <p:nvPr/>
        </p:nvSpPr>
        <p:spPr>
          <a:xfrm>
            <a:off x="9092078" y="1322748"/>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00000"/>
              </a:lnSpc>
              <a:spcBef>
                <a:spcPct val="0"/>
              </a:spcBef>
              <a:spcAft>
                <a:spcPct val="0"/>
              </a:spcAft>
              <a:buNone/>
            </a:pPr>
            <a:r>
              <a:rPr lang="zh-CN" altLang="en-US" sz="1600" b="1" dirty="0">
                <a:solidFill>
                  <a:schemeClr val="bg1">
                    <a:alpha val="90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bg1">
                  <a:alpha val="9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Text Placeholder 32"/>
          <p:cNvSpPr txBox="1"/>
          <p:nvPr/>
        </p:nvSpPr>
        <p:spPr>
          <a:xfrm>
            <a:off x="1463645" y="5296036"/>
            <a:ext cx="2527899" cy="87492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20000"/>
              </a:lnSpc>
              <a:spcBef>
                <a:spcPct val="0"/>
              </a:spcBef>
              <a:spcAft>
                <a:spcPct val="0"/>
              </a:spcAft>
              <a:buNone/>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Text Placeholder 33"/>
          <p:cNvSpPr txBox="1"/>
          <p:nvPr/>
        </p:nvSpPr>
        <p:spPr>
          <a:xfrm>
            <a:off x="1449978" y="5010882"/>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00000"/>
              </a:lnSpc>
              <a:spcBef>
                <a:spcPct val="0"/>
              </a:spcBef>
              <a:spcAft>
                <a:spcPct val="0"/>
              </a:spcAft>
              <a:buNone/>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9" name="Text Placeholder 32"/>
          <p:cNvSpPr txBox="1"/>
          <p:nvPr/>
        </p:nvSpPr>
        <p:spPr>
          <a:xfrm>
            <a:off x="8180478" y="5296036"/>
            <a:ext cx="2527899" cy="87492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20000"/>
              </a:lnSpc>
              <a:spcBef>
                <a:spcPct val="0"/>
              </a:spcBef>
              <a:spcAft>
                <a:spcPct val="0"/>
              </a:spcAft>
              <a:buNone/>
            </a:pPr>
            <a:r>
              <a:rPr lang="zh-CN" altLang="en-US"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请插入文本内容请插入文本内容请插入文本内容请插入文本内容</a:t>
            </a:r>
            <a:endParaRPr lang="en-GB" altLang="zh-CN" sz="16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 Placeholder 33"/>
          <p:cNvSpPr txBox="1"/>
          <p:nvPr/>
        </p:nvSpPr>
        <p:spPr>
          <a:xfrm>
            <a:off x="9092078" y="5010882"/>
            <a:ext cx="1616299"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866775" fontAlgn="base">
              <a:lnSpc>
                <a:spcPct val="100000"/>
              </a:lnSpc>
              <a:spcBef>
                <a:spcPct val="0"/>
              </a:spcBef>
              <a:spcAft>
                <a:spcPct val="0"/>
              </a:spcAft>
              <a:buNone/>
            </a:pPr>
            <a:r>
              <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替换文字内容</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5500"/>
                            </p:stCondLst>
                            <p:childTnLst>
                              <p:par>
                                <p:cTn id="72" presetID="22" presetClass="entr" presetSubtype="4"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down)">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5" name="TextBox 41"/>
          <p:cNvSpPr txBox="1"/>
          <p:nvPr/>
        </p:nvSpPr>
        <p:spPr bwMode="auto">
          <a:xfrm>
            <a:off x="6168008" y="1484784"/>
            <a:ext cx="2637367" cy="379656"/>
          </a:xfrm>
          <a:prstGeom prst="rect">
            <a:avLst/>
          </a:prstGeom>
          <a:solidFill>
            <a:srgbClr val="EB3F32"/>
          </a:solidFill>
          <a:ln>
            <a:noFill/>
          </a:ln>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zh-CN" altLang="zh-CN" sz="1865"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与其他岗位的</a:t>
            </a:r>
            <a:r>
              <a:rPr lang="zh-CN" altLang="en-US" sz="1865"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对接</a:t>
            </a:r>
            <a:endParaRPr lang="zh-CN" altLang="en-US" sz="1865"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6" name="矩形 5"/>
          <p:cNvSpPr/>
          <p:nvPr/>
        </p:nvSpPr>
        <p:spPr>
          <a:xfrm>
            <a:off x="2208988" y="1484784"/>
            <a:ext cx="3600400" cy="21602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rgbClr val="EB3F3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矩形 6"/>
          <p:cNvSpPr/>
          <p:nvPr/>
        </p:nvSpPr>
        <p:spPr>
          <a:xfrm>
            <a:off x="6168008" y="3717032"/>
            <a:ext cx="3600400"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30BA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矩形 7"/>
          <p:cNvSpPr/>
          <p:nvPr/>
        </p:nvSpPr>
        <p:spPr>
          <a:xfrm>
            <a:off x="2105257" y="4369167"/>
            <a:ext cx="3600400" cy="1495409"/>
          </a:xfrm>
          <a:prstGeom prst="rect">
            <a:avLst/>
          </a:prstGeom>
        </p:spPr>
        <p:txBody>
          <a:bodyPr wrap="square">
            <a:spAutoFit/>
          </a:bodyPr>
          <a:lstStyle/>
          <a:p>
            <a:pPr>
              <a:lnSpc>
                <a:spcPct val="200000"/>
              </a:lnSpc>
              <a:defRPr/>
            </a:pPr>
            <a:r>
              <a:rPr lang="zh-CN" altLang="zh-CN" sz="1600" dirty="0">
                <a:solidFill>
                  <a:schemeClr val="tx1">
                    <a:lumMod val="75000"/>
                    <a:lumOff val="25000"/>
                  </a:schemeClr>
                </a:solidFill>
                <a:latin typeface="Arial" panose="020B0604020202020204"/>
                <a:ea typeface="微软雅黑" panose="020B0503020204020204" charset="-122"/>
                <a:sym typeface="Arial" panose="020B0604020202020204"/>
              </a:rPr>
              <a:t>积极配合策划部的工作，对策划部所需的素材（商品文案，设计要求等）在不影响自身职务的情况下优化处理。</a:t>
            </a:r>
            <a:r>
              <a:rPr lang="en-US" altLang="zh-CN" sz="1600" dirty="0">
                <a:solidFill>
                  <a:schemeClr val="tx1">
                    <a:lumMod val="75000"/>
                    <a:lumOff val="25000"/>
                  </a:schemeClr>
                </a:solidFill>
                <a:latin typeface="Arial" panose="020B0604020202020204"/>
                <a:ea typeface="微软雅黑" panose="020B0503020204020204" charset="-122"/>
                <a:sym typeface="Arial" panose="020B0604020202020204"/>
              </a:rPr>
              <a:t> </a:t>
            </a:r>
            <a:endParaRPr lang="zh-CN" altLang="zh-CN" sz="16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 name="矩形 8"/>
          <p:cNvSpPr/>
          <p:nvPr/>
        </p:nvSpPr>
        <p:spPr>
          <a:xfrm>
            <a:off x="6067610" y="2025569"/>
            <a:ext cx="3700798" cy="1492716"/>
          </a:xfrm>
          <a:prstGeom prst="rect">
            <a:avLst/>
          </a:prstGeom>
        </p:spPr>
        <p:txBody>
          <a:bodyPr wrap="square">
            <a:spAutoFit/>
          </a:bodyPr>
          <a:lstStyle/>
          <a:p>
            <a:pPr>
              <a:lnSpc>
                <a:spcPct val="200000"/>
              </a:lnSpc>
            </a:pPr>
            <a:r>
              <a:rPr lang="zh-CN" altLang="zh-CN" sz="1600" dirty="0">
                <a:solidFill>
                  <a:schemeClr val="tx1">
                    <a:lumMod val="75000"/>
                    <a:lumOff val="25000"/>
                  </a:schemeClr>
                </a:solidFill>
                <a:latin typeface="Arial" panose="020B0604020202020204"/>
                <a:ea typeface="微软雅黑" panose="020B0503020204020204" charset="-122"/>
                <a:sym typeface="Arial" panose="020B0604020202020204"/>
              </a:rPr>
              <a:t>客服部是最直接面对终端的部门，故要积极向客服部咨询及调差最新的顾客需求及意见，了解市场最新情况。</a:t>
            </a:r>
            <a:endParaRPr lang="zh-CN" altLang="en-US" sz="1600" dirty="0">
              <a:latin typeface="Arial" panose="020B0604020202020204"/>
              <a:ea typeface="微软雅黑" panose="020B0503020204020204" charset="-122"/>
              <a:sym typeface="Arial" panose="020B0604020202020204"/>
            </a:endParaRPr>
          </a:p>
        </p:txBody>
      </p:sp>
      <p:sp>
        <p:nvSpPr>
          <p:cNvPr id="10" name="TextBox 41"/>
          <p:cNvSpPr txBox="1"/>
          <p:nvPr/>
        </p:nvSpPr>
        <p:spPr bwMode="auto">
          <a:xfrm>
            <a:off x="2208988" y="3887895"/>
            <a:ext cx="2637367" cy="379656"/>
          </a:xfrm>
          <a:prstGeom prst="rect">
            <a:avLst/>
          </a:prstGeom>
          <a:solidFill>
            <a:srgbClr val="C806B4"/>
          </a:solidFill>
          <a:ln>
            <a:noFill/>
          </a:ln>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zh-CN" altLang="zh-CN" sz="1865"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与其他岗位的</a:t>
            </a:r>
            <a:r>
              <a:rPr lang="zh-CN" altLang="en-US" sz="1865"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对接</a:t>
            </a:r>
            <a:endParaRPr lang="zh-CN" altLang="en-US" sz="1865"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cxnSp>
        <p:nvCxnSpPr>
          <p:cNvPr id="5" name="直接箭头连接符 4"/>
          <p:cNvCxnSpPr/>
          <p:nvPr/>
        </p:nvCxnSpPr>
        <p:spPr>
          <a:xfrm>
            <a:off x="3628392" y="3517696"/>
            <a:ext cx="283707" cy="7702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109732" y="2105722"/>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191154" y="2007324"/>
            <a:ext cx="729660" cy="438194"/>
            <a:chOff x="2132468" y="2251530"/>
            <a:chExt cx="584200" cy="350838"/>
          </a:xfrm>
        </p:grpSpPr>
        <p:cxnSp>
          <p:nvCxnSpPr>
            <p:cNvPr id="8" name="直接连接符 7"/>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 name="直接箭头连接符 9"/>
          <p:cNvCxnSpPr/>
          <p:nvPr/>
        </p:nvCxnSpPr>
        <p:spPr>
          <a:xfrm>
            <a:off x="3481328" y="4271466"/>
            <a:ext cx="162571" cy="565513"/>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136858" y="1135725"/>
            <a:ext cx="1197595" cy="1197595"/>
            <a:chOff x="2862912" y="1786005"/>
            <a:chExt cx="958850" cy="958850"/>
          </a:xfrm>
        </p:grpSpPr>
        <p:sp>
          <p:nvSpPr>
            <p:cNvPr id="12" name="椭圆 11"/>
            <p:cNvSpPr/>
            <p:nvPr/>
          </p:nvSpPr>
          <p:spPr bwMode="auto">
            <a:xfrm>
              <a:off x="2862912" y="1786005"/>
              <a:ext cx="958850" cy="958850"/>
            </a:xfrm>
            <a:prstGeom prst="ellipse">
              <a:avLst/>
            </a:prstGeom>
            <a:solidFill>
              <a:srgbClr val="FFC000"/>
            </a:soli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a:ea typeface="微软雅黑" panose="020B0503020204020204" charset="-122"/>
                <a:cs typeface="+mn-ea"/>
                <a:sym typeface="Arial" panose="020B0604020202020204"/>
              </a:endParaRPr>
            </a:p>
          </p:txBody>
        </p:sp>
        <p:sp>
          <p:nvSpPr>
            <p:cNvPr id="13" name="文本框 12"/>
            <p:cNvSpPr txBox="1"/>
            <p:nvPr/>
          </p:nvSpPr>
          <p:spPr>
            <a:xfrm>
              <a:off x="2887479" y="1998272"/>
              <a:ext cx="912782" cy="534013"/>
            </a:xfrm>
            <a:prstGeom prst="rect">
              <a:avLst/>
            </a:prstGeom>
            <a:noFill/>
          </p:spPr>
          <p:txBody>
            <a:bodyPr wrap="none" rtlCol="0">
              <a:spAutoFit/>
            </a:bodyPr>
            <a:lstStyle/>
            <a:p>
              <a:pPr algn="ctr">
                <a:defRPr/>
              </a:pPr>
              <a:r>
                <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xx</a:t>
              </a: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经济</a:t>
              </a:r>
              <a:endPar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a:p>
              <a:pPr algn="ctr">
                <a:defRPr/>
              </a:pP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口碑相传</a:t>
              </a:r>
              <a:endPar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grpSp>
      <p:grpSp>
        <p:nvGrpSpPr>
          <p:cNvPr id="14" name="组合 13"/>
          <p:cNvGrpSpPr/>
          <p:nvPr/>
        </p:nvGrpSpPr>
        <p:grpSpPr>
          <a:xfrm>
            <a:off x="4043303" y="2911255"/>
            <a:ext cx="1197595" cy="1197595"/>
            <a:chOff x="4358143" y="3260272"/>
            <a:chExt cx="958850" cy="958850"/>
          </a:xfrm>
          <a:solidFill>
            <a:srgbClr val="E78D54"/>
          </a:solidFill>
        </p:grpSpPr>
        <p:sp>
          <p:nvSpPr>
            <p:cNvPr id="15" name="椭圆 14"/>
            <p:cNvSpPr/>
            <p:nvPr/>
          </p:nvSpPr>
          <p:spPr bwMode="auto">
            <a:xfrm>
              <a:off x="4358143" y="3260272"/>
              <a:ext cx="958850" cy="958850"/>
            </a:xfrm>
            <a:prstGeom prst="ellipse">
              <a:avLst/>
            </a:prstGeom>
            <a:grp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a:ea typeface="微软雅黑" panose="020B0503020204020204" charset="-122"/>
                <a:cs typeface="+mn-ea"/>
                <a:sym typeface="Arial" panose="020B0604020202020204"/>
              </a:endParaRPr>
            </a:p>
          </p:txBody>
        </p:sp>
        <p:sp>
          <p:nvSpPr>
            <p:cNvPr id="16" name="文本框 15"/>
            <p:cNvSpPr txBox="1"/>
            <p:nvPr/>
          </p:nvSpPr>
          <p:spPr>
            <a:xfrm>
              <a:off x="4519814" y="3558690"/>
              <a:ext cx="604756" cy="367423"/>
            </a:xfrm>
            <a:prstGeom prst="rect">
              <a:avLst/>
            </a:prstGeom>
            <a:grpFill/>
          </p:spPr>
          <p:txBody>
            <a:bodyPr wrap="none" rtlCol="0">
              <a:spAutoFit/>
            </a:bodyPr>
            <a:lstStyle/>
            <a:p>
              <a:pPr marL="107950" algn="ctr">
                <a:lnSpc>
                  <a:spcPct val="150000"/>
                </a:lnSpc>
                <a:spcBef>
                  <a:spcPts val="600"/>
                </a:spcBef>
                <a:defRPr/>
              </a:pP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优势</a:t>
              </a:r>
              <a:endPar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grpSp>
      <p:grpSp>
        <p:nvGrpSpPr>
          <p:cNvPr id="17" name="组合 16"/>
          <p:cNvGrpSpPr/>
          <p:nvPr/>
        </p:nvGrpSpPr>
        <p:grpSpPr>
          <a:xfrm>
            <a:off x="3352171" y="4861135"/>
            <a:ext cx="1195612" cy="1197595"/>
            <a:chOff x="3244796" y="4860584"/>
            <a:chExt cx="957262" cy="958850"/>
          </a:xfrm>
          <a:solidFill>
            <a:srgbClr val="D21744"/>
          </a:solidFill>
        </p:grpSpPr>
        <p:sp>
          <p:nvSpPr>
            <p:cNvPr id="18" name="椭圆 17"/>
            <p:cNvSpPr/>
            <p:nvPr/>
          </p:nvSpPr>
          <p:spPr bwMode="auto">
            <a:xfrm>
              <a:off x="3244796" y="4860584"/>
              <a:ext cx="957262" cy="958850"/>
            </a:xfrm>
            <a:prstGeom prst="ellipse">
              <a:avLst/>
            </a:prstGeom>
            <a:grp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a:ea typeface="微软雅黑" panose="020B0503020204020204" charset="-122"/>
                <a:cs typeface="+mn-ea"/>
                <a:sym typeface="Arial" panose="020B0604020202020204"/>
              </a:endParaRPr>
            </a:p>
          </p:txBody>
        </p:sp>
        <p:sp>
          <p:nvSpPr>
            <p:cNvPr id="19" name="文本框 18"/>
            <p:cNvSpPr txBox="1"/>
            <p:nvPr/>
          </p:nvSpPr>
          <p:spPr>
            <a:xfrm>
              <a:off x="3381850" y="5100454"/>
              <a:ext cx="604756" cy="367423"/>
            </a:xfrm>
            <a:prstGeom prst="rect">
              <a:avLst/>
            </a:prstGeom>
            <a:grpFill/>
          </p:spPr>
          <p:txBody>
            <a:bodyPr wrap="none" rtlCol="0">
              <a:spAutoFit/>
            </a:bodyPr>
            <a:lstStyle/>
            <a:p>
              <a:pPr marL="107950">
                <a:lnSpc>
                  <a:spcPct val="150000"/>
                </a:lnSpc>
                <a:spcBef>
                  <a:spcPts val="600"/>
                </a:spcBef>
                <a:defRPr/>
              </a:pPr>
              <a:r>
                <a:rPr lang="zh-CN" altLang="en-US"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特点</a:t>
              </a:r>
              <a:endParaRPr lang="en-US" altLang="zh-CN"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grpSp>
      <p:grpSp>
        <p:nvGrpSpPr>
          <p:cNvPr id="20" name="组合 19"/>
          <p:cNvGrpSpPr/>
          <p:nvPr/>
        </p:nvGrpSpPr>
        <p:grpSpPr>
          <a:xfrm>
            <a:off x="4588823" y="1275029"/>
            <a:ext cx="5654713" cy="1301549"/>
            <a:chOff x="3980318" y="1716774"/>
            <a:chExt cx="4527426" cy="1042080"/>
          </a:xfrm>
        </p:grpSpPr>
        <p:cxnSp>
          <p:nvCxnSpPr>
            <p:cNvPr id="21" name="直接连接符 20"/>
            <p:cNvCxnSpPr/>
            <p:nvPr/>
          </p:nvCxnSpPr>
          <p:spPr>
            <a:xfrm>
              <a:off x="3980318" y="2251530"/>
              <a:ext cx="64038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左中括号 21"/>
            <p:cNvSpPr/>
            <p:nvPr/>
          </p:nvSpPr>
          <p:spPr>
            <a:xfrm>
              <a:off x="4741097" y="1716774"/>
              <a:ext cx="123825" cy="1042080"/>
            </a:xfrm>
            <a:prstGeom prst="leftBracket">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dirty="0">
                <a:latin typeface="Arial" panose="020B0604020202020204"/>
                <a:ea typeface="微软雅黑" panose="020B0503020204020204" charset="-122"/>
                <a:cs typeface="+mn-ea"/>
                <a:sym typeface="Arial" panose="020B0604020202020204"/>
              </a:endParaRPr>
            </a:p>
          </p:txBody>
        </p:sp>
        <p:sp>
          <p:nvSpPr>
            <p:cNvPr id="23" name="Rectangle 5"/>
            <p:cNvSpPr/>
            <p:nvPr/>
          </p:nvSpPr>
          <p:spPr bwMode="auto">
            <a:xfrm>
              <a:off x="5053577" y="1908950"/>
              <a:ext cx="3454167" cy="65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171450" indent="-171450">
                <a:lnSpc>
                  <a:spcPct val="150000"/>
                </a:lnSpc>
                <a:buFont typeface="Wingdings" panose="05000000000000000000" pitchFamily="2" charset="2"/>
                <a:buChar char="l"/>
                <a:defRPr/>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有赞是围绕分销商和粉丝之间的连接；</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a:p>
              <a:pPr marL="171450" indent="-171450">
                <a:lnSpc>
                  <a:spcPct val="150000"/>
                </a:lnSpc>
                <a:buFont typeface="Wingdings" panose="05000000000000000000" pitchFamily="2" charset="2"/>
                <a:buChar char="l"/>
                <a:defRPr/>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丰富的支付方式，刷新行业的营销工具，商品，订单等的数据统计以及基于卖家的</a:t>
              </a: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ERP</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CRM</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等工具的建立逐渐显现出优势。</a:t>
              </a:r>
              <a:endPar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nvGrpSpPr>
          <p:cNvPr id="24" name="组合 23"/>
          <p:cNvGrpSpPr/>
          <p:nvPr/>
        </p:nvGrpSpPr>
        <p:grpSpPr>
          <a:xfrm>
            <a:off x="5547624" y="2896070"/>
            <a:ext cx="5286077" cy="1236401"/>
            <a:chOff x="5453518" y="3309485"/>
            <a:chExt cx="4232281" cy="989920"/>
          </a:xfrm>
        </p:grpSpPr>
        <p:cxnSp>
          <p:nvCxnSpPr>
            <p:cNvPr id="25" name="直接连接符 24"/>
            <p:cNvCxnSpPr/>
            <p:nvPr/>
          </p:nvCxnSpPr>
          <p:spPr>
            <a:xfrm flipH="1">
              <a:off x="5453518" y="3806372"/>
              <a:ext cx="8937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左中括号 25"/>
            <p:cNvSpPr/>
            <p:nvPr/>
          </p:nvSpPr>
          <p:spPr>
            <a:xfrm>
              <a:off x="6411915" y="3309485"/>
              <a:ext cx="123825" cy="989920"/>
            </a:xfrm>
            <a:prstGeom prst="lef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Arial" panose="020B0604020202020204"/>
                <a:ea typeface="微软雅黑" panose="020B0503020204020204" charset="-122"/>
                <a:cs typeface="+mn-ea"/>
                <a:sym typeface="Arial" panose="020B0604020202020204"/>
              </a:endParaRPr>
            </a:p>
          </p:txBody>
        </p:sp>
        <p:sp>
          <p:nvSpPr>
            <p:cNvPr id="27" name="Rectangle 5"/>
            <p:cNvSpPr/>
            <p:nvPr/>
          </p:nvSpPr>
          <p:spPr bwMode="auto">
            <a:xfrm>
              <a:off x="6600374" y="3321643"/>
              <a:ext cx="3085425" cy="7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基于微信公众号的</a:t>
              </a: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CRM</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丰富的营销共计及粉丝互动；</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完善的订单处理体系；</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分销产品的品质保障。</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nvGrpSpPr>
          <p:cNvPr id="28" name="组合 27"/>
          <p:cNvGrpSpPr/>
          <p:nvPr/>
        </p:nvGrpSpPr>
        <p:grpSpPr>
          <a:xfrm>
            <a:off x="4813012" y="5072568"/>
            <a:ext cx="5607438" cy="1284850"/>
            <a:chOff x="4333875" y="4828999"/>
            <a:chExt cx="4489577" cy="1028711"/>
          </a:xfrm>
        </p:grpSpPr>
        <p:cxnSp>
          <p:nvCxnSpPr>
            <p:cNvPr id="29" name="直接连接符 28"/>
            <p:cNvCxnSpPr/>
            <p:nvPr/>
          </p:nvCxnSpPr>
          <p:spPr>
            <a:xfrm flipH="1">
              <a:off x="4333875" y="5361443"/>
              <a:ext cx="89376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左中括号 29"/>
            <p:cNvSpPr/>
            <p:nvPr/>
          </p:nvSpPr>
          <p:spPr>
            <a:xfrm>
              <a:off x="5327650" y="4865176"/>
              <a:ext cx="123825" cy="992534"/>
            </a:xfrm>
            <a:prstGeom prst="leftBracke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latin typeface="Arial" panose="020B0604020202020204"/>
                <a:ea typeface="微软雅黑" panose="020B0503020204020204" charset="-122"/>
                <a:cs typeface="+mn-ea"/>
                <a:sym typeface="Arial" panose="020B0604020202020204"/>
              </a:endParaRPr>
            </a:p>
          </p:txBody>
        </p:sp>
        <p:sp>
          <p:nvSpPr>
            <p:cNvPr id="31" name="Rectangle 5"/>
            <p:cNvSpPr/>
            <p:nvPr/>
          </p:nvSpPr>
          <p:spPr bwMode="auto">
            <a:xfrm>
              <a:off x="5551487" y="4828999"/>
              <a:ext cx="3271965"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自建供货商，分销商，个人，企业等平台形成行业壁垒；</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覆盖整个产业生态；</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强大的营销工具；</a:t>
              </a:r>
              <a:endPar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a:p>
              <a:pPr marL="107950">
                <a:lnSpc>
                  <a:spcPct val="150000"/>
                </a:lnSpc>
                <a:spcBef>
                  <a:spcPts val="600"/>
                </a:spcBef>
                <a:defRPr/>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建立商家自有</a:t>
              </a: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CRM</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以此来对粉丝进行二次营销。</a:t>
              </a:r>
              <a:endParaRPr lang="en-US" altLang="zh-CN" sz="1100" dirty="0">
                <a:solidFill>
                  <a:schemeClr val="tx1">
                    <a:lumMod val="50000"/>
                    <a:lumOff val="50000"/>
                  </a:schemeClr>
                </a:solidFill>
                <a:latin typeface="Arial" panose="020B0604020202020204"/>
                <a:ea typeface="微软雅黑" panose="020B0503020204020204" charset="-122"/>
                <a:cs typeface="+mn-ea"/>
                <a:sym typeface="Arial" panose="020B0604020202020204"/>
              </a:endParaRPr>
            </a:p>
          </p:txBody>
        </p:sp>
      </p:grpSp>
      <p:grpSp>
        <p:nvGrpSpPr>
          <p:cNvPr id="32" name="组合 31"/>
          <p:cNvGrpSpPr/>
          <p:nvPr/>
        </p:nvGrpSpPr>
        <p:grpSpPr>
          <a:xfrm>
            <a:off x="1337869" y="2540386"/>
            <a:ext cx="2201725" cy="2201725"/>
            <a:chOff x="1360492" y="2870770"/>
            <a:chExt cx="1762804" cy="1762804"/>
          </a:xfrm>
          <a:solidFill>
            <a:srgbClr val="2D6B81"/>
          </a:solidFill>
        </p:grpSpPr>
        <p:sp>
          <p:nvSpPr>
            <p:cNvPr id="33" name="椭圆 32"/>
            <p:cNvSpPr/>
            <p:nvPr/>
          </p:nvSpPr>
          <p:spPr>
            <a:xfrm>
              <a:off x="1360492" y="2870770"/>
              <a:ext cx="1762804" cy="1762804"/>
            </a:xfrm>
            <a:prstGeom prst="ellipse">
              <a:avLst/>
            </a:prstGeom>
            <a:solidFill>
              <a:srgbClr val="C806B4"/>
            </a:solidFill>
            <a:ln w="28575" cap="flat">
              <a:solidFill>
                <a:schemeClr val="bg1"/>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a:ea typeface="微软雅黑" panose="020B0503020204020204" charset="-122"/>
                <a:cs typeface="+mn-ea"/>
                <a:sym typeface="Arial" panose="020B0604020202020204"/>
              </a:endParaRPr>
            </a:p>
          </p:txBody>
        </p:sp>
        <p:sp>
          <p:nvSpPr>
            <p:cNvPr id="34" name="KSO_Shape"/>
            <p:cNvSpPr/>
            <p:nvPr/>
          </p:nvSpPr>
          <p:spPr bwMode="auto">
            <a:xfrm>
              <a:off x="1880337" y="3145972"/>
              <a:ext cx="672818" cy="705754"/>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Arial" panose="020B0604020202020204"/>
                <a:ea typeface="微软雅黑" panose="020B0503020204020204" charset="-122"/>
                <a:cs typeface="+mn-ea"/>
                <a:sym typeface="Arial" panose="020B0604020202020204"/>
              </a:endParaRPr>
            </a:p>
          </p:txBody>
        </p:sp>
        <p:sp>
          <p:nvSpPr>
            <p:cNvPr id="35" name="矩形 34"/>
            <p:cNvSpPr/>
            <p:nvPr/>
          </p:nvSpPr>
          <p:spPr>
            <a:xfrm>
              <a:off x="1815807" y="4003638"/>
              <a:ext cx="887113" cy="295704"/>
            </a:xfrm>
            <a:prstGeom prst="rect">
              <a:avLst/>
            </a:prstGeom>
            <a:solidFill>
              <a:srgbClr val="C806B4"/>
            </a:solidFill>
          </p:spPr>
          <p:txBody>
            <a:bodyPr wrap="none">
              <a:spAutoFit/>
            </a:bodyPr>
            <a:lstStyle/>
            <a:p>
              <a:pPr algn="dist">
                <a:buNone/>
              </a:pPr>
              <a:r>
                <a:rPr lang="zh-CN" altLang="en-US" b="1" dirty="0">
                  <a:solidFill>
                    <a:schemeClr val="bg1"/>
                  </a:solidFill>
                  <a:latin typeface="Arial" panose="020B0604020202020204"/>
                  <a:ea typeface="微软雅黑" panose="020B0503020204020204" charset="-122"/>
                  <a:cs typeface="+mn-ea"/>
                  <a:sym typeface="Arial" panose="020B0604020202020204"/>
                </a:rPr>
                <a:t>销售体系</a:t>
              </a:r>
              <a:endParaRPr lang="zh-CN" altLang="en-US" b="1" dirty="0">
                <a:solidFill>
                  <a:schemeClr val="bg1"/>
                </a:solidFill>
                <a:latin typeface="Arial" panose="020B0604020202020204"/>
                <a:ea typeface="微软雅黑" panose="020B0503020204020204" charset="-122"/>
                <a:cs typeface="+mn-ea"/>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300"/>
                                        <p:tgtEl>
                                          <p:spTgt spid="5"/>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22" presetClass="entr" presetSubtype="8"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300"/>
                                        <p:tgtEl>
                                          <p:spTgt spid="10"/>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5" name="AutoShape 30"/>
          <p:cNvSpPr>
            <a:spLocks noChangeAspect="1" noChangeArrowheads="1" noTextEdit="1"/>
          </p:cNvSpPr>
          <p:nvPr/>
        </p:nvSpPr>
        <p:spPr bwMode="auto">
          <a:xfrm>
            <a:off x="5508619" y="3454159"/>
            <a:ext cx="52451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 name="任意多边形 47"/>
          <p:cNvSpPr/>
          <p:nvPr/>
        </p:nvSpPr>
        <p:spPr bwMode="auto">
          <a:xfrm rot="21480000" flipH="1">
            <a:off x="3915779" y="2634698"/>
            <a:ext cx="1787206" cy="1065163"/>
          </a:xfrm>
          <a:custGeom>
            <a:avLst/>
            <a:gdLst>
              <a:gd name="T0" fmla="*/ 0 w 2262142"/>
              <a:gd name="T1" fmla="*/ 0 h 1396256"/>
              <a:gd name="T2" fmla="*/ 74770 w 2262142"/>
              <a:gd name="T3" fmla="*/ 1396256 h 1396256"/>
              <a:gd name="T4" fmla="*/ 2262142 w 2262142"/>
              <a:gd name="T5" fmla="*/ 1396256 h 1396256"/>
              <a:gd name="T6" fmla="*/ 0 w 2262142"/>
              <a:gd name="T7" fmla="*/ 0 h 1396256"/>
              <a:gd name="T8" fmla="*/ 2262142 w 2262142"/>
              <a:gd name="T9" fmla="*/ 1396256 h 1396256"/>
            </a:gdLst>
            <a:ahLst/>
            <a:cxnLst>
              <a:cxn ang="0">
                <a:pos x="T0" y="T1"/>
              </a:cxn>
              <a:cxn ang="0">
                <a:pos x="T2" y="T3"/>
              </a:cxn>
              <a:cxn ang="0">
                <a:pos x="T4" y="T5"/>
              </a:cxn>
            </a:cxnLst>
            <a:rect l="T6" t="T7" r="T8" b="T9"/>
            <a:pathLst>
              <a:path w="2262142" h="1396256">
                <a:moveTo>
                  <a:pt x="0" y="0"/>
                </a:moveTo>
                <a:lnTo>
                  <a:pt x="74770" y="1396256"/>
                </a:lnTo>
                <a:lnTo>
                  <a:pt x="2262142" y="1396256"/>
                </a:lnTo>
                <a:close/>
              </a:path>
            </a:pathLst>
          </a:custGeom>
          <a:solidFill>
            <a:srgbClr val="FFC000"/>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7" name="任意多边形 51"/>
          <p:cNvSpPr/>
          <p:nvPr/>
        </p:nvSpPr>
        <p:spPr bwMode="auto">
          <a:xfrm>
            <a:off x="5661214" y="2610829"/>
            <a:ext cx="1342642" cy="1065163"/>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FFC000">
              <a:alpha val="67000"/>
            </a:srgbClr>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8" name="任意多边形 63"/>
          <p:cNvSpPr/>
          <p:nvPr/>
        </p:nvSpPr>
        <p:spPr bwMode="auto">
          <a:xfrm rot="120000" flipH="1" flipV="1">
            <a:off x="3915779" y="3753567"/>
            <a:ext cx="1787206" cy="1060688"/>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w 1901961"/>
              <a:gd name="T9" fmla="*/ 0 h 1128526"/>
              <a:gd name="T10" fmla="*/ 1901961 w 1901961"/>
              <a:gd name="T11" fmla="*/ 1128526 h 1128526"/>
            </a:gdLst>
            <a:ahLst/>
            <a:cxnLst>
              <a:cxn ang="0">
                <a:pos x="T0" y="T1"/>
              </a:cxn>
              <a:cxn ang="0">
                <a:pos x="T2" y="T3"/>
              </a:cxn>
              <a:cxn ang="0">
                <a:pos x="T4" y="T5"/>
              </a:cxn>
              <a:cxn ang="0">
                <a:pos x="T6" y="T7"/>
              </a:cxn>
            </a:cxnLst>
            <a:rect l="T8" t="T9" r="T10" b="T11"/>
            <a:pathLst>
              <a:path w="1901961" h="1128526">
                <a:moveTo>
                  <a:pt x="1901961" y="1128526"/>
                </a:moveTo>
                <a:lnTo>
                  <a:pt x="62575" y="1128526"/>
                </a:lnTo>
                <a:lnTo>
                  <a:pt x="0" y="290"/>
                </a:lnTo>
                <a:lnTo>
                  <a:pt x="8289" y="0"/>
                </a:lnTo>
                <a:close/>
              </a:path>
            </a:pathLst>
          </a:custGeom>
          <a:solidFill>
            <a:srgbClr val="D21744"/>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9" name="任意多边形 53"/>
          <p:cNvSpPr/>
          <p:nvPr/>
        </p:nvSpPr>
        <p:spPr bwMode="auto">
          <a:xfrm flipV="1">
            <a:off x="5644804" y="3777436"/>
            <a:ext cx="1342642" cy="1053228"/>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D21744">
              <a:alpha val="67000"/>
            </a:srgbClr>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10" name="任意多边形 55"/>
          <p:cNvSpPr/>
          <p:nvPr/>
        </p:nvSpPr>
        <p:spPr bwMode="auto">
          <a:xfrm rot="13105210" flipV="1">
            <a:off x="3417510" y="4406986"/>
            <a:ext cx="2819548" cy="826471"/>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solidFill>
            <a:srgbClr val="FA6A31"/>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11" name="任意多边形 56"/>
          <p:cNvSpPr/>
          <p:nvPr/>
        </p:nvSpPr>
        <p:spPr bwMode="auto">
          <a:xfrm flipV="1">
            <a:off x="5644804" y="4950010"/>
            <a:ext cx="1342642" cy="1048753"/>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FA6A31">
              <a:alpha val="67000"/>
            </a:srgbClr>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12" name="任意多边形 58"/>
          <p:cNvSpPr/>
          <p:nvPr/>
        </p:nvSpPr>
        <p:spPr bwMode="auto">
          <a:xfrm rot="8494790">
            <a:off x="3417510" y="2208037"/>
            <a:ext cx="2819548" cy="826471"/>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solidFill>
            <a:srgbClr val="C806B4"/>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13" name="任意多边形 59"/>
          <p:cNvSpPr/>
          <p:nvPr/>
        </p:nvSpPr>
        <p:spPr bwMode="auto">
          <a:xfrm>
            <a:off x="5661214" y="1435272"/>
            <a:ext cx="1342642" cy="1050244"/>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rgbClr val="C806B4">
              <a:alpha val="67000"/>
            </a:srgbClr>
          </a:solidFill>
          <a:ln>
            <a:noFill/>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14" name="文本框 10"/>
          <p:cNvSpPr>
            <a:spLocks noChangeArrowheads="1"/>
          </p:cNvSpPr>
          <p:nvPr/>
        </p:nvSpPr>
        <p:spPr bwMode="auto">
          <a:xfrm>
            <a:off x="5798879" y="1552850"/>
            <a:ext cx="110799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Aft>
                <a:spcPct val="40000"/>
              </a:spcAft>
              <a:buClr>
                <a:srgbClr val="292929"/>
              </a:buClr>
              <a:defRPr/>
            </a:pPr>
            <a:r>
              <a:rPr lang="zh-CN" altLang="en-US" b="1" dirty="0">
                <a:solidFill>
                  <a:schemeClr val="bg1"/>
                </a:solidFill>
                <a:latin typeface="Arial" panose="020B0604020202020204"/>
                <a:ea typeface="微软雅黑" panose="020B0503020204020204" charset="-122"/>
                <a:sym typeface="Arial" panose="020B0604020202020204"/>
              </a:rPr>
              <a:t>口碑传播</a:t>
            </a:r>
            <a:endParaRPr lang="en-US" altLang="zh-CN" b="1" dirty="0">
              <a:solidFill>
                <a:schemeClr val="bg1"/>
              </a:solidFill>
              <a:latin typeface="Arial" panose="020B0604020202020204"/>
              <a:ea typeface="微软雅黑" panose="020B0503020204020204" charset="-122"/>
              <a:sym typeface="Arial" panose="020B0604020202020204"/>
            </a:endParaRPr>
          </a:p>
          <a:p>
            <a:pPr algn="ctr">
              <a:spcAft>
                <a:spcPct val="40000"/>
              </a:spcAft>
              <a:buClr>
                <a:srgbClr val="292929"/>
              </a:buClr>
              <a:defRPr/>
            </a:pPr>
            <a:r>
              <a:rPr lang="zh-CN" altLang="en-US" b="1" dirty="0">
                <a:solidFill>
                  <a:schemeClr val="bg1"/>
                </a:solidFill>
                <a:latin typeface="Arial" panose="020B0604020202020204"/>
                <a:ea typeface="微软雅黑" panose="020B0503020204020204" charset="-122"/>
                <a:sym typeface="Arial" panose="020B0604020202020204"/>
              </a:rPr>
              <a:t>优点</a:t>
            </a:r>
            <a:endParaRPr lang="en-US" altLang="zh-CN" b="1" dirty="0">
              <a:solidFill>
                <a:schemeClr val="bg1"/>
              </a:solidFill>
              <a:latin typeface="Arial" panose="020B0604020202020204"/>
              <a:ea typeface="微软雅黑" panose="020B0503020204020204" charset="-122"/>
              <a:sym typeface="Arial" panose="020B0604020202020204"/>
            </a:endParaRPr>
          </a:p>
        </p:txBody>
      </p:sp>
      <p:sp>
        <p:nvSpPr>
          <p:cNvPr id="15" name="文本框 37"/>
          <p:cNvSpPr>
            <a:spLocks noChangeArrowheads="1"/>
          </p:cNvSpPr>
          <p:nvPr/>
        </p:nvSpPr>
        <p:spPr bwMode="auto">
          <a:xfrm>
            <a:off x="5913231" y="2872348"/>
            <a:ext cx="87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bg1"/>
                </a:solidFill>
                <a:latin typeface="Arial" panose="020B0604020202020204"/>
                <a:ea typeface="微软雅黑" panose="020B0503020204020204" charset="-122"/>
                <a:sym typeface="Arial" panose="020B0604020202020204"/>
              </a:rPr>
              <a:t>自媒体</a:t>
            </a:r>
            <a:endParaRPr lang="en-US" altLang="zh-CN" b="1" dirty="0">
              <a:solidFill>
                <a:schemeClr val="bg1"/>
              </a:solidFill>
              <a:latin typeface="Arial" panose="020B0604020202020204"/>
              <a:ea typeface="微软雅黑" panose="020B0503020204020204" charset="-122"/>
              <a:sym typeface="Arial" panose="020B0604020202020204"/>
            </a:endParaRPr>
          </a:p>
          <a:p>
            <a:pPr algn="ctr"/>
            <a:r>
              <a:rPr lang="zh-CN" altLang="en-US" b="1" dirty="0">
                <a:solidFill>
                  <a:schemeClr val="bg1"/>
                </a:solidFill>
                <a:latin typeface="Arial" panose="020B0604020202020204"/>
                <a:ea typeface="微软雅黑" panose="020B0503020204020204" charset="-122"/>
                <a:sym typeface="Arial" panose="020B0604020202020204"/>
              </a:rPr>
              <a:t>传播</a:t>
            </a:r>
            <a:endParaRPr lang="id-ID" altLang="id-ID" b="1" noProof="1">
              <a:solidFill>
                <a:schemeClr val="bg1"/>
              </a:solidFill>
              <a:latin typeface="Arial" panose="020B0604020202020204"/>
              <a:ea typeface="微软雅黑" panose="020B0503020204020204" charset="-122"/>
              <a:sym typeface="Arial" panose="020B0604020202020204"/>
            </a:endParaRPr>
          </a:p>
        </p:txBody>
      </p:sp>
      <p:sp>
        <p:nvSpPr>
          <p:cNvPr id="16" name="文本框 38"/>
          <p:cNvSpPr>
            <a:spLocks noChangeArrowheads="1"/>
          </p:cNvSpPr>
          <p:nvPr/>
        </p:nvSpPr>
        <p:spPr bwMode="auto">
          <a:xfrm>
            <a:off x="5975285" y="3970330"/>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bg1"/>
                </a:solidFill>
                <a:latin typeface="Arial" panose="020B0604020202020204"/>
                <a:ea typeface="微软雅黑" panose="020B0503020204020204" charset="-122"/>
                <a:sym typeface="Arial" panose="020B0604020202020204"/>
              </a:rPr>
              <a:t>视频</a:t>
            </a:r>
            <a:endParaRPr lang="en-US" altLang="zh-CN" b="1" dirty="0">
              <a:solidFill>
                <a:schemeClr val="bg1"/>
              </a:solidFill>
              <a:latin typeface="Arial" panose="020B0604020202020204"/>
              <a:ea typeface="微软雅黑" panose="020B0503020204020204" charset="-122"/>
              <a:sym typeface="Arial" panose="020B0604020202020204"/>
            </a:endParaRPr>
          </a:p>
          <a:p>
            <a:pPr algn="ctr"/>
            <a:r>
              <a:rPr lang="zh-CN" altLang="en-US" b="1" dirty="0">
                <a:solidFill>
                  <a:schemeClr val="bg1"/>
                </a:solidFill>
                <a:latin typeface="Arial" panose="020B0604020202020204"/>
                <a:ea typeface="微软雅黑" panose="020B0503020204020204" charset="-122"/>
                <a:sym typeface="Arial" panose="020B0604020202020204"/>
              </a:rPr>
              <a:t>营销</a:t>
            </a:r>
            <a:endParaRPr lang="id-ID" altLang="id-ID" b="1" noProof="1">
              <a:solidFill>
                <a:schemeClr val="bg1"/>
              </a:solidFill>
              <a:latin typeface="Arial" panose="020B0604020202020204"/>
              <a:ea typeface="微软雅黑" panose="020B0503020204020204" charset="-122"/>
              <a:sym typeface="Arial" panose="020B0604020202020204"/>
            </a:endParaRPr>
          </a:p>
        </p:txBody>
      </p:sp>
      <p:sp>
        <p:nvSpPr>
          <p:cNvPr id="17" name="文本框 39"/>
          <p:cNvSpPr>
            <a:spLocks noChangeArrowheads="1"/>
          </p:cNvSpPr>
          <p:nvPr/>
        </p:nvSpPr>
        <p:spPr bwMode="auto">
          <a:xfrm>
            <a:off x="6048385" y="5180199"/>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bg1"/>
                </a:solidFill>
                <a:latin typeface="Arial" panose="020B0604020202020204"/>
                <a:ea typeface="微软雅黑" panose="020B0503020204020204" charset="-122"/>
                <a:sym typeface="Arial" panose="020B0604020202020204"/>
              </a:rPr>
              <a:t>论坛</a:t>
            </a:r>
            <a:endParaRPr lang="en-US" altLang="zh-CN" b="1" dirty="0">
              <a:solidFill>
                <a:schemeClr val="bg1"/>
              </a:solidFill>
              <a:latin typeface="Arial" panose="020B0604020202020204"/>
              <a:ea typeface="微软雅黑" panose="020B0503020204020204" charset="-122"/>
              <a:sym typeface="Arial" panose="020B0604020202020204"/>
            </a:endParaRPr>
          </a:p>
          <a:p>
            <a:pPr algn="ctr"/>
            <a:r>
              <a:rPr lang="zh-CN" altLang="en-US" b="1" dirty="0">
                <a:solidFill>
                  <a:schemeClr val="bg1"/>
                </a:solidFill>
                <a:latin typeface="Arial" panose="020B0604020202020204"/>
                <a:ea typeface="微软雅黑" panose="020B0503020204020204" charset="-122"/>
                <a:sym typeface="Arial" panose="020B0604020202020204"/>
              </a:rPr>
              <a:t>传播</a:t>
            </a:r>
            <a:endParaRPr lang="id-ID" altLang="id-ID" b="1" noProof="1">
              <a:solidFill>
                <a:schemeClr val="bg1"/>
              </a:solidFill>
              <a:latin typeface="Arial" panose="020B0604020202020204"/>
              <a:ea typeface="微软雅黑" panose="020B0503020204020204" charset="-122"/>
              <a:sym typeface="Arial" panose="020B0604020202020204"/>
            </a:endParaRPr>
          </a:p>
        </p:txBody>
      </p:sp>
      <p:sp>
        <p:nvSpPr>
          <p:cNvPr id="18" name="Rektangel 76"/>
          <p:cNvSpPr>
            <a:spLocks noChangeArrowheads="1"/>
          </p:cNvSpPr>
          <p:nvPr/>
        </p:nvSpPr>
        <p:spPr bwMode="auto">
          <a:xfrm>
            <a:off x="7199323" y="1551125"/>
            <a:ext cx="2512500"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pPr>
              <a:lnSpc>
                <a:spcPct val="150000"/>
              </a:lnSpc>
              <a:spcAft>
                <a:spcPct val="40000"/>
              </a:spcAft>
              <a:buClr>
                <a:srgbClr val="292929"/>
              </a:buClr>
              <a:defRPr/>
            </a:pPr>
            <a:r>
              <a:rPr lang="zh-CN" altLang="en-US" sz="1400" dirty="0">
                <a:solidFill>
                  <a:schemeClr val="tx1">
                    <a:lumMod val="65000"/>
                    <a:lumOff val="35000"/>
                  </a:schemeClr>
                </a:solidFill>
                <a:latin typeface="Arial" panose="020B0604020202020204"/>
                <a:ea typeface="微软雅黑" panose="020B0503020204020204" charset="-122"/>
                <a:sym typeface="Arial" panose="020B0604020202020204"/>
              </a:rPr>
              <a:t>口碑传播优点</a:t>
            </a:r>
            <a:endParaRPr lang="en-US" altLang="zh-CN" sz="1400" dirty="0">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9" name="Rektangel 76"/>
          <p:cNvSpPr>
            <a:spLocks noChangeArrowheads="1"/>
          </p:cNvSpPr>
          <p:nvPr/>
        </p:nvSpPr>
        <p:spPr bwMode="auto">
          <a:xfrm>
            <a:off x="7234531" y="2699233"/>
            <a:ext cx="2512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r>
              <a:rPr lang="zh-CN" altLang="en-US" sz="1400" dirty="0">
                <a:solidFill>
                  <a:schemeClr val="tx1">
                    <a:lumMod val="65000"/>
                    <a:lumOff val="35000"/>
                  </a:schemeClr>
                </a:solidFill>
                <a:latin typeface="Arial" panose="020B0604020202020204"/>
                <a:ea typeface="微软雅黑" panose="020B0503020204020204" charset="-122"/>
                <a:sym typeface="Arial" panose="020B0604020202020204"/>
              </a:rPr>
              <a:t>自媒体传播</a:t>
            </a:r>
            <a:endParaRPr lang="id-ID" altLang="id-ID" sz="1000" noProof="1">
              <a:solidFill>
                <a:srgbClr val="3AB6AF"/>
              </a:solidFill>
              <a:latin typeface="Arial" panose="020B0604020202020204"/>
              <a:ea typeface="微软雅黑" panose="020B0503020204020204" charset="-122"/>
              <a:sym typeface="Arial" panose="020B0604020202020204"/>
            </a:endParaRPr>
          </a:p>
        </p:txBody>
      </p:sp>
      <p:sp>
        <p:nvSpPr>
          <p:cNvPr id="20" name="矩形 19"/>
          <p:cNvSpPr/>
          <p:nvPr/>
        </p:nvSpPr>
        <p:spPr>
          <a:xfrm>
            <a:off x="7199323" y="1905808"/>
            <a:ext cx="2841052" cy="261610"/>
          </a:xfrm>
          <a:prstGeom prst="rect">
            <a:avLst/>
          </a:prstGeom>
        </p:spPr>
        <p:txBody>
          <a:bodyPr wrap="square">
            <a:spAutoFit/>
          </a:bodyPr>
          <a:lstStyle/>
          <a:p>
            <a:pPr>
              <a:defRPr/>
            </a:pPr>
            <a:r>
              <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rPr>
              <a:t>可信性非常高、传播成本低、具有团体性</a:t>
            </a:r>
            <a:endPar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1" name="矩形 20"/>
          <p:cNvSpPr/>
          <p:nvPr/>
        </p:nvSpPr>
        <p:spPr>
          <a:xfrm>
            <a:off x="7234530" y="2930014"/>
            <a:ext cx="3867810" cy="600164"/>
          </a:xfrm>
          <a:prstGeom prst="rect">
            <a:avLst/>
          </a:prstGeom>
        </p:spPr>
        <p:txBody>
          <a:bodyPr wrap="square">
            <a:spAutoFit/>
          </a:bodyPr>
          <a:lstStyle/>
          <a:p>
            <a:pPr>
              <a:defRPr/>
            </a:pPr>
            <a:r>
              <a:rPr lang="zh-CN" altLang="zh-CN" sz="1100" dirty="0">
                <a:solidFill>
                  <a:schemeClr val="tx1">
                    <a:lumMod val="65000"/>
                    <a:lumOff val="35000"/>
                  </a:schemeClr>
                </a:solidFill>
                <a:latin typeface="Arial" panose="020B0604020202020204"/>
                <a:ea typeface="微软雅黑" panose="020B0503020204020204" charset="-122"/>
                <a:sym typeface="Arial" panose="020B0604020202020204"/>
              </a:rPr>
              <a:t>帮助品牌零成本获得搜索引擎的排位，达到宣传的目的。互动传播性强</a:t>
            </a:r>
            <a:r>
              <a:rPr lang="en-US" altLang="zh-CN" sz="1100" dirty="0">
                <a:solidFill>
                  <a:schemeClr val="tx1">
                    <a:lumMod val="65000"/>
                    <a:lumOff val="35000"/>
                  </a:schemeClr>
                </a:solidFill>
                <a:latin typeface="Arial" panose="020B0604020202020204"/>
                <a:ea typeface="微软雅黑" panose="020B0503020204020204" charset="-122"/>
                <a:sym typeface="Arial" panose="020B0604020202020204"/>
              </a:rPr>
              <a:t>,</a:t>
            </a:r>
            <a:r>
              <a:rPr lang="zh-CN" altLang="zh-CN" sz="1100" dirty="0">
                <a:solidFill>
                  <a:schemeClr val="tx1">
                    <a:lumMod val="65000"/>
                    <a:lumOff val="35000"/>
                  </a:schemeClr>
                </a:solidFill>
                <a:latin typeface="Arial" panose="020B0604020202020204"/>
                <a:ea typeface="微软雅黑" panose="020B0503020204020204" charset="-122"/>
                <a:sym typeface="Arial" panose="020B0604020202020204"/>
              </a:rPr>
              <a:t> 效应好 </a:t>
            </a:r>
            <a:r>
              <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rPr>
              <a:t>，传播成本低</a:t>
            </a:r>
            <a:r>
              <a:rPr lang="zh-CN" altLang="zh-CN" sz="1100" dirty="0">
                <a:solidFill>
                  <a:schemeClr val="tx1">
                    <a:lumMod val="65000"/>
                    <a:lumOff val="35000"/>
                  </a:schemeClr>
                </a:solidFill>
                <a:latin typeface="Arial" panose="020B0604020202020204"/>
                <a:ea typeface="微软雅黑" panose="020B0503020204020204" charset="-122"/>
                <a:sym typeface="Arial" panose="020B0604020202020204"/>
              </a:rPr>
              <a:t>每一位看到的人都是潜在的消费者。</a:t>
            </a:r>
            <a:endParaRPr lang="zh-CN" altLang="zh-CN" sz="1100" dirty="0">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2" name="Rektangel 76"/>
          <p:cNvSpPr>
            <a:spLocks noChangeArrowheads="1"/>
          </p:cNvSpPr>
          <p:nvPr/>
        </p:nvSpPr>
        <p:spPr bwMode="auto">
          <a:xfrm>
            <a:off x="7199323" y="3885256"/>
            <a:ext cx="2663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r>
              <a:rPr lang="zh-CN" altLang="en-US" sz="1400" dirty="0">
                <a:solidFill>
                  <a:schemeClr val="tx1">
                    <a:lumMod val="65000"/>
                    <a:lumOff val="35000"/>
                  </a:schemeClr>
                </a:solidFill>
                <a:latin typeface="Arial" panose="020B0604020202020204"/>
                <a:ea typeface="微软雅黑" panose="020B0503020204020204" charset="-122"/>
                <a:sym typeface="Arial" panose="020B0604020202020204"/>
              </a:rPr>
              <a:t>视频营销</a:t>
            </a:r>
            <a:endParaRPr lang="id-ID" altLang="id-ID" sz="1400" noProof="1">
              <a:solidFill>
                <a:srgbClr val="3AB6AF"/>
              </a:solidFill>
              <a:latin typeface="Arial" panose="020B0604020202020204"/>
              <a:ea typeface="微软雅黑" panose="020B0503020204020204" charset="-122"/>
              <a:sym typeface="Arial" panose="020B0604020202020204"/>
            </a:endParaRPr>
          </a:p>
        </p:txBody>
      </p:sp>
      <p:sp>
        <p:nvSpPr>
          <p:cNvPr id="23" name="Rektangel 76"/>
          <p:cNvSpPr>
            <a:spLocks noChangeArrowheads="1"/>
          </p:cNvSpPr>
          <p:nvPr/>
        </p:nvSpPr>
        <p:spPr bwMode="auto">
          <a:xfrm>
            <a:off x="7234530" y="4972751"/>
            <a:ext cx="2663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Compressed" pitchFamily="64" charset="0"/>
                <a:ea typeface="MS PGothic" panose="020B0600070205080204" pitchFamily="34" charset="-128"/>
              </a:defRPr>
            </a:lvl1pPr>
            <a:lvl2pPr marL="37931725" indent="-37474525">
              <a:defRPr sz="2400" b="1">
                <a:solidFill>
                  <a:schemeClr val="tx1"/>
                </a:solidFill>
                <a:latin typeface="Helvetica-Compressed" pitchFamily="64" charset="0"/>
                <a:ea typeface="MS PGothic" panose="020B0600070205080204" pitchFamily="34" charset="-128"/>
              </a:defRPr>
            </a:lvl2pPr>
            <a:lvl3pPr>
              <a:defRPr sz="2400" b="1">
                <a:solidFill>
                  <a:schemeClr val="tx1"/>
                </a:solidFill>
                <a:latin typeface="Helvetica-Compressed" pitchFamily="64" charset="0"/>
                <a:ea typeface="MS PGothic" panose="020B0600070205080204" pitchFamily="34" charset="-128"/>
              </a:defRPr>
            </a:lvl3pPr>
            <a:lvl4pPr>
              <a:defRPr sz="2400" b="1">
                <a:solidFill>
                  <a:schemeClr val="tx1"/>
                </a:solidFill>
                <a:latin typeface="Helvetica-Compressed" pitchFamily="64" charset="0"/>
                <a:ea typeface="MS PGothic" panose="020B0600070205080204" pitchFamily="34" charset="-128"/>
              </a:defRPr>
            </a:lvl4pPr>
            <a:lvl5pPr>
              <a:defRPr sz="2400" b="1">
                <a:solidFill>
                  <a:schemeClr val="tx1"/>
                </a:solidFill>
                <a:latin typeface="Helvetica-Compressed" pitchFamily="64" charset="0"/>
                <a:ea typeface="MS PGothic"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MS PGothic" panose="020B0600070205080204" pitchFamily="34" charset="-128"/>
              </a:defRPr>
            </a:lvl9pPr>
          </a:lstStyle>
          <a:p>
            <a:r>
              <a:rPr lang="zh-CN" altLang="en-US" sz="1400" dirty="0">
                <a:solidFill>
                  <a:schemeClr val="tx1">
                    <a:lumMod val="65000"/>
                    <a:lumOff val="35000"/>
                  </a:schemeClr>
                </a:solidFill>
                <a:latin typeface="Arial" panose="020B0604020202020204"/>
                <a:ea typeface="微软雅黑" panose="020B0503020204020204" charset="-122"/>
                <a:sym typeface="Arial" panose="020B0604020202020204"/>
              </a:rPr>
              <a:t>论坛传播</a:t>
            </a:r>
            <a:endParaRPr lang="id-ID" altLang="id-ID" sz="1400" noProof="1">
              <a:solidFill>
                <a:schemeClr val="bg1">
                  <a:lumMod val="50000"/>
                </a:schemeClr>
              </a:solidFill>
              <a:latin typeface="Arial" panose="020B0604020202020204"/>
              <a:ea typeface="微软雅黑" panose="020B0503020204020204" charset="-122"/>
              <a:sym typeface="Arial" panose="020B0604020202020204"/>
            </a:endParaRPr>
          </a:p>
        </p:txBody>
      </p:sp>
      <p:sp>
        <p:nvSpPr>
          <p:cNvPr id="24" name="矩形 23"/>
          <p:cNvSpPr/>
          <p:nvPr/>
        </p:nvSpPr>
        <p:spPr>
          <a:xfrm>
            <a:off x="7195675" y="4167572"/>
            <a:ext cx="2841052" cy="600164"/>
          </a:xfrm>
          <a:prstGeom prst="rect">
            <a:avLst/>
          </a:prstGeom>
        </p:spPr>
        <p:txBody>
          <a:bodyPr wrap="square">
            <a:spAutoFit/>
          </a:bodyPr>
          <a:lstStyle/>
          <a:p>
            <a:pPr>
              <a:defRPr/>
            </a:pPr>
            <a:r>
              <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rPr>
              <a:t>具有感染力强、形式内容多样、肆意创意、互动性、主动传播性、传播速度快、成本低廉优点</a:t>
            </a:r>
            <a:endPar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5" name="矩形 24"/>
          <p:cNvSpPr/>
          <p:nvPr/>
        </p:nvSpPr>
        <p:spPr>
          <a:xfrm>
            <a:off x="7240022" y="5246659"/>
            <a:ext cx="2841052" cy="600164"/>
          </a:xfrm>
          <a:prstGeom prst="rect">
            <a:avLst/>
          </a:prstGeom>
        </p:spPr>
        <p:txBody>
          <a:bodyPr wrap="square">
            <a:spAutoFit/>
          </a:bodyPr>
          <a:lstStyle/>
          <a:p>
            <a:pPr>
              <a:defRPr/>
            </a:pPr>
            <a:r>
              <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rPr>
              <a:t>参与论坛讨论，巧妙发布产品宣传贴</a:t>
            </a:r>
            <a:endPar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endParaRPr>
          </a:p>
          <a:p>
            <a:pPr>
              <a:defRPr/>
            </a:pPr>
            <a:r>
              <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rPr>
              <a:t>从而让目标客户更加深刻地了解产品和服务。最终达到品牌宣传、加深市场认知度的目的。</a:t>
            </a:r>
            <a:endParaRPr lang="zh-CN" altLang="en-US" sz="1100" dirty="0">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6" name="任意多边形 523"/>
          <p:cNvSpPr/>
          <p:nvPr/>
        </p:nvSpPr>
        <p:spPr>
          <a:xfrm>
            <a:off x="1122802" y="2533306"/>
            <a:ext cx="2448615" cy="2285371"/>
          </a:xfrm>
          <a:custGeom>
            <a:avLst/>
            <a:gdLst/>
            <a:ahLst/>
            <a:cxnLst/>
            <a:rect l="l" t="t" r="r" b="b"/>
            <a:pathLst>
              <a:path w="275545" h="257175">
                <a:moveTo>
                  <a:pt x="86395" y="137773"/>
                </a:moveTo>
                <a:cubicBezTo>
                  <a:pt x="87352" y="137773"/>
                  <a:pt x="89409" y="138801"/>
                  <a:pt x="92566" y="140858"/>
                </a:cubicBezTo>
                <a:cubicBezTo>
                  <a:pt x="95723" y="142915"/>
                  <a:pt x="99215" y="145211"/>
                  <a:pt x="103042" y="147747"/>
                </a:cubicBezTo>
                <a:cubicBezTo>
                  <a:pt x="106869" y="150282"/>
                  <a:pt x="111988" y="152578"/>
                  <a:pt x="118398" y="154635"/>
                </a:cubicBezTo>
                <a:cubicBezTo>
                  <a:pt x="124808" y="156693"/>
                  <a:pt x="131267" y="157721"/>
                  <a:pt x="137772" y="157721"/>
                </a:cubicBezTo>
                <a:cubicBezTo>
                  <a:pt x="144278" y="157721"/>
                  <a:pt x="150736" y="156693"/>
                  <a:pt x="157147" y="154635"/>
                </a:cubicBezTo>
                <a:cubicBezTo>
                  <a:pt x="163557" y="152578"/>
                  <a:pt x="168676" y="150282"/>
                  <a:pt x="172503" y="147747"/>
                </a:cubicBezTo>
                <a:cubicBezTo>
                  <a:pt x="176330" y="145211"/>
                  <a:pt x="179822" y="142915"/>
                  <a:pt x="182979" y="140858"/>
                </a:cubicBezTo>
                <a:cubicBezTo>
                  <a:pt x="186136" y="138801"/>
                  <a:pt x="188193" y="137773"/>
                  <a:pt x="189150" y="137773"/>
                </a:cubicBezTo>
                <a:cubicBezTo>
                  <a:pt x="194986" y="137773"/>
                  <a:pt x="200320" y="138729"/>
                  <a:pt x="205152" y="140643"/>
                </a:cubicBezTo>
                <a:cubicBezTo>
                  <a:pt x="209983" y="142557"/>
                  <a:pt x="214073" y="145116"/>
                  <a:pt x="217422" y="148321"/>
                </a:cubicBezTo>
                <a:cubicBezTo>
                  <a:pt x="220771" y="151526"/>
                  <a:pt x="223737" y="155401"/>
                  <a:pt x="226320" y="159945"/>
                </a:cubicBezTo>
                <a:cubicBezTo>
                  <a:pt x="228903" y="164490"/>
                  <a:pt x="230960" y="169154"/>
                  <a:pt x="232491" y="173938"/>
                </a:cubicBezTo>
                <a:cubicBezTo>
                  <a:pt x="234022" y="178722"/>
                  <a:pt x="235289" y="183912"/>
                  <a:pt x="236294" y="189509"/>
                </a:cubicBezTo>
                <a:cubicBezTo>
                  <a:pt x="237299" y="195106"/>
                  <a:pt x="237968" y="200320"/>
                  <a:pt x="238303" y="205152"/>
                </a:cubicBezTo>
                <a:cubicBezTo>
                  <a:pt x="238638" y="209984"/>
                  <a:pt x="238805" y="214935"/>
                  <a:pt x="238805" y="220006"/>
                </a:cubicBezTo>
                <a:cubicBezTo>
                  <a:pt x="238805" y="231487"/>
                  <a:pt x="235313" y="240552"/>
                  <a:pt x="228329" y="247201"/>
                </a:cubicBezTo>
                <a:cubicBezTo>
                  <a:pt x="221345" y="253851"/>
                  <a:pt x="212064" y="257175"/>
                  <a:pt x="200488" y="257175"/>
                </a:cubicBezTo>
                <a:lnTo>
                  <a:pt x="75057" y="257175"/>
                </a:lnTo>
                <a:cubicBezTo>
                  <a:pt x="63481" y="257175"/>
                  <a:pt x="54200" y="253851"/>
                  <a:pt x="47216" y="247201"/>
                </a:cubicBezTo>
                <a:cubicBezTo>
                  <a:pt x="40232" y="240552"/>
                  <a:pt x="36739" y="231487"/>
                  <a:pt x="36739" y="220006"/>
                </a:cubicBezTo>
                <a:cubicBezTo>
                  <a:pt x="36739" y="214935"/>
                  <a:pt x="36907" y="209984"/>
                  <a:pt x="37242" y="205152"/>
                </a:cubicBezTo>
                <a:cubicBezTo>
                  <a:pt x="37577" y="200320"/>
                  <a:pt x="38246" y="195106"/>
                  <a:pt x="39251" y="189509"/>
                </a:cubicBezTo>
                <a:cubicBezTo>
                  <a:pt x="40255" y="183912"/>
                  <a:pt x="41523" y="178722"/>
                  <a:pt x="43054" y="173938"/>
                </a:cubicBezTo>
                <a:cubicBezTo>
                  <a:pt x="44585" y="169154"/>
                  <a:pt x="46642" y="164490"/>
                  <a:pt x="49225" y="159945"/>
                </a:cubicBezTo>
                <a:cubicBezTo>
                  <a:pt x="51808" y="155401"/>
                  <a:pt x="54774" y="151526"/>
                  <a:pt x="58123" y="148321"/>
                </a:cubicBezTo>
                <a:cubicBezTo>
                  <a:pt x="61471" y="145116"/>
                  <a:pt x="65562" y="142557"/>
                  <a:pt x="70393" y="140643"/>
                </a:cubicBezTo>
                <a:cubicBezTo>
                  <a:pt x="75225" y="138729"/>
                  <a:pt x="80559" y="137773"/>
                  <a:pt x="86395" y="137773"/>
                </a:cubicBezTo>
                <a:close/>
                <a:moveTo>
                  <a:pt x="257749" y="73479"/>
                </a:moveTo>
                <a:cubicBezTo>
                  <a:pt x="269613" y="73479"/>
                  <a:pt x="275545" y="90366"/>
                  <a:pt x="275545" y="124139"/>
                </a:cubicBezTo>
                <a:cubicBezTo>
                  <a:pt x="275545" y="131602"/>
                  <a:pt x="272866" y="137270"/>
                  <a:pt x="267508" y="141145"/>
                </a:cubicBezTo>
                <a:cubicBezTo>
                  <a:pt x="262150" y="145020"/>
                  <a:pt x="255549" y="146958"/>
                  <a:pt x="247703" y="146958"/>
                </a:cubicBezTo>
                <a:lnTo>
                  <a:pt x="228473" y="146958"/>
                </a:lnTo>
                <a:cubicBezTo>
                  <a:pt x="218618" y="135190"/>
                  <a:pt x="205941" y="129066"/>
                  <a:pt x="190442" y="128588"/>
                </a:cubicBezTo>
                <a:cubicBezTo>
                  <a:pt x="198191" y="117394"/>
                  <a:pt x="202066" y="105147"/>
                  <a:pt x="202066" y="91849"/>
                </a:cubicBezTo>
                <a:cubicBezTo>
                  <a:pt x="202066" y="89074"/>
                  <a:pt x="201827" y="85917"/>
                  <a:pt x="201349" y="82377"/>
                </a:cubicBezTo>
                <a:cubicBezTo>
                  <a:pt x="207663" y="84577"/>
                  <a:pt x="214026" y="85678"/>
                  <a:pt x="220436" y="85678"/>
                </a:cubicBezTo>
                <a:cubicBezTo>
                  <a:pt x="226081" y="85678"/>
                  <a:pt x="231773" y="84649"/>
                  <a:pt x="237514" y="82592"/>
                </a:cubicBezTo>
                <a:cubicBezTo>
                  <a:pt x="243254" y="80535"/>
                  <a:pt x="247919" y="78502"/>
                  <a:pt x="251506" y="76493"/>
                </a:cubicBezTo>
                <a:cubicBezTo>
                  <a:pt x="255094" y="74484"/>
                  <a:pt x="257175" y="73479"/>
                  <a:pt x="257749" y="73479"/>
                </a:cubicBezTo>
                <a:close/>
                <a:moveTo>
                  <a:pt x="17796" y="73479"/>
                </a:moveTo>
                <a:cubicBezTo>
                  <a:pt x="18370" y="73479"/>
                  <a:pt x="20451" y="74484"/>
                  <a:pt x="24039" y="76493"/>
                </a:cubicBezTo>
                <a:cubicBezTo>
                  <a:pt x="27626" y="78502"/>
                  <a:pt x="32291" y="80535"/>
                  <a:pt x="38031" y="82592"/>
                </a:cubicBezTo>
                <a:cubicBezTo>
                  <a:pt x="43772" y="84649"/>
                  <a:pt x="49464" y="85678"/>
                  <a:pt x="55109" y="85678"/>
                </a:cubicBezTo>
                <a:cubicBezTo>
                  <a:pt x="61519" y="85678"/>
                  <a:pt x="67882" y="84577"/>
                  <a:pt x="74196" y="82377"/>
                </a:cubicBezTo>
                <a:cubicBezTo>
                  <a:pt x="73718" y="85917"/>
                  <a:pt x="73479" y="89074"/>
                  <a:pt x="73479" y="91849"/>
                </a:cubicBezTo>
                <a:cubicBezTo>
                  <a:pt x="73479" y="105147"/>
                  <a:pt x="77354" y="117394"/>
                  <a:pt x="85103" y="128588"/>
                </a:cubicBezTo>
                <a:cubicBezTo>
                  <a:pt x="69604" y="129066"/>
                  <a:pt x="56927" y="135190"/>
                  <a:pt x="47072" y="146958"/>
                </a:cubicBezTo>
                <a:lnTo>
                  <a:pt x="27842" y="146958"/>
                </a:lnTo>
                <a:cubicBezTo>
                  <a:pt x="19996" y="146958"/>
                  <a:pt x="13395" y="145020"/>
                  <a:pt x="8037" y="141145"/>
                </a:cubicBezTo>
                <a:cubicBezTo>
                  <a:pt x="2679" y="137270"/>
                  <a:pt x="0" y="131602"/>
                  <a:pt x="0" y="124139"/>
                </a:cubicBezTo>
                <a:cubicBezTo>
                  <a:pt x="0" y="90366"/>
                  <a:pt x="5932" y="73479"/>
                  <a:pt x="17796" y="73479"/>
                </a:cubicBezTo>
                <a:close/>
                <a:moveTo>
                  <a:pt x="137772" y="36740"/>
                </a:moveTo>
                <a:cubicBezTo>
                  <a:pt x="152985" y="36740"/>
                  <a:pt x="165973" y="42121"/>
                  <a:pt x="176736" y="52885"/>
                </a:cubicBezTo>
                <a:cubicBezTo>
                  <a:pt x="187500" y="63648"/>
                  <a:pt x="192881" y="76636"/>
                  <a:pt x="192881" y="91849"/>
                </a:cubicBezTo>
                <a:cubicBezTo>
                  <a:pt x="192881" y="107061"/>
                  <a:pt x="187500" y="120049"/>
                  <a:pt x="176736" y="130812"/>
                </a:cubicBezTo>
                <a:cubicBezTo>
                  <a:pt x="165973" y="141576"/>
                  <a:pt x="152985" y="146958"/>
                  <a:pt x="137772" y="146958"/>
                </a:cubicBezTo>
                <a:cubicBezTo>
                  <a:pt x="122560" y="146958"/>
                  <a:pt x="109572" y="141576"/>
                  <a:pt x="98809" y="130812"/>
                </a:cubicBezTo>
                <a:cubicBezTo>
                  <a:pt x="88045" y="120049"/>
                  <a:pt x="82664" y="107061"/>
                  <a:pt x="82664" y="91849"/>
                </a:cubicBezTo>
                <a:cubicBezTo>
                  <a:pt x="82664" y="76636"/>
                  <a:pt x="88045" y="63648"/>
                  <a:pt x="98809" y="52885"/>
                </a:cubicBezTo>
                <a:cubicBezTo>
                  <a:pt x="109572" y="42121"/>
                  <a:pt x="122560" y="36740"/>
                  <a:pt x="137772" y="36740"/>
                </a:cubicBezTo>
                <a:close/>
                <a:moveTo>
                  <a:pt x="220436" y="0"/>
                </a:moveTo>
                <a:cubicBezTo>
                  <a:pt x="230577" y="0"/>
                  <a:pt x="239236" y="3588"/>
                  <a:pt x="246412" y="10764"/>
                </a:cubicBezTo>
                <a:cubicBezTo>
                  <a:pt x="253587" y="17940"/>
                  <a:pt x="257175" y="26598"/>
                  <a:pt x="257175" y="36740"/>
                </a:cubicBezTo>
                <a:cubicBezTo>
                  <a:pt x="257175" y="46881"/>
                  <a:pt x="253587" y="55540"/>
                  <a:pt x="246412" y="62716"/>
                </a:cubicBezTo>
                <a:cubicBezTo>
                  <a:pt x="239236" y="69891"/>
                  <a:pt x="230577" y="73479"/>
                  <a:pt x="220436" y="73479"/>
                </a:cubicBezTo>
                <a:cubicBezTo>
                  <a:pt x="210294" y="73479"/>
                  <a:pt x="201636" y="69891"/>
                  <a:pt x="194460" y="62716"/>
                </a:cubicBezTo>
                <a:cubicBezTo>
                  <a:pt x="187284" y="55540"/>
                  <a:pt x="183697" y="46881"/>
                  <a:pt x="183697" y="36740"/>
                </a:cubicBezTo>
                <a:cubicBezTo>
                  <a:pt x="183697" y="26598"/>
                  <a:pt x="187284" y="17940"/>
                  <a:pt x="194460" y="10764"/>
                </a:cubicBezTo>
                <a:cubicBezTo>
                  <a:pt x="201636" y="3588"/>
                  <a:pt x="210294" y="0"/>
                  <a:pt x="220436" y="0"/>
                </a:cubicBezTo>
                <a:close/>
                <a:moveTo>
                  <a:pt x="55109" y="0"/>
                </a:moveTo>
                <a:cubicBezTo>
                  <a:pt x="65251" y="0"/>
                  <a:pt x="73909" y="3588"/>
                  <a:pt x="81085" y="10764"/>
                </a:cubicBezTo>
                <a:cubicBezTo>
                  <a:pt x="88261" y="17940"/>
                  <a:pt x="91848" y="26598"/>
                  <a:pt x="91848" y="36740"/>
                </a:cubicBezTo>
                <a:cubicBezTo>
                  <a:pt x="91848" y="46881"/>
                  <a:pt x="88261" y="55540"/>
                  <a:pt x="81085" y="62716"/>
                </a:cubicBezTo>
                <a:cubicBezTo>
                  <a:pt x="73909" y="69891"/>
                  <a:pt x="65251" y="73479"/>
                  <a:pt x="55109" y="73479"/>
                </a:cubicBezTo>
                <a:cubicBezTo>
                  <a:pt x="44967" y="73479"/>
                  <a:pt x="36309" y="69891"/>
                  <a:pt x="29133" y="62716"/>
                </a:cubicBezTo>
                <a:cubicBezTo>
                  <a:pt x="21958" y="55540"/>
                  <a:pt x="18370" y="46881"/>
                  <a:pt x="18370" y="36740"/>
                </a:cubicBezTo>
                <a:cubicBezTo>
                  <a:pt x="18370" y="26598"/>
                  <a:pt x="21958" y="17940"/>
                  <a:pt x="29133" y="10764"/>
                </a:cubicBezTo>
                <a:cubicBezTo>
                  <a:pt x="36309" y="3588"/>
                  <a:pt x="44967" y="0"/>
                  <a:pt x="55109" y="0"/>
                </a:cubicBezTo>
                <a:close/>
              </a:path>
            </a:pathLst>
          </a:custGeom>
          <a:solidFill>
            <a:srgbClr val="C806B4"/>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stCondLst>
                                            <p:cond delay="0"/>
                                          </p:stCondLst>
                                        </p:cTn>
                                        <p:tgtEl>
                                          <p:spTgt spid="6"/>
                                        </p:tgtEl>
                                        <p:attrNameLst>
                                          <p:attrName>ppt_x</p:attrName>
                                        </p:attrNameLst>
                                      </p:cBhvr>
                                      <p:tavLst>
                                        <p:tav tm="0">
                                          <p:val>
                                            <p:strVal val="0-#ppt_w/2"/>
                                          </p:val>
                                        </p:tav>
                                        <p:tav tm="100000">
                                          <p:val>
                                            <p:strVal val="#ppt_x"/>
                                          </p:val>
                                        </p:tav>
                                      </p:tavLst>
                                    </p:anim>
                                    <p:anim calcmode="lin" valueType="num">
                                      <p:cBhvr additive="base">
                                        <p:cTn id="17" dur="1000" fill="hold">
                                          <p:stCondLst>
                                            <p:cond delay="0"/>
                                          </p:stCondLst>
                                        </p:cTn>
                                        <p:tgtEl>
                                          <p:spTgt spid="6"/>
                                        </p:tgtEl>
                                        <p:attrNameLst>
                                          <p:attrName>ppt_y</p:attrName>
                                        </p:attrNameLst>
                                      </p:cBhvr>
                                      <p:tavLst>
                                        <p:tav tm="0">
                                          <p:val>
                                            <p:strVal val="#ppt_y+0.030"/>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stCondLst>
                                            <p:cond delay="0"/>
                                          </p:stCondLst>
                                        </p:cTn>
                                        <p:tgtEl>
                                          <p:spTgt spid="7"/>
                                        </p:tgtEl>
                                        <p:attrNameLst>
                                          <p:attrName>ppt_x</p:attrName>
                                        </p:attrNameLst>
                                      </p:cBhvr>
                                      <p:tavLst>
                                        <p:tav tm="0">
                                          <p:val>
                                            <p:strVal val="0-#ppt_w/2"/>
                                          </p:val>
                                        </p:tav>
                                        <p:tav tm="100000">
                                          <p:val>
                                            <p:strVal val="#ppt_x"/>
                                          </p:val>
                                        </p:tav>
                                      </p:tavLst>
                                    </p:anim>
                                    <p:anim calcmode="lin" valueType="num">
                                      <p:cBhvr additive="base">
                                        <p:cTn id="21" dur="1000" fill="hold">
                                          <p:stCondLst>
                                            <p:cond delay="0"/>
                                          </p:stCondLst>
                                        </p:cTn>
                                        <p:tgtEl>
                                          <p:spTgt spid="7"/>
                                        </p:tgtEl>
                                        <p:attrNameLst>
                                          <p:attrName>ppt_y</p:attrName>
                                        </p:attrNameLst>
                                      </p:cBhvr>
                                      <p:tavLst>
                                        <p:tav tm="0">
                                          <p:val>
                                            <p:strVal val="#ppt_y+0.536"/>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stCondLst>
                                            <p:cond delay="0"/>
                                          </p:stCondLst>
                                        </p:cTn>
                                        <p:tgtEl>
                                          <p:spTgt spid="8"/>
                                        </p:tgtEl>
                                        <p:attrNameLst>
                                          <p:attrName>ppt_x</p:attrName>
                                        </p:attrNameLst>
                                      </p:cBhvr>
                                      <p:tavLst>
                                        <p:tav tm="0">
                                          <p:val>
                                            <p:strVal val="#ppt_x-0.368"/>
                                          </p:val>
                                        </p:tav>
                                        <p:tav tm="100000">
                                          <p:val>
                                            <p:strVal val="#ppt_x"/>
                                          </p:val>
                                        </p:tav>
                                      </p:tavLst>
                                    </p:anim>
                                    <p:anim calcmode="lin" valueType="num">
                                      <p:cBhvr additive="base">
                                        <p:cTn id="25" dur="1000" fill="hold">
                                          <p:stCondLst>
                                            <p:cond delay="0"/>
                                          </p:stCondLst>
                                        </p:cTn>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stCondLst>
                                            <p:cond delay="0"/>
                                          </p:stCondLst>
                                        </p:cTn>
                                        <p:tgtEl>
                                          <p:spTgt spid="9"/>
                                        </p:tgtEl>
                                        <p:attrNameLst>
                                          <p:attrName>ppt_x</p:attrName>
                                        </p:attrNameLst>
                                      </p:cBhvr>
                                      <p:tavLst>
                                        <p:tav tm="0">
                                          <p:val>
                                            <p:strVal val="#ppt_x-0.019"/>
                                          </p:val>
                                        </p:tav>
                                        <p:tav tm="100000">
                                          <p:val>
                                            <p:strVal val="#ppt_x"/>
                                          </p:val>
                                        </p:tav>
                                      </p:tavLst>
                                    </p:anim>
                                    <p:anim calcmode="lin" valueType="num">
                                      <p:cBhvr additive="base">
                                        <p:cTn id="29" dur="1000" fill="hold">
                                          <p:stCondLst>
                                            <p:cond delay="0"/>
                                          </p:stCondLst>
                                        </p:cTn>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stCondLst>
                                            <p:cond delay="0"/>
                                          </p:stCondLst>
                                        </p:cTn>
                                        <p:tgtEl>
                                          <p:spTgt spid="10"/>
                                        </p:tgtEl>
                                        <p:attrNameLst>
                                          <p:attrName>ppt_x</p:attrName>
                                        </p:attrNameLst>
                                      </p:cBhvr>
                                      <p:tavLst>
                                        <p:tav tm="0">
                                          <p:val>
                                            <p:strVal val="#ppt_x-0.201"/>
                                          </p:val>
                                        </p:tav>
                                        <p:tav tm="100000">
                                          <p:val>
                                            <p:strVal val="#ppt_x"/>
                                          </p:val>
                                        </p:tav>
                                      </p:tavLst>
                                    </p:anim>
                                    <p:anim calcmode="lin" valueType="num">
                                      <p:cBhvr additive="base">
                                        <p:cTn id="33" dur="1000" fill="hold">
                                          <p:stCondLst>
                                            <p:cond delay="0"/>
                                          </p:stCondLst>
                                        </p:cTn>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stCondLst>
                                            <p:cond delay="0"/>
                                          </p:stCondLst>
                                        </p:cTn>
                                        <p:tgtEl>
                                          <p:spTgt spid="11"/>
                                        </p:tgtEl>
                                        <p:attrNameLst>
                                          <p:attrName>ppt_x</p:attrName>
                                        </p:attrNameLst>
                                      </p:cBhvr>
                                      <p:tavLst>
                                        <p:tav tm="0">
                                          <p:val>
                                            <p:strVal val="#ppt_x-0.006"/>
                                          </p:val>
                                        </p:tav>
                                        <p:tav tm="100000">
                                          <p:val>
                                            <p:strVal val="#ppt_x"/>
                                          </p:val>
                                        </p:tav>
                                      </p:tavLst>
                                    </p:anim>
                                    <p:anim calcmode="lin" valueType="num">
                                      <p:cBhvr additive="base">
                                        <p:cTn id="37" dur="1000" fill="hold">
                                          <p:stCondLst>
                                            <p:cond delay="0"/>
                                          </p:stCondLst>
                                        </p:cTn>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1000" fill="hold">
                                          <p:stCondLst>
                                            <p:cond delay="0"/>
                                          </p:stCondLst>
                                        </p:cTn>
                                        <p:tgtEl>
                                          <p:spTgt spid="12"/>
                                        </p:tgtEl>
                                        <p:attrNameLst>
                                          <p:attrName>ppt_x</p:attrName>
                                        </p:attrNameLst>
                                      </p:cBhvr>
                                      <p:tavLst>
                                        <p:tav tm="0">
                                          <p:val>
                                            <p:strVal val="0-#ppt_w/2"/>
                                          </p:val>
                                        </p:tav>
                                        <p:tav tm="100000">
                                          <p:val>
                                            <p:strVal val="#ppt_x"/>
                                          </p:val>
                                        </p:tav>
                                      </p:tavLst>
                                    </p:anim>
                                    <p:anim calcmode="lin" valueType="num">
                                      <p:cBhvr additive="base">
                                        <p:cTn id="41" dur="1000" fill="hold">
                                          <p:stCondLst>
                                            <p:cond delay="0"/>
                                          </p:stCondLst>
                                        </p:cTn>
                                        <p:tgtEl>
                                          <p:spTgt spid="12"/>
                                        </p:tgtEl>
                                        <p:attrNameLst>
                                          <p:attrName>ppt_y</p:attrName>
                                        </p:attrNameLst>
                                      </p:cBhvr>
                                      <p:tavLst>
                                        <p:tav tm="0">
                                          <p:val>
                                            <p:strVal val="#ppt_y-0.266"/>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1000" fill="hold">
                                          <p:stCondLst>
                                            <p:cond delay="0"/>
                                          </p:stCondLst>
                                        </p:cTn>
                                        <p:tgtEl>
                                          <p:spTgt spid="13"/>
                                        </p:tgtEl>
                                        <p:attrNameLst>
                                          <p:attrName>ppt_x</p:attrName>
                                        </p:attrNameLst>
                                      </p:cBhvr>
                                      <p:tavLst>
                                        <p:tav tm="0">
                                          <p:val>
                                            <p:strVal val="#ppt_x-0.011"/>
                                          </p:val>
                                        </p:tav>
                                        <p:tav tm="100000">
                                          <p:val>
                                            <p:strVal val="#ppt_x"/>
                                          </p:val>
                                        </p:tav>
                                      </p:tavLst>
                                    </p:anim>
                                    <p:anim calcmode="lin" valueType="num">
                                      <p:cBhvr additive="base">
                                        <p:cTn id="45" dur="1000" fill="hold">
                                          <p:stCondLst>
                                            <p:cond delay="0"/>
                                          </p:stCondLst>
                                        </p:cTn>
                                        <p:tgtEl>
                                          <p:spTgt spid="13"/>
                                        </p:tgtEl>
                                        <p:attrNameLst>
                                          <p:attrName>ppt_y</p:attrName>
                                        </p:attrNameLst>
                                      </p:cBhvr>
                                      <p:tavLst>
                                        <p:tav tm="0">
                                          <p:val>
                                            <p:strVal val="0-#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1000" fill="hold">
                                          <p:stCondLst>
                                            <p:cond delay="0"/>
                                          </p:stCondLst>
                                        </p:cTn>
                                        <p:tgtEl>
                                          <p:spTgt spid="14"/>
                                        </p:tgtEl>
                                        <p:attrNameLst>
                                          <p:attrName>ppt_x</p:attrName>
                                        </p:attrNameLst>
                                      </p:cBhvr>
                                      <p:tavLst>
                                        <p:tav tm="0">
                                          <p:val>
                                            <p:strVal val="#ppt_x-0.012"/>
                                          </p:val>
                                        </p:tav>
                                        <p:tav tm="100000">
                                          <p:val>
                                            <p:strVal val="#ppt_x"/>
                                          </p:val>
                                        </p:tav>
                                      </p:tavLst>
                                    </p:anim>
                                    <p:anim calcmode="lin" valueType="num">
                                      <p:cBhvr additive="base">
                                        <p:cTn id="49" dur="1000" fill="hold">
                                          <p:stCondLst>
                                            <p:cond delay="0"/>
                                          </p:stCondLst>
                                        </p:cTn>
                                        <p:tgtEl>
                                          <p:spTgt spid="14"/>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000" fill="hold">
                                          <p:stCondLst>
                                            <p:cond delay="0"/>
                                          </p:stCondLst>
                                        </p:cTn>
                                        <p:tgtEl>
                                          <p:spTgt spid="15"/>
                                        </p:tgtEl>
                                        <p:attrNameLst>
                                          <p:attrName>ppt_x</p:attrName>
                                        </p:attrNameLst>
                                      </p:cBhvr>
                                      <p:tavLst>
                                        <p:tav tm="0">
                                          <p:val>
                                            <p:strVal val="#ppt_x-0.232"/>
                                          </p:val>
                                        </p:tav>
                                        <p:tav tm="100000">
                                          <p:val>
                                            <p:strVal val="#ppt_x"/>
                                          </p:val>
                                        </p:tav>
                                      </p:tavLst>
                                    </p:anim>
                                    <p:anim calcmode="lin" valueType="num">
                                      <p:cBhvr additive="base">
                                        <p:cTn id="53" dur="1000" fill="hold">
                                          <p:stCondLst>
                                            <p:cond delay="0"/>
                                          </p:stCondLst>
                                        </p:cTn>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1000" fill="hold">
                                          <p:stCondLst>
                                            <p:cond delay="0"/>
                                          </p:stCondLst>
                                        </p:cTn>
                                        <p:tgtEl>
                                          <p:spTgt spid="16"/>
                                        </p:tgtEl>
                                        <p:attrNameLst>
                                          <p:attrName>ppt_x</p:attrName>
                                        </p:attrNameLst>
                                      </p:cBhvr>
                                      <p:tavLst>
                                        <p:tav tm="0">
                                          <p:val>
                                            <p:strVal val="#ppt_x-0.016"/>
                                          </p:val>
                                        </p:tav>
                                        <p:tav tm="100000">
                                          <p:val>
                                            <p:strVal val="#ppt_x"/>
                                          </p:val>
                                        </p:tav>
                                      </p:tavLst>
                                    </p:anim>
                                    <p:anim calcmode="lin" valueType="num">
                                      <p:cBhvr additive="base">
                                        <p:cTn id="57" dur="1000" fill="hold">
                                          <p:stCondLst>
                                            <p:cond delay="0"/>
                                          </p:stCondLst>
                                        </p:cTn>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1000" fill="hold">
                                          <p:stCondLst>
                                            <p:cond delay="0"/>
                                          </p:stCondLst>
                                        </p:cTn>
                                        <p:tgtEl>
                                          <p:spTgt spid="17"/>
                                        </p:tgtEl>
                                        <p:attrNameLst>
                                          <p:attrName>ppt_x</p:attrName>
                                        </p:attrNameLst>
                                      </p:cBhvr>
                                      <p:tavLst>
                                        <p:tav tm="0">
                                          <p:val>
                                            <p:strVal val="#ppt_x-0.004"/>
                                          </p:val>
                                        </p:tav>
                                        <p:tav tm="100000">
                                          <p:val>
                                            <p:strVal val="#ppt_x"/>
                                          </p:val>
                                        </p:tav>
                                      </p:tavLst>
                                    </p:anim>
                                    <p:anim calcmode="lin" valueType="num">
                                      <p:cBhvr additive="base">
                                        <p:cTn id="61" dur="1000" fill="hold">
                                          <p:stCondLst>
                                            <p:cond delay="0"/>
                                          </p:stCondLst>
                                        </p:cTn>
                                        <p:tgtEl>
                                          <p:spTgt spid="1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1000" fill="hold">
                                          <p:stCondLst>
                                            <p:cond delay="0"/>
                                          </p:stCondLst>
                                        </p:cTn>
                                        <p:tgtEl>
                                          <p:spTgt spid="18"/>
                                        </p:tgtEl>
                                        <p:attrNameLst>
                                          <p:attrName>ppt_x</p:attrName>
                                        </p:attrNameLst>
                                      </p:cBhvr>
                                      <p:tavLst>
                                        <p:tav tm="0">
                                          <p:val>
                                            <p:strVal val="#ppt_x+0.198"/>
                                          </p:val>
                                        </p:tav>
                                        <p:tav tm="100000">
                                          <p:val>
                                            <p:strVal val="#ppt_x"/>
                                          </p:val>
                                        </p:tav>
                                      </p:tavLst>
                                    </p:anim>
                                    <p:anim calcmode="lin" valueType="num">
                                      <p:cBhvr additive="base">
                                        <p:cTn id="65" dur="1000" fill="hold">
                                          <p:stCondLst>
                                            <p:cond delay="0"/>
                                          </p:stCondLst>
                                        </p:cTn>
                                        <p:tgtEl>
                                          <p:spTgt spid="18"/>
                                        </p:tgtEl>
                                        <p:attrNameLst>
                                          <p:attrName>ppt_y</p:attrName>
                                        </p:attrNameLst>
                                      </p:cBhvr>
                                      <p:tavLst>
                                        <p:tav tm="0">
                                          <p:val>
                                            <p:strVal val="0-#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1000" fill="hold">
                                          <p:stCondLst>
                                            <p:cond delay="0"/>
                                          </p:stCondLst>
                                        </p:cTn>
                                        <p:tgtEl>
                                          <p:spTgt spid="19"/>
                                        </p:tgtEl>
                                        <p:attrNameLst>
                                          <p:attrName>ppt_x</p:attrName>
                                        </p:attrNameLst>
                                      </p:cBhvr>
                                      <p:tavLst>
                                        <p:tav tm="0">
                                          <p:val>
                                            <p:strVal val="1+#ppt_w/2"/>
                                          </p:val>
                                        </p:tav>
                                        <p:tav tm="100000">
                                          <p:val>
                                            <p:strVal val="#ppt_x"/>
                                          </p:val>
                                        </p:tav>
                                      </p:tavLst>
                                    </p:anim>
                                    <p:anim calcmode="lin" valueType="num">
                                      <p:cBhvr additive="base">
                                        <p:cTn id="69" dur="1000" fill="hold">
                                          <p:stCondLst>
                                            <p:cond delay="0"/>
                                          </p:stCondLst>
                                        </p:cTn>
                                        <p:tgtEl>
                                          <p:spTgt spid="19"/>
                                        </p:tgtEl>
                                        <p:attrNameLst>
                                          <p:attrName>ppt_y</p:attrName>
                                        </p:attrNameLst>
                                      </p:cBhvr>
                                      <p:tavLst>
                                        <p:tav tm="0">
                                          <p:val>
                                            <p:strVal val="#ppt_y-0.065"/>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1000" fill="hold">
                                          <p:stCondLst>
                                            <p:cond delay="0"/>
                                          </p:stCondLst>
                                        </p:cTn>
                                        <p:tgtEl>
                                          <p:spTgt spid="20"/>
                                        </p:tgtEl>
                                        <p:attrNameLst>
                                          <p:attrName>ppt_x</p:attrName>
                                        </p:attrNameLst>
                                      </p:cBhvr>
                                      <p:tavLst>
                                        <p:tav tm="0">
                                          <p:val>
                                            <p:strVal val="1+#ppt_w/2"/>
                                          </p:val>
                                        </p:tav>
                                        <p:tav tm="100000">
                                          <p:val>
                                            <p:strVal val="#ppt_x"/>
                                          </p:val>
                                        </p:tav>
                                      </p:tavLst>
                                    </p:anim>
                                    <p:anim calcmode="lin" valueType="num">
                                      <p:cBhvr additive="base">
                                        <p:cTn id="73" dur="1000" fill="hold">
                                          <p:stCondLst>
                                            <p:cond delay="0"/>
                                          </p:stCondLst>
                                        </p:cTn>
                                        <p:tgtEl>
                                          <p:spTgt spid="20"/>
                                        </p:tgtEl>
                                        <p:attrNameLst>
                                          <p:attrName>ppt_y</p:attrName>
                                        </p:attrNameLst>
                                      </p:cBhvr>
                                      <p:tavLst>
                                        <p:tav tm="0">
                                          <p:val>
                                            <p:strVal val="#ppt_y-0.344"/>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1000" fill="hold">
                                          <p:stCondLst>
                                            <p:cond delay="0"/>
                                          </p:stCondLst>
                                        </p:cTn>
                                        <p:tgtEl>
                                          <p:spTgt spid="21"/>
                                        </p:tgtEl>
                                        <p:attrNameLst>
                                          <p:attrName>ppt_x</p:attrName>
                                        </p:attrNameLst>
                                      </p:cBhvr>
                                      <p:tavLst>
                                        <p:tav tm="0">
                                          <p:val>
                                            <p:strVal val="1+#ppt_w/2"/>
                                          </p:val>
                                        </p:tav>
                                        <p:tav tm="100000">
                                          <p:val>
                                            <p:strVal val="#ppt_x"/>
                                          </p:val>
                                        </p:tav>
                                      </p:tavLst>
                                    </p:anim>
                                    <p:anim calcmode="lin" valueType="num">
                                      <p:cBhvr additive="base">
                                        <p:cTn id="77" dur="1000" fill="hold">
                                          <p:stCondLst>
                                            <p:cond delay="0"/>
                                          </p:stCondLst>
                                        </p:cTn>
                                        <p:tgtEl>
                                          <p:spTgt spid="21"/>
                                        </p:tgtEl>
                                        <p:attrNameLst>
                                          <p:attrName>ppt_y</p:attrName>
                                        </p:attrNameLst>
                                      </p:cBhvr>
                                      <p:tavLst>
                                        <p:tav tm="0">
                                          <p:val>
                                            <p:strVal val="#ppt_y+0.044"/>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1000" fill="hold">
                                          <p:stCondLst>
                                            <p:cond delay="0"/>
                                          </p:stCondLst>
                                        </p:cTn>
                                        <p:tgtEl>
                                          <p:spTgt spid="22"/>
                                        </p:tgtEl>
                                        <p:attrNameLst>
                                          <p:attrName>ppt_x</p:attrName>
                                        </p:attrNameLst>
                                      </p:cBhvr>
                                      <p:tavLst>
                                        <p:tav tm="0">
                                          <p:val>
                                            <p:strVal val="1+#ppt_w/2"/>
                                          </p:val>
                                        </p:tav>
                                        <p:tav tm="100000">
                                          <p:val>
                                            <p:strVal val="#ppt_x"/>
                                          </p:val>
                                        </p:tav>
                                      </p:tavLst>
                                    </p:anim>
                                    <p:anim calcmode="lin" valueType="num">
                                      <p:cBhvr additive="base">
                                        <p:cTn id="81" dur="1000" fill="hold">
                                          <p:stCondLst>
                                            <p:cond delay="0"/>
                                          </p:stCondLst>
                                        </p:cTn>
                                        <p:tgtEl>
                                          <p:spTgt spid="22"/>
                                        </p:tgtEl>
                                        <p:attrNameLst>
                                          <p:attrName>ppt_y</p:attrName>
                                        </p:attrNameLst>
                                      </p:cBhvr>
                                      <p:tavLst>
                                        <p:tav tm="0">
                                          <p:val>
                                            <p:strVal val="#ppt_y+0.339"/>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0" fill="hold">
                                          <p:stCondLst>
                                            <p:cond delay="0"/>
                                          </p:stCondLst>
                                        </p:cTn>
                                        <p:tgtEl>
                                          <p:spTgt spid="23"/>
                                        </p:tgtEl>
                                        <p:attrNameLst>
                                          <p:attrName>ppt_x</p:attrName>
                                        </p:attrNameLst>
                                      </p:cBhvr>
                                      <p:tavLst>
                                        <p:tav tm="0">
                                          <p:val>
                                            <p:strVal val="#ppt_x+0.184"/>
                                          </p:val>
                                        </p:tav>
                                        <p:tav tm="100000">
                                          <p:val>
                                            <p:strVal val="#ppt_x"/>
                                          </p:val>
                                        </p:tav>
                                      </p:tavLst>
                                    </p:anim>
                                    <p:anim calcmode="lin" valueType="num">
                                      <p:cBhvr additive="base">
                                        <p:cTn id="85" dur="1000" fill="hold">
                                          <p:stCondLst>
                                            <p:cond delay="0"/>
                                          </p:stCondLst>
                                        </p:cTn>
                                        <p:tgtEl>
                                          <p:spTgt spid="2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1000" fill="hold">
                                          <p:stCondLst>
                                            <p:cond delay="0"/>
                                          </p:stCondLst>
                                        </p:cTn>
                                        <p:tgtEl>
                                          <p:spTgt spid="24"/>
                                        </p:tgtEl>
                                        <p:attrNameLst>
                                          <p:attrName>ppt_x</p:attrName>
                                        </p:attrNameLst>
                                      </p:cBhvr>
                                      <p:tavLst>
                                        <p:tav tm="0">
                                          <p:val>
                                            <p:strVal val="1+#ppt_w/2"/>
                                          </p:val>
                                        </p:tav>
                                        <p:tav tm="100000">
                                          <p:val>
                                            <p:strVal val="#ppt_x"/>
                                          </p:val>
                                        </p:tav>
                                      </p:tavLst>
                                    </p:anim>
                                    <p:anim calcmode="lin" valueType="num">
                                      <p:cBhvr additive="base">
                                        <p:cTn id="89" dur="1000" fill="hold">
                                          <p:stCondLst>
                                            <p:cond delay="0"/>
                                          </p:stCondLst>
                                        </p:cTn>
                                        <p:tgtEl>
                                          <p:spTgt spid="24"/>
                                        </p:tgtEl>
                                        <p:attrNameLst>
                                          <p:attrName>ppt_y</p:attrName>
                                        </p:attrNameLst>
                                      </p:cBhvr>
                                      <p:tavLst>
                                        <p:tav tm="0">
                                          <p:val>
                                            <p:strVal val="#ppt_y+0.475"/>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stCondLst>
                                            <p:cond delay="0"/>
                                          </p:stCondLst>
                                        </p:cTn>
                                        <p:tgtEl>
                                          <p:spTgt spid="25"/>
                                        </p:tgtEl>
                                        <p:attrNameLst>
                                          <p:attrName>ppt_x</p:attrName>
                                        </p:attrNameLst>
                                      </p:cBhvr>
                                      <p:tavLst>
                                        <p:tav tm="0">
                                          <p:val>
                                            <p:strVal val="#ppt_x+0.138"/>
                                          </p:val>
                                        </p:tav>
                                        <p:tav tm="100000">
                                          <p:val>
                                            <p:strVal val="#ppt_x"/>
                                          </p:val>
                                        </p:tav>
                                      </p:tavLst>
                                    </p:anim>
                                    <p:anim calcmode="lin" valueType="num">
                                      <p:cBhvr additive="base">
                                        <p:cTn id="93" dur="1000" fill="hold">
                                          <p:stCondLst>
                                            <p:cond delay="0"/>
                                          </p:stCondLst>
                                        </p:cTn>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grpSp>
        <p:nvGrpSpPr>
          <p:cNvPr id="5" name="Group 36"/>
          <p:cNvGrpSpPr/>
          <p:nvPr/>
        </p:nvGrpSpPr>
        <p:grpSpPr>
          <a:xfrm>
            <a:off x="5531344" y="2564845"/>
            <a:ext cx="971272" cy="971272"/>
            <a:chOff x="4876779" y="2512148"/>
            <a:chExt cx="971272" cy="971272"/>
          </a:xfrm>
        </p:grpSpPr>
        <p:sp>
          <p:nvSpPr>
            <p:cNvPr id="6" name="Oval 8"/>
            <p:cNvSpPr/>
            <p:nvPr/>
          </p:nvSpPr>
          <p:spPr>
            <a:xfrm>
              <a:off x="4876779" y="2512148"/>
              <a:ext cx="971272" cy="971272"/>
            </a:xfrm>
            <a:prstGeom prst="ellipse">
              <a:avLst/>
            </a:prstGeom>
            <a:solidFill>
              <a:schemeClr val="bg1">
                <a:lumMod val="8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7" name="Oval 10"/>
            <p:cNvSpPr/>
            <p:nvPr/>
          </p:nvSpPr>
          <p:spPr>
            <a:xfrm>
              <a:off x="4993478" y="2628847"/>
              <a:ext cx="737874" cy="737874"/>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8" name="Freeform: Shape 24"/>
            <p:cNvSpPr/>
            <p:nvPr/>
          </p:nvSpPr>
          <p:spPr>
            <a:xfrm>
              <a:off x="5223727" y="2794880"/>
              <a:ext cx="277375" cy="405807"/>
            </a:xfrm>
            <a:custGeom>
              <a:avLst/>
              <a:gdLst>
                <a:gd name="connsiteX0" fmla="*/ 102012 w 208031"/>
                <a:gd name="connsiteY0" fmla="*/ 264985 h 304355"/>
                <a:gd name="connsiteX1" fmla="*/ 85817 w 208031"/>
                <a:gd name="connsiteY1" fmla="*/ 283502 h 304355"/>
                <a:gd name="connsiteX2" fmla="*/ 102012 w 208031"/>
                <a:gd name="connsiteY2" fmla="*/ 302019 h 304355"/>
                <a:gd name="connsiteX3" fmla="*/ 118207 w 208031"/>
                <a:gd name="connsiteY3" fmla="*/ 283502 h 304355"/>
                <a:gd name="connsiteX4" fmla="*/ 102012 w 208031"/>
                <a:gd name="connsiteY4" fmla="*/ 264985 h 304355"/>
                <a:gd name="connsiteX5" fmla="*/ 56997 w 208031"/>
                <a:gd name="connsiteY5" fmla="*/ 57673 h 304355"/>
                <a:gd name="connsiteX6" fmla="*/ 33778 w 208031"/>
                <a:gd name="connsiteY6" fmla="*/ 80892 h 304355"/>
                <a:gd name="connsiteX7" fmla="*/ 33778 w 208031"/>
                <a:gd name="connsiteY7" fmla="*/ 231129 h 304355"/>
                <a:gd name="connsiteX8" fmla="*/ 56997 w 208031"/>
                <a:gd name="connsiteY8" fmla="*/ 254348 h 304355"/>
                <a:gd name="connsiteX9" fmla="*/ 149871 w 208031"/>
                <a:gd name="connsiteY9" fmla="*/ 254348 h 304355"/>
                <a:gd name="connsiteX10" fmla="*/ 173090 w 208031"/>
                <a:gd name="connsiteY10" fmla="*/ 231129 h 304355"/>
                <a:gd name="connsiteX11" fmla="*/ 173090 w 208031"/>
                <a:gd name="connsiteY11" fmla="*/ 80892 h 304355"/>
                <a:gd name="connsiteX12" fmla="*/ 149871 w 208031"/>
                <a:gd name="connsiteY12" fmla="*/ 57673 h 304355"/>
                <a:gd name="connsiteX13" fmla="*/ 66050 w 208031"/>
                <a:gd name="connsiteY13" fmla="*/ 20948 h 304355"/>
                <a:gd name="connsiteX14" fmla="*/ 66050 w 208031"/>
                <a:gd name="connsiteY14" fmla="*/ 29172 h 304355"/>
                <a:gd name="connsiteX15" fmla="*/ 136737 w 208031"/>
                <a:gd name="connsiteY15" fmla="*/ 29172 h 304355"/>
                <a:gd name="connsiteX16" fmla="*/ 136737 w 208031"/>
                <a:gd name="connsiteY16" fmla="*/ 20948 h 304355"/>
                <a:gd name="connsiteX17" fmla="*/ 34673 w 208031"/>
                <a:gd name="connsiteY17" fmla="*/ 0 h 304355"/>
                <a:gd name="connsiteX18" fmla="*/ 173358 w 208031"/>
                <a:gd name="connsiteY18" fmla="*/ 0 h 304355"/>
                <a:gd name="connsiteX19" fmla="*/ 208031 w 208031"/>
                <a:gd name="connsiteY19" fmla="*/ 34673 h 304355"/>
                <a:gd name="connsiteX20" fmla="*/ 208031 w 208031"/>
                <a:gd name="connsiteY20" fmla="*/ 269682 h 304355"/>
                <a:gd name="connsiteX21" fmla="*/ 173358 w 208031"/>
                <a:gd name="connsiteY21" fmla="*/ 304355 h 304355"/>
                <a:gd name="connsiteX22" fmla="*/ 34673 w 208031"/>
                <a:gd name="connsiteY22" fmla="*/ 304355 h 304355"/>
                <a:gd name="connsiteX23" fmla="*/ 0 w 208031"/>
                <a:gd name="connsiteY23" fmla="*/ 269682 h 304355"/>
                <a:gd name="connsiteX24" fmla="*/ 0 w 208031"/>
                <a:gd name="connsiteY24" fmla="*/ 34673 h 304355"/>
                <a:gd name="connsiteX25" fmla="*/ 34673 w 208031"/>
                <a:gd name="connsiteY25" fmla="*/ 0 h 30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8031" h="304355">
                  <a:moveTo>
                    <a:pt x="102012" y="264985"/>
                  </a:moveTo>
                  <a:cubicBezTo>
                    <a:pt x="93068" y="264985"/>
                    <a:pt x="85817" y="273275"/>
                    <a:pt x="85817" y="283502"/>
                  </a:cubicBezTo>
                  <a:cubicBezTo>
                    <a:pt x="85817" y="293729"/>
                    <a:pt x="93068" y="302019"/>
                    <a:pt x="102012" y="302019"/>
                  </a:cubicBezTo>
                  <a:cubicBezTo>
                    <a:pt x="110956" y="302019"/>
                    <a:pt x="118207" y="293729"/>
                    <a:pt x="118207" y="283502"/>
                  </a:cubicBezTo>
                  <a:cubicBezTo>
                    <a:pt x="118207" y="273275"/>
                    <a:pt x="110956" y="264985"/>
                    <a:pt x="102012" y="264985"/>
                  </a:cubicBezTo>
                  <a:close/>
                  <a:moveTo>
                    <a:pt x="56997" y="57673"/>
                  </a:moveTo>
                  <a:cubicBezTo>
                    <a:pt x="44174" y="57673"/>
                    <a:pt x="33778" y="68069"/>
                    <a:pt x="33778" y="80892"/>
                  </a:cubicBezTo>
                  <a:lnTo>
                    <a:pt x="33778" y="231129"/>
                  </a:lnTo>
                  <a:cubicBezTo>
                    <a:pt x="33778" y="243952"/>
                    <a:pt x="44174" y="254348"/>
                    <a:pt x="56997" y="254348"/>
                  </a:cubicBezTo>
                  <a:lnTo>
                    <a:pt x="149871" y="254348"/>
                  </a:lnTo>
                  <a:cubicBezTo>
                    <a:pt x="162694" y="254348"/>
                    <a:pt x="173090" y="243952"/>
                    <a:pt x="173090" y="231129"/>
                  </a:cubicBezTo>
                  <a:lnTo>
                    <a:pt x="173090" y="80892"/>
                  </a:lnTo>
                  <a:cubicBezTo>
                    <a:pt x="173090" y="68069"/>
                    <a:pt x="162694" y="57673"/>
                    <a:pt x="149871" y="57673"/>
                  </a:cubicBezTo>
                  <a:close/>
                  <a:moveTo>
                    <a:pt x="66050" y="20948"/>
                  </a:moveTo>
                  <a:lnTo>
                    <a:pt x="66050" y="29172"/>
                  </a:lnTo>
                  <a:lnTo>
                    <a:pt x="136737" y="29172"/>
                  </a:lnTo>
                  <a:lnTo>
                    <a:pt x="136737" y="20948"/>
                  </a:lnTo>
                  <a:close/>
                  <a:moveTo>
                    <a:pt x="34673" y="0"/>
                  </a:moveTo>
                  <a:lnTo>
                    <a:pt x="173358" y="0"/>
                  </a:lnTo>
                  <a:cubicBezTo>
                    <a:pt x="192507" y="0"/>
                    <a:pt x="208031" y="15524"/>
                    <a:pt x="208031" y="34673"/>
                  </a:cubicBezTo>
                  <a:lnTo>
                    <a:pt x="208031" y="269682"/>
                  </a:lnTo>
                  <a:cubicBezTo>
                    <a:pt x="208031" y="288831"/>
                    <a:pt x="192507" y="304355"/>
                    <a:pt x="173358" y="304355"/>
                  </a:cubicBezTo>
                  <a:lnTo>
                    <a:pt x="34673" y="304355"/>
                  </a:lnTo>
                  <a:cubicBezTo>
                    <a:pt x="15524" y="304355"/>
                    <a:pt x="0" y="288831"/>
                    <a:pt x="0" y="269682"/>
                  </a:cubicBezTo>
                  <a:lnTo>
                    <a:pt x="0" y="34673"/>
                  </a:lnTo>
                  <a:cubicBezTo>
                    <a:pt x="0" y="15524"/>
                    <a:pt x="15524" y="0"/>
                    <a:pt x="34673" y="0"/>
                  </a:cubicBez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grpSp>
      <p:grpSp>
        <p:nvGrpSpPr>
          <p:cNvPr id="12" name="Group 35"/>
          <p:cNvGrpSpPr/>
          <p:nvPr/>
        </p:nvGrpSpPr>
        <p:grpSpPr>
          <a:xfrm>
            <a:off x="5545059" y="1322260"/>
            <a:ext cx="971272" cy="971272"/>
            <a:chOff x="3703843" y="1419388"/>
            <a:chExt cx="971272" cy="971272"/>
          </a:xfrm>
        </p:grpSpPr>
        <p:sp>
          <p:nvSpPr>
            <p:cNvPr id="13" name="Oval 4"/>
            <p:cNvSpPr/>
            <p:nvPr/>
          </p:nvSpPr>
          <p:spPr>
            <a:xfrm>
              <a:off x="3703843" y="1419388"/>
              <a:ext cx="971272" cy="971272"/>
            </a:xfrm>
            <a:prstGeom prst="ellipse">
              <a:avLst/>
            </a:prstGeom>
            <a:solidFill>
              <a:schemeClr val="bg1">
                <a:lumMod val="85000"/>
              </a:schemeClr>
            </a:solidFill>
            <a:ln w="38100">
              <a:solidFill>
                <a:srgbClr val="C806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4" name="Oval 6"/>
            <p:cNvSpPr/>
            <p:nvPr/>
          </p:nvSpPr>
          <p:spPr>
            <a:xfrm>
              <a:off x="3820542" y="1536087"/>
              <a:ext cx="737874" cy="737874"/>
            </a:xfrm>
            <a:prstGeom prst="ellipse">
              <a:avLst/>
            </a:prstGeom>
            <a:solidFill>
              <a:srgbClr val="C806B4"/>
            </a:solidFill>
            <a:ln>
              <a:solidFill>
                <a:srgbClr val="C806B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5" name="Freeform: Shape 23"/>
            <p:cNvSpPr/>
            <p:nvPr/>
          </p:nvSpPr>
          <p:spPr>
            <a:xfrm flipH="1">
              <a:off x="3980149" y="1745089"/>
              <a:ext cx="368428" cy="316537"/>
            </a:xfrm>
            <a:custGeom>
              <a:avLst/>
              <a:gdLst>
                <a:gd name="connsiteX0" fmla="*/ 174969 w 276321"/>
                <a:gd name="connsiteY0" fmla="*/ 216483 h 237403"/>
                <a:gd name="connsiteX1" fmla="*/ 174969 w 276321"/>
                <a:gd name="connsiteY1" fmla="*/ 229968 h 237403"/>
                <a:gd name="connsiteX2" fmla="*/ 101352 w 276321"/>
                <a:gd name="connsiteY2" fmla="*/ 229968 h 237403"/>
                <a:gd name="connsiteX3" fmla="*/ 101352 w 276321"/>
                <a:gd name="connsiteY3" fmla="*/ 216483 h 237403"/>
                <a:gd name="connsiteX4" fmla="*/ 276321 w 276321"/>
                <a:gd name="connsiteY4" fmla="*/ 209047 h 237403"/>
                <a:gd name="connsiteX5" fmla="*/ 0 w 276321"/>
                <a:gd name="connsiteY5" fmla="*/ 209047 h 237403"/>
                <a:gd name="connsiteX6" fmla="*/ 0 w 276321"/>
                <a:gd name="connsiteY6" fmla="*/ 222929 h 237403"/>
                <a:gd name="connsiteX7" fmla="*/ 8876 w 276321"/>
                <a:gd name="connsiteY7" fmla="*/ 237403 h 237403"/>
                <a:gd name="connsiteX8" fmla="*/ 267445 w 276321"/>
                <a:gd name="connsiteY8" fmla="*/ 237403 h 237403"/>
                <a:gd name="connsiteX9" fmla="*/ 276321 w 276321"/>
                <a:gd name="connsiteY9" fmla="*/ 222929 h 237403"/>
                <a:gd name="connsiteX10" fmla="*/ 215868 w 276321"/>
                <a:gd name="connsiteY10" fmla="*/ 23987 h 237403"/>
                <a:gd name="connsiteX11" fmla="*/ 215868 w 276321"/>
                <a:gd name="connsiteY11" fmla="*/ 170163 h 237403"/>
                <a:gd name="connsiteX12" fmla="*/ 60453 w 276321"/>
                <a:gd name="connsiteY12" fmla="*/ 170163 h 237403"/>
                <a:gd name="connsiteX13" fmla="*/ 60453 w 276321"/>
                <a:gd name="connsiteY13" fmla="*/ 23987 h 237403"/>
                <a:gd name="connsiteX14" fmla="*/ 207026 w 276321"/>
                <a:gd name="connsiteY14" fmla="*/ 0 h 237403"/>
                <a:gd name="connsiteX15" fmla="*/ 69295 w 276321"/>
                <a:gd name="connsiteY15" fmla="*/ 0 h 237403"/>
                <a:gd name="connsiteX16" fmla="*/ 36936 w 276321"/>
                <a:gd name="connsiteY16" fmla="*/ 32359 h 237403"/>
                <a:gd name="connsiteX17" fmla="*/ 36936 w 276321"/>
                <a:gd name="connsiteY17" fmla="*/ 161790 h 237403"/>
                <a:gd name="connsiteX18" fmla="*/ 69295 w 276321"/>
                <a:gd name="connsiteY18" fmla="*/ 194149 h 237403"/>
                <a:gd name="connsiteX19" fmla="*/ 207026 w 276321"/>
                <a:gd name="connsiteY19" fmla="*/ 194149 h 237403"/>
                <a:gd name="connsiteX20" fmla="*/ 239385 w 276321"/>
                <a:gd name="connsiteY20" fmla="*/ 161790 h 237403"/>
                <a:gd name="connsiteX21" fmla="*/ 239385 w 276321"/>
                <a:gd name="connsiteY21" fmla="*/ 32359 h 237403"/>
                <a:gd name="connsiteX22" fmla="*/ 207026 w 276321"/>
                <a:gd name="connsiteY22" fmla="*/ 0 h 2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321" h="237403">
                  <a:moveTo>
                    <a:pt x="174969" y="216483"/>
                  </a:moveTo>
                  <a:lnTo>
                    <a:pt x="174969" y="229968"/>
                  </a:lnTo>
                  <a:lnTo>
                    <a:pt x="101352" y="229968"/>
                  </a:lnTo>
                  <a:lnTo>
                    <a:pt x="101352" y="216483"/>
                  </a:lnTo>
                  <a:close/>
                  <a:moveTo>
                    <a:pt x="276321" y="209047"/>
                  </a:moveTo>
                  <a:lnTo>
                    <a:pt x="0" y="209047"/>
                  </a:lnTo>
                  <a:lnTo>
                    <a:pt x="0" y="222929"/>
                  </a:lnTo>
                  <a:cubicBezTo>
                    <a:pt x="0" y="230923"/>
                    <a:pt x="3974" y="237403"/>
                    <a:pt x="8876" y="237403"/>
                  </a:cubicBezTo>
                  <a:lnTo>
                    <a:pt x="267445" y="237403"/>
                  </a:lnTo>
                  <a:cubicBezTo>
                    <a:pt x="272347" y="237403"/>
                    <a:pt x="276321" y="230923"/>
                    <a:pt x="276321" y="222929"/>
                  </a:cubicBezTo>
                  <a:close/>
                  <a:moveTo>
                    <a:pt x="215868" y="23987"/>
                  </a:moveTo>
                  <a:lnTo>
                    <a:pt x="215868" y="170163"/>
                  </a:lnTo>
                  <a:lnTo>
                    <a:pt x="60453" y="170163"/>
                  </a:lnTo>
                  <a:lnTo>
                    <a:pt x="60453" y="23987"/>
                  </a:lnTo>
                  <a:close/>
                  <a:moveTo>
                    <a:pt x="207026" y="0"/>
                  </a:moveTo>
                  <a:lnTo>
                    <a:pt x="69295" y="0"/>
                  </a:lnTo>
                  <a:cubicBezTo>
                    <a:pt x="51424" y="0"/>
                    <a:pt x="36936" y="14488"/>
                    <a:pt x="36936" y="32359"/>
                  </a:cubicBezTo>
                  <a:lnTo>
                    <a:pt x="36936" y="161790"/>
                  </a:lnTo>
                  <a:cubicBezTo>
                    <a:pt x="36936" y="179661"/>
                    <a:pt x="51424" y="194149"/>
                    <a:pt x="69295" y="194149"/>
                  </a:cubicBezTo>
                  <a:lnTo>
                    <a:pt x="207026" y="194149"/>
                  </a:lnTo>
                  <a:cubicBezTo>
                    <a:pt x="224897" y="194149"/>
                    <a:pt x="239385" y="179661"/>
                    <a:pt x="239385" y="161790"/>
                  </a:cubicBezTo>
                  <a:lnTo>
                    <a:pt x="239385" y="32359"/>
                  </a:lnTo>
                  <a:cubicBezTo>
                    <a:pt x="239385" y="14488"/>
                    <a:pt x="224897" y="0"/>
                    <a:pt x="207026"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grpSp>
      <p:grpSp>
        <p:nvGrpSpPr>
          <p:cNvPr id="19" name="Group 38"/>
          <p:cNvGrpSpPr/>
          <p:nvPr/>
        </p:nvGrpSpPr>
        <p:grpSpPr>
          <a:xfrm>
            <a:off x="5531344" y="5050016"/>
            <a:ext cx="971272" cy="971272"/>
            <a:chOff x="7301044" y="4844782"/>
            <a:chExt cx="971272" cy="971272"/>
          </a:xfrm>
        </p:grpSpPr>
        <p:sp>
          <p:nvSpPr>
            <p:cNvPr id="20" name="Oval 16"/>
            <p:cNvSpPr/>
            <p:nvPr/>
          </p:nvSpPr>
          <p:spPr>
            <a:xfrm>
              <a:off x="7301044" y="4844782"/>
              <a:ext cx="971272" cy="971272"/>
            </a:xfrm>
            <a:prstGeom prst="ellipse">
              <a:avLst/>
            </a:prstGeom>
            <a:solidFill>
              <a:schemeClr val="bg1">
                <a:lumMod val="85000"/>
              </a:schemeClr>
            </a:solidFill>
            <a:ln w="38100">
              <a:solidFill>
                <a:srgbClr val="E78D5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21" name="Oval 18"/>
            <p:cNvSpPr/>
            <p:nvPr/>
          </p:nvSpPr>
          <p:spPr>
            <a:xfrm>
              <a:off x="7417743" y="4961481"/>
              <a:ext cx="737874" cy="737874"/>
            </a:xfrm>
            <a:prstGeom prst="ellipse">
              <a:avLst/>
            </a:prstGeom>
            <a:solidFill>
              <a:srgbClr val="E78D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Arial" panose="020B0604020202020204"/>
                <a:ea typeface="微软雅黑" panose="020B0503020204020204" charset="-122"/>
                <a:cs typeface="+mn-ea"/>
                <a:sym typeface="Arial" panose="020B0604020202020204"/>
              </a:endParaRPr>
            </a:p>
          </p:txBody>
        </p:sp>
        <p:grpSp>
          <p:nvGrpSpPr>
            <p:cNvPr id="22" name="Group 25"/>
            <p:cNvGrpSpPr/>
            <p:nvPr/>
          </p:nvGrpSpPr>
          <p:grpSpPr>
            <a:xfrm>
              <a:off x="7630450" y="5137375"/>
              <a:ext cx="270417" cy="311212"/>
              <a:chOff x="5947555" y="3802810"/>
              <a:chExt cx="202813" cy="233409"/>
            </a:xfrm>
          </p:grpSpPr>
          <p:sp>
            <p:nvSpPr>
              <p:cNvPr id="23" name="Freeform: Shape 26"/>
              <p:cNvSpPr/>
              <p:nvPr/>
            </p:nvSpPr>
            <p:spPr>
              <a:xfrm rot="10800000" flipH="1">
                <a:off x="5947555" y="3802810"/>
                <a:ext cx="202813" cy="233409"/>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24" name="Flowchart: Process 27"/>
              <p:cNvSpPr/>
              <p:nvPr/>
            </p:nvSpPr>
            <p:spPr>
              <a:xfrm>
                <a:off x="5987185" y="3897158"/>
                <a:ext cx="26900" cy="13186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25" name="Flowchart: Process 28"/>
              <p:cNvSpPr/>
              <p:nvPr/>
            </p:nvSpPr>
            <p:spPr>
              <a:xfrm>
                <a:off x="6115122" y="3804596"/>
                <a:ext cx="30774" cy="226979"/>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26" name="Flowchart: Process 29"/>
              <p:cNvSpPr/>
              <p:nvPr/>
            </p:nvSpPr>
            <p:spPr>
              <a:xfrm>
                <a:off x="6048416" y="3850766"/>
                <a:ext cx="26901" cy="17772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grpSp>
      </p:grpSp>
      <p:grpSp>
        <p:nvGrpSpPr>
          <p:cNvPr id="30" name="Group 37"/>
          <p:cNvGrpSpPr/>
          <p:nvPr/>
        </p:nvGrpSpPr>
        <p:grpSpPr>
          <a:xfrm>
            <a:off x="5545059" y="3807430"/>
            <a:ext cx="971272" cy="971272"/>
            <a:chOff x="6017505" y="3607058"/>
            <a:chExt cx="971272" cy="971272"/>
          </a:xfrm>
        </p:grpSpPr>
        <p:sp>
          <p:nvSpPr>
            <p:cNvPr id="31" name="Oval 12"/>
            <p:cNvSpPr/>
            <p:nvPr/>
          </p:nvSpPr>
          <p:spPr>
            <a:xfrm>
              <a:off x="6017505" y="3607058"/>
              <a:ext cx="971272" cy="971272"/>
            </a:xfrm>
            <a:prstGeom prst="ellipse">
              <a:avLst/>
            </a:prstGeom>
            <a:solidFill>
              <a:schemeClr val="bg1">
                <a:lumMod val="85000"/>
              </a:schemeClr>
            </a:solidFill>
            <a:ln w="38100">
              <a:solidFill>
                <a:srgbClr val="D217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32" name="Oval 14"/>
            <p:cNvSpPr/>
            <p:nvPr/>
          </p:nvSpPr>
          <p:spPr>
            <a:xfrm>
              <a:off x="6171679" y="3761232"/>
              <a:ext cx="662924" cy="662924"/>
            </a:xfrm>
            <a:prstGeom prst="ellipse">
              <a:avLst/>
            </a:prstGeom>
            <a:solidFill>
              <a:srgbClr val="D217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33" name="Freeform: Shape 34"/>
            <p:cNvSpPr/>
            <p:nvPr/>
          </p:nvSpPr>
          <p:spPr bwMode="auto">
            <a:xfrm>
              <a:off x="6345997" y="3891965"/>
              <a:ext cx="327376" cy="3764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gr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89872" y="2705120"/>
            <a:ext cx="2339102" cy="830997"/>
          </a:xfrm>
          <a:prstGeom prst="rect">
            <a:avLst/>
          </a:prstGeom>
          <a:noFill/>
          <a:effectLst/>
        </p:spPr>
        <p:txBody>
          <a:bodyPr wrap="none" rtlCol="0">
            <a:spAutoFit/>
          </a:bodyPr>
          <a:lstStyle/>
          <a:p>
            <a:pPr>
              <a:buClr>
                <a:srgbClr val="808080"/>
              </a:buClr>
            </a:pPr>
            <a:r>
              <a:rPr lang="zh-CN" altLang="en-US" sz="2400" dirty="0">
                <a:solidFill>
                  <a:prstClr val="white">
                    <a:lumMod val="50000"/>
                  </a:prstClr>
                </a:solidFill>
                <a:sym typeface="+mn-lt"/>
              </a:rPr>
              <a:t>      </a:t>
            </a:r>
            <a:r>
              <a:rPr lang="zh-CN" altLang="en-US" dirty="0">
                <a:solidFill>
                  <a:schemeClr val="tx1">
                    <a:lumMod val="75000"/>
                    <a:lumOff val="25000"/>
                  </a:schemeClr>
                </a:solidFill>
                <a:latin typeface="微软雅黑" panose="020B0503020204020204" charset="-122"/>
                <a:ea typeface="微软雅黑" panose="020B0503020204020204" charset="-122"/>
                <a:sym typeface="+mn-lt"/>
              </a:rPr>
              <a:t>思考调整</a:t>
            </a:r>
            <a:endParaRPr lang="zh-CN" altLang="en-US"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854036" y="1322260"/>
            <a:ext cx="2339102" cy="830997"/>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dirty="0">
                <a:solidFill>
                  <a:schemeClr val="tx1">
                    <a:lumMod val="75000"/>
                    <a:lumOff val="25000"/>
                  </a:schemeClr>
                </a:solidFill>
                <a:latin typeface="微软雅黑" panose="020B0503020204020204" charset="-122"/>
                <a:ea typeface="微软雅黑" panose="020B0503020204020204" charset="-122"/>
                <a:sym typeface="+mn-lt"/>
              </a:rPr>
              <a:t>初步完成目标</a:t>
            </a:r>
            <a:endParaRPr lang="zh-CN" altLang="en-US"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854036" y="3881687"/>
            <a:ext cx="2339102" cy="830997"/>
          </a:xfrm>
          <a:prstGeom prst="rect">
            <a:avLst/>
          </a:prstGeom>
          <a:noFill/>
          <a:effectLst/>
        </p:spPr>
        <p:txBody>
          <a:bodyPr wrap="none" rtlCol="0">
            <a:spAutoFit/>
          </a:bodyPr>
          <a:lstStyle/>
          <a:p>
            <a:pPr>
              <a:buClr>
                <a:srgbClr val="808080"/>
              </a:buClr>
            </a:pPr>
            <a:r>
              <a:rPr lang="zh-CN" altLang="en-US" sz="2400" dirty="0">
                <a:solidFill>
                  <a:srgbClr val="029BAB"/>
                </a:solidFill>
                <a:sym typeface="+mn-lt"/>
              </a:rPr>
              <a:t> </a:t>
            </a:r>
            <a:r>
              <a:rPr lang="zh-CN" altLang="en-US" dirty="0">
                <a:solidFill>
                  <a:schemeClr val="tx1">
                    <a:lumMod val="75000"/>
                    <a:lumOff val="25000"/>
                  </a:schemeClr>
                </a:solidFill>
                <a:latin typeface="微软雅黑" panose="020B0503020204020204" charset="-122"/>
                <a:ea typeface="微软雅黑" panose="020B0503020204020204" charset="-122"/>
                <a:sym typeface="+mn-lt"/>
              </a:rPr>
              <a:t>中段完成目标</a:t>
            </a:r>
            <a:endParaRPr lang="zh-CN" altLang="en-US"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p:txBody>
      </p:sp>
      <p:sp>
        <p:nvSpPr>
          <p:cNvPr id="40" name="文本框 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89872" y="4991051"/>
            <a:ext cx="2339102" cy="830997"/>
          </a:xfrm>
          <a:prstGeom prst="rect">
            <a:avLst/>
          </a:prstGeom>
          <a:noFill/>
          <a:effectLst/>
        </p:spPr>
        <p:txBody>
          <a:bodyPr wrap="none" rtlCol="0">
            <a:spAutoFit/>
          </a:bodyPr>
          <a:lstStyle/>
          <a:p>
            <a:pPr>
              <a:buClr>
                <a:srgbClr val="0298A8"/>
              </a:buClr>
            </a:pPr>
            <a:r>
              <a:rPr lang="zh-CN" altLang="en-US" sz="2400" dirty="0">
                <a:solidFill>
                  <a:prstClr val="white">
                    <a:lumMod val="50000"/>
                  </a:prstClr>
                </a:solidFill>
                <a:sym typeface="+mn-lt"/>
              </a:rPr>
              <a:t>      </a:t>
            </a:r>
            <a:r>
              <a:rPr lang="zh-CN" altLang="en-US" dirty="0">
                <a:solidFill>
                  <a:schemeClr val="tx1">
                    <a:lumMod val="75000"/>
                    <a:lumOff val="25000"/>
                  </a:schemeClr>
                </a:solidFill>
                <a:latin typeface="微软雅黑" panose="020B0503020204020204" charset="-122"/>
                <a:ea typeface="微软雅黑" panose="020B0503020204020204" charset="-122"/>
                <a:sym typeface="+mn-lt"/>
              </a:rPr>
              <a:t>最终目标</a:t>
            </a:r>
            <a:endParaRPr lang="zh-CN" altLang="en-US"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a:p>
            <a:pPr>
              <a:buClr>
                <a:srgbClr val="808080"/>
              </a:buClr>
            </a:pPr>
            <a:r>
              <a:rPr lang="zh-CN" altLang="en-US" sz="1200" dirty="0">
                <a:solidFill>
                  <a:schemeClr val="tx1">
                    <a:lumMod val="75000"/>
                    <a:lumOff val="25000"/>
                  </a:schemeClr>
                </a:solidFill>
                <a:latin typeface="微软雅黑" panose="020B0503020204020204" charset="-122"/>
                <a:ea typeface="微软雅黑" panose="020B0503020204020204" charset="-122"/>
                <a:sym typeface="+mn-lt"/>
              </a:rPr>
              <a:t>请在这里输入您的主要叙述内容</a:t>
            </a:r>
            <a:endParaRPr lang="zh-CN" altLang="en-US" sz="1200" dirty="0">
              <a:solidFill>
                <a:schemeClr val="tx1">
                  <a:lumMod val="75000"/>
                  <a:lumOff val="25000"/>
                </a:schemeClr>
              </a:solidFill>
              <a:latin typeface="微软雅黑" panose="020B0503020204020204" charset="-122"/>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11989" y="237074"/>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8" name="Oval 24"/>
          <p:cNvSpPr/>
          <p:nvPr/>
        </p:nvSpPr>
        <p:spPr>
          <a:xfrm>
            <a:off x="2644125" y="1784869"/>
            <a:ext cx="1904027" cy="1849516"/>
          </a:xfrm>
          <a:prstGeom prst="ellipse">
            <a:avLst/>
          </a:prstGeom>
          <a:solidFill>
            <a:srgbClr val="C80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Oval 52"/>
          <p:cNvSpPr/>
          <p:nvPr/>
        </p:nvSpPr>
        <p:spPr>
          <a:xfrm>
            <a:off x="5093497" y="1784869"/>
            <a:ext cx="1904027" cy="1849517"/>
          </a:xfrm>
          <a:prstGeom prst="ellipse">
            <a:avLst/>
          </a:prstGeom>
          <a:solidFill>
            <a:srgbClr val="E78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6" name="Oval 57"/>
          <p:cNvSpPr/>
          <p:nvPr/>
        </p:nvSpPr>
        <p:spPr>
          <a:xfrm>
            <a:off x="7542868" y="1784869"/>
            <a:ext cx="1904027" cy="1849517"/>
          </a:xfrm>
          <a:prstGeom prst="ellipse">
            <a:avLst/>
          </a:prstGeom>
          <a:solidFill>
            <a:srgbClr val="D2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7" name="Freeform 139"/>
          <p:cNvSpPr/>
          <p:nvPr/>
        </p:nvSpPr>
        <p:spPr bwMode="auto">
          <a:xfrm>
            <a:off x="8078842" y="2398222"/>
            <a:ext cx="832076" cy="630148"/>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18" name="Freeform 143"/>
          <p:cNvSpPr>
            <a:spLocks noEditPoints="1"/>
          </p:cNvSpPr>
          <p:nvPr/>
        </p:nvSpPr>
        <p:spPr bwMode="auto">
          <a:xfrm>
            <a:off x="3199251" y="2347742"/>
            <a:ext cx="793774" cy="73110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19" name="Freeform 160"/>
          <p:cNvSpPr/>
          <p:nvPr/>
        </p:nvSpPr>
        <p:spPr bwMode="auto">
          <a:xfrm>
            <a:off x="5632953" y="2450445"/>
            <a:ext cx="825112" cy="525702"/>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20" name="文本框 19"/>
          <p:cNvSpPr txBox="1"/>
          <p:nvPr/>
        </p:nvSpPr>
        <p:spPr>
          <a:xfrm>
            <a:off x="2867645" y="3778728"/>
            <a:ext cx="1608807" cy="369332"/>
          </a:xfrm>
          <a:prstGeom prst="rect">
            <a:avLst/>
          </a:prstGeom>
          <a:noFill/>
        </p:spPr>
        <p:txBody>
          <a:bodyPr wrap="square">
            <a:spAutoFit/>
          </a:bodyPr>
          <a:lstStyle/>
          <a:p>
            <a:pPr>
              <a:defRPr/>
            </a:pPr>
            <a:r>
              <a:rPr lang="zh-CN" altLang="en-US" b="1" spc="100" dirty="0">
                <a:solidFill>
                  <a:schemeClr val="tx1">
                    <a:lumMod val="65000"/>
                    <a:lumOff val="35000"/>
                  </a:schemeClr>
                </a:solidFill>
                <a:latin typeface="微软雅黑" panose="020B0503020204020204" charset="-122"/>
                <a:ea typeface="微软雅黑" panose="020B0503020204020204" charset="-122"/>
              </a:rPr>
              <a:t>发展问题</a:t>
            </a:r>
            <a:endParaRPr lang="zh-CN" altLang="en-US" b="1" spc="100" dirty="0">
              <a:solidFill>
                <a:schemeClr val="tx1">
                  <a:lumMod val="65000"/>
                  <a:lumOff val="35000"/>
                </a:schemeClr>
              </a:solidFill>
              <a:latin typeface="微软雅黑" panose="020B0503020204020204" charset="-122"/>
              <a:ea typeface="微软雅黑" panose="020B0503020204020204" charset="-122"/>
            </a:endParaRPr>
          </a:p>
        </p:txBody>
      </p:sp>
      <p:sp>
        <p:nvSpPr>
          <p:cNvPr id="22" name="文本框 21"/>
          <p:cNvSpPr txBox="1"/>
          <p:nvPr/>
        </p:nvSpPr>
        <p:spPr>
          <a:xfrm>
            <a:off x="5387756" y="3778728"/>
            <a:ext cx="1243769" cy="369332"/>
          </a:xfrm>
          <a:prstGeom prst="rect">
            <a:avLst/>
          </a:prstGeom>
          <a:noFill/>
        </p:spPr>
        <p:txBody>
          <a:bodyPr wrap="square">
            <a:spAutoFit/>
          </a:bodyPr>
          <a:lstStyle/>
          <a:p>
            <a:pPr algn="r">
              <a:defRPr/>
            </a:pPr>
            <a:r>
              <a:rPr lang="zh-CN" altLang="en-US" b="1" spc="100" dirty="0">
                <a:solidFill>
                  <a:schemeClr val="tx1">
                    <a:lumMod val="65000"/>
                    <a:lumOff val="35000"/>
                  </a:schemeClr>
                </a:solidFill>
                <a:latin typeface="微软雅黑" panose="020B0503020204020204" charset="-122"/>
                <a:ea typeface="微软雅黑" panose="020B0503020204020204" charset="-122"/>
              </a:rPr>
              <a:t>方法验证</a:t>
            </a:r>
            <a:endParaRPr lang="zh-CN" altLang="en-US" b="1" spc="100" dirty="0">
              <a:solidFill>
                <a:schemeClr val="tx1">
                  <a:lumMod val="65000"/>
                  <a:lumOff val="35000"/>
                </a:schemeClr>
              </a:solidFill>
              <a:latin typeface="微软雅黑" panose="020B0503020204020204" charset="-122"/>
              <a:ea typeface="微软雅黑" panose="020B0503020204020204" charset="-122"/>
            </a:endParaRPr>
          </a:p>
        </p:txBody>
      </p:sp>
      <p:sp>
        <p:nvSpPr>
          <p:cNvPr id="24" name="文本框 23"/>
          <p:cNvSpPr txBox="1"/>
          <p:nvPr/>
        </p:nvSpPr>
        <p:spPr>
          <a:xfrm>
            <a:off x="7766349" y="3732013"/>
            <a:ext cx="1448770" cy="369332"/>
          </a:xfrm>
          <a:prstGeom prst="rect">
            <a:avLst/>
          </a:prstGeom>
          <a:noFill/>
        </p:spPr>
        <p:txBody>
          <a:bodyPr wrap="square">
            <a:spAutoFit/>
          </a:bodyPr>
          <a:lstStyle/>
          <a:p>
            <a:pPr algn="r">
              <a:defRPr/>
            </a:pPr>
            <a:r>
              <a:rPr lang="zh-CN" altLang="en-US" b="1" spc="100" dirty="0">
                <a:solidFill>
                  <a:schemeClr val="tx1">
                    <a:lumMod val="65000"/>
                    <a:lumOff val="35000"/>
                  </a:schemeClr>
                </a:solidFill>
                <a:latin typeface="微软雅黑" panose="020B0503020204020204" charset="-122"/>
                <a:ea typeface="微软雅黑" panose="020B0503020204020204" charset="-122"/>
              </a:rPr>
              <a:t>结果验收</a:t>
            </a:r>
            <a:endParaRPr lang="zh-CN" altLang="en-US" b="1" spc="100" dirty="0">
              <a:solidFill>
                <a:schemeClr val="tx1">
                  <a:lumMod val="65000"/>
                  <a:lumOff val="35000"/>
                </a:schemeClr>
              </a:solidFill>
              <a:latin typeface="微软雅黑" panose="020B0503020204020204" charset="-122"/>
              <a:ea typeface="微软雅黑" panose="020B0503020204020204" charset="-122"/>
            </a:endParaRPr>
          </a:p>
        </p:txBody>
      </p:sp>
      <p:sp>
        <p:nvSpPr>
          <p:cNvPr id="25" name="Text Placeholder 32"/>
          <p:cNvSpPr txBox="1"/>
          <p:nvPr/>
        </p:nvSpPr>
        <p:spPr>
          <a:xfrm>
            <a:off x="2699617" y="4284718"/>
            <a:ext cx="1793042" cy="9310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50000"/>
              </a:lnSpc>
              <a:spcBef>
                <a:spcPct val="0"/>
              </a:spcBef>
              <a:spcAft>
                <a:spcPct val="0"/>
              </a:spcAft>
              <a:buNone/>
            </a:pPr>
            <a:r>
              <a:rPr lang="zh-CN" altLang="en-US"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请插入文本内容请插入文本内容请插入文本内容请插入文本内容</a:t>
            </a:r>
            <a:endParaRPr lang="en-GB" altLang="zh-CN"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Text Placeholder 32"/>
          <p:cNvSpPr txBox="1"/>
          <p:nvPr/>
        </p:nvSpPr>
        <p:spPr>
          <a:xfrm>
            <a:off x="5331085" y="4304181"/>
            <a:ext cx="1793042" cy="9310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50000"/>
              </a:lnSpc>
              <a:spcBef>
                <a:spcPct val="0"/>
              </a:spcBef>
              <a:spcAft>
                <a:spcPct val="0"/>
              </a:spcAft>
              <a:buNone/>
            </a:pPr>
            <a:r>
              <a:rPr lang="zh-CN" altLang="en-US"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请插入文本内容请插入文本内容请插入文本内容请插入文本内容</a:t>
            </a:r>
            <a:endParaRPr lang="en-GB" altLang="zh-CN"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Text Placeholder 32"/>
          <p:cNvSpPr txBox="1"/>
          <p:nvPr/>
        </p:nvSpPr>
        <p:spPr>
          <a:xfrm>
            <a:off x="7766349" y="4284718"/>
            <a:ext cx="1793042" cy="9310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866775" fontAlgn="base">
              <a:lnSpc>
                <a:spcPct val="150000"/>
              </a:lnSpc>
              <a:spcBef>
                <a:spcPct val="0"/>
              </a:spcBef>
              <a:spcAft>
                <a:spcPct val="0"/>
              </a:spcAft>
              <a:buNone/>
            </a:pPr>
            <a:r>
              <a:rPr lang="zh-CN" altLang="en-US"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请插入文本内容请插入文本内容请插入文本内容请插入文本内容</a:t>
            </a:r>
            <a:endParaRPr lang="en-GB" altLang="zh-CN" sz="14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grpSp>
        <p:nvGrpSpPr>
          <p:cNvPr id="5" name="Group 41"/>
          <p:cNvGrpSpPr/>
          <p:nvPr/>
        </p:nvGrpSpPr>
        <p:grpSpPr>
          <a:xfrm>
            <a:off x="4532330" y="2229582"/>
            <a:ext cx="3127342" cy="3904764"/>
            <a:chOff x="4731074" y="3558159"/>
            <a:chExt cx="2569838" cy="3208672"/>
          </a:xfrm>
        </p:grpSpPr>
        <p:grpSp>
          <p:nvGrpSpPr>
            <p:cNvPr id="6" name="组合 72"/>
            <p:cNvGrpSpPr/>
            <p:nvPr/>
          </p:nvGrpSpPr>
          <p:grpSpPr>
            <a:xfrm>
              <a:off x="6096000" y="4175841"/>
              <a:ext cx="1204912" cy="2428808"/>
              <a:chOff x="4281488" y="2009843"/>
              <a:chExt cx="1204912" cy="2428808"/>
            </a:xfrm>
          </p:grpSpPr>
          <p:sp>
            <p:nvSpPr>
              <p:cNvPr id="16"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rgbClr val="DC5072"/>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rgbClr val="DC5072"/>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rgbClr val="D2174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rgbClr val="D21744">
                  <a:alpha val="74902"/>
                </a:srgb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7" name="组合 207"/>
            <p:cNvGrpSpPr/>
            <p:nvPr/>
          </p:nvGrpSpPr>
          <p:grpSpPr>
            <a:xfrm>
              <a:off x="5472339" y="3558159"/>
              <a:ext cx="1084733" cy="3208672"/>
              <a:chOff x="4089129" y="1275606"/>
              <a:chExt cx="1084733" cy="3208672"/>
            </a:xfrm>
          </p:grpSpPr>
          <p:sp>
            <p:nvSpPr>
              <p:cNvPr id="13"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rgbClr val="FF5050"/>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rgbClr val="E78D5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rgbClr val="FF5050"/>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8" name="组合 208"/>
            <p:cNvGrpSpPr/>
            <p:nvPr/>
          </p:nvGrpSpPr>
          <p:grpSpPr>
            <a:xfrm>
              <a:off x="4731074" y="4973788"/>
              <a:ext cx="1185392" cy="1769046"/>
              <a:chOff x="3347864" y="2691235"/>
              <a:chExt cx="1185392" cy="1769046"/>
            </a:xfrm>
          </p:grpSpPr>
          <p:sp>
            <p:nvSpPr>
              <p:cNvPr id="9"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solidFill>
                <a:srgbClr val="C806B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rgbClr val="C806B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rgbClr val="C806B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dirty="0">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rgbClr val="C806B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pPr>
                <a:endParaRPr lang="zh-CN" altLang="en-US" sz="855">
                  <a:solidFill>
                    <a:prstClr val="white"/>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0" name="Group 3"/>
          <p:cNvGrpSpPr/>
          <p:nvPr/>
        </p:nvGrpSpPr>
        <p:grpSpPr>
          <a:xfrm>
            <a:off x="7803950" y="2962832"/>
            <a:ext cx="2714037" cy="1592940"/>
            <a:chOff x="8130600" y="2810798"/>
            <a:chExt cx="3856715" cy="1593035"/>
          </a:xfrm>
        </p:grpSpPr>
        <p:sp>
          <p:nvSpPr>
            <p:cNvPr id="21" name="TextBox 46"/>
            <p:cNvSpPr txBox="1"/>
            <p:nvPr/>
          </p:nvSpPr>
          <p:spPr>
            <a:xfrm>
              <a:off x="8130600" y="2810798"/>
              <a:ext cx="2558546" cy="424757"/>
            </a:xfrm>
            <a:prstGeom prst="rect">
              <a:avLst/>
            </a:prstGeom>
            <a:noFill/>
          </p:spPr>
          <p:txBody>
            <a:bodyPr wrap="none" rtlCol="0">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altLang="zh-CN"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47"/>
            <p:cNvSpPr/>
            <p:nvPr/>
          </p:nvSpPr>
          <p:spPr>
            <a:xfrm>
              <a:off x="8130600" y="3156751"/>
              <a:ext cx="3856715" cy="1247082"/>
            </a:xfrm>
            <a:prstGeom prst="rect">
              <a:avLst/>
            </a:prstGeom>
          </p:spPr>
          <p:txBody>
            <a:bodyPr wrap="square">
              <a:spAutoFit/>
            </a:bodyPr>
            <a:lstStyle/>
            <a:p>
              <a:pPr lvl="0" algn="just">
                <a:lnSpc>
                  <a:spcPct val="120000"/>
                </a:lnSpc>
              </a:pPr>
              <a:r>
                <a:rPr lang="zh-CN" altLang="en-US" sz="1600" dirty="0">
                  <a:solidFill>
                    <a:prstClr val="black">
                      <a:lumMod val="65000"/>
                      <a:lumOff val="35000"/>
                    </a:prstClr>
                  </a:solidFill>
                  <a:latin typeface="微软雅黑" panose="020B0503020204020204" charset="-122"/>
                  <a:ea typeface="微软雅黑" panose="020B0503020204020204" charset="-122"/>
                </a:rPr>
                <a:t>请插入您的文本内容请插入您的文本内容请插入您的文本内容请插入您的文本内容</a:t>
              </a:r>
              <a:endParaRPr lang="en-GB" altLang="zh-CN" sz="1600" dirty="0">
                <a:solidFill>
                  <a:prstClr val="black">
                    <a:lumMod val="65000"/>
                    <a:lumOff val="35000"/>
                  </a:prstClr>
                </a:solidFill>
                <a:latin typeface="Arial" panose="020B0604020202020204" pitchFamily="34" charset="0"/>
                <a:ea typeface="微软雅黑" panose="020B0503020204020204" charset="-122"/>
                <a:sym typeface="Arial" panose="020B0604020202020204" pitchFamily="34" charset="0"/>
              </a:endParaRPr>
            </a:p>
            <a:p>
              <a:pPr lvl="0" algn="just">
                <a:lnSpc>
                  <a:spcPct val="120000"/>
                </a:lnSpc>
              </a:pPr>
              <a:endParaRPr lang="en-GB" altLang="zh-CN" sz="1600" dirty="0">
                <a:solidFill>
                  <a:prstClr val="black">
                    <a:lumMod val="65000"/>
                    <a:lumOff val="35000"/>
                  </a:prst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3" name="Group 4"/>
          <p:cNvGrpSpPr/>
          <p:nvPr/>
        </p:nvGrpSpPr>
        <p:grpSpPr>
          <a:xfrm>
            <a:off x="1665617" y="3898309"/>
            <a:ext cx="2731163" cy="1299203"/>
            <a:chOff x="163141" y="3887744"/>
            <a:chExt cx="3881053" cy="1299278"/>
          </a:xfrm>
        </p:grpSpPr>
        <p:sp>
          <p:nvSpPr>
            <p:cNvPr id="24" name="TextBox 48"/>
            <p:cNvSpPr txBox="1"/>
            <p:nvPr/>
          </p:nvSpPr>
          <p:spPr>
            <a:xfrm>
              <a:off x="163141" y="3887744"/>
              <a:ext cx="2558547" cy="424757"/>
            </a:xfrm>
            <a:prstGeom prst="rect">
              <a:avLst/>
            </a:prstGeom>
            <a:noFill/>
          </p:spPr>
          <p:txBody>
            <a:bodyPr wrap="none" rtlCol="0">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Rectangle 49"/>
            <p:cNvSpPr/>
            <p:nvPr/>
          </p:nvSpPr>
          <p:spPr>
            <a:xfrm>
              <a:off x="187479" y="4233693"/>
              <a:ext cx="3856715" cy="953329"/>
            </a:xfrm>
            <a:prstGeom prst="rect">
              <a:avLst/>
            </a:prstGeom>
          </p:spPr>
          <p:txBody>
            <a:bodyPr wrap="square">
              <a:spAutoFit/>
            </a:bodyPr>
            <a:lstStyle/>
            <a:p>
              <a:pPr lvl="0" algn="just">
                <a:lnSpc>
                  <a:spcPct val="120000"/>
                </a:lnSpc>
              </a:pPr>
              <a:r>
                <a:rPr lang="zh-CN" altLang="en-US" sz="1600" dirty="0">
                  <a:solidFill>
                    <a:prstClr val="black">
                      <a:lumMod val="65000"/>
                      <a:lumOff val="35000"/>
                    </a:prstClr>
                  </a:solidFill>
                  <a:latin typeface="微软雅黑" panose="020B0503020204020204" charset="-122"/>
                  <a:ea typeface="微软雅黑" panose="020B0503020204020204" charset="-122"/>
                </a:rPr>
                <a:t>请插入您的文本内容请插入您的文本内容请插入您的文本内容请插入您的文本内容</a:t>
              </a:r>
              <a:endParaRPr lang="en-GB" altLang="zh-CN" sz="1600" dirty="0">
                <a:solidFill>
                  <a:prstClr val="black">
                    <a:lumMod val="65000"/>
                    <a:lumOff val="35000"/>
                  </a:prst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6" name="Group 53"/>
          <p:cNvGrpSpPr/>
          <p:nvPr/>
        </p:nvGrpSpPr>
        <p:grpSpPr>
          <a:xfrm>
            <a:off x="2269415" y="1740495"/>
            <a:ext cx="2738891" cy="1339769"/>
            <a:chOff x="634745" y="1633722"/>
            <a:chExt cx="3892037" cy="1339840"/>
          </a:xfrm>
        </p:grpSpPr>
        <p:sp>
          <p:nvSpPr>
            <p:cNvPr id="27" name="TextBox 51"/>
            <p:cNvSpPr txBox="1"/>
            <p:nvPr/>
          </p:nvSpPr>
          <p:spPr>
            <a:xfrm>
              <a:off x="634745" y="1633722"/>
              <a:ext cx="2558549" cy="396155"/>
            </a:xfrm>
            <a:prstGeom prst="rect">
              <a:avLst/>
            </a:prstGeom>
            <a:noFill/>
          </p:spPr>
          <p:txBody>
            <a:bodyPr wrap="none" rtlCol="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GB" altLang="zh-CN"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52"/>
            <p:cNvSpPr/>
            <p:nvPr/>
          </p:nvSpPr>
          <p:spPr>
            <a:xfrm>
              <a:off x="670067" y="2020237"/>
              <a:ext cx="3856715" cy="953325"/>
            </a:xfrm>
            <a:prstGeom prst="rect">
              <a:avLst/>
            </a:prstGeom>
          </p:spPr>
          <p:txBody>
            <a:bodyPr wrap="square">
              <a:spAutoFit/>
            </a:bodyPr>
            <a:lstStyle/>
            <a:p>
              <a:pPr lvl="0" algn="just">
                <a:lnSpc>
                  <a:spcPct val="120000"/>
                </a:lnSpc>
              </a:pPr>
              <a:r>
                <a:rPr lang="zh-CN" altLang="en-US" sz="1600" dirty="0">
                  <a:solidFill>
                    <a:prstClr val="black">
                      <a:lumMod val="65000"/>
                      <a:lumOff val="35000"/>
                    </a:prstClr>
                  </a:solidFill>
                  <a:latin typeface="微软雅黑" panose="020B0503020204020204" charset="-122"/>
                  <a:ea typeface="微软雅黑" panose="020B0503020204020204" charset="-122"/>
                </a:rPr>
                <a:t>请插入您的文本内容请插入您的文本内容请插入您的文本内容请插入您的文本内容</a:t>
              </a:r>
              <a:endParaRPr lang="en-GB" altLang="zh-CN" sz="1600" dirty="0">
                <a:solidFill>
                  <a:prstClr val="black">
                    <a:lumMod val="65000"/>
                    <a:lumOff val="35000"/>
                  </a:prstClr>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3" name="矩形: 圆角 2"/>
          <p:cNvSpPr/>
          <p:nvPr/>
        </p:nvSpPr>
        <p:spPr>
          <a:xfrm>
            <a:off x="2326995" y="1808018"/>
            <a:ext cx="7058025" cy="3354532"/>
          </a:xfrm>
          <a:prstGeom prst="roundRect">
            <a:avLst/>
          </a:prstGeom>
          <a:no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5" name="文本框 14"/>
          <p:cNvSpPr txBox="1"/>
          <p:nvPr/>
        </p:nvSpPr>
        <p:spPr>
          <a:xfrm>
            <a:off x="2579104" y="2087843"/>
            <a:ext cx="121058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203864"/>
                </a:solidFill>
                <a:effectLst/>
                <a:uLnTx/>
                <a:uFillTx/>
                <a:latin typeface="Arial" panose="020B0604020202020204"/>
                <a:ea typeface="微软雅黑" panose="020B0503020204020204" charset="-122"/>
                <a:cs typeface="+mn-ea"/>
                <a:sym typeface="Arial" panose="020B0604020202020204"/>
              </a:rPr>
              <a:t>序言</a:t>
            </a:r>
            <a:endParaRPr kumimoji="0" lang="zh-CN" altLang="en-US" sz="4000" b="1" i="0" u="none" strike="noStrike" kern="1200" cap="none" spc="0" normalizeH="0" baseline="0" noProof="0" dirty="0">
              <a:ln>
                <a:noFill/>
              </a:ln>
              <a:solidFill>
                <a:srgbClr val="203864"/>
              </a:solidFill>
              <a:effectLst/>
              <a:uLnTx/>
              <a:uFillTx/>
              <a:latin typeface="Arial" panose="020B0604020202020204"/>
              <a:ea typeface="微软雅黑" panose="020B0503020204020204" charset="-122"/>
              <a:cs typeface="+mn-ea"/>
              <a:sym typeface="Arial" panose="020B0604020202020204"/>
            </a:endParaRPr>
          </a:p>
        </p:txBody>
      </p:sp>
      <p:cxnSp>
        <p:nvCxnSpPr>
          <p:cNvPr id="16" name="直接连接符 15"/>
          <p:cNvCxnSpPr/>
          <p:nvPr/>
        </p:nvCxnSpPr>
        <p:spPr>
          <a:xfrm flipV="1">
            <a:off x="3756052" y="2429975"/>
            <a:ext cx="2566903" cy="11812"/>
          </a:xfrm>
          <a:prstGeom prst="line">
            <a:avLst/>
          </a:prstGeom>
          <a:ln>
            <a:solidFill>
              <a:srgbClr val="C806B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513976" y="2451725"/>
            <a:ext cx="138530" cy="0"/>
          </a:xfrm>
          <a:prstGeom prst="line">
            <a:avLst/>
          </a:prstGeom>
          <a:ln>
            <a:solidFill>
              <a:srgbClr val="3AB6AF"/>
            </a:solidFill>
          </a:ln>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3010067" y="2669743"/>
            <a:ext cx="6095255" cy="2264851"/>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600" dirty="0">
                <a:solidFill>
                  <a:schemeClr val="bg1">
                    <a:lumMod val="50000"/>
                  </a:schemeClr>
                </a:solidFill>
                <a:latin typeface="微软雅黑" panose="020B0503020204020204" charset="-122"/>
                <a:ea typeface="微软雅黑" panose="020B0503020204020204" charset="-122"/>
              </a:rPr>
              <a:t>   </a:t>
            </a:r>
            <a:r>
              <a:rPr lang="zh-CN" altLang="en-US" sz="1600" dirty="0">
                <a:solidFill>
                  <a:schemeClr val="tx1">
                    <a:lumMod val="75000"/>
                    <a:lumOff val="25000"/>
                  </a:schemeClr>
                </a:solidFill>
                <a:latin typeface="微软雅黑" panose="020B0503020204020204" charset="-122"/>
                <a:ea typeface="微软雅黑" panose="020B0503020204020204" charset="-122"/>
              </a:rPr>
              <a:t>回顾这一年的工作，在取得成绩的同时，我们也找到了工作中的不足和问题。</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a:p>
            <a:pPr lvl="0" algn="just" fontAlgn="base">
              <a:lnSpc>
                <a:spcPct val="150000"/>
              </a:lnSpc>
              <a:spcBef>
                <a:spcPct val="0"/>
              </a:spcBef>
              <a:spcAft>
                <a:spcPct val="0"/>
              </a:spcAft>
            </a:pPr>
            <a:r>
              <a:rPr lang="en-US" altLang="zh-CN" sz="1600" dirty="0">
                <a:solidFill>
                  <a:schemeClr val="bg1">
                    <a:lumMod val="50000"/>
                  </a:schemeClr>
                </a:solidFill>
                <a:latin typeface="微软雅黑" panose="020B0503020204020204" charset="-122"/>
                <a:ea typeface="微软雅黑" panose="020B0503020204020204" charset="-122"/>
              </a:rPr>
              <a:t>  </a:t>
            </a:r>
            <a:r>
              <a:rPr lang="zh-CN" altLang="en-US" sz="1600" dirty="0">
                <a:solidFill>
                  <a:schemeClr val="tx1">
                    <a:lumMod val="75000"/>
                    <a:lumOff val="25000"/>
                  </a:schemeClr>
                </a:solidFill>
                <a:latin typeface="微软雅黑" panose="020B0503020204020204" charset="-122"/>
                <a:ea typeface="微软雅黑" panose="020B0503020204020204" charset="-122"/>
              </a:rPr>
              <a:t>主要反映于</a:t>
            </a:r>
            <a:r>
              <a:rPr lang="en-US" altLang="zh-CN" sz="1600" dirty="0">
                <a:solidFill>
                  <a:schemeClr val="tx1">
                    <a:lumMod val="75000"/>
                    <a:lumOff val="25000"/>
                  </a:schemeClr>
                </a:solidFill>
                <a:latin typeface="微软雅黑" panose="020B0503020204020204" charset="-122"/>
                <a:ea typeface="微软雅黑" panose="020B0503020204020204" charset="-122"/>
              </a:rPr>
              <a:t>xx</a:t>
            </a:r>
            <a:r>
              <a:rPr lang="zh-CN" altLang="en-US" sz="1600" dirty="0">
                <a:solidFill>
                  <a:schemeClr val="tx1">
                    <a:lumMod val="75000"/>
                    <a:lumOff val="25000"/>
                  </a:schemeClr>
                </a:solidFill>
                <a:latin typeface="微软雅黑" panose="020B0503020204020204" charset="-122"/>
                <a:ea typeface="微软雅黑" panose="020B0503020204020204" charset="-122"/>
              </a:rPr>
              <a:t>及</a:t>
            </a:r>
            <a:r>
              <a:rPr lang="en-US" altLang="zh-CN" sz="1600" dirty="0">
                <a:solidFill>
                  <a:schemeClr val="tx1">
                    <a:lumMod val="75000"/>
                    <a:lumOff val="25000"/>
                  </a:schemeClr>
                </a:solidFill>
                <a:latin typeface="微软雅黑" panose="020B0503020204020204" charset="-122"/>
                <a:ea typeface="微软雅黑" panose="020B0503020204020204" charset="-122"/>
              </a:rPr>
              <a:t>xxx</a:t>
            </a:r>
            <a:r>
              <a:rPr lang="zh-CN" altLang="en-US" sz="1600" dirty="0">
                <a:solidFill>
                  <a:schemeClr val="tx1">
                    <a:lumMod val="75000"/>
                    <a:lumOff val="25000"/>
                  </a:schemeClr>
                </a:solidFill>
                <a:latin typeface="微软雅黑" panose="020B0503020204020204" charset="-122"/>
                <a:ea typeface="微软雅黑" panose="020B0503020204020204" charset="-122"/>
              </a:rPr>
              <a:t>的风格、定型还有待进一步探索，尤其是网上的公司产品库充分体现我们</a:t>
            </a:r>
            <a:r>
              <a:rPr lang="en-US" altLang="zh-CN" sz="1600" dirty="0">
                <a:solidFill>
                  <a:schemeClr val="tx1">
                    <a:lumMod val="75000"/>
                    <a:lumOff val="25000"/>
                  </a:schemeClr>
                </a:solidFill>
                <a:latin typeface="微软雅黑" panose="020B0503020204020204" charset="-122"/>
                <a:ea typeface="微软雅黑" panose="020B0503020204020204" charset="-122"/>
              </a:rPr>
              <a:t>xxxxx</a:t>
            </a:r>
            <a:r>
              <a:rPr lang="zh-CN" altLang="en-US" sz="1600" dirty="0">
                <a:solidFill>
                  <a:schemeClr val="tx1">
                    <a:lumMod val="75000"/>
                    <a:lumOff val="25000"/>
                  </a:schemeClr>
                </a:solidFill>
                <a:latin typeface="微软雅黑" panose="020B0503020204020204" charset="-122"/>
                <a:ea typeface="微软雅黑" panose="020B0503020204020204" charset="-122"/>
              </a:rPr>
              <a:t>和我们这个平台能为客户提供良好的商机和快捷方便的信息、导航的功能发挥。展望新的一年，我们将继续努力，力争各项工作更上一个新台阶。</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10" name="文本框 9"/>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6" name="TextBox 9"/>
          <p:cNvSpPr txBox="1"/>
          <p:nvPr/>
        </p:nvSpPr>
        <p:spPr>
          <a:xfrm>
            <a:off x="5338344" y="1844204"/>
            <a:ext cx="1620957" cy="95410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800" b="1" kern="0" dirty="0">
                <a:solidFill>
                  <a:schemeClr val="tx1">
                    <a:lumMod val="75000"/>
                    <a:lumOff val="25000"/>
                  </a:schemeClr>
                </a:solidFill>
                <a:latin typeface="微软雅黑" panose="020B0503020204020204" charset="-122"/>
                <a:ea typeface="微软雅黑" panose="020B0503020204020204" charset="-122"/>
              </a:rPr>
              <a:t>双赢共赢</a:t>
            </a:r>
            <a:endParaRPr lang="en-US" altLang="zh-CN" sz="2800" b="1" kern="0" dirty="0">
              <a:solidFill>
                <a:schemeClr val="tx1">
                  <a:lumMod val="75000"/>
                  <a:lumOff val="25000"/>
                </a:schemeClr>
              </a:solidFill>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rPr>
              <a:t>携手合作</a:t>
            </a:r>
            <a:endParaRPr kumimoji="0" lang="en-US" altLang="zh-CN" sz="2800" b="1"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grpSp>
        <p:nvGrpSpPr>
          <p:cNvPr id="7" name="组合 6"/>
          <p:cNvGrpSpPr/>
          <p:nvPr/>
        </p:nvGrpSpPr>
        <p:grpSpPr>
          <a:xfrm>
            <a:off x="6447258" y="2759828"/>
            <a:ext cx="408377" cy="408377"/>
            <a:chOff x="304800" y="673100"/>
            <a:chExt cx="4000500" cy="4000500"/>
          </a:xfrm>
          <a:effectLst>
            <a:outerShdw blurRad="317500" dist="190500" dir="8100000" algn="tr" rotWithShape="0">
              <a:prstClr val="black">
                <a:alpha val="50000"/>
              </a:prstClr>
            </a:outerShdw>
          </a:effectLst>
        </p:grpSpPr>
        <p:sp>
          <p:nvSpPr>
            <p:cNvPr id="8"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10" name="组合 9"/>
          <p:cNvGrpSpPr/>
          <p:nvPr/>
        </p:nvGrpSpPr>
        <p:grpSpPr>
          <a:xfrm>
            <a:off x="5388153" y="2724054"/>
            <a:ext cx="219777" cy="219777"/>
            <a:chOff x="304800" y="673100"/>
            <a:chExt cx="4000500" cy="4000500"/>
          </a:xfrm>
          <a:effectLst>
            <a:outerShdw blurRad="381000" dist="152400" dir="8100000" algn="tr" rotWithShape="0">
              <a:prstClr val="black">
                <a:alpha val="70000"/>
              </a:prstClr>
            </a:outerShdw>
          </a:effectLst>
        </p:grpSpPr>
        <p:sp>
          <p:nvSpPr>
            <p:cNvPr id="11"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12" name="椭圆 11"/>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13" name="组合 12"/>
          <p:cNvGrpSpPr/>
          <p:nvPr/>
        </p:nvGrpSpPr>
        <p:grpSpPr>
          <a:xfrm>
            <a:off x="5766870" y="3151627"/>
            <a:ext cx="350672" cy="350672"/>
            <a:chOff x="304800" y="673100"/>
            <a:chExt cx="4000500" cy="4000500"/>
          </a:xfrm>
          <a:effectLst>
            <a:outerShdw blurRad="444500" dist="254000" dir="8100000" algn="tr" rotWithShape="0">
              <a:prstClr val="black">
                <a:alpha val="50000"/>
              </a:prstClr>
            </a:outerShdw>
          </a:effectLst>
        </p:grpSpPr>
        <p:sp>
          <p:nvSpPr>
            <p:cNvPr id="14"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16" name="组合 15"/>
          <p:cNvGrpSpPr/>
          <p:nvPr/>
        </p:nvGrpSpPr>
        <p:grpSpPr>
          <a:xfrm>
            <a:off x="6701529" y="2720554"/>
            <a:ext cx="219777" cy="219777"/>
            <a:chOff x="304800" y="673100"/>
            <a:chExt cx="4000500" cy="4000500"/>
          </a:xfrm>
          <a:effectLst>
            <a:outerShdw blurRad="381000" dist="152400" dir="8100000" algn="tr" rotWithShape="0">
              <a:prstClr val="black">
                <a:alpha val="70000"/>
              </a:prstClr>
            </a:outerShdw>
          </a:effectLst>
        </p:grpSpPr>
        <p:sp>
          <p:nvSpPr>
            <p:cNvPr id="17"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18" name="椭圆 17"/>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19" name="组合 18"/>
          <p:cNvGrpSpPr/>
          <p:nvPr/>
        </p:nvGrpSpPr>
        <p:grpSpPr>
          <a:xfrm>
            <a:off x="6331483" y="3119563"/>
            <a:ext cx="219777" cy="219777"/>
            <a:chOff x="304800" y="673100"/>
            <a:chExt cx="4000500" cy="4000500"/>
          </a:xfrm>
          <a:effectLst>
            <a:outerShdw blurRad="381000" dist="152400" dir="8100000" algn="tr" rotWithShape="0">
              <a:prstClr val="black">
                <a:alpha val="70000"/>
              </a:prstClr>
            </a:outerShdw>
          </a:effectLst>
        </p:grpSpPr>
        <p:sp>
          <p:nvSpPr>
            <p:cNvPr id="20"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21" name="椭圆 20"/>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22" name="组合 21"/>
          <p:cNvGrpSpPr/>
          <p:nvPr/>
        </p:nvGrpSpPr>
        <p:grpSpPr>
          <a:xfrm>
            <a:off x="6054201" y="3146896"/>
            <a:ext cx="291782" cy="291782"/>
            <a:chOff x="304800" y="673100"/>
            <a:chExt cx="4000500" cy="4000500"/>
          </a:xfrm>
          <a:effectLst>
            <a:outerShdw blurRad="317500" dist="190500" dir="8100000" algn="tr" rotWithShape="0">
              <a:prstClr val="black">
                <a:alpha val="50000"/>
              </a:prstClr>
            </a:outerShdw>
          </a:effectLst>
        </p:grpSpPr>
        <p:sp>
          <p:nvSpPr>
            <p:cNvPr id="23"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25" name="组合 24"/>
          <p:cNvGrpSpPr/>
          <p:nvPr/>
        </p:nvGrpSpPr>
        <p:grpSpPr>
          <a:xfrm>
            <a:off x="6029417" y="3410647"/>
            <a:ext cx="219777" cy="219777"/>
            <a:chOff x="304800" y="673100"/>
            <a:chExt cx="4000500" cy="4000500"/>
          </a:xfrm>
          <a:effectLst>
            <a:outerShdw blurRad="381000" dist="152400" dir="8100000" algn="tr" rotWithShape="0">
              <a:prstClr val="black">
                <a:alpha val="70000"/>
              </a:prstClr>
            </a:outerShdw>
          </a:effectLst>
        </p:grpSpPr>
        <p:sp>
          <p:nvSpPr>
            <p:cNvPr id="26"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27" name="椭圆 26"/>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28" name="组合 27"/>
          <p:cNvGrpSpPr/>
          <p:nvPr/>
        </p:nvGrpSpPr>
        <p:grpSpPr>
          <a:xfrm>
            <a:off x="5849420" y="2739508"/>
            <a:ext cx="350672" cy="350672"/>
            <a:chOff x="304800" y="673100"/>
            <a:chExt cx="4000500" cy="4000500"/>
          </a:xfrm>
          <a:effectLst>
            <a:outerShdw blurRad="444500" dist="254000" dir="8100000" algn="tr" rotWithShape="0">
              <a:prstClr val="black">
                <a:alpha val="50000"/>
              </a:prstClr>
            </a:outerShdw>
          </a:effectLst>
        </p:grpSpPr>
        <p:sp>
          <p:nvSpPr>
            <p:cNvPr id="29"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31" name="组合 30"/>
          <p:cNvGrpSpPr/>
          <p:nvPr/>
        </p:nvGrpSpPr>
        <p:grpSpPr>
          <a:xfrm>
            <a:off x="6187524" y="2747260"/>
            <a:ext cx="287919" cy="287919"/>
            <a:chOff x="304800" y="673100"/>
            <a:chExt cx="4000500" cy="4000500"/>
          </a:xfrm>
          <a:effectLst>
            <a:outerShdw blurRad="381000" dist="152400" dir="8100000" algn="tr" rotWithShape="0">
              <a:prstClr val="black">
                <a:alpha val="70000"/>
              </a:prstClr>
            </a:outerShdw>
          </a:effectLst>
        </p:grpSpPr>
        <p:sp>
          <p:nvSpPr>
            <p:cNvPr id="32"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33" name="椭圆 32"/>
            <p:cNvSpPr/>
            <p:nvPr/>
          </p:nvSpPr>
          <p:spPr>
            <a:xfrm>
              <a:off x="479425" y="847725"/>
              <a:ext cx="3651250" cy="365125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grpSp>
        <p:nvGrpSpPr>
          <p:cNvPr id="34" name="组合 33"/>
          <p:cNvGrpSpPr/>
          <p:nvPr/>
        </p:nvGrpSpPr>
        <p:grpSpPr>
          <a:xfrm>
            <a:off x="5515405" y="2746721"/>
            <a:ext cx="387220" cy="387220"/>
            <a:chOff x="304800" y="673100"/>
            <a:chExt cx="4000500" cy="4000500"/>
          </a:xfrm>
          <a:effectLst>
            <a:outerShdw blurRad="317500" dist="190500" dir="8100000" algn="tr" rotWithShape="0">
              <a:prstClr val="black">
                <a:alpha val="50000"/>
              </a:prstClr>
            </a:outerShdw>
          </a:effectLst>
        </p:grpSpPr>
        <p:sp>
          <p:nvSpPr>
            <p:cNvPr id="35"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cs typeface="+mn-cs"/>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cs typeface="+mn-cs"/>
              </a:endParaRPr>
            </a:p>
          </p:txBody>
        </p:sp>
      </p:grpSp>
      <p:sp>
        <p:nvSpPr>
          <p:cNvPr id="37" name="流程图: 联系 40"/>
          <p:cNvSpPr/>
          <p:nvPr/>
        </p:nvSpPr>
        <p:spPr>
          <a:xfrm>
            <a:off x="1106830" y="1661971"/>
            <a:ext cx="378042" cy="378042"/>
          </a:xfrm>
          <a:prstGeom prst="flowChartConnector">
            <a:avLst/>
          </a:prstGeom>
          <a:solidFill>
            <a:srgbClr val="E78D54"/>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rPr>
              <a:t>A</a:t>
            </a:r>
            <a:endParaRPr kumimoji="0" lang="zh-CN" altLang="en-US"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endParaRPr>
          </a:p>
        </p:txBody>
      </p:sp>
      <p:sp>
        <p:nvSpPr>
          <p:cNvPr id="38" name="文本框 23"/>
          <p:cNvSpPr txBox="1"/>
          <p:nvPr/>
        </p:nvSpPr>
        <p:spPr>
          <a:xfrm>
            <a:off x="1628660" y="1668775"/>
            <a:ext cx="1677382" cy="377026"/>
          </a:xfrm>
          <a:prstGeom prst="rect">
            <a:avLst/>
          </a:prstGeom>
          <a:noFill/>
        </p:spPr>
        <p:txBody>
          <a:bodyPr wrap="none" lIns="68580" tIns="34290" rIns="68580" bIns="34290"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添加文字标题</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39" name="矩形 38"/>
          <p:cNvSpPr/>
          <p:nvPr/>
        </p:nvSpPr>
        <p:spPr>
          <a:xfrm>
            <a:off x="1630988" y="2041585"/>
            <a:ext cx="2500178" cy="867610"/>
          </a:xfrm>
          <a:prstGeom prst="rect">
            <a:avLst/>
          </a:prstGeom>
          <a:noFill/>
        </p:spPr>
        <p:txBody>
          <a:bodyPr wrap="square" lIns="68580" tIns="34290" rIns="68580" bIns="3429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您的内容打在这里，或通过复制您的文本后在此框中选择粘贴并选择只保留文字您</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0" name="流程图: 联系 43"/>
          <p:cNvSpPr/>
          <p:nvPr/>
        </p:nvSpPr>
        <p:spPr>
          <a:xfrm>
            <a:off x="10383130" y="1682500"/>
            <a:ext cx="378042" cy="378042"/>
          </a:xfrm>
          <a:prstGeom prst="flowChartConnector">
            <a:avLst/>
          </a:prstGeom>
          <a:solidFill>
            <a:srgbClr val="D21744"/>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rPr>
              <a:t>B</a:t>
            </a:r>
            <a:endParaRPr kumimoji="0" lang="zh-CN" altLang="en-US"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endParaRPr>
          </a:p>
        </p:txBody>
      </p:sp>
      <p:sp>
        <p:nvSpPr>
          <p:cNvPr id="41" name="文本框 23"/>
          <p:cNvSpPr txBox="1"/>
          <p:nvPr/>
        </p:nvSpPr>
        <p:spPr>
          <a:xfrm>
            <a:off x="8524966" y="1662936"/>
            <a:ext cx="1738808" cy="377026"/>
          </a:xfrm>
          <a:prstGeom prst="rect">
            <a:avLst/>
          </a:prstGeom>
          <a:noFill/>
        </p:spPr>
        <p:txBody>
          <a:bodyPr wrap="square" lIns="68580" tIns="34290" rIns="68580" bIns="34290" rtlCol="0">
            <a:spAutoFit/>
          </a:bodyPr>
          <a:lstStyle/>
          <a:p>
            <a:pPr algn="r"/>
            <a:r>
              <a:rPr lang="zh-CN" altLang="en-US" sz="2000" b="1" dirty="0">
                <a:solidFill>
                  <a:schemeClr val="tx1">
                    <a:lumMod val="75000"/>
                    <a:lumOff val="25000"/>
                  </a:schemeClr>
                </a:solidFill>
                <a:latin typeface="微软雅黑" panose="020B0503020204020204" charset="-122"/>
                <a:ea typeface="微软雅黑" panose="020B0503020204020204" charset="-122"/>
              </a:rPr>
              <a:t>添加文字标题</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2" name="矩形 41"/>
          <p:cNvSpPr/>
          <p:nvPr/>
        </p:nvSpPr>
        <p:spPr>
          <a:xfrm>
            <a:off x="7952860" y="2049538"/>
            <a:ext cx="2310914" cy="867610"/>
          </a:xfrm>
          <a:prstGeom prst="rect">
            <a:avLst/>
          </a:prstGeom>
          <a:noFill/>
        </p:spPr>
        <p:txBody>
          <a:bodyPr wrap="square" lIns="68580" tIns="34290" rIns="68580" bIns="3429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您的内容打在这里，或通过复制您的文本后在此框中选择粘贴并选择只保留文字您</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3" name="流程图: 联系 46"/>
          <p:cNvSpPr/>
          <p:nvPr/>
        </p:nvSpPr>
        <p:spPr>
          <a:xfrm>
            <a:off x="1106830" y="4154346"/>
            <a:ext cx="378042" cy="378042"/>
          </a:xfrm>
          <a:prstGeom prst="flowChartConnector">
            <a:avLst/>
          </a:prstGeom>
          <a:solidFill>
            <a:srgbClr val="C806B4"/>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rPr>
              <a:t>C</a:t>
            </a:r>
            <a:endParaRPr kumimoji="0" lang="zh-CN" altLang="en-US"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endParaRPr>
          </a:p>
        </p:txBody>
      </p:sp>
      <p:sp>
        <p:nvSpPr>
          <p:cNvPr id="44" name="文本框 23"/>
          <p:cNvSpPr txBox="1"/>
          <p:nvPr/>
        </p:nvSpPr>
        <p:spPr>
          <a:xfrm>
            <a:off x="1628660" y="4191535"/>
            <a:ext cx="1677382" cy="684803"/>
          </a:xfrm>
          <a:prstGeom prst="rect">
            <a:avLst/>
          </a:prstGeom>
          <a:noFill/>
        </p:spPr>
        <p:txBody>
          <a:bodyPr wrap="none" lIns="68580" tIns="34290" rIns="68580" bIns="34290" rtlCol="0">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添加文字标题</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a:p>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5" name="矩形 44"/>
          <p:cNvSpPr/>
          <p:nvPr/>
        </p:nvSpPr>
        <p:spPr>
          <a:xfrm>
            <a:off x="1630988" y="4533960"/>
            <a:ext cx="2500178" cy="867610"/>
          </a:xfrm>
          <a:prstGeom prst="rect">
            <a:avLst/>
          </a:prstGeom>
          <a:noFill/>
        </p:spPr>
        <p:txBody>
          <a:bodyPr wrap="square" lIns="68580" tIns="34290" rIns="68580" bIns="3429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您的内容打在这里，或通过复制您的文本后在此框中选择粘贴并选择只保留文字您</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6" name="流程图: 联系 49"/>
          <p:cNvSpPr/>
          <p:nvPr/>
        </p:nvSpPr>
        <p:spPr>
          <a:xfrm>
            <a:off x="10383130" y="4165350"/>
            <a:ext cx="378042" cy="378042"/>
          </a:xfrm>
          <a:prstGeom prst="flowChartConnector">
            <a:avLst/>
          </a:prstGeom>
          <a:solidFill>
            <a:srgbClr val="FFC000"/>
          </a:solidFill>
          <a:ln w="28575" cap="flat" cmpd="sng" algn="ctr">
            <a:no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rPr>
              <a:t>D</a:t>
            </a:r>
            <a:endParaRPr kumimoji="0" lang="zh-CN" altLang="en-US" sz="2000" b="0" i="0" u="none" strike="noStrike" kern="0" cap="none" spc="0" normalizeH="0" baseline="0" noProof="0" dirty="0">
              <a:ln>
                <a:noFill/>
              </a:ln>
              <a:solidFill>
                <a:sysClr val="window" lastClr="FFFFFF"/>
              </a:solidFill>
              <a:effectLst/>
              <a:uLnTx/>
              <a:uFillTx/>
              <a:latin typeface="Impact MT Std" pitchFamily="34" charset="0"/>
              <a:ea typeface="宋体" panose="02010600030101010101" pitchFamily="2" charset="-122"/>
            </a:endParaRPr>
          </a:p>
        </p:txBody>
      </p:sp>
      <p:sp>
        <p:nvSpPr>
          <p:cNvPr id="47" name="文本框 23"/>
          <p:cNvSpPr txBox="1"/>
          <p:nvPr/>
        </p:nvSpPr>
        <p:spPr>
          <a:xfrm>
            <a:off x="8524966" y="4199489"/>
            <a:ext cx="1738808" cy="377026"/>
          </a:xfrm>
          <a:prstGeom prst="rect">
            <a:avLst/>
          </a:prstGeom>
          <a:noFill/>
        </p:spPr>
        <p:txBody>
          <a:bodyPr wrap="square" lIns="68580" tIns="34290" rIns="68580" bIns="34290" rtlCol="0">
            <a:spAutoFit/>
          </a:bodyPr>
          <a:lstStyle/>
          <a:p>
            <a:pPr algn="r"/>
            <a:r>
              <a:rPr lang="zh-CN" altLang="en-US" sz="2000" b="1" dirty="0">
                <a:solidFill>
                  <a:schemeClr val="tx1">
                    <a:lumMod val="75000"/>
                    <a:lumOff val="25000"/>
                  </a:schemeClr>
                </a:solidFill>
                <a:latin typeface="微软雅黑" panose="020B0503020204020204" charset="-122"/>
                <a:ea typeface="微软雅黑" panose="020B0503020204020204" charset="-122"/>
              </a:rPr>
              <a:t>添加文字标题</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48" name="矩形 47"/>
          <p:cNvSpPr/>
          <p:nvPr/>
        </p:nvSpPr>
        <p:spPr>
          <a:xfrm>
            <a:off x="7952860" y="4532388"/>
            <a:ext cx="2310914" cy="867610"/>
          </a:xfrm>
          <a:prstGeom prst="rect">
            <a:avLst/>
          </a:prstGeom>
          <a:noFill/>
        </p:spPr>
        <p:txBody>
          <a:bodyPr wrap="square" lIns="68580" tIns="34290" rIns="68580" bIns="3429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rPr>
              <a:t>您的内容打在这里，或通过复制您的文本后在此框中选择粘贴并选择只保留文字您</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42" presetClass="path" presetSubtype="0" fill="hold" nodeType="withEffect" p14:presetBounceEnd="36000">
                                      <p:stCondLst>
                                        <p:cond delay="0"/>
                                      </p:stCondLst>
                                      <p:childTnLst>
                                        <p:animMotion origin="layout" path="M -2.77778E-7 -1.60494E-6 L 0.16788 0.62624 " pathEditMode="relative" rAng="0" ptsTypes="AA" p14:bounceEnd="36000">
                                          <p:cBhvr>
                                            <p:cTn id="66" dur="500" spd="-100000" fill="hold"/>
                                            <p:tgtEl>
                                              <p:spTgt spid="7"/>
                                            </p:tgtEl>
                                            <p:attrNameLst>
                                              <p:attrName>ppt_x</p:attrName>
                                              <p:attrName>ppt_y</p:attrName>
                                            </p:attrNameLst>
                                          </p:cBhvr>
                                          <p:rCtr x="8385" y="31296"/>
                                        </p:animMotion>
                                      </p:childTnLst>
                                    </p:cTn>
                                  </p:par>
                                  <p:par>
                                    <p:cTn id="67" presetID="42" presetClass="path" presetSubtype="0" fill="hold" nodeType="withEffect" p14:presetBounceEnd="36000">
                                      <p:stCondLst>
                                        <p:cond delay="0"/>
                                      </p:stCondLst>
                                      <p:childTnLst>
                                        <p:animMotion origin="layout" path="M 3.88889E-6 9.8857E-8 L -0.35365 0.65338 " pathEditMode="relative" rAng="0" ptsTypes="AA" p14:bounceEnd="36000">
                                          <p:cBhvr>
                                            <p:cTn id="68" dur="500" spd="-100000" fill="hold"/>
                                            <p:tgtEl>
                                              <p:spTgt spid="10"/>
                                            </p:tgtEl>
                                            <p:attrNameLst>
                                              <p:attrName>ppt_x</p:attrName>
                                              <p:attrName>ppt_y</p:attrName>
                                            </p:attrNameLst>
                                          </p:cBhvr>
                                          <p:rCtr x="-17691" y="32654"/>
                                        </p:animMotion>
                                      </p:childTnLst>
                                    </p:cTn>
                                  </p:par>
                                  <p:par>
                                    <p:cTn id="69" presetID="42" presetClass="path" presetSubtype="0" fill="hold" nodeType="withEffect" p14:presetBounceEnd="36000">
                                      <p:stCondLst>
                                        <p:cond delay="0"/>
                                      </p:stCondLst>
                                      <p:childTnLst>
                                        <p:animMotion origin="layout" path="M 3.88889E-6 3.20988E-6 L -0.13125 0.61296 " pathEditMode="relative" rAng="0" ptsTypes="AA" p14:bounceEnd="36000">
                                          <p:cBhvr>
                                            <p:cTn id="70" dur="500" spd="-100000" fill="hold"/>
                                            <p:tgtEl>
                                              <p:spTgt spid="13"/>
                                            </p:tgtEl>
                                            <p:attrNameLst>
                                              <p:attrName>ppt_x</p:attrName>
                                              <p:attrName>ppt_y</p:attrName>
                                            </p:attrNameLst>
                                          </p:cBhvr>
                                          <p:rCtr x="-6562" y="30648"/>
                                        </p:animMotion>
                                      </p:childTnLst>
                                    </p:cTn>
                                  </p:par>
                                  <p:par>
                                    <p:cTn id="71" presetID="42" presetClass="path" presetSubtype="0" fill="hold" nodeType="withEffect" p14:presetBounceEnd="36000">
                                      <p:stCondLst>
                                        <p:cond delay="0"/>
                                      </p:stCondLst>
                                      <p:childTnLst>
                                        <p:animMotion origin="layout" path="M -2.5E-6 -2.0451E-6 L 0.32778 0.69849 " pathEditMode="relative" rAng="0" ptsTypes="AA" p14:bounceEnd="36000">
                                          <p:cBhvr>
                                            <p:cTn id="72" dur="500" spd="-100000" fill="hold"/>
                                            <p:tgtEl>
                                              <p:spTgt spid="16"/>
                                            </p:tgtEl>
                                            <p:attrNameLst>
                                              <p:attrName>ppt_x</p:attrName>
                                              <p:attrName>ppt_y</p:attrName>
                                            </p:attrNameLst>
                                          </p:cBhvr>
                                          <p:rCtr x="16389" y="34909"/>
                                        </p:animMotion>
                                      </p:childTnLst>
                                    </p:cTn>
                                  </p:par>
                                  <p:par>
                                    <p:cTn id="73" presetID="42" presetClass="path" presetSubtype="0" fill="hold" nodeType="withEffect" p14:presetBounceEnd="36000">
                                      <p:stCondLst>
                                        <p:cond delay="0"/>
                                      </p:stCondLst>
                                      <p:childTnLst>
                                        <p:animMotion origin="layout" path="M -1.11111E-6 3.74421E-6 L 0.09323 0.68613 " pathEditMode="relative" rAng="0" ptsTypes="AA" p14:bounceEnd="36000">
                                          <p:cBhvr>
                                            <p:cTn id="74" dur="500" spd="-100000" fill="hold"/>
                                            <p:tgtEl>
                                              <p:spTgt spid="19"/>
                                            </p:tgtEl>
                                            <p:attrNameLst>
                                              <p:attrName>ppt_x</p:attrName>
                                              <p:attrName>ppt_y</p:attrName>
                                            </p:attrNameLst>
                                          </p:cBhvr>
                                          <p:rCtr x="4653" y="34291"/>
                                        </p:animMotion>
                                      </p:childTnLst>
                                    </p:cTn>
                                  </p:par>
                                  <p:par>
                                    <p:cTn id="75" presetID="42" presetClass="path" presetSubtype="0" fill="hold" nodeType="withEffect" p14:presetBounceEnd="36000">
                                      <p:stCondLst>
                                        <p:cond delay="0"/>
                                      </p:stCondLst>
                                      <p:childTnLst>
                                        <p:animMotion origin="layout" path="M -2.22222E-6 -3.37658E-6 L 0.05295 0.6886 " pathEditMode="relative" rAng="0" ptsTypes="AA" p14:bounceEnd="36000">
                                          <p:cBhvr>
                                            <p:cTn id="76" dur="500" spd="-100000" fill="hold"/>
                                            <p:tgtEl>
                                              <p:spTgt spid="22"/>
                                            </p:tgtEl>
                                            <p:attrNameLst>
                                              <p:attrName>ppt_x</p:attrName>
                                              <p:attrName>ppt_y</p:attrName>
                                            </p:attrNameLst>
                                          </p:cBhvr>
                                          <p:rCtr x="2639" y="34415"/>
                                        </p:animMotion>
                                      </p:childTnLst>
                                    </p:cTn>
                                  </p:par>
                                  <p:par>
                                    <p:cTn id="77" presetID="42" presetClass="path" presetSubtype="0" fill="hold" nodeType="withEffect" p14:presetBounceEnd="36000">
                                      <p:stCondLst>
                                        <p:cond delay="0"/>
                                      </p:stCondLst>
                                      <p:childTnLst>
                                        <p:animMotion origin="layout" path="M 2.5E-6 -1.11111E-6 L -0.05191 0.61512 " pathEditMode="relative" rAng="0" ptsTypes="AA" p14:bounceEnd="36000">
                                          <p:cBhvr>
                                            <p:cTn id="78" dur="500" spd="-100000" fill="hold"/>
                                            <p:tgtEl>
                                              <p:spTgt spid="25"/>
                                            </p:tgtEl>
                                            <p:attrNameLst>
                                              <p:attrName>ppt_x</p:attrName>
                                              <p:attrName>ppt_y</p:attrName>
                                            </p:attrNameLst>
                                          </p:cBhvr>
                                          <p:rCtr x="-2604" y="30741"/>
                                        </p:animMotion>
                                      </p:childTnLst>
                                    </p:cTn>
                                  </p:par>
                                  <p:par>
                                    <p:cTn id="79" presetID="42" presetClass="path" presetSubtype="0" fill="hold" nodeType="withEffect" p14:presetBounceEnd="36000">
                                      <p:stCondLst>
                                        <p:cond delay="0"/>
                                      </p:stCondLst>
                                      <p:childTnLst>
                                        <p:animMotion origin="layout" path="M -3.88889E-6 -3.7037E-6 L -0.1375 0.75 " pathEditMode="relative" rAng="0" ptsTypes="AA" p14:bounceEnd="36000">
                                          <p:cBhvr>
                                            <p:cTn id="80" dur="500" spd="-100000" fill="hold"/>
                                            <p:tgtEl>
                                              <p:spTgt spid="28"/>
                                            </p:tgtEl>
                                            <p:attrNameLst>
                                              <p:attrName>ppt_x</p:attrName>
                                              <p:attrName>ppt_y</p:attrName>
                                            </p:attrNameLst>
                                          </p:cBhvr>
                                          <p:rCtr x="-6875" y="37500"/>
                                        </p:animMotion>
                                      </p:childTnLst>
                                    </p:cTn>
                                  </p:par>
                                  <p:par>
                                    <p:cTn id="81" presetID="42" presetClass="path" presetSubtype="0" fill="hold" nodeType="withEffect" p14:presetBounceEnd="36000">
                                      <p:stCondLst>
                                        <p:cond delay="0"/>
                                      </p:stCondLst>
                                      <p:childTnLst>
                                        <p:animMotion origin="layout" path="M 1.66667E-6 -1.30985E-6 L 0.09705 0.82021 " pathEditMode="relative" rAng="0" ptsTypes="AA" p14:bounceEnd="36000">
                                          <p:cBhvr>
                                            <p:cTn id="82" dur="500" spd="-100000" fill="hold"/>
                                            <p:tgtEl>
                                              <p:spTgt spid="31"/>
                                            </p:tgtEl>
                                            <p:attrNameLst>
                                              <p:attrName>ppt_x</p:attrName>
                                              <p:attrName>ppt_y</p:attrName>
                                            </p:attrNameLst>
                                          </p:cBhvr>
                                          <p:rCtr x="4844" y="40995"/>
                                        </p:animMotion>
                                      </p:childTnLst>
                                    </p:cTn>
                                  </p:par>
                                  <p:par>
                                    <p:cTn id="83" presetID="42" presetClass="path" presetSubtype="0" fill="hold" nodeType="withEffect" p14:presetBounceEnd="36000">
                                      <p:stCondLst>
                                        <p:cond delay="0"/>
                                      </p:stCondLst>
                                      <p:childTnLst>
                                        <p:animMotion origin="layout" path="M 1.11111E-6 -6.17284E-7 L -0.16389 0.69012 " pathEditMode="relative" rAng="0" ptsTypes="AA" p14:bounceEnd="36000">
                                          <p:cBhvr>
                                            <p:cTn id="84" dur="500" spd="-100000" fill="hold"/>
                                            <p:tgtEl>
                                              <p:spTgt spid="34"/>
                                            </p:tgtEl>
                                            <p:attrNameLst>
                                              <p:attrName>ppt_x</p:attrName>
                                              <p:attrName>ppt_y</p:attrName>
                                            </p:attrNameLst>
                                          </p:cBhvr>
                                          <p:rCtr x="-8194" y="34506"/>
                                        </p:animMotion>
                                      </p:childTnLst>
                                    </p:cTn>
                                  </p:par>
                                </p:childTnLst>
                              </p:cTn>
                            </p:par>
                            <p:par>
                              <p:cTn id="85" fill="hold">
                                <p:stCondLst>
                                  <p:cond delay="1500"/>
                                </p:stCondLst>
                                <p:childTnLst>
                                  <p:par>
                                    <p:cTn id="86" presetID="2" presetClass="entr" presetSubtype="8" fill="hold" grpId="0" nodeType="afterEffect" p14:presetBounceEnd="64000">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14:bounceEnd="64000">
                                          <p:cBhvr additive="base">
                                            <p:cTn id="88" dur="500" fill="hold"/>
                                            <p:tgtEl>
                                              <p:spTgt spid="37"/>
                                            </p:tgtEl>
                                            <p:attrNameLst>
                                              <p:attrName>ppt_x</p:attrName>
                                            </p:attrNameLst>
                                          </p:cBhvr>
                                          <p:tavLst>
                                            <p:tav tm="0">
                                              <p:val>
                                                <p:strVal val="0-#ppt_w/2"/>
                                              </p:val>
                                            </p:tav>
                                            <p:tav tm="100000">
                                              <p:val>
                                                <p:strVal val="#ppt_x"/>
                                              </p:val>
                                            </p:tav>
                                          </p:tavLst>
                                        </p:anim>
                                        <p:anim calcmode="lin" valueType="num" p14:bounceEnd="64000">
                                          <p:cBhvr additive="base">
                                            <p:cTn id="89" dur="500" fill="hold"/>
                                            <p:tgtEl>
                                              <p:spTgt spid="37"/>
                                            </p:tgtEl>
                                            <p:attrNameLst>
                                              <p:attrName>ppt_y</p:attrName>
                                            </p:attrNameLst>
                                          </p:cBhvr>
                                          <p:tavLst>
                                            <p:tav tm="0">
                                              <p:val>
                                                <p:strVal val="#ppt_y"/>
                                              </p:val>
                                            </p:tav>
                                            <p:tav tm="100000">
                                              <p:val>
                                                <p:strVal val="#ppt_y"/>
                                              </p:val>
                                            </p:tav>
                                          </p:tavLst>
                                        </p:anim>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par>
                              <p:cTn id="97" fill="hold">
                                <p:stCondLst>
                                  <p:cond delay="2500"/>
                                </p:stCondLst>
                                <p:childTnLst>
                                  <p:par>
                                    <p:cTn id="98" presetID="2" presetClass="entr" presetSubtype="2" fill="hold" grpId="0" nodeType="afterEffect" p14:presetBounceEnd="64000">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14:bounceEnd="64000">
                                          <p:cBhvr additive="base">
                                            <p:cTn id="100" dur="500" fill="hold"/>
                                            <p:tgtEl>
                                              <p:spTgt spid="40"/>
                                            </p:tgtEl>
                                            <p:attrNameLst>
                                              <p:attrName>ppt_x</p:attrName>
                                            </p:attrNameLst>
                                          </p:cBhvr>
                                          <p:tavLst>
                                            <p:tav tm="0">
                                              <p:val>
                                                <p:strVal val="1+#ppt_w/2"/>
                                              </p:val>
                                            </p:tav>
                                            <p:tav tm="100000">
                                              <p:val>
                                                <p:strVal val="#ppt_x"/>
                                              </p:val>
                                            </p:tav>
                                          </p:tavLst>
                                        </p:anim>
                                        <p:anim calcmode="lin" valueType="num" p14:bounceEnd="64000">
                                          <p:cBhvr additive="base">
                                            <p:cTn id="101" dur="500" fill="hold"/>
                                            <p:tgtEl>
                                              <p:spTgt spid="40"/>
                                            </p:tgtEl>
                                            <p:attrNameLst>
                                              <p:attrName>ppt_y</p:attrName>
                                            </p:attrNameLst>
                                          </p:cBhvr>
                                          <p:tavLst>
                                            <p:tav tm="0">
                                              <p:val>
                                                <p:strVal val="#ppt_y"/>
                                              </p:val>
                                            </p:tav>
                                            <p:tav tm="100000">
                                              <p:val>
                                                <p:strVal val="#ppt_y"/>
                                              </p:val>
                                            </p:tav>
                                          </p:tavLst>
                                        </p:anim>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par>
                              <p:cTn id="109" fill="hold">
                                <p:stCondLst>
                                  <p:cond delay="3500"/>
                                </p:stCondLst>
                                <p:childTnLst>
                                  <p:par>
                                    <p:cTn id="110" presetID="2" presetClass="entr" presetSubtype="8" fill="hold" grpId="0" nodeType="afterEffect" p14:presetBounceEnd="64000">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14:bounceEnd="64000">
                                          <p:cBhvr additive="base">
                                            <p:cTn id="112" dur="500" fill="hold"/>
                                            <p:tgtEl>
                                              <p:spTgt spid="43"/>
                                            </p:tgtEl>
                                            <p:attrNameLst>
                                              <p:attrName>ppt_x</p:attrName>
                                            </p:attrNameLst>
                                          </p:cBhvr>
                                          <p:tavLst>
                                            <p:tav tm="0">
                                              <p:val>
                                                <p:strVal val="0-#ppt_w/2"/>
                                              </p:val>
                                            </p:tav>
                                            <p:tav tm="100000">
                                              <p:val>
                                                <p:strVal val="#ppt_x"/>
                                              </p:val>
                                            </p:tav>
                                          </p:tavLst>
                                        </p:anim>
                                        <p:anim calcmode="lin" valueType="num" p14:bounceEnd="64000">
                                          <p:cBhvr additive="base">
                                            <p:cTn id="113" dur="500" fill="hold"/>
                                            <p:tgtEl>
                                              <p:spTgt spid="43"/>
                                            </p:tgtEl>
                                            <p:attrNameLst>
                                              <p:attrName>ppt_y</p:attrName>
                                            </p:attrNameLst>
                                          </p:cBhvr>
                                          <p:tavLst>
                                            <p:tav tm="0">
                                              <p:val>
                                                <p:strVal val="#ppt_y"/>
                                              </p:val>
                                            </p:tav>
                                            <p:tav tm="100000">
                                              <p:val>
                                                <p:strVal val="#ppt_y"/>
                                              </p:val>
                                            </p:tav>
                                          </p:tavLst>
                                        </p:anim>
                                      </p:childTnLst>
                                    </p:cTn>
                                  </p:par>
                                </p:childTnLst>
                              </p:cTn>
                            </p:par>
                            <p:par>
                              <p:cTn id="114" fill="hold">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500"/>
                                            <p:tgtEl>
                                              <p:spTgt spid="4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500"/>
                                            <p:tgtEl>
                                              <p:spTgt spid="45"/>
                                            </p:tgtEl>
                                          </p:cBhvr>
                                        </p:animEffect>
                                      </p:childTnLst>
                                    </p:cTn>
                                  </p:par>
                                </p:childTnLst>
                              </p:cTn>
                            </p:par>
                            <p:par>
                              <p:cTn id="121" fill="hold">
                                <p:stCondLst>
                                  <p:cond delay="4500"/>
                                </p:stCondLst>
                                <p:childTnLst>
                                  <p:par>
                                    <p:cTn id="122" presetID="2" presetClass="entr" presetSubtype="2" fill="hold" grpId="0" nodeType="afterEffect" p14:presetBounceEnd="64000">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14:bounceEnd="64000">
                                          <p:cBhvr additive="base">
                                            <p:cTn id="124" dur="500" fill="hold"/>
                                            <p:tgtEl>
                                              <p:spTgt spid="46"/>
                                            </p:tgtEl>
                                            <p:attrNameLst>
                                              <p:attrName>ppt_x</p:attrName>
                                            </p:attrNameLst>
                                          </p:cBhvr>
                                          <p:tavLst>
                                            <p:tav tm="0">
                                              <p:val>
                                                <p:strVal val="1+#ppt_w/2"/>
                                              </p:val>
                                            </p:tav>
                                            <p:tav tm="100000">
                                              <p:val>
                                                <p:strVal val="#ppt_x"/>
                                              </p:val>
                                            </p:tav>
                                          </p:tavLst>
                                        </p:anim>
                                        <p:anim calcmode="lin" valueType="num" p14:bounceEnd="64000">
                                          <p:cBhvr additive="base">
                                            <p:cTn id="125" dur="500" fill="hold"/>
                                            <p:tgtEl>
                                              <p:spTgt spid="46"/>
                                            </p:tgtEl>
                                            <p:attrNameLst>
                                              <p:attrName>ppt_y</p:attrName>
                                            </p:attrNameLst>
                                          </p:cBhvr>
                                          <p:tavLst>
                                            <p:tav tm="0">
                                              <p:val>
                                                <p:strVal val="#ppt_y"/>
                                              </p:val>
                                            </p:tav>
                                            <p:tav tm="100000">
                                              <p:val>
                                                <p:strVal val="#ppt_y"/>
                                              </p:val>
                                            </p:tav>
                                          </p:tavLst>
                                        </p:anim>
                                      </p:childTnLst>
                                    </p:cTn>
                                  </p:par>
                                </p:childTnLst>
                              </p:cTn>
                            </p:par>
                            <p:par>
                              <p:cTn id="126" fill="hold">
                                <p:stCondLst>
                                  <p:cond delay="5000"/>
                                </p:stCondLst>
                                <p:childTnLst>
                                  <p:par>
                                    <p:cTn id="127" presetID="10" presetClass="entr" presetSubtype="0" fill="hold" grpId="0" nodeType="after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37" grpId="0" animBg="1"/>
          <p:bldP spid="38" grpId="0"/>
          <p:bldP spid="39" grpId="0"/>
          <p:bldP spid="40" grpId="0" animBg="1"/>
          <p:bldP spid="41" grpId="0"/>
          <p:bldP spid="42" grpId="0"/>
          <p:bldP spid="43" grpId="0" animBg="1"/>
          <p:bldP spid="44" grpId="0"/>
          <p:bldP spid="45" grpId="0"/>
          <p:bldP spid="46" grpId="0" animBg="1"/>
          <p:bldP spid="47" grpId="0"/>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42" presetClass="path" presetSubtype="0" fill="hold" nodeType="withEffect">
                                      <p:stCondLst>
                                        <p:cond delay="0"/>
                                      </p:stCondLst>
                                      <p:childTnLst>
                                        <p:animMotion origin="layout" path="M -2.77778E-7 -1.60494E-6 L 0.16788 0.62624 " pathEditMode="relative" rAng="0" ptsTypes="AA">
                                          <p:cBhvr>
                                            <p:cTn id="66" dur="500" spd="-100000" fill="hold"/>
                                            <p:tgtEl>
                                              <p:spTgt spid="7"/>
                                            </p:tgtEl>
                                            <p:attrNameLst>
                                              <p:attrName>ppt_x</p:attrName>
                                              <p:attrName>ppt_y</p:attrName>
                                            </p:attrNameLst>
                                          </p:cBhvr>
                                          <p:rCtr x="8385" y="31296"/>
                                        </p:animMotion>
                                      </p:childTnLst>
                                    </p:cTn>
                                  </p:par>
                                  <p:par>
                                    <p:cTn id="67" presetID="42" presetClass="path" presetSubtype="0" fill="hold" nodeType="withEffect">
                                      <p:stCondLst>
                                        <p:cond delay="0"/>
                                      </p:stCondLst>
                                      <p:childTnLst>
                                        <p:animMotion origin="layout" path="M 3.88889E-6 9.8857E-8 L -0.35365 0.65338 " pathEditMode="relative" rAng="0" ptsTypes="AA">
                                          <p:cBhvr>
                                            <p:cTn id="68" dur="500" spd="-100000" fill="hold"/>
                                            <p:tgtEl>
                                              <p:spTgt spid="10"/>
                                            </p:tgtEl>
                                            <p:attrNameLst>
                                              <p:attrName>ppt_x</p:attrName>
                                              <p:attrName>ppt_y</p:attrName>
                                            </p:attrNameLst>
                                          </p:cBhvr>
                                          <p:rCtr x="-17691" y="32654"/>
                                        </p:animMotion>
                                      </p:childTnLst>
                                    </p:cTn>
                                  </p:par>
                                  <p:par>
                                    <p:cTn id="69" presetID="42" presetClass="path" presetSubtype="0" fill="hold" nodeType="withEffect">
                                      <p:stCondLst>
                                        <p:cond delay="0"/>
                                      </p:stCondLst>
                                      <p:childTnLst>
                                        <p:animMotion origin="layout" path="M 3.88889E-6 3.20988E-6 L -0.13125 0.61296 " pathEditMode="relative" rAng="0" ptsTypes="AA">
                                          <p:cBhvr>
                                            <p:cTn id="70" dur="500" spd="-100000" fill="hold"/>
                                            <p:tgtEl>
                                              <p:spTgt spid="13"/>
                                            </p:tgtEl>
                                            <p:attrNameLst>
                                              <p:attrName>ppt_x</p:attrName>
                                              <p:attrName>ppt_y</p:attrName>
                                            </p:attrNameLst>
                                          </p:cBhvr>
                                          <p:rCtr x="-6562" y="30648"/>
                                        </p:animMotion>
                                      </p:childTnLst>
                                    </p:cTn>
                                  </p:par>
                                  <p:par>
                                    <p:cTn id="71" presetID="42" presetClass="path" presetSubtype="0" fill="hold" nodeType="withEffect">
                                      <p:stCondLst>
                                        <p:cond delay="0"/>
                                      </p:stCondLst>
                                      <p:childTnLst>
                                        <p:animMotion origin="layout" path="M -2.5E-6 -2.0451E-6 L 0.32778 0.69849 " pathEditMode="relative" rAng="0" ptsTypes="AA">
                                          <p:cBhvr>
                                            <p:cTn id="72" dur="500" spd="-100000" fill="hold"/>
                                            <p:tgtEl>
                                              <p:spTgt spid="16"/>
                                            </p:tgtEl>
                                            <p:attrNameLst>
                                              <p:attrName>ppt_x</p:attrName>
                                              <p:attrName>ppt_y</p:attrName>
                                            </p:attrNameLst>
                                          </p:cBhvr>
                                          <p:rCtr x="16389" y="34909"/>
                                        </p:animMotion>
                                      </p:childTnLst>
                                    </p:cTn>
                                  </p:par>
                                  <p:par>
                                    <p:cTn id="73" presetID="42" presetClass="path" presetSubtype="0" fill="hold" nodeType="withEffect">
                                      <p:stCondLst>
                                        <p:cond delay="0"/>
                                      </p:stCondLst>
                                      <p:childTnLst>
                                        <p:animMotion origin="layout" path="M -1.11111E-6 3.74421E-6 L 0.09323 0.68613 " pathEditMode="relative" rAng="0" ptsTypes="AA">
                                          <p:cBhvr>
                                            <p:cTn id="74" dur="500" spd="-100000" fill="hold"/>
                                            <p:tgtEl>
                                              <p:spTgt spid="19"/>
                                            </p:tgtEl>
                                            <p:attrNameLst>
                                              <p:attrName>ppt_x</p:attrName>
                                              <p:attrName>ppt_y</p:attrName>
                                            </p:attrNameLst>
                                          </p:cBhvr>
                                          <p:rCtr x="4653" y="34291"/>
                                        </p:animMotion>
                                      </p:childTnLst>
                                    </p:cTn>
                                  </p:par>
                                  <p:par>
                                    <p:cTn id="75" presetID="42" presetClass="path" presetSubtype="0" fill="hold" nodeType="withEffect">
                                      <p:stCondLst>
                                        <p:cond delay="0"/>
                                      </p:stCondLst>
                                      <p:childTnLst>
                                        <p:animMotion origin="layout" path="M -2.22222E-6 -3.37658E-6 L 0.05295 0.6886 " pathEditMode="relative" rAng="0" ptsTypes="AA">
                                          <p:cBhvr>
                                            <p:cTn id="76" dur="500" spd="-100000" fill="hold"/>
                                            <p:tgtEl>
                                              <p:spTgt spid="22"/>
                                            </p:tgtEl>
                                            <p:attrNameLst>
                                              <p:attrName>ppt_x</p:attrName>
                                              <p:attrName>ppt_y</p:attrName>
                                            </p:attrNameLst>
                                          </p:cBhvr>
                                          <p:rCtr x="2639" y="34415"/>
                                        </p:animMotion>
                                      </p:childTnLst>
                                    </p:cTn>
                                  </p:par>
                                  <p:par>
                                    <p:cTn id="77" presetID="42" presetClass="path" presetSubtype="0" fill="hold" nodeType="withEffect">
                                      <p:stCondLst>
                                        <p:cond delay="0"/>
                                      </p:stCondLst>
                                      <p:childTnLst>
                                        <p:animMotion origin="layout" path="M 2.5E-6 -1.11111E-6 L -0.05191 0.61512 " pathEditMode="relative" rAng="0" ptsTypes="AA">
                                          <p:cBhvr>
                                            <p:cTn id="78" dur="500" spd="-100000" fill="hold"/>
                                            <p:tgtEl>
                                              <p:spTgt spid="25"/>
                                            </p:tgtEl>
                                            <p:attrNameLst>
                                              <p:attrName>ppt_x</p:attrName>
                                              <p:attrName>ppt_y</p:attrName>
                                            </p:attrNameLst>
                                          </p:cBhvr>
                                          <p:rCtr x="-2604" y="30741"/>
                                        </p:animMotion>
                                      </p:childTnLst>
                                    </p:cTn>
                                  </p:par>
                                  <p:par>
                                    <p:cTn id="79" presetID="42" presetClass="path" presetSubtype="0" fill="hold" nodeType="withEffect">
                                      <p:stCondLst>
                                        <p:cond delay="0"/>
                                      </p:stCondLst>
                                      <p:childTnLst>
                                        <p:animMotion origin="layout" path="M -3.88889E-6 -3.7037E-6 L -0.1375 0.75 " pathEditMode="relative" rAng="0" ptsTypes="AA">
                                          <p:cBhvr>
                                            <p:cTn id="80" dur="500" spd="-100000" fill="hold"/>
                                            <p:tgtEl>
                                              <p:spTgt spid="28"/>
                                            </p:tgtEl>
                                            <p:attrNameLst>
                                              <p:attrName>ppt_x</p:attrName>
                                              <p:attrName>ppt_y</p:attrName>
                                            </p:attrNameLst>
                                          </p:cBhvr>
                                          <p:rCtr x="-6875" y="37500"/>
                                        </p:animMotion>
                                      </p:childTnLst>
                                    </p:cTn>
                                  </p:par>
                                  <p:par>
                                    <p:cTn id="81" presetID="42" presetClass="path" presetSubtype="0" fill="hold" nodeType="withEffect">
                                      <p:stCondLst>
                                        <p:cond delay="0"/>
                                      </p:stCondLst>
                                      <p:childTnLst>
                                        <p:animMotion origin="layout" path="M 1.66667E-6 -1.30985E-6 L 0.09705 0.82021 " pathEditMode="relative" rAng="0" ptsTypes="AA">
                                          <p:cBhvr>
                                            <p:cTn id="82" dur="500" spd="-100000" fill="hold"/>
                                            <p:tgtEl>
                                              <p:spTgt spid="31"/>
                                            </p:tgtEl>
                                            <p:attrNameLst>
                                              <p:attrName>ppt_x</p:attrName>
                                              <p:attrName>ppt_y</p:attrName>
                                            </p:attrNameLst>
                                          </p:cBhvr>
                                          <p:rCtr x="4844" y="40995"/>
                                        </p:animMotion>
                                      </p:childTnLst>
                                    </p:cTn>
                                  </p:par>
                                  <p:par>
                                    <p:cTn id="83" presetID="42" presetClass="path" presetSubtype="0" fill="hold" nodeType="withEffect">
                                      <p:stCondLst>
                                        <p:cond delay="0"/>
                                      </p:stCondLst>
                                      <p:childTnLst>
                                        <p:animMotion origin="layout" path="M 1.11111E-6 -6.17284E-7 L -0.16389 0.69012 " pathEditMode="relative" rAng="0" ptsTypes="AA">
                                          <p:cBhvr>
                                            <p:cTn id="84" dur="500" spd="-100000" fill="hold"/>
                                            <p:tgtEl>
                                              <p:spTgt spid="34"/>
                                            </p:tgtEl>
                                            <p:attrNameLst>
                                              <p:attrName>ppt_x</p:attrName>
                                              <p:attrName>ppt_y</p:attrName>
                                            </p:attrNameLst>
                                          </p:cBhvr>
                                          <p:rCtr x="-8194" y="34506"/>
                                        </p:animMotion>
                                      </p:childTnLst>
                                    </p:cTn>
                                  </p:par>
                                </p:childTnLst>
                              </p:cTn>
                            </p:par>
                            <p:par>
                              <p:cTn id="85" fill="hold">
                                <p:stCondLst>
                                  <p:cond delay="1500"/>
                                </p:stCondLst>
                                <p:childTnLst>
                                  <p:par>
                                    <p:cTn id="86" presetID="2" presetClass="entr" presetSubtype="8"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additive="base">
                                            <p:cTn id="88" dur="500" fill="hold"/>
                                            <p:tgtEl>
                                              <p:spTgt spid="37"/>
                                            </p:tgtEl>
                                            <p:attrNameLst>
                                              <p:attrName>ppt_x</p:attrName>
                                            </p:attrNameLst>
                                          </p:cBhvr>
                                          <p:tavLst>
                                            <p:tav tm="0">
                                              <p:val>
                                                <p:strVal val="0-#ppt_w/2"/>
                                              </p:val>
                                            </p:tav>
                                            <p:tav tm="100000">
                                              <p:val>
                                                <p:strVal val="#ppt_x"/>
                                              </p:val>
                                            </p:tav>
                                          </p:tavLst>
                                        </p:anim>
                                        <p:anim calcmode="lin" valueType="num">
                                          <p:cBhvr additive="base">
                                            <p:cTn id="89" dur="500" fill="hold"/>
                                            <p:tgtEl>
                                              <p:spTgt spid="37"/>
                                            </p:tgtEl>
                                            <p:attrNameLst>
                                              <p:attrName>ppt_y</p:attrName>
                                            </p:attrNameLst>
                                          </p:cBhvr>
                                          <p:tavLst>
                                            <p:tav tm="0">
                                              <p:val>
                                                <p:strVal val="#ppt_y"/>
                                              </p:val>
                                            </p:tav>
                                            <p:tav tm="100000">
                                              <p:val>
                                                <p:strVal val="#ppt_y"/>
                                              </p:val>
                                            </p:tav>
                                          </p:tavLst>
                                        </p:anim>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par>
                              <p:cTn id="97" fill="hold">
                                <p:stCondLst>
                                  <p:cond delay="2500"/>
                                </p:stCondLst>
                                <p:childTnLst>
                                  <p:par>
                                    <p:cTn id="98" presetID="2" presetClass="entr" presetSubtype="2"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additive="base">
                                            <p:cTn id="100" dur="500" fill="hold"/>
                                            <p:tgtEl>
                                              <p:spTgt spid="40"/>
                                            </p:tgtEl>
                                            <p:attrNameLst>
                                              <p:attrName>ppt_x</p:attrName>
                                            </p:attrNameLst>
                                          </p:cBhvr>
                                          <p:tavLst>
                                            <p:tav tm="0">
                                              <p:val>
                                                <p:strVal val="1+#ppt_w/2"/>
                                              </p:val>
                                            </p:tav>
                                            <p:tav tm="100000">
                                              <p:val>
                                                <p:strVal val="#ppt_x"/>
                                              </p:val>
                                            </p:tav>
                                          </p:tavLst>
                                        </p:anim>
                                        <p:anim calcmode="lin" valueType="num">
                                          <p:cBhvr additive="base">
                                            <p:cTn id="101" dur="500" fill="hold"/>
                                            <p:tgtEl>
                                              <p:spTgt spid="40"/>
                                            </p:tgtEl>
                                            <p:attrNameLst>
                                              <p:attrName>ppt_y</p:attrName>
                                            </p:attrNameLst>
                                          </p:cBhvr>
                                          <p:tavLst>
                                            <p:tav tm="0">
                                              <p:val>
                                                <p:strVal val="#ppt_y"/>
                                              </p:val>
                                            </p:tav>
                                            <p:tav tm="100000">
                                              <p:val>
                                                <p:strVal val="#ppt_y"/>
                                              </p:val>
                                            </p:tav>
                                          </p:tavLst>
                                        </p:anim>
                                      </p:childTnLst>
                                    </p:cTn>
                                  </p:par>
                                </p:childTnLst>
                              </p:cTn>
                            </p:par>
                            <p:par>
                              <p:cTn id="102" fill="hold">
                                <p:stCondLst>
                                  <p:cond delay="3000"/>
                                </p:stCondLst>
                                <p:childTnLst>
                                  <p:par>
                                    <p:cTn id="103" presetID="10" presetClass="entr" presetSubtype="0" fill="hold" grpId="0"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par>
                              <p:cTn id="109" fill="hold">
                                <p:stCondLst>
                                  <p:cond delay="3500"/>
                                </p:stCondLst>
                                <p:childTnLst>
                                  <p:par>
                                    <p:cTn id="110" presetID="2" presetClass="entr" presetSubtype="8"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500" fill="hold"/>
                                            <p:tgtEl>
                                              <p:spTgt spid="43"/>
                                            </p:tgtEl>
                                            <p:attrNameLst>
                                              <p:attrName>ppt_x</p:attrName>
                                            </p:attrNameLst>
                                          </p:cBhvr>
                                          <p:tavLst>
                                            <p:tav tm="0">
                                              <p:val>
                                                <p:strVal val="0-#ppt_w/2"/>
                                              </p:val>
                                            </p:tav>
                                            <p:tav tm="100000">
                                              <p:val>
                                                <p:strVal val="#ppt_x"/>
                                              </p:val>
                                            </p:tav>
                                          </p:tavLst>
                                        </p:anim>
                                        <p:anim calcmode="lin" valueType="num">
                                          <p:cBhvr additive="base">
                                            <p:cTn id="113" dur="500" fill="hold"/>
                                            <p:tgtEl>
                                              <p:spTgt spid="43"/>
                                            </p:tgtEl>
                                            <p:attrNameLst>
                                              <p:attrName>ppt_y</p:attrName>
                                            </p:attrNameLst>
                                          </p:cBhvr>
                                          <p:tavLst>
                                            <p:tav tm="0">
                                              <p:val>
                                                <p:strVal val="#ppt_y"/>
                                              </p:val>
                                            </p:tav>
                                            <p:tav tm="100000">
                                              <p:val>
                                                <p:strVal val="#ppt_y"/>
                                              </p:val>
                                            </p:tav>
                                          </p:tavLst>
                                        </p:anim>
                                      </p:childTnLst>
                                    </p:cTn>
                                  </p:par>
                                </p:childTnLst>
                              </p:cTn>
                            </p:par>
                            <p:par>
                              <p:cTn id="114" fill="hold">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500"/>
                                            <p:tgtEl>
                                              <p:spTgt spid="4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500"/>
                                            <p:tgtEl>
                                              <p:spTgt spid="45"/>
                                            </p:tgtEl>
                                          </p:cBhvr>
                                        </p:animEffect>
                                      </p:childTnLst>
                                    </p:cTn>
                                  </p:par>
                                </p:childTnLst>
                              </p:cTn>
                            </p:par>
                            <p:par>
                              <p:cTn id="121" fill="hold">
                                <p:stCondLst>
                                  <p:cond delay="4500"/>
                                </p:stCondLst>
                                <p:childTnLst>
                                  <p:par>
                                    <p:cTn id="122" presetID="2" presetClass="entr" presetSubtype="2" fill="hold" grpId="0" nodeType="after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additive="base">
                                            <p:cTn id="124" dur="500" fill="hold"/>
                                            <p:tgtEl>
                                              <p:spTgt spid="46"/>
                                            </p:tgtEl>
                                            <p:attrNameLst>
                                              <p:attrName>ppt_x</p:attrName>
                                            </p:attrNameLst>
                                          </p:cBhvr>
                                          <p:tavLst>
                                            <p:tav tm="0">
                                              <p:val>
                                                <p:strVal val="1+#ppt_w/2"/>
                                              </p:val>
                                            </p:tav>
                                            <p:tav tm="100000">
                                              <p:val>
                                                <p:strVal val="#ppt_x"/>
                                              </p:val>
                                            </p:tav>
                                          </p:tavLst>
                                        </p:anim>
                                        <p:anim calcmode="lin" valueType="num">
                                          <p:cBhvr additive="base">
                                            <p:cTn id="125" dur="500" fill="hold"/>
                                            <p:tgtEl>
                                              <p:spTgt spid="46"/>
                                            </p:tgtEl>
                                            <p:attrNameLst>
                                              <p:attrName>ppt_y</p:attrName>
                                            </p:attrNameLst>
                                          </p:cBhvr>
                                          <p:tavLst>
                                            <p:tav tm="0">
                                              <p:val>
                                                <p:strVal val="#ppt_y"/>
                                              </p:val>
                                            </p:tav>
                                            <p:tav tm="100000">
                                              <p:val>
                                                <p:strVal val="#ppt_y"/>
                                              </p:val>
                                            </p:tav>
                                          </p:tavLst>
                                        </p:anim>
                                      </p:childTnLst>
                                    </p:cTn>
                                  </p:par>
                                </p:childTnLst>
                              </p:cTn>
                            </p:par>
                            <p:par>
                              <p:cTn id="126" fill="hold">
                                <p:stCondLst>
                                  <p:cond delay="5000"/>
                                </p:stCondLst>
                                <p:childTnLst>
                                  <p:par>
                                    <p:cTn id="127" presetID="10" presetClass="entr" presetSubtype="0" fill="hold" grpId="0" nodeType="after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37" grpId="0" animBg="1"/>
          <p:bldP spid="38" grpId="0"/>
          <p:bldP spid="39" grpId="0"/>
          <p:bldP spid="40" grpId="0" animBg="1"/>
          <p:bldP spid="41" grpId="0"/>
          <p:bldP spid="42" grpId="0"/>
          <p:bldP spid="43" grpId="0" animBg="1"/>
          <p:bldP spid="44" grpId="0"/>
          <p:bldP spid="45" grpId="0"/>
          <p:bldP spid="46" grpId="0" animBg="1"/>
          <p:bldP spid="47" grpId="0"/>
          <p:bldP spid="4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4869"/>
          <a:stretch>
            <a:fillRect/>
          </a:stretch>
        </p:blipFill>
        <p:spPr>
          <a:xfrm>
            <a:off x="1147683" y="1543869"/>
            <a:ext cx="9896633" cy="4312400"/>
          </a:xfrm>
          <a:prstGeom prst="rect">
            <a:avLst/>
          </a:prstGeom>
        </p:spPr>
      </p:pic>
      <p:sp>
        <p:nvSpPr>
          <p:cNvPr id="6" name="矩形 5"/>
          <p:cNvSpPr/>
          <p:nvPr/>
        </p:nvSpPr>
        <p:spPr>
          <a:xfrm>
            <a:off x="0" y="2075379"/>
            <a:ext cx="12192000" cy="2989773"/>
          </a:xfrm>
          <a:prstGeom prst="rect">
            <a:avLst/>
          </a:prstGeom>
          <a:solidFill>
            <a:srgbClr val="C806B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72748" y="3749841"/>
            <a:ext cx="10171567" cy="874407"/>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charset="-122"/>
                <a:ea typeface="微软雅黑" panose="020B0503020204020204" charset="-122"/>
              </a:rPr>
              <a:t>如果有幸能进入贵公司，我会保持一荣俱荣，永争第一 的企业精神，全身心的工作，为企业创造利益，希望领导考虑我，谢谢!</a:t>
            </a:r>
            <a:endParaRPr lang="zh-CN" altLang="en-US"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872748" y="2365630"/>
            <a:ext cx="10446500" cy="1289905"/>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charset="-122"/>
                <a:ea typeface="微软雅黑" panose="020B0503020204020204" charset="-122"/>
              </a:rPr>
              <a:t>性格有点内向、乐观上进、有爱心并善于施教并行；对待工作认真负责，善于沟通、协调有较强的组织能力与团队精神；上进心强、勤于学习能不断进步自身的能力与综合素质。在未来的工作中，我将以充沛的精力，刻苦钻研的精神来努力工作，稳定地进步自己的工作能力，与公司同步发展。</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11989" y="237074"/>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TextBox 59"/>
          <p:cNvSpPr>
            <a:spLocks noChangeArrowheads="1"/>
          </p:cNvSpPr>
          <p:nvPr/>
        </p:nvSpPr>
        <p:spPr bwMode="auto">
          <a:xfrm flipH="1">
            <a:off x="944880" y="2679846"/>
            <a:ext cx="103022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8800" b="1" dirty="0">
                <a:solidFill>
                  <a:srgbClr val="C806B4"/>
                </a:solidFill>
                <a:latin typeface="微软雅黑" panose="020B0503020204020204" charset="-122"/>
                <a:ea typeface="微软雅黑" panose="020B0503020204020204" charset="-122"/>
                <a:sym typeface="方正兰亭黑_GBK" pitchFamily="2" charset="-122"/>
              </a:rPr>
              <a:t>汇报完毕 谢谢大家</a:t>
            </a:r>
            <a:endParaRPr lang="en-US" altLang="zh-CN" sz="8800" b="1" dirty="0">
              <a:solidFill>
                <a:srgbClr val="C806B4"/>
              </a:solidFill>
              <a:latin typeface="微软雅黑" panose="020B0503020204020204" charset="-122"/>
              <a:ea typeface="微软雅黑" panose="020B050302020402020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6" name="矩形 5"/>
          <p:cNvSpPr/>
          <p:nvPr/>
        </p:nvSpPr>
        <p:spPr>
          <a:xfrm>
            <a:off x="5447327" y="2322314"/>
            <a:ext cx="4774793" cy="437959"/>
          </a:xfrm>
          <a:prstGeom prst="rect">
            <a:avLst/>
          </a:prstGeom>
          <a:solidFill>
            <a:srgbClr val="C80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47327" y="3207147"/>
            <a:ext cx="4774793" cy="437959"/>
          </a:xfrm>
          <a:prstGeom prst="rect">
            <a:avLst/>
          </a:prstGeom>
          <a:solidFill>
            <a:srgbClr val="D2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5447327" y="4143585"/>
            <a:ext cx="4774793" cy="437959"/>
          </a:xfrm>
          <a:prstGeom prst="rect">
            <a:avLst/>
          </a:prstGeom>
          <a:solidFill>
            <a:srgbClr val="C80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447327" y="5023390"/>
            <a:ext cx="4774793" cy="437959"/>
          </a:xfrm>
          <a:prstGeom prst="rect">
            <a:avLst/>
          </a:prstGeom>
          <a:solidFill>
            <a:srgbClr val="D2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455849" y="1807651"/>
            <a:ext cx="1283335" cy="368300"/>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姓名：小Q</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1" name="矩形 10"/>
          <p:cNvSpPr/>
          <p:nvPr/>
        </p:nvSpPr>
        <p:spPr>
          <a:xfrm>
            <a:off x="8388787" y="1789313"/>
            <a:ext cx="1107996" cy="369332"/>
          </a:xfrm>
          <a:prstGeom prst="rect">
            <a:avLst/>
          </a:prstGeom>
        </p:spPr>
        <p:txBody>
          <a:bodyPr wrap="none">
            <a:spAutoFit/>
          </a:bodyPr>
          <a:lstStyle/>
          <a:p>
            <a:pPr lvl="0">
              <a:defRPr/>
            </a:pPr>
            <a:r>
              <a:rPr lang="zh-CN" altLang="en-US" dirty="0">
                <a:solidFill>
                  <a:schemeClr val="tx1">
                    <a:lumMod val="75000"/>
                    <a:lumOff val="25000"/>
                  </a:schemeClr>
                </a:solidFill>
                <a:latin typeface="微软雅黑" panose="020B0503020204020204" charset="-122"/>
                <a:ea typeface="微软雅黑" panose="020B0503020204020204" charset="-122"/>
              </a:rPr>
              <a:t>性别：男</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2" name="矩形 11"/>
          <p:cNvSpPr/>
          <p:nvPr/>
        </p:nvSpPr>
        <p:spPr>
          <a:xfrm>
            <a:off x="5552029" y="2353959"/>
            <a:ext cx="1377300"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rPr>
              <a:t>年龄：</a:t>
            </a:r>
            <a:r>
              <a:rPr lang="en-US" altLang="zh-CN" dirty="0">
                <a:solidFill>
                  <a:schemeClr val="bg1"/>
                </a:solidFill>
                <a:latin typeface="微软雅黑" panose="020B0503020204020204" charset="-122"/>
                <a:ea typeface="微软雅黑" panose="020B0503020204020204" charset="-122"/>
              </a:rPr>
              <a:t>22</a:t>
            </a:r>
            <a:r>
              <a:rPr lang="zh-CN" altLang="en-US" dirty="0">
                <a:solidFill>
                  <a:schemeClr val="bg1"/>
                </a:solidFill>
                <a:latin typeface="微软雅黑" panose="020B0503020204020204" charset="-122"/>
                <a:ea typeface="微软雅黑" panose="020B0503020204020204" charset="-122"/>
              </a:rPr>
              <a:t>岁</a:t>
            </a:r>
            <a:endParaRPr lang="zh-CN" altLang="en-US"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8273371" y="2339336"/>
            <a:ext cx="1338828"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rPr>
              <a:t>民族：汉族</a:t>
            </a:r>
            <a:endParaRPr lang="zh-CN" altLang="en-US"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5455849" y="2852438"/>
            <a:ext cx="1414041" cy="369332"/>
          </a:xfrm>
          <a:prstGeom prst="rect">
            <a:avLst/>
          </a:prstGeom>
        </p:spPr>
        <p:txBody>
          <a:bodyPr wrap="none">
            <a:spAutoFit/>
          </a:bodyPr>
          <a:lstStyle/>
          <a:p>
            <a:pPr>
              <a:defRPr/>
            </a:pPr>
            <a:r>
              <a:rPr lang="zh-CN" altLang="en-US" dirty="0">
                <a:solidFill>
                  <a:schemeClr val="tx1">
                    <a:lumMod val="75000"/>
                    <a:lumOff val="25000"/>
                  </a:schemeClr>
                </a:solidFill>
                <a:latin typeface="微软雅黑" panose="020B0503020204020204" charset="-122"/>
                <a:ea typeface="微软雅黑" panose="020B0503020204020204" charset="-122"/>
              </a:rPr>
              <a:t>体重：</a:t>
            </a:r>
            <a:r>
              <a:rPr lang="en-US" altLang="zh-CN" dirty="0">
                <a:solidFill>
                  <a:schemeClr val="tx1">
                    <a:lumMod val="75000"/>
                    <a:lumOff val="25000"/>
                  </a:schemeClr>
                </a:solidFill>
                <a:latin typeface="微软雅黑" panose="020B0503020204020204" charset="-122"/>
                <a:ea typeface="微软雅黑" panose="020B0503020204020204" charset="-122"/>
              </a:rPr>
              <a:t>55kg</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5" name="矩形 14"/>
          <p:cNvSpPr/>
          <p:nvPr/>
        </p:nvSpPr>
        <p:spPr>
          <a:xfrm>
            <a:off x="8136314" y="2850284"/>
            <a:ext cx="1612942" cy="369332"/>
          </a:xfrm>
          <a:prstGeom prst="rect">
            <a:avLst/>
          </a:prstGeom>
        </p:spPr>
        <p:txBody>
          <a:bodyPr wrap="none">
            <a:spAutoFit/>
          </a:bodyPr>
          <a:lstStyle/>
          <a:p>
            <a:pPr>
              <a:defRPr/>
            </a:pPr>
            <a:r>
              <a:rPr lang="zh-CN" altLang="en-US" dirty="0">
                <a:solidFill>
                  <a:schemeClr val="tx1">
                    <a:lumMod val="75000"/>
                    <a:lumOff val="25000"/>
                  </a:schemeClr>
                </a:solidFill>
                <a:latin typeface="微软雅黑" panose="020B0503020204020204" charset="-122"/>
                <a:ea typeface="微软雅黑" panose="020B0503020204020204" charset="-122"/>
              </a:rPr>
              <a:t>身高：</a:t>
            </a:r>
            <a:r>
              <a:rPr lang="en-US" altLang="zh-CN" dirty="0">
                <a:solidFill>
                  <a:schemeClr val="tx1">
                    <a:lumMod val="75000"/>
                    <a:lumOff val="25000"/>
                  </a:schemeClr>
                </a:solidFill>
                <a:latin typeface="微软雅黑" panose="020B0503020204020204" charset="-122"/>
                <a:ea typeface="微软雅黑" panose="020B0503020204020204" charset="-122"/>
              </a:rPr>
              <a:t>175cm</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6" name="矩形 15"/>
          <p:cNvSpPr/>
          <p:nvPr/>
        </p:nvSpPr>
        <p:spPr>
          <a:xfrm>
            <a:off x="5552029" y="3265167"/>
            <a:ext cx="1338828"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rPr>
              <a:t>籍贯：中国</a:t>
            </a:r>
            <a:endParaRPr lang="zh-CN" altLang="en-US"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8273371" y="3219616"/>
            <a:ext cx="1338828" cy="369332"/>
          </a:xfrm>
          <a:prstGeom prst="rect">
            <a:avLst/>
          </a:prstGeom>
        </p:spPr>
        <p:txBody>
          <a:bodyPr wrap="none">
            <a:spAutoFit/>
          </a:bodyPr>
          <a:lstStyle/>
          <a:p>
            <a:pPr>
              <a:defRPr/>
            </a:pPr>
            <a:r>
              <a:rPr lang="zh-CN" altLang="en-US" dirty="0">
                <a:solidFill>
                  <a:schemeClr val="bg1"/>
                </a:solidFill>
                <a:latin typeface="微软雅黑" panose="020B0503020204020204" charset="-122"/>
                <a:ea typeface="微软雅黑" panose="020B0503020204020204" charset="-122"/>
              </a:rPr>
              <a:t>学历：本科</a:t>
            </a:r>
            <a:endParaRPr lang="zh-CN" altLang="en-US" dirty="0">
              <a:solidFill>
                <a:schemeClr val="bg1"/>
              </a:solidFill>
              <a:latin typeface="微软雅黑" panose="020B0503020204020204" charset="-122"/>
              <a:ea typeface="微软雅黑" panose="020B0503020204020204" charset="-122"/>
            </a:endParaRPr>
          </a:p>
        </p:txBody>
      </p:sp>
      <p:sp>
        <p:nvSpPr>
          <p:cNvPr id="18" name="矩形 17"/>
          <p:cNvSpPr/>
          <p:nvPr/>
        </p:nvSpPr>
        <p:spPr>
          <a:xfrm>
            <a:off x="5455849" y="3774253"/>
            <a:ext cx="1800493" cy="369332"/>
          </a:xfrm>
          <a:prstGeom prst="rect">
            <a:avLst/>
          </a:prstGeom>
        </p:spPr>
        <p:txBody>
          <a:bodyPr wrap="none">
            <a:spAutoFit/>
          </a:bodyPr>
          <a:lstStyle/>
          <a:p>
            <a:pPr>
              <a:defRPr/>
            </a:pPr>
            <a:r>
              <a:rPr lang="zh-CN" altLang="en-US" dirty="0">
                <a:solidFill>
                  <a:schemeClr val="tx1">
                    <a:lumMod val="75000"/>
                    <a:lumOff val="25000"/>
                  </a:schemeClr>
                </a:solidFill>
                <a:latin typeface="微软雅黑" panose="020B0503020204020204" charset="-122"/>
                <a:ea typeface="微软雅黑" panose="020B0503020204020204" charset="-122"/>
              </a:rPr>
              <a:t>婚姻状况：未婚</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9" name="矩形 18"/>
          <p:cNvSpPr/>
          <p:nvPr/>
        </p:nvSpPr>
        <p:spPr>
          <a:xfrm>
            <a:off x="8042539" y="3701739"/>
            <a:ext cx="1800493" cy="369332"/>
          </a:xfrm>
          <a:prstGeom prst="rect">
            <a:avLst/>
          </a:prstGeom>
        </p:spPr>
        <p:txBody>
          <a:bodyPr wrap="none">
            <a:spAutoFit/>
          </a:bodyPr>
          <a:lstStyle/>
          <a:p>
            <a:pPr>
              <a:defRPr/>
            </a:pPr>
            <a:r>
              <a:rPr lang="zh-CN" altLang="en-US" dirty="0">
                <a:solidFill>
                  <a:schemeClr val="tx1">
                    <a:lumMod val="75000"/>
                    <a:lumOff val="25000"/>
                  </a:schemeClr>
                </a:solidFill>
                <a:latin typeface="微软雅黑" panose="020B0503020204020204" charset="-122"/>
                <a:ea typeface="微软雅黑" panose="020B0503020204020204" charset="-122"/>
              </a:rPr>
              <a:t>政治面貌：群众</a:t>
            </a: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20" name="矩形 19"/>
          <p:cNvSpPr/>
          <p:nvPr/>
        </p:nvSpPr>
        <p:spPr>
          <a:xfrm>
            <a:off x="5455849" y="4617801"/>
            <a:ext cx="3891280" cy="368300"/>
          </a:xfrm>
          <a:prstGeom prst="rect">
            <a:avLst/>
          </a:prstGeom>
        </p:spPr>
        <p:txBody>
          <a:bodyPr wrap="none">
            <a:spAutoFit/>
          </a:bodyPr>
          <a:lstStyle/>
          <a:p/>
        </p:txBody>
      </p:sp>
      <p:sp>
        <p:nvSpPr>
          <p:cNvPr id="21" name="矩形 20"/>
          <p:cNvSpPr/>
          <p:nvPr/>
        </p:nvSpPr>
        <p:spPr>
          <a:xfrm>
            <a:off x="5512915" y="4182182"/>
            <a:ext cx="3272155" cy="368300"/>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rPr>
              <a:t>联系方式：</a:t>
            </a:r>
            <a:r>
              <a:rPr lang="en-US" altLang="zh-CN" dirty="0">
                <a:solidFill>
                  <a:schemeClr val="bg1"/>
                </a:solidFill>
                <a:latin typeface="微软雅黑" panose="020B0503020204020204" charset="-122"/>
                <a:ea typeface="微软雅黑" panose="020B0503020204020204" charset="-122"/>
              </a:rPr>
              <a:t>123  4XX7  0XXX0</a:t>
            </a:r>
            <a:endParaRPr lang="zh-CN" altLang="en-US" dirty="0">
              <a:solidFill>
                <a:schemeClr val="bg1"/>
              </a:solidFill>
              <a:latin typeface="微软雅黑" panose="020B0503020204020204" charset="-122"/>
              <a:ea typeface="微软雅黑" panose="020B0503020204020204" charset="-122"/>
            </a:endParaRPr>
          </a:p>
        </p:txBody>
      </p:sp>
      <p:sp>
        <p:nvSpPr>
          <p:cNvPr id="22" name="矩形 21"/>
          <p:cNvSpPr/>
          <p:nvPr/>
        </p:nvSpPr>
        <p:spPr>
          <a:xfrm>
            <a:off x="5447327" y="5080023"/>
            <a:ext cx="2896947" cy="369332"/>
          </a:xfrm>
          <a:prstGeom prst="rect">
            <a:avLst/>
          </a:prstGeom>
        </p:spPr>
        <p:txBody>
          <a:bodyPr wrap="none">
            <a:spAutoFit/>
          </a:bodyPr>
          <a:lstStyle/>
          <a:p>
            <a:pPr>
              <a:defRPr/>
            </a:pPr>
            <a:r>
              <a:rPr lang="zh-CN" altLang="en-US" dirty="0">
                <a:solidFill>
                  <a:schemeClr val="bg1"/>
                </a:solidFill>
                <a:latin typeface="微软雅黑" panose="020B0503020204020204" charset="-122"/>
                <a:ea typeface="微软雅黑" panose="020B0503020204020204" charset="-122"/>
              </a:rPr>
              <a:t>现在住址：北京大道</a:t>
            </a:r>
            <a:r>
              <a:rPr lang="en-US" altLang="zh-CN" dirty="0">
                <a:solidFill>
                  <a:schemeClr val="bg1"/>
                </a:solidFill>
                <a:latin typeface="微软雅黑" panose="020B0503020204020204" charset="-122"/>
                <a:ea typeface="微软雅黑" panose="020B0503020204020204" charset="-122"/>
              </a:rPr>
              <a:t>163</a:t>
            </a:r>
            <a:r>
              <a:rPr lang="zh-CN" altLang="en-US" dirty="0">
                <a:solidFill>
                  <a:schemeClr val="bg1"/>
                </a:solidFill>
                <a:latin typeface="微软雅黑" panose="020B0503020204020204" charset="-122"/>
                <a:ea typeface="微软雅黑" panose="020B0503020204020204" charset="-122"/>
              </a:rPr>
              <a:t>号</a:t>
            </a:r>
            <a:endParaRPr lang="zh-CN" altLang="en-US" dirty="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grpSp>
        <p:nvGrpSpPr>
          <p:cNvPr id="30" name="组合 29"/>
          <p:cNvGrpSpPr/>
          <p:nvPr/>
        </p:nvGrpSpPr>
        <p:grpSpPr>
          <a:xfrm>
            <a:off x="697755" y="1789313"/>
            <a:ext cx="4342296" cy="3743359"/>
            <a:chOff x="697755" y="1902573"/>
            <a:chExt cx="4342296" cy="3743359"/>
          </a:xfrm>
        </p:grpSpPr>
        <p:sp>
          <p:nvSpPr>
            <p:cNvPr id="28" name="六边形 27"/>
            <p:cNvSpPr/>
            <p:nvPr/>
          </p:nvSpPr>
          <p:spPr>
            <a:xfrm>
              <a:off x="697755" y="1902573"/>
              <a:ext cx="4342296" cy="3743359"/>
            </a:xfrm>
            <a:prstGeom prst="hexagon">
              <a:avLst/>
            </a:prstGeom>
            <a:solidFill>
              <a:srgbClr val="C806B4"/>
            </a:solidFill>
            <a:ln>
              <a:solidFill>
                <a:srgbClr val="C80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2"/>
            <a:srcRect l="18143" t="10119" r="178" b="26327"/>
            <a:stretch>
              <a:fillRect/>
            </a:stretch>
          </p:blipFill>
          <p:spPr>
            <a:xfrm>
              <a:off x="958779" y="2094172"/>
              <a:ext cx="3843009" cy="3312938"/>
            </a:xfrm>
            <a:custGeom>
              <a:avLst/>
              <a:gdLst>
                <a:gd name="connsiteX0" fmla="*/ 1089636 w 5055908"/>
                <a:gd name="connsiteY0" fmla="*/ 0 h 4358540"/>
                <a:gd name="connsiteX1" fmla="*/ 3966273 w 5055908"/>
                <a:gd name="connsiteY1" fmla="*/ 0 h 4358540"/>
                <a:gd name="connsiteX2" fmla="*/ 5055908 w 5055908"/>
                <a:gd name="connsiteY2" fmla="*/ 2179270 h 4358540"/>
                <a:gd name="connsiteX3" fmla="*/ 3966273 w 5055908"/>
                <a:gd name="connsiteY3" fmla="*/ 4358540 h 4358540"/>
                <a:gd name="connsiteX4" fmla="*/ 1089636 w 5055908"/>
                <a:gd name="connsiteY4" fmla="*/ 4358540 h 4358540"/>
                <a:gd name="connsiteX5" fmla="*/ 0 w 5055908"/>
                <a:gd name="connsiteY5" fmla="*/ 2179270 h 435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5908" h="4358540">
                  <a:moveTo>
                    <a:pt x="1089636" y="0"/>
                  </a:moveTo>
                  <a:lnTo>
                    <a:pt x="3966273" y="0"/>
                  </a:lnTo>
                  <a:lnTo>
                    <a:pt x="5055908" y="2179270"/>
                  </a:lnTo>
                  <a:lnTo>
                    <a:pt x="3966273" y="4358540"/>
                  </a:lnTo>
                  <a:lnTo>
                    <a:pt x="1089636" y="4358540"/>
                  </a:lnTo>
                  <a:lnTo>
                    <a:pt x="0" y="2179270"/>
                  </a:lnTo>
                  <a:close/>
                </a:path>
              </a:pathLst>
            </a:custGeom>
          </p:spPr>
        </p:pic>
      </p:gr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1" name="圆角矩形 115"/>
          <p:cNvSpPr>
            <a:spLocks noChangeAspect="1"/>
          </p:cNvSpPr>
          <p:nvPr/>
        </p:nvSpPr>
        <p:spPr>
          <a:xfrm>
            <a:off x="1292700" y="2461509"/>
            <a:ext cx="2892122" cy="2877815"/>
          </a:xfrm>
          <a:prstGeom prst="roundRect">
            <a:avLst>
              <a:gd name="adj" fmla="val 7687"/>
            </a:avLst>
          </a:prstGeom>
          <a:noFill/>
          <a:ln w="12700" cmpd="sng">
            <a:solidFill>
              <a:schemeClr val="bg2">
                <a:lumMod val="75000"/>
              </a:schemeClr>
            </a:solidFill>
          </a:ln>
          <a:effectLst>
            <a:outerShdw dist="12700" dir="54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a:ea typeface="微软雅黑" panose="020B0503020204020204" charset="-122"/>
              <a:sym typeface="Arial" panose="020B0604020202020204"/>
            </a:endParaRPr>
          </a:p>
        </p:txBody>
      </p:sp>
      <p:sp>
        <p:nvSpPr>
          <p:cNvPr id="12" name="文本框 11"/>
          <p:cNvSpPr txBox="1"/>
          <p:nvPr/>
        </p:nvSpPr>
        <p:spPr>
          <a:xfrm>
            <a:off x="1499280" y="3115586"/>
            <a:ext cx="2478962" cy="1495409"/>
          </a:xfrm>
          <a:prstGeom prst="rect">
            <a:avLst/>
          </a:prstGeom>
          <a:noFill/>
        </p:spPr>
        <p:txBody>
          <a:bodyPr wrap="square" rtlCol="0">
            <a:spAutoFit/>
          </a:bodyPr>
          <a:lstStyle/>
          <a:p>
            <a:pPr>
              <a:lnSpc>
                <a:spcPct val="200000"/>
              </a:lnSpc>
              <a:spcBef>
                <a:spcPts val="600"/>
              </a:spcBef>
            </a:pPr>
            <a:r>
              <a:rPr lang="zh-CN" altLang="zh-CN" sz="1600" dirty="0">
                <a:solidFill>
                  <a:srgbClr val="404040"/>
                </a:solidFill>
                <a:latin typeface="Arial" panose="020B0604020202020204"/>
                <a:ea typeface="微软雅黑" panose="020B0503020204020204" charset="-122"/>
                <a:sym typeface="Arial" panose="020B0604020202020204"/>
              </a:rPr>
              <a:t>制定季度销售目标，并制定月销售计划（计划落实到每月，并制定安排计划）</a:t>
            </a:r>
            <a:endParaRPr lang="zh-CN" altLang="zh-CN" sz="1600" dirty="0">
              <a:solidFill>
                <a:srgbClr val="404040"/>
              </a:solidFill>
              <a:latin typeface="Arial" panose="020B0604020202020204"/>
              <a:ea typeface="微软雅黑" panose="020B0503020204020204" charset="-122"/>
              <a:sym typeface="Arial" panose="020B0604020202020204"/>
            </a:endParaRPr>
          </a:p>
        </p:txBody>
      </p:sp>
      <p:sp>
        <p:nvSpPr>
          <p:cNvPr id="13" name="圆角矩形 19"/>
          <p:cNvSpPr>
            <a:spLocks noChangeAspect="1"/>
          </p:cNvSpPr>
          <p:nvPr/>
        </p:nvSpPr>
        <p:spPr>
          <a:xfrm>
            <a:off x="4649939" y="2461509"/>
            <a:ext cx="2892122" cy="2877815"/>
          </a:xfrm>
          <a:prstGeom prst="roundRect">
            <a:avLst>
              <a:gd name="adj" fmla="val 7687"/>
            </a:avLst>
          </a:prstGeom>
          <a:noFill/>
          <a:ln w="12700" cmpd="sng">
            <a:solidFill>
              <a:schemeClr val="bg2">
                <a:lumMod val="75000"/>
              </a:schemeClr>
            </a:solidFill>
          </a:ln>
          <a:effectLst>
            <a:outerShdw dist="12700" dir="54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a:ea typeface="微软雅黑" panose="020B0503020204020204" charset="-122"/>
              <a:sym typeface="Arial" panose="020B0604020202020204"/>
            </a:endParaRPr>
          </a:p>
        </p:txBody>
      </p:sp>
      <p:sp>
        <p:nvSpPr>
          <p:cNvPr id="14" name="圆角矩形 20"/>
          <p:cNvSpPr>
            <a:spLocks noChangeAspect="1"/>
          </p:cNvSpPr>
          <p:nvPr/>
        </p:nvSpPr>
        <p:spPr>
          <a:xfrm>
            <a:off x="4856519" y="2209743"/>
            <a:ext cx="2478962" cy="503531"/>
          </a:xfrm>
          <a:prstGeom prst="roundRect">
            <a:avLst>
              <a:gd name="adj" fmla="val 31705"/>
            </a:avLst>
          </a:prstGeom>
          <a:solidFill>
            <a:srgbClr val="DC5072"/>
          </a:solidFill>
          <a:ln w="12700">
            <a:gradFill flip="none" rotWithShape="1">
              <a:gsLst>
                <a:gs pos="0">
                  <a:schemeClr val="bg1"/>
                </a:gs>
                <a:gs pos="100000">
                  <a:schemeClr val="accent3">
                    <a:lumMod val="95000"/>
                    <a:lumOff val="5000"/>
                  </a:schemeClr>
                </a:gs>
              </a:gsLst>
              <a:lin ang="14400000" scaled="0"/>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uFont typeface="Arial" panose="020B0604020202020204" pitchFamily="34" charset="0"/>
              <a:buNone/>
              <a:defRPr/>
            </a:pPr>
            <a:r>
              <a:rPr lang="zh-CN" altLang="zh-CN" sz="1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制定本店季度销售计划</a:t>
            </a:r>
            <a:endParaRPr lang="zh-CN" altLang="en-US" sz="16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15" name="文本框 14"/>
          <p:cNvSpPr txBox="1"/>
          <p:nvPr/>
        </p:nvSpPr>
        <p:spPr>
          <a:xfrm>
            <a:off x="4856519" y="3115586"/>
            <a:ext cx="2478962" cy="1002967"/>
          </a:xfrm>
          <a:prstGeom prst="rect">
            <a:avLst/>
          </a:prstGeom>
          <a:noFill/>
        </p:spPr>
        <p:txBody>
          <a:bodyPr wrap="square" rtlCol="0">
            <a:spAutoFit/>
          </a:bodyPr>
          <a:lstStyle/>
          <a:p>
            <a:pPr>
              <a:lnSpc>
                <a:spcPct val="200000"/>
              </a:lnSpc>
              <a:spcBef>
                <a:spcPts val="600"/>
              </a:spcBef>
            </a:pPr>
            <a:r>
              <a:rPr lang="zh-CN" altLang="zh-CN" sz="1600" dirty="0">
                <a:solidFill>
                  <a:srgbClr val="404040"/>
                </a:solidFill>
                <a:latin typeface="Arial" panose="020B0604020202020204"/>
                <a:ea typeface="微软雅黑" panose="020B0503020204020204" charset="-122"/>
                <a:sym typeface="Arial" panose="020B0604020202020204"/>
              </a:rPr>
              <a:t>针对目标列出实施方案落实到月。</a:t>
            </a:r>
            <a:endParaRPr lang="zh-CN" altLang="zh-CN" sz="1600" dirty="0">
              <a:solidFill>
                <a:srgbClr val="404040"/>
              </a:solidFill>
              <a:latin typeface="Arial" panose="020B0604020202020204"/>
              <a:ea typeface="微软雅黑" panose="020B0503020204020204" charset="-122"/>
              <a:sym typeface="Arial" panose="020B0604020202020204"/>
            </a:endParaRPr>
          </a:p>
        </p:txBody>
      </p:sp>
      <p:sp>
        <p:nvSpPr>
          <p:cNvPr id="16" name="圆角矩形 22"/>
          <p:cNvSpPr>
            <a:spLocks noChangeAspect="1"/>
          </p:cNvSpPr>
          <p:nvPr/>
        </p:nvSpPr>
        <p:spPr>
          <a:xfrm>
            <a:off x="8007178" y="2461509"/>
            <a:ext cx="2892122" cy="2877815"/>
          </a:xfrm>
          <a:prstGeom prst="roundRect">
            <a:avLst>
              <a:gd name="adj" fmla="val 7687"/>
            </a:avLst>
          </a:prstGeom>
          <a:noFill/>
          <a:ln w="12700" cmpd="sng">
            <a:solidFill>
              <a:schemeClr val="bg2">
                <a:lumMod val="75000"/>
              </a:schemeClr>
            </a:solidFill>
          </a:ln>
          <a:effectLst>
            <a:outerShdw dist="12700" dir="54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a:ea typeface="微软雅黑" panose="020B0503020204020204" charset="-122"/>
              <a:sym typeface="Arial" panose="020B0604020202020204"/>
            </a:endParaRPr>
          </a:p>
        </p:txBody>
      </p:sp>
      <p:sp>
        <p:nvSpPr>
          <p:cNvPr id="17" name="圆角矩形 23"/>
          <p:cNvSpPr>
            <a:spLocks noChangeAspect="1"/>
          </p:cNvSpPr>
          <p:nvPr/>
        </p:nvSpPr>
        <p:spPr>
          <a:xfrm>
            <a:off x="8213758" y="2209743"/>
            <a:ext cx="2478962" cy="503531"/>
          </a:xfrm>
          <a:prstGeom prst="roundRect">
            <a:avLst>
              <a:gd name="adj" fmla="val 31705"/>
            </a:avLst>
          </a:prstGeom>
          <a:solidFill>
            <a:srgbClr val="D21744"/>
          </a:solidFill>
          <a:ln w="12700">
            <a:gradFill flip="none" rotWithShape="1">
              <a:gsLst>
                <a:gs pos="0">
                  <a:schemeClr val="bg1"/>
                </a:gs>
                <a:gs pos="100000">
                  <a:schemeClr val="accent3">
                    <a:lumMod val="95000"/>
                    <a:lumOff val="5000"/>
                  </a:schemeClr>
                </a:gs>
              </a:gsLst>
              <a:lin ang="14400000" scaled="0"/>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uFont typeface="Arial" panose="020B0604020202020204" pitchFamily="34" charset="0"/>
              <a:buNone/>
              <a:defRPr/>
            </a:pPr>
            <a:r>
              <a:rPr lang="zh-CN" altLang="zh-CN" sz="1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制定本店季度销售计划</a:t>
            </a:r>
            <a:endParaRPr lang="zh-CN" altLang="en-US" sz="16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18" name="文本框 17"/>
          <p:cNvSpPr txBox="1"/>
          <p:nvPr/>
        </p:nvSpPr>
        <p:spPr>
          <a:xfrm>
            <a:off x="8213758" y="3115586"/>
            <a:ext cx="2478962" cy="2062103"/>
          </a:xfrm>
          <a:prstGeom prst="rect">
            <a:avLst/>
          </a:prstGeom>
          <a:noFill/>
        </p:spPr>
        <p:txBody>
          <a:bodyPr wrap="square" rtlCol="0">
            <a:spAutoFit/>
          </a:bodyPr>
          <a:lstStyle/>
          <a:p>
            <a:pPr>
              <a:lnSpc>
                <a:spcPct val="200000"/>
              </a:lnSpc>
              <a:spcBef>
                <a:spcPts val="600"/>
              </a:spcBef>
            </a:pPr>
            <a:r>
              <a:rPr lang="zh-CN" altLang="zh-CN" sz="1600" dirty="0">
                <a:solidFill>
                  <a:srgbClr val="404040"/>
                </a:solidFill>
                <a:latin typeface="Arial" panose="020B0604020202020204"/>
                <a:ea typeface="微软雅黑" panose="020B0503020204020204" charset="-122"/>
                <a:sym typeface="Arial" panose="020B0604020202020204"/>
              </a:rPr>
              <a:t>明确当月目标与计划实施过程中所遇到问题，提前做出应策。（如货源，资金周转，其他硬件设施）</a:t>
            </a:r>
            <a:endParaRPr lang="zh-CN" altLang="zh-CN" sz="1600" dirty="0">
              <a:solidFill>
                <a:srgbClr val="404040"/>
              </a:solidFill>
              <a:latin typeface="Arial" panose="020B0604020202020204"/>
              <a:ea typeface="微软雅黑" panose="020B0503020204020204" charset="-122"/>
              <a:sym typeface="Arial" panose="020B0604020202020204"/>
            </a:endParaRPr>
          </a:p>
        </p:txBody>
      </p:sp>
      <p:sp>
        <p:nvSpPr>
          <p:cNvPr id="19" name="圆角矩形 25"/>
          <p:cNvSpPr>
            <a:spLocks noChangeAspect="1"/>
          </p:cNvSpPr>
          <p:nvPr/>
        </p:nvSpPr>
        <p:spPr>
          <a:xfrm>
            <a:off x="1499280" y="2241499"/>
            <a:ext cx="2478962" cy="503531"/>
          </a:xfrm>
          <a:prstGeom prst="roundRect">
            <a:avLst>
              <a:gd name="adj" fmla="val 28375"/>
            </a:avLst>
          </a:prstGeom>
          <a:solidFill>
            <a:srgbClr val="C806B4"/>
          </a:solidFill>
          <a:ln w="12700">
            <a:gradFill flip="none" rotWithShape="1">
              <a:gsLst>
                <a:gs pos="0">
                  <a:schemeClr val="bg1"/>
                </a:gs>
                <a:gs pos="100000">
                  <a:schemeClr val="accent3">
                    <a:lumMod val="95000"/>
                    <a:lumOff val="5000"/>
                  </a:schemeClr>
                </a:gs>
              </a:gsLst>
              <a:lin ang="16200000" scaled="0"/>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uFont typeface="Arial" panose="020B0604020202020204" pitchFamily="34" charset="0"/>
              <a:buNone/>
              <a:defRPr/>
            </a:pPr>
            <a:r>
              <a:rPr lang="zh-CN" altLang="zh-CN" sz="16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制定本店季度销售计划</a:t>
            </a:r>
            <a:endParaRPr lang="zh-CN" altLang="en-US" sz="16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20" name="文本框 19"/>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1"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750"/>
                                        <p:tgtEl>
                                          <p:spTgt spid="11"/>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par>
                          <p:cTn id="21" fill="hold">
                            <p:stCondLst>
                              <p:cond delay="3000"/>
                            </p:stCondLst>
                            <p:childTnLst>
                              <p:par>
                                <p:cTn id="22" presetID="2" presetClass="entr" presetSubtype="2"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1+#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750"/>
                                        <p:tgtEl>
                                          <p:spTgt spid="13"/>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5500"/>
                            </p:stCondLst>
                            <p:childTnLst>
                              <p:par>
                                <p:cTn id="35" presetID="2" presetClass="entr" presetSubtype="2" decel="10000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6000"/>
                            </p:stCondLst>
                            <p:childTnLst>
                              <p:par>
                                <p:cTn id="40" presetID="21" presetClass="entr" presetSubtype="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750"/>
                                        <p:tgtEl>
                                          <p:spTgt spid="16"/>
                                        </p:tgtEl>
                                      </p:cBhvr>
                                    </p:animEffect>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uiExpand="1" build="p"/>
      <p:bldP spid="13" grpId="0" animBg="1"/>
      <p:bldP spid="14" grpId="0" animBg="1"/>
      <p:bldP spid="15" grpId="0" uiExpand="1" build="p"/>
      <p:bldP spid="16" grpId="0" animBg="1"/>
      <p:bldP spid="17" grpId="0" animBg="1"/>
      <p:bldP spid="18" grpId="0" uiExpand="1" build="p"/>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AutoShape 1"/>
          <p:cNvSpPr/>
          <p:nvPr/>
        </p:nvSpPr>
        <p:spPr bwMode="auto">
          <a:xfrm>
            <a:off x="-9031" y="1389461"/>
            <a:ext cx="6105030" cy="27261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C806B4"/>
          </a:solid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charset="-122"/>
              <a:cs typeface="Calibri" panose="020F0502020204030204" charset="0"/>
              <a:sym typeface="Arial" panose="020B0604020202020204" pitchFamily="34" charset="0"/>
            </a:endParaRPr>
          </a:p>
        </p:txBody>
      </p:sp>
      <p:sp>
        <p:nvSpPr>
          <p:cNvPr id="5" name="AutoShape 1"/>
          <p:cNvSpPr/>
          <p:nvPr/>
        </p:nvSpPr>
        <p:spPr bwMode="auto">
          <a:xfrm>
            <a:off x="6095999" y="1389461"/>
            <a:ext cx="6096001" cy="27261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2">
              <a:extLst>
                <a:ext uri="{28A0092B-C50C-407E-A947-70E740481C1C}">
                  <a14:useLocalDpi xmlns:a14="http://schemas.microsoft.com/office/drawing/2010/main" val="0"/>
                </a:ext>
              </a:extLst>
            </a:blip>
            <a:srcRect/>
            <a:stretch>
              <a:fillRect/>
            </a:stretch>
          </a:blip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charset="-122"/>
              <a:cs typeface="Calibri" panose="020F0502020204030204" charset="0"/>
              <a:sym typeface="Arial" panose="020B0604020202020204" pitchFamily="34" charset="0"/>
            </a:endParaRPr>
          </a:p>
        </p:txBody>
      </p:sp>
      <p:sp>
        <p:nvSpPr>
          <p:cNvPr id="6" name="矩形 5"/>
          <p:cNvSpPr/>
          <p:nvPr/>
        </p:nvSpPr>
        <p:spPr>
          <a:xfrm>
            <a:off x="561928" y="2042957"/>
            <a:ext cx="5274068" cy="1705403"/>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charset="-122"/>
                <a:ea typeface="微软雅黑" panose="020B0503020204020204" charset="-122"/>
              </a:rPr>
              <a:t>我具备出色的学习能力并且乐于学习、敢于创新，不断追求卓越;作为参与者，我具备诚实可信的品格、富有团队合作精神;作为领导者，我具备做事干练、果断的风格，良好的沟通和人际协调能力。</a:t>
            </a:r>
            <a:endParaRPr lang="zh-CN" altLang="en-US"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618304" y="4764358"/>
            <a:ext cx="8622976" cy="879664"/>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rPr>
              <a:t>为人热情，活泼，大方， 本人好学上进，诚信、敬业、责任心强，有强烈的团体精神，对工作认真积极，严谨负责。</a:t>
            </a:r>
            <a:endParaRPr lang="zh-CN" altLang="en-US" dirty="0">
              <a:solidFill>
                <a:schemeClr val="tx1">
                  <a:lumMod val="75000"/>
                  <a:lumOff val="25000"/>
                </a:schemeClr>
              </a:solidFill>
            </a:endParaRPr>
          </a:p>
        </p:txBody>
      </p:sp>
      <p:sp>
        <p:nvSpPr>
          <p:cNvPr id="2" name="文本框 1"/>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grpSp>
        <p:nvGrpSpPr>
          <p:cNvPr id="4" name="组合 3"/>
          <p:cNvGrpSpPr/>
          <p:nvPr/>
        </p:nvGrpSpPr>
        <p:grpSpPr bwMode="auto">
          <a:xfrm>
            <a:off x="4336714" y="1873337"/>
            <a:ext cx="3974882" cy="4984475"/>
            <a:chOff x="2977484" y="1071882"/>
            <a:chExt cx="3246853" cy="4071617"/>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7484" y="1071882"/>
              <a:ext cx="3246853" cy="407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02791" y="1409022"/>
              <a:ext cx="2066021" cy="274034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lnSpc>
                  <a:spcPct val="150000"/>
                </a:lnSpc>
                <a:defRPr/>
              </a:pPr>
              <a:endParaRPr lang="en-US" sz="1350">
                <a:latin typeface="Arial" panose="020B0604020202020204" pitchFamily="34" charset="0"/>
                <a:ea typeface="微软雅黑" panose="020B0503020204020204" charset="-122"/>
                <a:sym typeface="Arial" panose="020B0604020202020204" pitchFamily="34" charset="0"/>
              </a:endParaRPr>
            </a:p>
          </p:txBody>
        </p:sp>
      </p:grpSp>
      <p:grpSp>
        <p:nvGrpSpPr>
          <p:cNvPr id="7" name="组合 6"/>
          <p:cNvGrpSpPr/>
          <p:nvPr/>
        </p:nvGrpSpPr>
        <p:grpSpPr bwMode="auto">
          <a:xfrm>
            <a:off x="8504649" y="1921528"/>
            <a:ext cx="3105826" cy="1601409"/>
            <a:chOff x="6597339" y="1985092"/>
            <a:chExt cx="2330663" cy="1200112"/>
          </a:xfrm>
        </p:grpSpPr>
        <p:grpSp>
          <p:nvGrpSpPr>
            <p:cNvPr id="8" name="Group 84"/>
            <p:cNvGrpSpPr>
              <a:grpSpLocks noChangeAspect="1"/>
            </p:cNvGrpSpPr>
            <p:nvPr/>
          </p:nvGrpSpPr>
          <p:grpSpPr>
            <a:xfrm>
              <a:off x="6597339" y="1985092"/>
              <a:ext cx="432000" cy="432000"/>
              <a:chOff x="7275513" y="5302250"/>
              <a:chExt cx="1012825" cy="1012825"/>
            </a:xfrm>
            <a:solidFill>
              <a:schemeClr val="accent1"/>
            </a:solidFill>
          </p:grpSpPr>
          <p:sp>
            <p:nvSpPr>
              <p:cNvPr id="10"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rgbClr val="C806B4"/>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p>
                <a:pPr defTabSz="914400">
                  <a:lnSpc>
                    <a:spcPct val="150000"/>
                  </a:lnSpc>
                  <a:defRPr/>
                </a:pPr>
                <a:endParaRPr lang="id-ID"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rgbClr val="C806B4"/>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p>
                <a:pPr defTabSz="914400">
                  <a:lnSpc>
                    <a:spcPct val="150000"/>
                  </a:lnSpc>
                  <a:defRPr/>
                </a:pPr>
                <a:endParaRPr lang="id-ID"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9" name="Text Box 10"/>
            <p:cNvSpPr txBox="1">
              <a:spLocks noChangeArrowheads="1"/>
            </p:cNvSpPr>
            <p:nvPr/>
          </p:nvSpPr>
          <p:spPr bwMode="auto">
            <a:xfrm>
              <a:off x="7124653" y="2008885"/>
              <a:ext cx="1803349" cy="1176319"/>
            </a:xfrm>
            <a:prstGeom prst="rect">
              <a:avLst/>
            </a:prstGeom>
            <a:noFill/>
            <a:ln w="9525">
              <a:noFill/>
              <a:miter lim="800000"/>
            </a:ln>
          </p:spPr>
          <p:txBody>
            <a:bodyPr wrap="square" lIns="0" tIns="0" rIns="0" bIns="0">
              <a:spAutoFit/>
            </a:bodyPr>
            <a:lstStyle/>
            <a:p>
              <a:pPr>
                <a:lnSpc>
                  <a:spcPct val="15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2" name="组合 11"/>
          <p:cNvGrpSpPr/>
          <p:nvPr/>
        </p:nvGrpSpPr>
        <p:grpSpPr bwMode="auto">
          <a:xfrm>
            <a:off x="8485600" y="4086705"/>
            <a:ext cx="3124875" cy="1681836"/>
            <a:chOff x="6597339" y="3205806"/>
            <a:chExt cx="2343451" cy="1260831"/>
          </a:xfrm>
        </p:grpSpPr>
        <p:grpSp>
          <p:nvGrpSpPr>
            <p:cNvPr id="13" name="Group 92"/>
            <p:cNvGrpSpPr>
              <a:grpSpLocks noChangeAspect="1"/>
            </p:cNvGrpSpPr>
            <p:nvPr/>
          </p:nvGrpSpPr>
          <p:grpSpPr>
            <a:xfrm>
              <a:off x="6597339" y="3205806"/>
              <a:ext cx="432000" cy="432833"/>
              <a:chOff x="4427538" y="3192463"/>
              <a:chExt cx="823913" cy="825500"/>
            </a:xfrm>
            <a:solidFill>
              <a:schemeClr val="accent1"/>
            </a:solidFill>
          </p:grpSpPr>
          <p:sp>
            <p:nvSpPr>
              <p:cNvPr id="15" name="Oval 23"/>
              <p:cNvSpPr>
                <a:spLocks noChangeArrowheads="1"/>
              </p:cNvSpPr>
              <p:nvPr/>
            </p:nvSpPr>
            <p:spPr bwMode="auto">
              <a:xfrm>
                <a:off x="4813301" y="3825875"/>
                <a:ext cx="57150" cy="57150"/>
              </a:xfrm>
              <a:prstGeom prst="ellipse">
                <a:avLst/>
              </a:prstGeom>
              <a:solidFill>
                <a:srgbClr val="EC2D49"/>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p>
                <a:pPr defTabSz="914400">
                  <a:lnSpc>
                    <a:spcPct val="150000"/>
                  </a:lnSpc>
                  <a:defRPr/>
                </a:pPr>
                <a:endParaRPr lang="id-ID"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Rectangle 24"/>
              <p:cNvSpPr>
                <a:spLocks noChangeArrowheads="1"/>
              </p:cNvSpPr>
              <p:nvPr/>
            </p:nvSpPr>
            <p:spPr bwMode="auto">
              <a:xfrm>
                <a:off x="4784726" y="3352800"/>
                <a:ext cx="115888" cy="15875"/>
              </a:xfrm>
              <a:prstGeom prst="rect">
                <a:avLst/>
              </a:prstGeom>
              <a:solidFill>
                <a:srgbClr val="EC2D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defTabSz="914400">
                  <a:lnSpc>
                    <a:spcPct val="150000"/>
                  </a:lnSpc>
                  <a:defRPr/>
                </a:pPr>
                <a:endParaRPr lang="id-ID"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p>
                <a:pPr defTabSz="914400">
                  <a:lnSpc>
                    <a:spcPct val="150000"/>
                  </a:lnSpc>
                  <a:defRPr/>
                </a:pPr>
                <a:endParaRPr lang="id-ID"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8" name="Oval 26"/>
              <p:cNvSpPr>
                <a:spLocks noChangeArrowheads="1"/>
              </p:cNvSpPr>
              <p:nvPr/>
            </p:nvSpPr>
            <p:spPr bwMode="auto">
              <a:xfrm>
                <a:off x="4926013" y="3351213"/>
                <a:ext cx="22225" cy="19050"/>
              </a:xfrm>
              <a:prstGeom prst="ellipse">
                <a:avLst/>
              </a:prstGeom>
              <a:solidFill>
                <a:srgbClr val="EC2D49"/>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p>
                <a:pPr defTabSz="914400">
                  <a:lnSpc>
                    <a:spcPct val="150000"/>
                  </a:lnSpc>
                  <a:defRPr/>
                </a:pPr>
                <a:endParaRPr lang="id-ID"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Rectangle 27"/>
              <p:cNvSpPr>
                <a:spLocks noChangeArrowheads="1"/>
              </p:cNvSpPr>
              <p:nvPr/>
            </p:nvSpPr>
            <p:spPr bwMode="auto">
              <a:xfrm>
                <a:off x="4710113" y="3397250"/>
                <a:ext cx="265113" cy="4000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defTabSz="914400">
                  <a:lnSpc>
                    <a:spcPct val="150000"/>
                  </a:lnSpc>
                  <a:defRPr/>
                </a:pPr>
                <a:endParaRPr lang="id-ID" sz="10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14" name="Text Box 10"/>
            <p:cNvSpPr txBox="1">
              <a:spLocks noChangeArrowheads="1"/>
            </p:cNvSpPr>
            <p:nvPr/>
          </p:nvSpPr>
          <p:spPr bwMode="auto">
            <a:xfrm>
              <a:off x="7137011" y="3289902"/>
              <a:ext cx="1803779" cy="1176735"/>
            </a:xfrm>
            <a:prstGeom prst="rect">
              <a:avLst/>
            </a:prstGeom>
            <a:noFill/>
            <a:ln w="9525">
              <a:noFill/>
              <a:miter lim="800000"/>
            </a:ln>
          </p:spPr>
          <p:txBody>
            <a:bodyPr wrap="square" lIns="0" tIns="0" rIns="0" bIns="0">
              <a:spAutoFit/>
            </a:bodyPr>
            <a:lstStyle/>
            <a:p>
              <a:pPr>
                <a:lnSpc>
                  <a:spcPct val="15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0" name="组合 19"/>
          <p:cNvGrpSpPr/>
          <p:nvPr/>
        </p:nvGrpSpPr>
        <p:grpSpPr bwMode="auto">
          <a:xfrm>
            <a:off x="565484" y="1945653"/>
            <a:ext cx="3162773" cy="1620457"/>
            <a:chOff x="17650" y="1980213"/>
            <a:chExt cx="2372110" cy="1215470"/>
          </a:xfrm>
        </p:grpSpPr>
        <p:sp>
          <p:nvSpPr>
            <p:cNvPr id="21" name="Freeform 31"/>
            <p:cNvSpPr>
              <a:spLocks noChangeAspect="1" noEditPoints="1"/>
            </p:cNvSpPr>
            <p:nvPr/>
          </p:nvSpPr>
          <p:spPr bwMode="auto">
            <a:xfrm>
              <a:off x="1957760" y="1980213"/>
              <a:ext cx="432000" cy="432851"/>
            </a:xfrm>
            <a:custGeom>
              <a:avLst/>
              <a:gdLst>
                <a:gd name="T0" fmla="*/ 216000 w 280"/>
                <a:gd name="T1" fmla="*/ 0 h 280"/>
                <a:gd name="T2" fmla="*/ 0 w 280"/>
                <a:gd name="T3" fmla="*/ 216426 h 280"/>
                <a:gd name="T4" fmla="*/ 216000 w 280"/>
                <a:gd name="T5" fmla="*/ 432851 h 280"/>
                <a:gd name="T6" fmla="*/ 432000 w 280"/>
                <a:gd name="T7" fmla="*/ 216426 h 280"/>
                <a:gd name="T8" fmla="*/ 216000 w 280"/>
                <a:gd name="T9" fmla="*/ 0 h 280"/>
                <a:gd name="T10" fmla="*/ 285429 w 280"/>
                <a:gd name="T11" fmla="*/ 106667 h 280"/>
                <a:gd name="T12" fmla="*/ 325543 w 280"/>
                <a:gd name="T13" fmla="*/ 146860 h 280"/>
                <a:gd name="T14" fmla="*/ 285429 w 280"/>
                <a:gd name="T15" fmla="*/ 188599 h 280"/>
                <a:gd name="T16" fmla="*/ 268457 w 280"/>
                <a:gd name="T17" fmla="*/ 183962 h 280"/>
                <a:gd name="T18" fmla="*/ 243771 w 280"/>
                <a:gd name="T19" fmla="*/ 146860 h 280"/>
                <a:gd name="T20" fmla="*/ 285429 w 280"/>
                <a:gd name="T21" fmla="*/ 106667 h 280"/>
                <a:gd name="T22" fmla="*/ 217543 w 280"/>
                <a:gd name="T23" fmla="*/ 148406 h 280"/>
                <a:gd name="T24" fmla="*/ 257657 w 280"/>
                <a:gd name="T25" fmla="*/ 190145 h 280"/>
                <a:gd name="T26" fmla="*/ 217543 w 280"/>
                <a:gd name="T27" fmla="*/ 230339 h 280"/>
                <a:gd name="T28" fmla="*/ 177429 w 280"/>
                <a:gd name="T29" fmla="*/ 190145 h 280"/>
                <a:gd name="T30" fmla="*/ 217543 w 280"/>
                <a:gd name="T31" fmla="*/ 148406 h 280"/>
                <a:gd name="T32" fmla="*/ 146571 w 280"/>
                <a:gd name="T33" fmla="*/ 106667 h 280"/>
                <a:gd name="T34" fmla="*/ 186686 w 280"/>
                <a:gd name="T35" fmla="*/ 146860 h 280"/>
                <a:gd name="T36" fmla="*/ 186686 w 280"/>
                <a:gd name="T37" fmla="*/ 149952 h 280"/>
                <a:gd name="T38" fmla="*/ 168171 w 280"/>
                <a:gd name="T39" fmla="*/ 182416 h 280"/>
                <a:gd name="T40" fmla="*/ 146571 w 280"/>
                <a:gd name="T41" fmla="*/ 188599 h 280"/>
                <a:gd name="T42" fmla="*/ 104914 w 280"/>
                <a:gd name="T43" fmla="*/ 146860 h 280"/>
                <a:gd name="T44" fmla="*/ 146571 w 280"/>
                <a:gd name="T45" fmla="*/ 106667 h 280"/>
                <a:gd name="T46" fmla="*/ 138857 w 280"/>
                <a:gd name="T47" fmla="*/ 298358 h 280"/>
                <a:gd name="T48" fmla="*/ 80229 w 280"/>
                <a:gd name="T49" fmla="*/ 287537 h 280"/>
                <a:gd name="T50" fmla="*/ 77143 w 280"/>
                <a:gd name="T51" fmla="*/ 285991 h 280"/>
                <a:gd name="T52" fmla="*/ 77143 w 280"/>
                <a:gd name="T53" fmla="*/ 285991 h 280"/>
                <a:gd name="T54" fmla="*/ 77143 w 280"/>
                <a:gd name="T55" fmla="*/ 242706 h 280"/>
                <a:gd name="T56" fmla="*/ 129600 w 280"/>
                <a:gd name="T57" fmla="*/ 191691 h 280"/>
                <a:gd name="T58" fmla="*/ 163543 w 280"/>
                <a:gd name="T59" fmla="*/ 191691 h 280"/>
                <a:gd name="T60" fmla="*/ 166629 w 280"/>
                <a:gd name="T61" fmla="*/ 191691 h 280"/>
                <a:gd name="T62" fmla="*/ 182057 w 280"/>
                <a:gd name="T63" fmla="*/ 225701 h 280"/>
                <a:gd name="T64" fmla="*/ 138857 w 280"/>
                <a:gd name="T65" fmla="*/ 285991 h 280"/>
                <a:gd name="T66" fmla="*/ 138857 w 280"/>
                <a:gd name="T67" fmla="*/ 298358 h 280"/>
                <a:gd name="T68" fmla="*/ 286971 w 280"/>
                <a:gd name="T69" fmla="*/ 327730 h 280"/>
                <a:gd name="T70" fmla="*/ 286971 w 280"/>
                <a:gd name="T71" fmla="*/ 327730 h 280"/>
                <a:gd name="T72" fmla="*/ 283886 w 280"/>
                <a:gd name="T73" fmla="*/ 329276 h 280"/>
                <a:gd name="T74" fmla="*/ 222171 w 280"/>
                <a:gd name="T75" fmla="*/ 340097 h 280"/>
                <a:gd name="T76" fmla="*/ 151200 w 280"/>
                <a:gd name="T77" fmla="*/ 329276 h 280"/>
                <a:gd name="T78" fmla="*/ 148114 w 280"/>
                <a:gd name="T79" fmla="*/ 327730 h 280"/>
                <a:gd name="T80" fmla="*/ 148114 w 280"/>
                <a:gd name="T81" fmla="*/ 327730 h 280"/>
                <a:gd name="T82" fmla="*/ 148114 w 280"/>
                <a:gd name="T83" fmla="*/ 285991 h 280"/>
                <a:gd name="T84" fmla="*/ 200571 w 280"/>
                <a:gd name="T85" fmla="*/ 233430 h 280"/>
                <a:gd name="T86" fmla="*/ 234514 w 280"/>
                <a:gd name="T87" fmla="*/ 233430 h 280"/>
                <a:gd name="T88" fmla="*/ 286971 w 280"/>
                <a:gd name="T89" fmla="*/ 285991 h 280"/>
                <a:gd name="T90" fmla="*/ 286971 w 280"/>
                <a:gd name="T91" fmla="*/ 327730 h 280"/>
                <a:gd name="T92" fmla="*/ 354857 w 280"/>
                <a:gd name="T93" fmla="*/ 285991 h 280"/>
                <a:gd name="T94" fmla="*/ 354857 w 280"/>
                <a:gd name="T95" fmla="*/ 285991 h 280"/>
                <a:gd name="T96" fmla="*/ 351771 w 280"/>
                <a:gd name="T97" fmla="*/ 287537 h 280"/>
                <a:gd name="T98" fmla="*/ 296229 w 280"/>
                <a:gd name="T99" fmla="*/ 298358 h 280"/>
                <a:gd name="T100" fmla="*/ 296229 w 280"/>
                <a:gd name="T101" fmla="*/ 285991 h 280"/>
                <a:gd name="T102" fmla="*/ 253029 w 280"/>
                <a:gd name="T103" fmla="*/ 225701 h 280"/>
                <a:gd name="T104" fmla="*/ 268457 w 280"/>
                <a:gd name="T105" fmla="*/ 191691 h 280"/>
                <a:gd name="T106" fmla="*/ 302400 w 280"/>
                <a:gd name="T107" fmla="*/ 191691 h 280"/>
                <a:gd name="T108" fmla="*/ 354857 w 280"/>
                <a:gd name="T109" fmla="*/ 242706 h 280"/>
                <a:gd name="T110" fmla="*/ 354857 w 280"/>
                <a:gd name="T111" fmla="*/ 28599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p>
              <a:pPr>
                <a:lnSpc>
                  <a:spcPct val="150000"/>
                </a:lnSpc>
              </a:pPr>
              <a:endParaRPr lang="zh-CN" altLang="en-US"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 Box 10"/>
            <p:cNvSpPr txBox="1">
              <a:spLocks noChangeArrowheads="1"/>
            </p:cNvSpPr>
            <p:nvPr/>
          </p:nvSpPr>
          <p:spPr bwMode="auto">
            <a:xfrm>
              <a:off x="17650" y="2018315"/>
              <a:ext cx="1849426" cy="1177368"/>
            </a:xfrm>
            <a:prstGeom prst="rect">
              <a:avLst/>
            </a:prstGeom>
            <a:noFill/>
            <a:ln w="9525">
              <a:noFill/>
              <a:miter lim="800000"/>
            </a:ln>
          </p:spPr>
          <p:txBody>
            <a:bodyPr wrap="square" lIns="0" tIns="0" rIns="0" bIns="0">
              <a:spAutoFit/>
            </a:bodyPr>
            <a:lstStyle/>
            <a:p>
              <a:pPr algn="r">
                <a:lnSpc>
                  <a:spcPct val="15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3" name="组合 22"/>
          <p:cNvGrpSpPr/>
          <p:nvPr/>
        </p:nvGrpSpPr>
        <p:grpSpPr bwMode="auto">
          <a:xfrm>
            <a:off x="469230" y="4129880"/>
            <a:ext cx="3259027" cy="1662788"/>
            <a:chOff x="-54541" y="3201419"/>
            <a:chExt cx="2444301" cy="1248549"/>
          </a:xfrm>
        </p:grpSpPr>
        <p:sp>
          <p:nvSpPr>
            <p:cNvPr id="24" name="Freeform 45"/>
            <p:cNvSpPr>
              <a:spLocks noChangeAspect="1" noEditPoints="1"/>
            </p:cNvSpPr>
            <p:nvPr/>
          </p:nvSpPr>
          <p:spPr bwMode="auto">
            <a:xfrm>
              <a:off x="1957760" y="3201419"/>
              <a:ext cx="432000" cy="432698"/>
            </a:xfrm>
            <a:custGeom>
              <a:avLst/>
              <a:gdLst>
                <a:gd name="T0" fmla="*/ 0 w 342"/>
                <a:gd name="T1" fmla="*/ 216349 h 342"/>
                <a:gd name="T2" fmla="*/ 432000 w 342"/>
                <a:gd name="T3" fmla="*/ 216349 h 342"/>
                <a:gd name="T4" fmla="*/ 60632 w 342"/>
                <a:gd name="T5" fmla="*/ 177128 h 342"/>
                <a:gd name="T6" fmla="*/ 136421 w 342"/>
                <a:gd name="T7" fmla="*/ 207493 h 342"/>
                <a:gd name="T8" fmla="*/ 60632 w 342"/>
                <a:gd name="T9" fmla="*/ 177128 h 342"/>
                <a:gd name="T10" fmla="*/ 137684 w 342"/>
                <a:gd name="T11" fmla="*/ 216349 h 342"/>
                <a:gd name="T12" fmla="*/ 83368 w 342"/>
                <a:gd name="T13" fmla="*/ 264427 h 342"/>
                <a:gd name="T14" fmla="*/ 120000 w 342"/>
                <a:gd name="T15" fmla="*/ 358051 h 342"/>
                <a:gd name="T16" fmla="*/ 120000 w 342"/>
                <a:gd name="T17" fmla="*/ 309974 h 342"/>
                <a:gd name="T18" fmla="*/ 120000 w 342"/>
                <a:gd name="T19" fmla="*/ 358051 h 342"/>
                <a:gd name="T20" fmla="*/ 84632 w 342"/>
                <a:gd name="T21" fmla="*/ 273283 h 342"/>
                <a:gd name="T22" fmla="*/ 144000 w 342"/>
                <a:gd name="T23" fmla="*/ 302383 h 342"/>
                <a:gd name="T24" fmla="*/ 213474 w 342"/>
                <a:gd name="T25" fmla="*/ 302383 h 342"/>
                <a:gd name="T26" fmla="*/ 151579 w 342"/>
                <a:gd name="T27" fmla="*/ 273283 h 342"/>
                <a:gd name="T28" fmla="*/ 213474 w 342"/>
                <a:gd name="T29" fmla="*/ 302383 h 342"/>
                <a:gd name="T30" fmla="*/ 150316 w 342"/>
                <a:gd name="T31" fmla="*/ 264427 h 342"/>
                <a:gd name="T32" fmla="*/ 221053 w 342"/>
                <a:gd name="T33" fmla="*/ 216349 h 342"/>
                <a:gd name="T34" fmla="*/ 146526 w 342"/>
                <a:gd name="T35" fmla="*/ 207493 h 342"/>
                <a:gd name="T36" fmla="*/ 223579 w 342"/>
                <a:gd name="T37" fmla="*/ 177128 h 342"/>
                <a:gd name="T38" fmla="*/ 146526 w 342"/>
                <a:gd name="T39" fmla="*/ 207493 h 342"/>
                <a:gd name="T40" fmla="*/ 223579 w 342"/>
                <a:gd name="T41" fmla="*/ 334012 h 342"/>
                <a:gd name="T42" fmla="*/ 271579 w 342"/>
                <a:gd name="T43" fmla="*/ 334012 h 342"/>
                <a:gd name="T44" fmla="*/ 274105 w 342"/>
                <a:gd name="T45" fmla="*/ 302383 h 342"/>
                <a:gd name="T46" fmla="*/ 224842 w 342"/>
                <a:gd name="T47" fmla="*/ 273283 h 342"/>
                <a:gd name="T48" fmla="*/ 274105 w 342"/>
                <a:gd name="T49" fmla="*/ 302383 h 342"/>
                <a:gd name="T50" fmla="*/ 226105 w 342"/>
                <a:gd name="T51" fmla="*/ 264427 h 342"/>
                <a:gd name="T52" fmla="*/ 296842 w 342"/>
                <a:gd name="T53" fmla="*/ 216349 h 342"/>
                <a:gd name="T54" fmla="*/ 357474 w 342"/>
                <a:gd name="T55" fmla="*/ 159415 h 342"/>
                <a:gd name="T56" fmla="*/ 304421 w 342"/>
                <a:gd name="T57" fmla="*/ 188515 h 342"/>
                <a:gd name="T58" fmla="*/ 229895 w 342"/>
                <a:gd name="T59" fmla="*/ 207493 h 342"/>
                <a:gd name="T60" fmla="*/ 277895 w 342"/>
                <a:gd name="T61" fmla="*/ 177128 h 342"/>
                <a:gd name="T62" fmla="*/ 318316 w 342"/>
                <a:gd name="T63" fmla="*/ 135376 h 342"/>
                <a:gd name="T64" fmla="*/ 328421 w 342"/>
                <a:gd name="T65" fmla="*/ 130315 h 342"/>
                <a:gd name="T66" fmla="*/ 357474 w 342"/>
                <a:gd name="T67" fmla="*/ 159415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E78D54"/>
            </a:solidFill>
            <a:ln>
              <a:noFill/>
            </a:ln>
            <a:extLst>
              <a:ext uri="{91240B29-F687-4F45-9708-019B960494DF}">
                <a14:hiddenLine xmlns:a14="http://schemas.microsoft.com/office/drawing/2010/main" w="9525">
                  <a:solidFill>
                    <a:srgbClr val="000000"/>
                  </a:solidFill>
                  <a:round/>
                </a14:hiddenLine>
              </a:ext>
            </a:extLst>
          </p:spPr>
          <p:txBody>
            <a:bodyPr lIns="91435" tIns="45718" rIns="91435" bIns="45718"/>
            <a:lstStyle/>
            <a:p>
              <a:pPr>
                <a:lnSpc>
                  <a:spcPct val="150000"/>
                </a:lnSpc>
              </a:pPr>
              <a:endParaRPr lang="zh-CN" altLang="en-US" sz="24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5" name="Text Box 10"/>
            <p:cNvSpPr txBox="1">
              <a:spLocks noChangeArrowheads="1"/>
            </p:cNvSpPr>
            <p:nvPr/>
          </p:nvSpPr>
          <p:spPr bwMode="auto">
            <a:xfrm>
              <a:off x="-54541" y="3271347"/>
              <a:ext cx="1921616" cy="1178621"/>
            </a:xfrm>
            <a:prstGeom prst="rect">
              <a:avLst/>
            </a:prstGeom>
            <a:noFill/>
            <a:ln w="9525">
              <a:noFill/>
              <a:miter lim="800000"/>
            </a:ln>
          </p:spPr>
          <p:txBody>
            <a:bodyPr wrap="square" lIns="0" tIns="0" rIns="0" bIns="0">
              <a:spAutoFit/>
            </a:bodyPr>
            <a:lstStyle/>
            <a:p>
              <a:pPr algn="r">
                <a:lnSpc>
                  <a:spcPct val="150000"/>
                </a:lnSpc>
              </a:pPr>
              <a:r>
                <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点击请替换文字内容</a:t>
              </a:r>
              <a:endParaRPr lang="zh-CN" altLang="en-US" sz="2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a:t>
              </a:r>
              <a:endPar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26" name="文本框 25"/>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7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AutoShape 30"/>
          <p:cNvSpPr>
            <a:spLocks noChangeAspect="1" noChangeArrowheads="1" noTextEdit="1"/>
          </p:cNvSpPr>
          <p:nvPr/>
        </p:nvSpPr>
        <p:spPr bwMode="auto">
          <a:xfrm>
            <a:off x="5230395" y="3743825"/>
            <a:ext cx="52451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 name="任意多边形: 形状 4"/>
          <p:cNvSpPr/>
          <p:nvPr/>
        </p:nvSpPr>
        <p:spPr>
          <a:xfrm>
            <a:off x="2036848" y="2339977"/>
            <a:ext cx="2600522" cy="10638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rgbClr val="C806B4"/>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6" name="任意多边形: 形状 5"/>
          <p:cNvSpPr/>
          <p:nvPr/>
        </p:nvSpPr>
        <p:spPr>
          <a:xfrm>
            <a:off x="3777657" y="1844825"/>
            <a:ext cx="2615975" cy="141617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C806B4"/>
          </a:solidFill>
          <a:ln w="12700">
            <a:miter lim="400000"/>
          </a:ln>
        </p:spPr>
        <p:txBody>
          <a:bodyPr anchor="ctr"/>
          <a:lstStyle/>
          <a:p>
            <a:pPr algn="ctr"/>
            <a:endParaRPr dirty="0">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7" name="任意多边形: 形状 6"/>
          <p:cNvSpPr/>
          <p:nvPr/>
        </p:nvSpPr>
        <p:spPr>
          <a:xfrm>
            <a:off x="994752" y="3396683"/>
            <a:ext cx="2600070" cy="10638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rgbClr val="FFC000"/>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8" name="任意多边形: 形状 7"/>
          <p:cNvSpPr/>
          <p:nvPr/>
        </p:nvSpPr>
        <p:spPr>
          <a:xfrm>
            <a:off x="2712156" y="2901531"/>
            <a:ext cx="2615975" cy="141617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FFC000"/>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9" name="任意多边形: 形状 8"/>
          <p:cNvSpPr/>
          <p:nvPr/>
        </p:nvSpPr>
        <p:spPr>
          <a:xfrm>
            <a:off x="-71051" y="4457479"/>
            <a:ext cx="2603060" cy="10638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rgbClr val="DC5072"/>
          </a:solidFill>
          <a:ln w="12700">
            <a:miter lim="400000"/>
          </a:ln>
        </p:spPr>
        <p:txBody>
          <a:bodyPr anchor="ctr"/>
          <a:lstStyle/>
          <a:p>
            <a:pPr algn="ctr"/>
            <a:endParaRPr dirty="0">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0" name="任意多边形: 形状 9"/>
          <p:cNvSpPr/>
          <p:nvPr/>
        </p:nvSpPr>
        <p:spPr>
          <a:xfrm>
            <a:off x="1564329" y="4106704"/>
            <a:ext cx="2615975" cy="141617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rgbClr val="DC5072"/>
          </a:solidFill>
          <a:ln w="12700">
            <a:miter lim="400000"/>
          </a:ln>
        </p:spPr>
        <p:txBody>
          <a:bodyPr anchor="ctr"/>
          <a:lstStyle/>
          <a:p>
            <a:pPr algn="ctr"/>
            <a:endParaRPr dirty="0">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1" name="矩形 10"/>
          <p:cNvSpPr/>
          <p:nvPr/>
        </p:nvSpPr>
        <p:spPr>
          <a:xfrm>
            <a:off x="1954617" y="4680634"/>
            <a:ext cx="1878561" cy="351812"/>
          </a:xfrm>
          <a:prstGeom prst="rect">
            <a:avLst/>
          </a:prstGeom>
          <a:ln w="12700">
            <a:miter lim="400000"/>
          </a:ln>
        </p:spPr>
        <p:txBody>
          <a:bodyPr lIns="25400" tIns="25400" rIns="25400" bIns="25400" anchor="ctr">
            <a:noAutofit/>
          </a:bodyPr>
          <a:lstStyle/>
          <a:p>
            <a:pPr algn="ctr" fontAlgn="auto">
              <a:spcBef>
                <a:spcPts val="0"/>
              </a:spcBef>
              <a:spcAft>
                <a:spcPts val="0"/>
              </a:spcAft>
              <a:buFont typeface="Arial" panose="020B0604020202020204" pitchFamily="34" charset="0"/>
              <a:buNone/>
              <a:defRPr/>
            </a:pPr>
            <a:r>
              <a:rPr lang="zh-CN" altLang="zh-CN" sz="1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保证店铺经营状态协调</a:t>
            </a:r>
            <a:endParaRPr lang="zh-CN" altLang="en-US" sz="14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12" name="矩形 11"/>
          <p:cNvSpPr/>
          <p:nvPr/>
        </p:nvSpPr>
        <p:spPr>
          <a:xfrm>
            <a:off x="3228457" y="3427310"/>
            <a:ext cx="1878561" cy="351812"/>
          </a:xfrm>
          <a:prstGeom prst="rect">
            <a:avLst/>
          </a:prstGeom>
          <a:ln w="12700">
            <a:miter lim="400000"/>
          </a:ln>
        </p:spPr>
        <p:txBody>
          <a:bodyPr lIns="25400" tIns="25400" rIns="25400" bIns="25400" anchor="ctr">
            <a:noAutofit/>
          </a:bodyPr>
          <a:lstStyle/>
          <a:p>
            <a:pPr algn="ctr" fontAlgn="auto">
              <a:spcBef>
                <a:spcPts val="0"/>
              </a:spcBef>
              <a:spcAft>
                <a:spcPts val="0"/>
              </a:spcAft>
              <a:buFont typeface="Arial" panose="020B0604020202020204" pitchFamily="34" charset="0"/>
              <a:buNone/>
              <a:defRPr/>
            </a:pPr>
            <a:r>
              <a:rPr lang="zh-CN" altLang="zh-CN" sz="1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老客户关系维护</a:t>
            </a:r>
            <a:endParaRPr lang="zh-CN" altLang="en-US" sz="14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13" name="矩形 12"/>
          <p:cNvSpPr/>
          <p:nvPr/>
        </p:nvSpPr>
        <p:spPr>
          <a:xfrm>
            <a:off x="4408432" y="2358132"/>
            <a:ext cx="1539627" cy="351812"/>
          </a:xfrm>
          <a:prstGeom prst="rect">
            <a:avLst/>
          </a:prstGeom>
          <a:ln w="12700">
            <a:miter lim="400000"/>
          </a:ln>
        </p:spPr>
        <p:txBody>
          <a:bodyPr lIns="25400" tIns="25400" rIns="25400" bIns="25400" anchor="ctr">
            <a:noAutofit/>
          </a:bodyPr>
          <a:lstStyle/>
          <a:p>
            <a:pPr algn="ctr" fontAlgn="auto">
              <a:spcBef>
                <a:spcPts val="0"/>
              </a:spcBef>
              <a:spcAft>
                <a:spcPts val="0"/>
              </a:spcAft>
              <a:buFont typeface="Arial" panose="020B0604020202020204" pitchFamily="34" charset="0"/>
              <a:buNone/>
              <a:defRPr/>
            </a:pPr>
            <a:r>
              <a:rPr lang="zh-CN" altLang="zh-CN" sz="1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老客户关系维护</a:t>
            </a:r>
            <a:endParaRPr lang="zh-CN" altLang="en-US" sz="14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14" name="椭圆 13"/>
          <p:cNvSpPr/>
          <p:nvPr/>
        </p:nvSpPr>
        <p:spPr>
          <a:xfrm flipH="1">
            <a:off x="2896236" y="2431638"/>
            <a:ext cx="797849" cy="797849"/>
          </a:xfrm>
          <a:prstGeom prst="ellipse">
            <a:avLst/>
          </a:prstGeom>
          <a:solidFill>
            <a:srgbClr val="FFFFFF"/>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5" name="椭圆 14"/>
          <p:cNvSpPr/>
          <p:nvPr/>
        </p:nvSpPr>
        <p:spPr>
          <a:xfrm flipH="1">
            <a:off x="862971" y="4590459"/>
            <a:ext cx="797849" cy="797849"/>
          </a:xfrm>
          <a:prstGeom prst="ellipse">
            <a:avLst/>
          </a:prstGeom>
          <a:solidFill>
            <a:srgbClr val="FFFFFF"/>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6" name="任意多边形: 形状 15"/>
          <p:cNvSpPr/>
          <p:nvPr/>
        </p:nvSpPr>
        <p:spPr>
          <a:xfrm>
            <a:off x="1119293" y="4887355"/>
            <a:ext cx="260599" cy="228661"/>
          </a:xfrm>
          <a:custGeom>
            <a:avLst/>
            <a:gdLst/>
            <a:ahLst/>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7" name="椭圆 16"/>
          <p:cNvSpPr/>
          <p:nvPr/>
        </p:nvSpPr>
        <p:spPr>
          <a:xfrm flipH="1">
            <a:off x="1898744" y="3532545"/>
            <a:ext cx="792085" cy="792085"/>
          </a:xfrm>
          <a:prstGeom prst="ellipse">
            <a:avLst/>
          </a:prstGeom>
          <a:solidFill>
            <a:srgbClr val="FFFFFF"/>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8" name="任意多边形: 形状 17"/>
          <p:cNvSpPr/>
          <p:nvPr/>
        </p:nvSpPr>
        <p:spPr>
          <a:xfrm>
            <a:off x="2146546" y="3780347"/>
            <a:ext cx="296480" cy="2964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19" name="任意多边形: 形状 18"/>
          <p:cNvSpPr/>
          <p:nvPr/>
        </p:nvSpPr>
        <p:spPr>
          <a:xfrm>
            <a:off x="3146920" y="2742544"/>
            <a:ext cx="296480" cy="176036"/>
          </a:xfrm>
          <a:custGeom>
            <a:avLst/>
            <a:gdLst/>
            <a:ahLst/>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a:solidFill>
                <a:schemeClr val="bg1">
                  <a:lumMod val="50000"/>
                </a:schemeClr>
              </a:solidFill>
              <a:latin typeface="Arial" panose="020B0604020202020204"/>
              <a:ea typeface="微软雅黑" panose="020B0503020204020204" charset="-122"/>
              <a:cs typeface="+mn-ea"/>
              <a:sym typeface="Arial" panose="020B0604020202020204"/>
            </a:endParaRPr>
          </a:p>
        </p:txBody>
      </p:sp>
      <p:sp>
        <p:nvSpPr>
          <p:cNvPr id="20" name="文本框 16"/>
          <p:cNvSpPr txBox="1"/>
          <p:nvPr/>
        </p:nvSpPr>
        <p:spPr>
          <a:xfrm>
            <a:off x="6502527" y="1608917"/>
            <a:ext cx="4753155" cy="1147572"/>
          </a:xfrm>
          <a:prstGeom prst="rect">
            <a:avLst/>
          </a:prstGeom>
          <a:noFill/>
        </p:spPr>
        <p:txBody>
          <a:bodyPr wrap="square" anchor="ctr">
            <a:normAutofit/>
          </a:bodyPr>
          <a:lstStyle/>
          <a:p>
            <a:pPr>
              <a:lnSpc>
                <a:spcPct val="120000"/>
              </a:lnSpc>
              <a:spcBef>
                <a:spcPts val="600"/>
              </a:spcBef>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1.</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每天不定时观察店铺数据，直通车，钻展的消耗，做出适当的调整与对策。</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20000"/>
              </a:lnSpc>
              <a:spcBef>
                <a:spcPts val="600"/>
              </a:spcBef>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2.</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与客服沟通遇到问题，对问题进行实质反馈。</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20000"/>
              </a:lnSpc>
              <a:spcBef>
                <a:spcPts val="600"/>
              </a:spcBef>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3.</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配合并指导美工优化店铺形象，广告图制作。</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20000"/>
              </a:lnSpc>
              <a:spcBef>
                <a:spcPts val="600"/>
              </a:spcBef>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4.</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整理和分析快递与发货部的交接问题，提出有效意见反馈到各部门。</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文本框 18"/>
          <p:cNvSpPr txBox="1"/>
          <p:nvPr/>
        </p:nvSpPr>
        <p:spPr>
          <a:xfrm>
            <a:off x="5960200" y="3125667"/>
            <a:ext cx="5245100" cy="1464792"/>
          </a:xfrm>
          <a:prstGeom prst="rect">
            <a:avLst/>
          </a:prstGeom>
          <a:noFill/>
        </p:spPr>
        <p:txBody>
          <a:bodyPr wrap="square" anchor="ctr">
            <a:normAutofit fontScale="92500"/>
          </a:bodyPr>
          <a:lstStyle/>
          <a:p>
            <a:pPr>
              <a:lnSpc>
                <a:spcPct val="170000"/>
              </a:lnSpc>
              <a:defRPr/>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1.</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把已经产生购买的顾客利用微信茶小福进行后期维护。</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70000"/>
              </a:lnSpc>
              <a:defRPr/>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2.</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整出不同级别的老顾客，对不同级别的顾客做出相应的维护。</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70000"/>
              </a:lnSpc>
              <a:defRPr/>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3.</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整理和分析在客户关系处理中的问题和改善方法，提出有效意见反馈到公司客服部。（可用会员关系管理软件，以及表格）</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70000"/>
              </a:lnSpc>
              <a:defRPr/>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4.</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针对店里贵宾顾客做不订期的回仿</a:t>
            </a:r>
            <a:endPar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70000"/>
              </a:lnSpc>
              <a:defRPr/>
            </a:pPr>
            <a:r>
              <a:rPr lang="en-US" altLang="zh-CN" sz="1000" dirty="0">
                <a:solidFill>
                  <a:schemeClr val="tx1">
                    <a:lumMod val="75000"/>
                    <a:lumOff val="25000"/>
                  </a:schemeClr>
                </a:solidFill>
                <a:latin typeface="Arial" panose="020B0604020202020204"/>
                <a:ea typeface="微软雅黑" panose="020B0503020204020204" charset="-122"/>
                <a:sym typeface="Arial" panose="020B0604020202020204"/>
              </a:rPr>
              <a:t>5</a:t>
            </a:r>
            <a:r>
              <a:rPr lang="zh-CN" altLang="zh-CN" sz="1000" dirty="0">
                <a:solidFill>
                  <a:schemeClr val="tx1">
                    <a:lumMod val="75000"/>
                    <a:lumOff val="25000"/>
                  </a:schemeClr>
                </a:solidFill>
                <a:latin typeface="Arial" panose="020B0604020202020204"/>
                <a:ea typeface="微软雅黑" panose="020B0503020204020204" charset="-122"/>
                <a:sym typeface="Arial" panose="020B0604020202020204"/>
              </a:rPr>
              <a:t>老顾客同比增长数据每周要统计并做与调整与相应对策</a:t>
            </a:r>
            <a:endParaRPr lang="zh-CN" altLang="en-US" sz="10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2" name="文本框 20"/>
          <p:cNvSpPr txBox="1"/>
          <p:nvPr/>
        </p:nvSpPr>
        <p:spPr>
          <a:xfrm>
            <a:off x="4637370" y="4887355"/>
            <a:ext cx="4670144" cy="1016633"/>
          </a:xfrm>
          <a:prstGeom prst="rect">
            <a:avLst/>
          </a:prstGeom>
          <a:noFill/>
        </p:spPr>
        <p:txBody>
          <a:bodyPr wrap="square" anchor="ctr">
            <a:noAutofit/>
          </a:bodyPr>
          <a:lstStyle/>
          <a:p>
            <a:pPr>
              <a:lnSpc>
                <a:spcPct val="120000"/>
              </a:lnSpc>
              <a:spcBef>
                <a:spcPts val="600"/>
              </a:spcBef>
            </a:pPr>
            <a:r>
              <a:rPr lang="en-US" altLang="zh-CN" sz="1050" dirty="0">
                <a:solidFill>
                  <a:schemeClr val="tx1">
                    <a:lumMod val="75000"/>
                    <a:lumOff val="25000"/>
                  </a:schemeClr>
                </a:solidFill>
                <a:latin typeface="Arial" panose="020B0604020202020204"/>
                <a:ea typeface="微软雅黑" panose="020B0503020204020204" charset="-122"/>
                <a:sym typeface="Arial" panose="020B0604020202020204"/>
              </a:rPr>
              <a:t>1.</a:t>
            </a:r>
            <a:r>
              <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rPr>
              <a:t>每天不定时观察店铺数据，直通车，钻展的消耗，做出适当的调整与对策。</a:t>
            </a:r>
            <a:endPar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20000"/>
              </a:lnSpc>
              <a:spcBef>
                <a:spcPts val="600"/>
              </a:spcBef>
            </a:pPr>
            <a:r>
              <a:rPr lang="en-US" altLang="zh-CN" sz="1050" dirty="0">
                <a:solidFill>
                  <a:schemeClr val="tx1">
                    <a:lumMod val="75000"/>
                    <a:lumOff val="25000"/>
                  </a:schemeClr>
                </a:solidFill>
                <a:latin typeface="Arial" panose="020B0604020202020204"/>
                <a:ea typeface="微软雅黑" panose="020B0503020204020204" charset="-122"/>
                <a:sym typeface="Arial" panose="020B0604020202020204"/>
              </a:rPr>
              <a:t>2.</a:t>
            </a:r>
            <a:r>
              <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rPr>
              <a:t>与客服沟通遇到问题，对问题进行实质反馈。</a:t>
            </a:r>
            <a:endPar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20000"/>
              </a:lnSpc>
              <a:spcBef>
                <a:spcPts val="600"/>
              </a:spcBef>
            </a:pPr>
            <a:r>
              <a:rPr lang="en-US" altLang="zh-CN" sz="1050" dirty="0">
                <a:solidFill>
                  <a:schemeClr val="tx1">
                    <a:lumMod val="75000"/>
                    <a:lumOff val="25000"/>
                  </a:schemeClr>
                </a:solidFill>
                <a:latin typeface="Arial" panose="020B0604020202020204"/>
                <a:ea typeface="微软雅黑" panose="020B0503020204020204" charset="-122"/>
                <a:sym typeface="Arial" panose="020B0604020202020204"/>
              </a:rPr>
              <a:t>3.</a:t>
            </a:r>
            <a:r>
              <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rPr>
              <a:t>配合并指导美工优化店铺形象，广告图制作。</a:t>
            </a:r>
            <a:endPar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20000"/>
              </a:lnSpc>
              <a:spcBef>
                <a:spcPts val="600"/>
              </a:spcBef>
            </a:pPr>
            <a:r>
              <a:rPr lang="en-US" altLang="zh-CN" sz="1050" dirty="0">
                <a:solidFill>
                  <a:schemeClr val="tx1">
                    <a:lumMod val="75000"/>
                    <a:lumOff val="25000"/>
                  </a:schemeClr>
                </a:solidFill>
                <a:latin typeface="Arial" panose="020B0604020202020204"/>
                <a:ea typeface="微软雅黑" panose="020B0503020204020204" charset="-122"/>
                <a:sym typeface="Arial" panose="020B0604020202020204"/>
              </a:rPr>
              <a:t>4.</a:t>
            </a:r>
            <a:r>
              <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rPr>
              <a:t>整理和分析快递与发货部的交接问题，提出有效意见反馈到各部门。</a:t>
            </a:r>
            <a:endParaRPr lang="zh-CN" altLang="zh-CN" sz="105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3" name="文本框 22"/>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randombar(horizontal)">
                                      <p:cBhvr>
                                        <p:cTn id="68" dur="500"/>
                                        <p:tgtEl>
                                          <p:spTgt spid="22"/>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randombar(horizontal)">
                                      <p:cBhvr>
                                        <p:cTn id="71" dur="500"/>
                                        <p:tgtEl>
                                          <p:spTgt spid="21"/>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5" name="Freeform 10"/>
          <p:cNvSpPr/>
          <p:nvPr/>
        </p:nvSpPr>
        <p:spPr>
          <a:xfrm>
            <a:off x="3065985" y="2523874"/>
            <a:ext cx="2781443" cy="2781443"/>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EB3F32"/>
          </a:solidFill>
          <a:ln w="28575" cap="flat">
            <a:solidFill>
              <a:schemeClr val="bg1"/>
            </a:solidFill>
            <a:prstDash val="solid"/>
            <a:miter lim="800000"/>
          </a:ln>
          <a:effectLst>
            <a:outerShdw blurRad="101600" dist="38100" dir="2700000" sx="101000" sy="101000" algn="tl" rotWithShape="0">
              <a:prstClr val="black">
                <a:alpha val="40000"/>
              </a:prstClr>
            </a:outerShdw>
          </a:effectLst>
        </p:spPr>
        <p:txBody>
          <a:bodyPr vert="horz" wrap="square" lIns="91440" tIns="45720" rIns="91440" bIns="45720" numCol="1" anchor="t" anchorCtr="0" compatLnSpc="1"/>
          <a:lstStyle/>
          <a:p>
            <a:endParaRPr lang="en-GB" dirty="0">
              <a:solidFill>
                <a:prstClr val="black"/>
              </a:solidFill>
              <a:latin typeface="Arial" panose="020B0604020202020204"/>
              <a:ea typeface="微软雅黑" panose="020B0503020204020204" charset="-122"/>
              <a:cs typeface="+mn-ea"/>
              <a:sym typeface="Arial" panose="020B0604020202020204"/>
            </a:endParaRPr>
          </a:p>
        </p:txBody>
      </p:sp>
      <p:sp>
        <p:nvSpPr>
          <p:cNvPr id="6" name="Freeform 11"/>
          <p:cNvSpPr/>
          <p:nvPr/>
        </p:nvSpPr>
        <p:spPr>
          <a:xfrm>
            <a:off x="1448897" y="1552683"/>
            <a:ext cx="2022867" cy="202286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C806B4"/>
          </a:solidFill>
          <a:ln w="28575" cap="flat">
            <a:solidFill>
              <a:schemeClr val="bg1"/>
            </a:solidFill>
            <a:prstDash val="solid"/>
            <a:miter lim="800000"/>
          </a:ln>
          <a:effectLst>
            <a:outerShdw blurRad="101600" dist="38100" dir="2700000" sx="101000" sy="101000" algn="tl" rotWithShape="0">
              <a:prstClr val="black">
                <a:alpha val="40000"/>
              </a:prstClr>
            </a:outerShdw>
          </a:effectLst>
        </p:spPr>
        <p:txBody>
          <a:bodyPr vert="horz" wrap="square" lIns="91440" tIns="45720" rIns="91440" bIns="45720" numCol="1" anchor="t" anchorCtr="0" compatLnSpc="1"/>
          <a:lstStyle/>
          <a:p>
            <a:endParaRPr lang="en-GB" dirty="0">
              <a:solidFill>
                <a:prstClr val="black"/>
              </a:solidFill>
              <a:latin typeface="Arial" panose="020B0604020202020204"/>
              <a:ea typeface="微软雅黑" panose="020B0503020204020204" charset="-122"/>
              <a:cs typeface="+mn-ea"/>
              <a:sym typeface="Arial" panose="020B0604020202020204"/>
            </a:endParaRPr>
          </a:p>
        </p:txBody>
      </p:sp>
      <p:sp>
        <p:nvSpPr>
          <p:cNvPr id="7" name="Freeform 12"/>
          <p:cNvSpPr/>
          <p:nvPr/>
        </p:nvSpPr>
        <p:spPr>
          <a:xfrm>
            <a:off x="2657528" y="4674330"/>
            <a:ext cx="1261973" cy="1261973"/>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E78D54"/>
          </a:solidFill>
          <a:ln w="28575" cap="flat">
            <a:solidFill>
              <a:schemeClr val="bg1"/>
            </a:solidFill>
            <a:prstDash val="solid"/>
            <a:miter lim="800000"/>
          </a:ln>
          <a:effectLst>
            <a:outerShdw blurRad="101600" dist="38100" dir="2700000" sx="101000" sy="101000" algn="tl" rotWithShape="0">
              <a:prstClr val="black">
                <a:alpha val="40000"/>
              </a:prstClr>
            </a:outerShdw>
          </a:effectLst>
        </p:spPr>
        <p:txBody>
          <a:bodyPr vert="horz" wrap="square" lIns="91440" tIns="45720" rIns="91440" bIns="45720" numCol="1" anchor="t" anchorCtr="0" compatLnSpc="1"/>
          <a:lstStyle/>
          <a:p>
            <a:endParaRPr lang="en-GB" dirty="0">
              <a:solidFill>
                <a:prstClr val="black"/>
              </a:solidFill>
              <a:latin typeface="Arial" panose="020B0604020202020204"/>
              <a:ea typeface="微软雅黑" panose="020B0503020204020204" charset="-122"/>
              <a:cs typeface="+mn-ea"/>
              <a:sym typeface="Arial" panose="020B0604020202020204"/>
            </a:endParaRPr>
          </a:p>
        </p:txBody>
      </p:sp>
      <p:sp>
        <p:nvSpPr>
          <p:cNvPr id="8" name="TextBox 55"/>
          <p:cNvSpPr txBox="1"/>
          <p:nvPr/>
        </p:nvSpPr>
        <p:spPr>
          <a:xfrm>
            <a:off x="3709520" y="3360354"/>
            <a:ext cx="1494371" cy="1200329"/>
          </a:xfrm>
          <a:prstGeom prst="rect">
            <a:avLst/>
          </a:prstGeom>
          <a:noFill/>
        </p:spPr>
        <p:txBody>
          <a:bodyPr wrap="square" rtlCol="0">
            <a:spAutoFit/>
          </a:bodyPr>
          <a:lstStyle/>
          <a:p>
            <a:pPr algn="ctr"/>
            <a:r>
              <a:rPr lang="zh-CN"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网络交易平台优化工作</a:t>
            </a:r>
            <a:endParaRPr lang="zh-CN" altLang="en-US" sz="24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
        <p:nvSpPr>
          <p:cNvPr id="9" name="TextBox 61"/>
          <p:cNvSpPr txBox="1"/>
          <p:nvPr/>
        </p:nvSpPr>
        <p:spPr>
          <a:xfrm>
            <a:off x="6522011" y="1504430"/>
            <a:ext cx="4974527" cy="570284"/>
          </a:xfrm>
          <a:prstGeom prst="rect">
            <a:avLst/>
          </a:prstGeom>
          <a:noFill/>
        </p:spPr>
        <p:txBody>
          <a:bodyPr wrap="square" rtlCol="0">
            <a:spAutoFit/>
          </a:bodyPr>
          <a:lstStyle/>
          <a:p>
            <a:pPr>
              <a:lnSpc>
                <a:spcPct val="150000"/>
              </a:lnSpc>
              <a:spcBef>
                <a:spcPts val="800"/>
              </a:spcBef>
              <a:defRPr/>
            </a:pP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利用有关软件，进行对商品关键字的</a:t>
            </a: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优化</a:t>
            </a: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处理。利用淘宝网店自带各种软件，对店铺进行常规性的优化。</a:t>
            </a:r>
            <a:endPar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 name="TextBox 63"/>
          <p:cNvSpPr txBox="1"/>
          <p:nvPr/>
        </p:nvSpPr>
        <p:spPr>
          <a:xfrm>
            <a:off x="6522011" y="2828050"/>
            <a:ext cx="4229140" cy="316369"/>
          </a:xfrm>
          <a:prstGeom prst="rect">
            <a:avLst/>
          </a:prstGeom>
          <a:noFill/>
        </p:spPr>
        <p:txBody>
          <a:bodyPr wrap="square" rtlCol="0">
            <a:spAutoFit/>
          </a:bodyPr>
          <a:lstStyle/>
          <a:p>
            <a:pPr>
              <a:lnSpc>
                <a:spcPct val="150000"/>
              </a:lnSpc>
              <a:spcBef>
                <a:spcPts val="800"/>
              </a:spcBef>
              <a:defRPr/>
            </a:pP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研究消费者的心理需求，优化对应商品描述文案。</a:t>
            </a:r>
            <a:endPar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TextBox 65"/>
          <p:cNvSpPr txBox="1"/>
          <p:nvPr/>
        </p:nvSpPr>
        <p:spPr>
          <a:xfrm>
            <a:off x="6522011" y="3897755"/>
            <a:ext cx="5424095" cy="570284"/>
          </a:xfrm>
          <a:prstGeom prst="rect">
            <a:avLst/>
          </a:prstGeom>
          <a:noFill/>
        </p:spPr>
        <p:txBody>
          <a:bodyPr wrap="square" rtlCol="0">
            <a:spAutoFit/>
          </a:bodyPr>
          <a:lstStyle/>
          <a:p>
            <a:pPr>
              <a:lnSpc>
                <a:spcPct val="150000"/>
              </a:lnSpc>
              <a:spcBef>
                <a:spcPts val="800"/>
              </a:spcBef>
              <a:defRPr/>
            </a:pP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研究平台类目及搜索引擎，提炼有用信息促进店铺经营。研究店铺统计数据，发掘隐含内在问题并及时处理。</a:t>
            </a:r>
            <a:endPar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TextBox 65"/>
          <p:cNvSpPr txBox="1"/>
          <p:nvPr/>
        </p:nvSpPr>
        <p:spPr>
          <a:xfrm>
            <a:off x="6522011" y="5221375"/>
            <a:ext cx="5424095" cy="316369"/>
          </a:xfrm>
          <a:prstGeom prst="rect">
            <a:avLst/>
          </a:prstGeom>
          <a:noFill/>
        </p:spPr>
        <p:txBody>
          <a:bodyPr wrap="square" rtlCol="0">
            <a:spAutoFit/>
          </a:bodyPr>
          <a:lstStyle/>
          <a:p>
            <a:pPr>
              <a:lnSpc>
                <a:spcPct val="150000"/>
              </a:lnSpc>
              <a:spcBef>
                <a:spcPts val="800"/>
              </a:spcBef>
              <a:defRPr/>
            </a:pP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侦测竞争对手运营情况及市场最新动态，发掘新的商机或商品。</a:t>
            </a:r>
            <a:endPar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8" presetClass="emph" presetSubtype="0" fill="hold" grpId="1" nodeType="withEffect">
                                  <p:stCondLst>
                                    <p:cond delay="0"/>
                                  </p:stCondLst>
                                  <p:childTnLst>
                                    <p:animRot by="-21600000">
                                      <p:cBhvr>
                                        <p:cTn id="15" dur="2200" fill="hold"/>
                                        <p:tgtEl>
                                          <p:spTgt spid="7"/>
                                        </p:tgtEl>
                                        <p:attrNameLst>
                                          <p:attrName>r</p:attrName>
                                        </p:attrNameLst>
                                      </p:cBhvr>
                                    </p:animRo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8" presetClass="emph" presetSubtype="0" fill="hold" grpId="1" nodeType="withEffect">
                                  <p:stCondLst>
                                    <p:cond delay="0"/>
                                  </p:stCondLst>
                                  <p:childTnLst>
                                    <p:animRot by="-21600000">
                                      <p:cBhvr>
                                        <p:cTn id="22" dur="2400" fill="hold"/>
                                        <p:tgtEl>
                                          <p:spTgt spid="5"/>
                                        </p:tgtEl>
                                        <p:attrNameLst>
                                          <p:attrName>r</p:attrName>
                                        </p:attrNameLst>
                                      </p:cBhvr>
                                    </p:animRo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8" presetClass="emph" presetSubtype="0" fill="hold" grpId="1" nodeType="withEffect">
                                  <p:stCondLst>
                                    <p:cond delay="0"/>
                                  </p:stCondLst>
                                  <p:childTnLst>
                                    <p:animRot by="21600000">
                                      <p:cBhvr>
                                        <p:cTn id="29" dur="2500" fill="hold"/>
                                        <p:tgtEl>
                                          <p:spTgt spid="6"/>
                                        </p:tgtEl>
                                        <p:attrNameLst>
                                          <p:attrName>r</p:attrName>
                                        </p:attrNameLst>
                                      </p:cBhvr>
                                    </p:animRot>
                                  </p:childTnLst>
                                </p:cTn>
                              </p:par>
                              <p:par>
                                <p:cTn id="30" presetID="10"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par>
                                <p:cTn id="33" presetID="22" presetClass="entr" presetSubtype="1" fill="hold" grpId="0" nodeType="withEffect">
                                  <p:stCondLst>
                                    <p:cond delay="250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grpId="0" nodeType="withEffect">
                                  <p:stCondLst>
                                    <p:cond delay="325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par>
                                <p:cTn id="39" presetID="22" presetClass="entr" presetSubtype="1" fill="hold" grpId="0" nodeType="withEffect">
                                  <p:stCondLst>
                                    <p:cond delay="400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par>
                                <p:cTn id="42" presetID="22" presetClass="entr" presetSubtype="1" fill="hold" grpId="0" nodeType="withEffect">
                                  <p:stCondLst>
                                    <p:cond delay="400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P spid="7" grpId="0" animBg="1"/>
      <p:bldP spid="7" grpId="1" animBg="1"/>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01925" y="300849"/>
            <a:ext cx="11568021" cy="6204544"/>
          </a:xfrm>
          <a:prstGeom prst="rect">
            <a:avLst/>
          </a:prstGeom>
          <a:solidFill>
            <a:schemeClr val="bg1">
              <a:alpha val="74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 name="文本框 3"/>
          <p:cNvSpPr txBox="1"/>
          <p:nvPr/>
        </p:nvSpPr>
        <p:spPr>
          <a:xfrm>
            <a:off x="412906" y="416382"/>
            <a:ext cx="2786056" cy="584775"/>
          </a:xfrm>
          <a:prstGeom prst="rect">
            <a:avLst/>
          </a:prstGeom>
          <a:noFill/>
        </p:spPr>
        <p:txBody>
          <a:bodyPr wrap="square" rtlCol="0">
            <a:spAutoFit/>
          </a:bodyPr>
          <a:lstStyle/>
          <a:p>
            <a:r>
              <a:rPr lang="zh-CN" altLang="en-US" sz="3200" b="1" dirty="0"/>
              <a:t>请添加标题</a:t>
            </a:r>
            <a:endParaRPr lang="zh-CN" altLang="en-US" sz="3200" b="1" dirty="0"/>
          </a:p>
        </p:txBody>
      </p:sp>
      <p:sp>
        <p:nvSpPr>
          <p:cNvPr id="5" name="MH_Picture_3"/>
          <p:cNvSpPr/>
          <p:nvPr>
            <p:custDataLst>
              <p:tags r:id="rId2"/>
            </p:custDataLst>
          </p:nvPr>
        </p:nvSpPr>
        <p:spPr>
          <a:xfrm>
            <a:off x="1388064" y="2036318"/>
            <a:ext cx="4448233" cy="316835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charset="-122"/>
              <a:sym typeface="Arial" panose="020B0604020202020204"/>
            </a:endParaRPr>
          </a:p>
        </p:txBody>
      </p:sp>
      <p:grpSp>
        <p:nvGrpSpPr>
          <p:cNvPr id="6" name="组合 5"/>
          <p:cNvGrpSpPr/>
          <p:nvPr/>
        </p:nvGrpSpPr>
        <p:grpSpPr>
          <a:xfrm>
            <a:off x="6524596" y="2036318"/>
            <a:ext cx="590599" cy="590599"/>
            <a:chOff x="1117184" y="1303577"/>
            <a:chExt cx="720000" cy="720000"/>
          </a:xfrm>
          <a:effectLst>
            <a:outerShdw blurRad="50800" dist="38100" dir="2700000" algn="tl" rotWithShape="0">
              <a:prstClr val="black">
                <a:alpha val="40000"/>
              </a:prstClr>
            </a:outerShdw>
          </a:effectLst>
        </p:grpSpPr>
        <p:sp>
          <p:nvSpPr>
            <p:cNvPr id="7" name="MH_Title_1"/>
            <p:cNvSpPr/>
            <p:nvPr>
              <p:custDataLst>
                <p:tags r:id="rId4"/>
              </p:custDataLst>
            </p:nvPr>
          </p:nvSpPr>
          <p:spPr>
            <a:xfrm>
              <a:off x="1117184" y="1303577"/>
              <a:ext cx="720000" cy="720000"/>
            </a:xfrm>
            <a:prstGeom prst="ellipse">
              <a:avLst/>
            </a:prstGeom>
            <a:solidFill>
              <a:srgbClr val="C806B4"/>
            </a:solidFill>
            <a:ln w="28575">
              <a:solidFill>
                <a:schemeClr val="bg1"/>
              </a:solid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dirty="0">
                <a:latin typeface="Arial" panose="020B0604020202020204"/>
                <a:ea typeface="微软雅黑" panose="020B0503020204020204" charset="-122"/>
                <a:sym typeface="Arial" panose="020B0604020202020204"/>
              </a:endParaRPr>
            </a:p>
          </p:txBody>
        </p:sp>
        <p:sp>
          <p:nvSpPr>
            <p:cNvPr id="8" name="KSO_Shape"/>
            <p:cNvSpPr/>
            <p:nvPr/>
          </p:nvSpPr>
          <p:spPr bwMode="auto">
            <a:xfrm>
              <a:off x="1246586" y="1470899"/>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w="28575">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Arial" panose="020B0604020202020204"/>
                <a:ea typeface="微软雅黑" panose="020B0503020204020204" charset="-122"/>
                <a:sym typeface="Arial" panose="020B0604020202020204"/>
              </a:endParaRPr>
            </a:p>
          </p:txBody>
        </p:sp>
      </p:grpSp>
      <p:grpSp>
        <p:nvGrpSpPr>
          <p:cNvPr id="9" name="组合 8"/>
          <p:cNvGrpSpPr/>
          <p:nvPr/>
        </p:nvGrpSpPr>
        <p:grpSpPr>
          <a:xfrm>
            <a:off x="6531895" y="3336734"/>
            <a:ext cx="576000" cy="576000"/>
            <a:chOff x="5975988" y="2859822"/>
            <a:chExt cx="720000" cy="720000"/>
          </a:xfrm>
          <a:effectLst>
            <a:outerShdw blurRad="50800" dist="38100" dir="2700000" algn="tl" rotWithShape="0">
              <a:prstClr val="black">
                <a:alpha val="40000"/>
              </a:prstClr>
            </a:outerShdw>
          </a:effectLst>
        </p:grpSpPr>
        <p:sp>
          <p:nvSpPr>
            <p:cNvPr id="10" name="MH_Title_1"/>
            <p:cNvSpPr/>
            <p:nvPr>
              <p:custDataLst>
                <p:tags r:id="rId5"/>
              </p:custDataLst>
            </p:nvPr>
          </p:nvSpPr>
          <p:spPr>
            <a:xfrm>
              <a:off x="5975988" y="2859822"/>
              <a:ext cx="720000" cy="720000"/>
            </a:xfrm>
            <a:prstGeom prst="ellipse">
              <a:avLst/>
            </a:prstGeom>
            <a:solidFill>
              <a:srgbClr val="EB3F32"/>
            </a:solidFill>
            <a:ln w="28575">
              <a:solidFill>
                <a:schemeClr val="bg1"/>
              </a:solid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dirty="0">
                <a:latin typeface="Arial" panose="020B0604020202020204"/>
                <a:ea typeface="微软雅黑" panose="020B0503020204020204" charset="-122"/>
                <a:sym typeface="Arial" panose="020B0604020202020204"/>
              </a:endParaRPr>
            </a:p>
          </p:txBody>
        </p:sp>
        <p:sp>
          <p:nvSpPr>
            <p:cNvPr id="11" name="KSO_Shape"/>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w="28575">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Arial" panose="020B0604020202020204"/>
                <a:ea typeface="微软雅黑" panose="020B0503020204020204" charset="-122"/>
                <a:sym typeface="Arial" panose="020B0604020202020204"/>
              </a:endParaRPr>
            </a:p>
          </p:txBody>
        </p:sp>
      </p:grpSp>
      <p:grpSp>
        <p:nvGrpSpPr>
          <p:cNvPr id="12" name="组合 11"/>
          <p:cNvGrpSpPr/>
          <p:nvPr/>
        </p:nvGrpSpPr>
        <p:grpSpPr>
          <a:xfrm>
            <a:off x="6531895" y="4621638"/>
            <a:ext cx="576000" cy="576000"/>
            <a:chOff x="4535568" y="3787270"/>
            <a:chExt cx="720000" cy="720000"/>
          </a:xfrm>
          <a:effectLst>
            <a:outerShdw blurRad="50800" dist="38100" dir="2700000" algn="tl" rotWithShape="0">
              <a:prstClr val="black">
                <a:alpha val="40000"/>
              </a:prstClr>
            </a:outerShdw>
          </a:effectLst>
        </p:grpSpPr>
        <p:sp>
          <p:nvSpPr>
            <p:cNvPr id="13" name="MH_Title_1"/>
            <p:cNvSpPr/>
            <p:nvPr>
              <p:custDataLst>
                <p:tags r:id="rId6"/>
              </p:custDataLst>
            </p:nvPr>
          </p:nvSpPr>
          <p:spPr>
            <a:xfrm>
              <a:off x="4535568" y="3787270"/>
              <a:ext cx="720000" cy="720000"/>
            </a:xfrm>
            <a:prstGeom prst="ellipse">
              <a:avLst/>
            </a:prstGeom>
            <a:solidFill>
              <a:srgbClr val="FFC000"/>
            </a:solidFill>
            <a:ln w="28575">
              <a:solidFill>
                <a:schemeClr val="bg1"/>
              </a:solid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dirty="0">
                <a:latin typeface="Arial" panose="020B0604020202020204"/>
                <a:ea typeface="微软雅黑" panose="020B0503020204020204" charset="-122"/>
                <a:sym typeface="Arial" panose="020B0604020202020204"/>
              </a:endParaRPr>
            </a:p>
          </p:txBody>
        </p:sp>
        <p:sp>
          <p:nvSpPr>
            <p:cNvPr id="14" name="KSO_Shape"/>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w="28575">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Arial" panose="020B0604020202020204"/>
                <a:ea typeface="微软雅黑" panose="020B0503020204020204" charset="-122"/>
                <a:sym typeface="Arial" panose="020B0604020202020204"/>
              </a:endParaRPr>
            </a:p>
          </p:txBody>
        </p:sp>
      </p:grpSp>
      <p:grpSp>
        <p:nvGrpSpPr>
          <p:cNvPr id="15" name="组合 14"/>
          <p:cNvGrpSpPr/>
          <p:nvPr/>
        </p:nvGrpSpPr>
        <p:grpSpPr>
          <a:xfrm>
            <a:off x="7576447" y="1901266"/>
            <a:ext cx="2592288" cy="928796"/>
            <a:chOff x="5652120" y="1138898"/>
            <a:chExt cx="2592288" cy="928796"/>
          </a:xfrm>
        </p:grpSpPr>
        <p:sp>
          <p:nvSpPr>
            <p:cNvPr id="16" name="MH_Text_1"/>
            <p:cNvSpPr txBox="1">
              <a:spLocks noChangeArrowheads="1"/>
            </p:cNvSpPr>
            <p:nvPr>
              <p:custDataLst>
                <p:tags r:id="rId7"/>
              </p:custDataLst>
            </p:nvPr>
          </p:nvSpPr>
          <p:spPr bwMode="auto">
            <a:xfrm>
              <a:off x="5652120" y="150155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spcBef>
                  <a:spcPts val="800"/>
                </a:spcBef>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a:t>
              </a: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有价流量的获取（直通车等）的日常优化。交易平台促销活动（增加店铺信誉度及新顾客）的策划和实施</a:t>
              </a:r>
              <a:endPar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7" name="MH_SubTitle_1"/>
            <p:cNvSpPr txBox="1">
              <a:spLocks noChangeArrowheads="1"/>
            </p:cNvSpPr>
            <p:nvPr>
              <p:custDataLst>
                <p:tags r:id="rId8"/>
              </p:custDataLst>
            </p:nvPr>
          </p:nvSpPr>
          <p:spPr bwMode="auto">
            <a:xfrm>
              <a:off x="5652120" y="1138898"/>
              <a:ext cx="1797844" cy="420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添加标题</a:t>
              </a:r>
              <a:endPar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grpSp>
      <p:cxnSp>
        <p:nvCxnSpPr>
          <p:cNvPr id="18" name="直接连接符 17"/>
          <p:cNvCxnSpPr/>
          <p:nvPr/>
        </p:nvCxnSpPr>
        <p:spPr>
          <a:xfrm>
            <a:off x="6351895" y="2974078"/>
            <a:ext cx="381684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7576447" y="3258476"/>
            <a:ext cx="2592288" cy="831726"/>
            <a:chOff x="5652120" y="2496108"/>
            <a:chExt cx="2592288" cy="831726"/>
          </a:xfrm>
        </p:grpSpPr>
        <p:sp>
          <p:nvSpPr>
            <p:cNvPr id="20" name="MH_Text_1"/>
            <p:cNvSpPr txBox="1">
              <a:spLocks noChangeArrowheads="1"/>
            </p:cNvSpPr>
            <p:nvPr>
              <p:custDataLst>
                <p:tags r:id="rId9"/>
              </p:custDataLst>
            </p:nvPr>
          </p:nvSpPr>
          <p:spPr bwMode="auto">
            <a:xfrm>
              <a:off x="5652120" y="276169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spcBef>
                  <a:spcPts val="800"/>
                </a:spcBef>
              </a:pPr>
              <a:r>
                <a:rPr lang="en-US" altLang="zh-CN" sz="1100" dirty="0">
                  <a:solidFill>
                    <a:schemeClr val="tx1">
                      <a:lumMod val="75000"/>
                      <a:lumOff val="25000"/>
                    </a:schemeClr>
                  </a:solidFill>
                  <a:latin typeface="Arial" panose="020B0604020202020204"/>
                  <a:ea typeface="微软雅黑" panose="020B0503020204020204" charset="-122"/>
                  <a:sym typeface="Arial" panose="020B0604020202020204"/>
                </a:rPr>
                <a:t>xx</a:t>
              </a: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论坛发帖顶贴，帮派的建立与促销活动策划与实施。</a:t>
              </a:r>
              <a:endPar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MH_SubTitle_1"/>
            <p:cNvSpPr txBox="1">
              <a:spLocks noChangeArrowheads="1"/>
            </p:cNvSpPr>
            <p:nvPr>
              <p:custDataLst>
                <p:tags r:id="rId10"/>
              </p:custDataLst>
            </p:nvPr>
          </p:nvSpPr>
          <p:spPr bwMode="auto">
            <a:xfrm>
              <a:off x="5652120" y="249610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chemeClr val="accent2"/>
                </a:buClr>
                <a:buNone/>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添加标题</a:t>
              </a:r>
              <a:endPar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nvGrpSpPr>
          <p:cNvPr id="22" name="组合 21"/>
          <p:cNvGrpSpPr/>
          <p:nvPr/>
        </p:nvGrpSpPr>
        <p:grpSpPr>
          <a:xfrm>
            <a:off x="7576447" y="4518619"/>
            <a:ext cx="2592288" cy="831726"/>
            <a:chOff x="5652120" y="3756248"/>
            <a:chExt cx="2592288" cy="831726"/>
          </a:xfrm>
        </p:grpSpPr>
        <p:sp>
          <p:nvSpPr>
            <p:cNvPr id="23" name="MH_Text_1"/>
            <p:cNvSpPr txBox="1">
              <a:spLocks noChangeArrowheads="1"/>
            </p:cNvSpPr>
            <p:nvPr>
              <p:custDataLst>
                <p:tags r:id="rId11"/>
              </p:custDataLst>
            </p:nvPr>
          </p:nvSpPr>
          <p:spPr bwMode="auto">
            <a:xfrm>
              <a:off x="5652120" y="402183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spcBef>
                  <a:spcPts val="800"/>
                </a:spcBef>
              </a:pPr>
              <a:r>
                <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rPr>
                <a:t>店铺内部活动（增加成交转换率与客单价活动）的策划和实施</a:t>
              </a:r>
              <a:endParaRPr lang="zh-CN" altLang="zh-CN" sz="11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4" name="MH_SubTitle_1"/>
            <p:cNvSpPr txBox="1">
              <a:spLocks noChangeArrowheads="1"/>
            </p:cNvSpPr>
            <p:nvPr>
              <p:custDataLst>
                <p:tags r:id="rId12"/>
              </p:custDataLst>
            </p:nvPr>
          </p:nvSpPr>
          <p:spPr bwMode="auto">
            <a:xfrm>
              <a:off x="5652120" y="375624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添加标题</a:t>
              </a:r>
              <a:endPar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endParaRPr>
            </a:p>
          </p:txBody>
        </p:sp>
      </p:grpSp>
      <p:cxnSp>
        <p:nvCxnSpPr>
          <p:cNvPr id="25" name="直接连接符 24"/>
          <p:cNvCxnSpPr/>
          <p:nvPr/>
        </p:nvCxnSpPr>
        <p:spPr>
          <a:xfrm>
            <a:off x="6351895" y="4270222"/>
            <a:ext cx="381684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41"/>
          <p:cNvSpPr txBox="1"/>
          <p:nvPr/>
        </p:nvSpPr>
        <p:spPr bwMode="auto">
          <a:xfrm>
            <a:off x="1388065" y="3769878"/>
            <a:ext cx="4452042" cy="461665"/>
          </a:xfrm>
          <a:prstGeom prst="rect">
            <a:avLst/>
          </a:prstGeom>
          <a:solidFill>
            <a:srgbClr val="C806B4"/>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defRPr/>
            </a:pPr>
            <a:r>
              <a:rPr lang="en-US" altLang="zh-CN" sz="2400" b="1" dirty="0" err="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xxxx</a:t>
            </a:r>
            <a:r>
              <a:rPr lang="zh-CN" altLang="zh-CN" sz="2400" b="1" dirty="0">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rPr>
              <a:t>内部营销</a:t>
            </a:r>
            <a:endParaRPr lang="zh-CN" altLang="en-US" sz="2400" b="1" noProof="1">
              <a:solidFill>
                <a:schemeClr val="bg1"/>
              </a:solidFill>
              <a:effectLst>
                <a:outerShdw blurRad="38100" dist="38100" dir="2700000" algn="tl">
                  <a:srgbClr val="000000">
                    <a:alpha val="43137"/>
                  </a:srgbClr>
                </a:outerShdw>
              </a:effectLst>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14:presetBounceEnd="48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8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48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1500"/>
                                </p:stCondLst>
                                <p:childTnLst>
                                  <p:par>
                                    <p:cTn id="18" presetID="2" presetClass="entr" presetSubtype="4" fill="hold" nodeType="afterEffect" p14:presetBounceEnd="46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46000">
                                          <p:cBhvr additive="base">
                                            <p:cTn id="20" dur="500" fill="hold"/>
                                            <p:tgtEl>
                                              <p:spTgt spid="6"/>
                                            </p:tgtEl>
                                            <p:attrNameLst>
                                              <p:attrName>ppt_x</p:attrName>
                                            </p:attrNameLst>
                                          </p:cBhvr>
                                          <p:tavLst>
                                            <p:tav tm="0">
                                              <p:val>
                                                <p:strVal val="#ppt_x"/>
                                              </p:val>
                                            </p:tav>
                                            <p:tav tm="100000">
                                              <p:val>
                                                <p:strVal val="#ppt_x"/>
                                              </p:val>
                                            </p:tav>
                                          </p:tavLst>
                                        </p:anim>
                                        <p:anim calcmode="lin" valueType="num" p14:bounceEnd="46000">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2" presetClass="entr" presetSubtype="4" fill="hold" nodeType="withEffect" p14:presetBounceEnd="46000">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14:bounceEnd="46000">
                                          <p:cBhvr additive="base">
                                            <p:cTn id="32" dur="500" fill="hold"/>
                                            <p:tgtEl>
                                              <p:spTgt spid="9"/>
                                            </p:tgtEl>
                                            <p:attrNameLst>
                                              <p:attrName>ppt_x</p:attrName>
                                            </p:attrNameLst>
                                          </p:cBhvr>
                                          <p:tavLst>
                                            <p:tav tm="0">
                                              <p:val>
                                                <p:strVal val="#ppt_x"/>
                                              </p:val>
                                            </p:tav>
                                            <p:tav tm="100000">
                                              <p:val>
                                                <p:strVal val="#ppt_x"/>
                                              </p:val>
                                            </p:tav>
                                          </p:tavLst>
                                        </p:anim>
                                        <p:anim calcmode="lin" valueType="num" p14:bounceEnd="46000">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2" presetClass="entr" presetSubtype="4" fill="hold" nodeType="withEffect" p14:presetBounceEnd="46000">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14:bounceEnd="46000">
                                          <p:cBhvr additive="base">
                                            <p:cTn id="44" dur="500" fill="hold"/>
                                            <p:tgtEl>
                                              <p:spTgt spid="12"/>
                                            </p:tgtEl>
                                            <p:attrNameLst>
                                              <p:attrName>ppt_x</p:attrName>
                                            </p:attrNameLst>
                                          </p:cBhvr>
                                          <p:tavLst>
                                            <p:tav tm="0">
                                              <p:val>
                                                <p:strVal val="#ppt_x"/>
                                              </p:val>
                                            </p:tav>
                                            <p:tav tm="100000">
                                              <p:val>
                                                <p:strVal val="#ppt_x"/>
                                              </p:val>
                                            </p:tav>
                                          </p:tavLst>
                                        </p:anim>
                                        <p:anim calcmode="lin" valueType="num" p14:bounceEnd="46000">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6" grpId="0" animBg="1"/>
        </p:bldLst>
      </p:timing>
    </mc:Fallback>
  </mc:AlternateContent>
</p:sld>
</file>

<file path=ppt/tags/tag1.xml><?xml version="1.0" encoding="utf-8"?>
<p:tagLst xmlns:p="http://schemas.openxmlformats.org/presentationml/2006/main">
  <p:tag name="MH" val="20160217203636"/>
  <p:tag name="MH_LIBRARY" val="GRAPHIC"/>
  <p:tag name="MH_TYPE" val="Picture"/>
  <p:tag name="MH_ORDER" val="3"/>
</p:tagLst>
</file>

<file path=ppt/tags/tag10.xml><?xml version="1.0" encoding="utf-8"?>
<p:tagLst xmlns:p="http://schemas.openxmlformats.org/presentationml/2006/main">
  <p:tag name="MH" val="20160202082519"/>
  <p:tag name="MH_LIBRARY" val="GRAPHIC"/>
  <p:tag name="MH_TYPE" val="SubTitle"/>
  <p:tag name="MH_ORDER" val="1"/>
</p:tagLst>
</file>

<file path=ppt/tags/tag2.xml><?xml version="1.0" encoding="utf-8"?>
<p:tagLst xmlns:p="http://schemas.openxmlformats.org/presentationml/2006/main">
  <p:tag name="MH" val="20160203101803"/>
  <p:tag name="MH_LIBRARY" val="GRAPHIC"/>
  <p:tag name="MH_TYPE" val="Title"/>
  <p:tag name="MH_ORDER" val="1"/>
</p:tagLst>
</file>

<file path=ppt/tags/tag3.xml><?xml version="1.0" encoding="utf-8"?>
<p:tagLst xmlns:p="http://schemas.openxmlformats.org/presentationml/2006/main">
  <p:tag name="MH" val="20160203101803"/>
  <p:tag name="MH_LIBRARY" val="GRAPHIC"/>
  <p:tag name="MH_TYPE" val="Title"/>
  <p:tag name="MH_ORDER" val="1"/>
</p:tagLst>
</file>

<file path=ppt/tags/tag4.xml><?xml version="1.0" encoding="utf-8"?>
<p:tagLst xmlns:p="http://schemas.openxmlformats.org/presentationml/2006/main">
  <p:tag name="MH" val="20160203101803"/>
  <p:tag name="MH_LIBRARY" val="GRAPHIC"/>
  <p:tag name="MH_TYPE" val="Title"/>
  <p:tag name="MH_ORDER" val="1"/>
</p:tagLst>
</file>

<file path=ppt/tags/tag5.xml><?xml version="1.0" encoding="utf-8"?>
<p:tagLst xmlns:p="http://schemas.openxmlformats.org/presentationml/2006/main">
  <p:tag name="MH" val="20160202082519"/>
  <p:tag name="MH_LIBRARY" val="GRAPHIC"/>
  <p:tag name="MH_TYPE" val="Text"/>
  <p:tag name="MH_ORDER" val="1"/>
</p:tagLst>
</file>

<file path=ppt/tags/tag6.xml><?xml version="1.0" encoding="utf-8"?>
<p:tagLst xmlns:p="http://schemas.openxmlformats.org/presentationml/2006/main">
  <p:tag name="MH" val="20160202082519"/>
  <p:tag name="MH_LIBRARY" val="GRAPHIC"/>
  <p:tag name="MH_TYPE" val="SubTitle"/>
  <p:tag name="MH_ORDER" val="1"/>
</p:tagLst>
</file>

<file path=ppt/tags/tag7.xml><?xml version="1.0" encoding="utf-8"?>
<p:tagLst xmlns:p="http://schemas.openxmlformats.org/presentationml/2006/main">
  <p:tag name="MH" val="20160202082519"/>
  <p:tag name="MH_LIBRARY" val="GRAPHIC"/>
  <p:tag name="MH_TYPE" val="Text"/>
  <p:tag name="MH_ORDER" val="1"/>
</p:tagLst>
</file>

<file path=ppt/tags/tag8.xml><?xml version="1.0" encoding="utf-8"?>
<p:tagLst xmlns:p="http://schemas.openxmlformats.org/presentationml/2006/main">
  <p:tag name="MH" val="20160202082519"/>
  <p:tag name="MH_LIBRARY" val="GRAPHIC"/>
  <p:tag name="MH_TYPE" val="SubTitle"/>
  <p:tag name="MH_ORDER" val="1"/>
</p:tagLst>
</file>

<file path=ppt/tags/tag9.xml><?xml version="1.0" encoding="utf-8"?>
<p:tagLst xmlns:p="http://schemas.openxmlformats.org/presentationml/2006/main">
  <p:tag name="MH" val="20160202082519"/>
  <p:tag name="MH_LIBRARY" val="GRAPHIC"/>
  <p:tag name="MH_TYPE" val="Text"/>
  <p:tag name="MH_ORDER"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20386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3334</Words>
  <Application>WPS 演示</Application>
  <PresentationFormat>宽屏</PresentationFormat>
  <Paragraphs>363</Paragraphs>
  <Slides>22</Slides>
  <Notes>22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Arial</vt:lpstr>
      <vt:lpstr>微软雅黑</vt:lpstr>
      <vt:lpstr>经典圆体简</vt:lpstr>
      <vt:lpstr>等线</vt:lpstr>
      <vt:lpstr>Calibri</vt:lpstr>
      <vt:lpstr>Arial Unicode MS</vt:lpstr>
      <vt:lpstr>等线 Light</vt:lpstr>
      <vt:lpstr>Neris Thin</vt:lpstr>
      <vt:lpstr>Segoe Print</vt:lpstr>
      <vt:lpstr>Helvetica-Compressed</vt:lpstr>
      <vt:lpstr>MS PGothic</vt:lpstr>
      <vt:lpstr>Palatino Linotype</vt:lpstr>
      <vt:lpstr>Impact MT Std</vt:lpstr>
      <vt:lpstr>方正兰亭黑_GBK</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lastModifiedBy> </cp:lastModifiedBy>
  <cp:revision>10</cp:revision>
  <dcterms:created xsi:type="dcterms:W3CDTF">2020-07-04T07:42:00Z</dcterms:created>
  <dcterms:modified xsi:type="dcterms:W3CDTF">2021-10-28T08:11:57Z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F53C8155CAEC4252BCE6548C619C9542</vt:lpwstr>
  </property>
</Properties>
</file>