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7"/>
  </p:notesMasterIdLst>
  <p:handoutMasterIdLst>
    <p:handoutMasterId r:id="rId25"/>
  </p:handoutMasterIdLst>
  <p:sldIdLst>
    <p:sldId id="309" r:id="rId4"/>
    <p:sldId id="267" r:id="rId5"/>
    <p:sldId id="297" r:id="rId6"/>
    <p:sldId id="274" r:id="rId8"/>
    <p:sldId id="257" r:id="rId9"/>
    <p:sldId id="258" r:id="rId10"/>
    <p:sldId id="289" r:id="rId11"/>
    <p:sldId id="290" r:id="rId12"/>
    <p:sldId id="304" r:id="rId13"/>
    <p:sldId id="292" r:id="rId14"/>
    <p:sldId id="305" r:id="rId15"/>
    <p:sldId id="294" r:id="rId16"/>
    <p:sldId id="295" r:id="rId17"/>
    <p:sldId id="306" r:id="rId18"/>
    <p:sldId id="261" r:id="rId19"/>
    <p:sldId id="277" r:id="rId20"/>
    <p:sldId id="300" r:id="rId21"/>
    <p:sldId id="307" r:id="rId22"/>
    <p:sldId id="302" r:id="rId23"/>
    <p:sldId id="283" r:id="rId2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989" autoAdjust="0"/>
  </p:normalViewPr>
  <p:slideViewPr>
    <p:cSldViewPr snapToGrid="0">
      <p:cViewPr>
        <p:scale>
          <a:sx n="100" d="100"/>
          <a:sy n="100" d="100"/>
        </p:scale>
        <p:origin x="2898" y="183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8B6B7-EF99-4DFF-9BD6-B65F00F30A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202A2-3D29-4D03-BB0B-4D8F0D5E3D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4530" fontAlgn="base">
              <a:spcBef>
                <a:spcPct val="0"/>
              </a:spcBef>
              <a:spcAft>
                <a:spcPct val="0"/>
              </a:spcAft>
            </a:pPr>
            <a:fld id="{9C602251-43D7-4D1D-B3D2-19BD9A52692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2" y="257177"/>
            <a:ext cx="160011" cy="417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rtlCol="0" anchor="ctr"/>
          <a:lstStyle/>
          <a:p>
            <a:pPr algn="ctr" defTabSz="685800"/>
            <a:endParaRPr lang="zh-CN" altLang="en-US" sz="1400">
              <a:solidFill>
                <a:srgbClr val="E7E6E6">
                  <a:lumMod val="50000"/>
                </a:srgbClr>
              </a:solidFill>
              <a:cs typeface="+mn-ea"/>
              <a:sym typeface="+mn-lt"/>
            </a:endParaRPr>
          </a:p>
        </p:txBody>
      </p:sp>
      <p:sp>
        <p:nvSpPr>
          <p:cNvPr id="3" name="任意多边形 2"/>
          <p:cNvSpPr/>
          <p:nvPr userDrawn="1"/>
        </p:nvSpPr>
        <p:spPr>
          <a:xfrm>
            <a:off x="-20643" y="1"/>
            <a:ext cx="9154967" cy="924950"/>
          </a:xfrm>
          <a:custGeom>
            <a:avLst/>
            <a:gdLst>
              <a:gd name="connsiteX0" fmla="*/ 0 w 12874172"/>
              <a:gd name="connsiteY0" fmla="*/ 1553029 h 1553029"/>
              <a:gd name="connsiteX1" fmla="*/ 4383315 w 12874172"/>
              <a:gd name="connsiteY1" fmla="*/ 1219200 h 1553029"/>
              <a:gd name="connsiteX2" fmla="*/ 2989943 w 12874172"/>
              <a:gd name="connsiteY2" fmla="*/ 914400 h 1553029"/>
              <a:gd name="connsiteX3" fmla="*/ 5515429 w 12874172"/>
              <a:gd name="connsiteY3" fmla="*/ 551543 h 1553029"/>
              <a:gd name="connsiteX4" fmla="*/ 7503886 w 12874172"/>
              <a:gd name="connsiteY4" fmla="*/ 391886 h 1553029"/>
              <a:gd name="connsiteX5" fmla="*/ 12874172 w 12874172"/>
              <a:gd name="connsiteY5" fmla="*/ 0 h 15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4172" h="1553029">
                <a:moveTo>
                  <a:pt x="0" y="1553029"/>
                </a:moveTo>
                <a:cubicBezTo>
                  <a:pt x="1942495" y="1439333"/>
                  <a:pt x="3884991" y="1325638"/>
                  <a:pt x="4383315" y="1219200"/>
                </a:cubicBezTo>
                <a:cubicBezTo>
                  <a:pt x="4881639" y="1112762"/>
                  <a:pt x="2801257" y="1025676"/>
                  <a:pt x="2989943" y="914400"/>
                </a:cubicBezTo>
                <a:cubicBezTo>
                  <a:pt x="3178629" y="803124"/>
                  <a:pt x="4763105" y="638629"/>
                  <a:pt x="5515429" y="551543"/>
                </a:cubicBezTo>
                <a:cubicBezTo>
                  <a:pt x="6267753" y="464457"/>
                  <a:pt x="7503886" y="391886"/>
                  <a:pt x="7503886" y="391886"/>
                </a:cubicBezTo>
                <a:lnTo>
                  <a:pt x="12874172" y="0"/>
                </a:lnTo>
              </a:path>
            </a:pathLst>
          </a:cu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 name="TextBox 12"/>
          <p:cNvSpPr txBox="1"/>
          <p:nvPr userDrawn="1"/>
        </p:nvSpPr>
        <p:spPr>
          <a:xfrm>
            <a:off x="8151615" y="196736"/>
            <a:ext cx="806797" cy="590931"/>
          </a:xfrm>
          <a:prstGeom prst="rect">
            <a:avLst/>
          </a:prstGeom>
          <a:noFill/>
          <a:effectLst>
            <a:reflection blurRad="6350" stA="50000" endA="300" endPos="38500" dist="50800" dir="5400000" sy="-100000" algn="bl" rotWithShape="0"/>
          </a:effectLst>
        </p:spPr>
        <p:txBody>
          <a:bodyPr wrap="square" rtlCol="0">
            <a:spAutoFit/>
          </a:bodyPr>
          <a:lstStyle/>
          <a:p>
            <a:pPr algn="ctr"/>
            <a:r>
              <a:rPr lang="zh-CN" altLang="en-US" sz="1620" b="1" dirty="0" smtClean="0">
                <a:solidFill>
                  <a:schemeClr val="bg1">
                    <a:lumMod val="7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经典繁仿黑" pitchFamily="49" charset="-122"/>
              </a:rPr>
              <a:t>自我</a:t>
            </a:r>
            <a:endParaRPr lang="en-US" altLang="zh-CN" sz="1620" b="1" dirty="0" smtClean="0">
              <a:solidFill>
                <a:schemeClr val="bg1">
                  <a:lumMod val="7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经典繁仿黑" pitchFamily="49" charset="-122"/>
            </a:endParaRPr>
          </a:p>
          <a:p>
            <a:pPr algn="ctr"/>
            <a:r>
              <a:rPr lang="zh-CN" altLang="en-US" sz="1620" b="1" dirty="0" smtClean="0">
                <a:solidFill>
                  <a:schemeClr val="bg1">
                    <a:lumMod val="7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经典繁仿黑" pitchFamily="49" charset="-122"/>
              </a:rPr>
              <a:t>介绍</a:t>
            </a:r>
            <a:endParaRPr lang="zh-CN" altLang="en-US" sz="1620" b="1" dirty="0">
              <a:solidFill>
                <a:schemeClr val="bg1">
                  <a:lumMod val="7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经典繁仿黑" pitchFamily="49" charset="-122"/>
            </a:endParaRPr>
          </a:p>
        </p:txBody>
      </p:sp>
      <p:grpSp>
        <p:nvGrpSpPr>
          <p:cNvPr id="3" name="组合 2"/>
          <p:cNvGrpSpPr/>
          <p:nvPr userDrawn="1"/>
        </p:nvGrpSpPr>
        <p:grpSpPr>
          <a:xfrm>
            <a:off x="215156" y="160877"/>
            <a:ext cx="719358" cy="680050"/>
            <a:chOff x="168729" y="101037"/>
            <a:chExt cx="799287" cy="755611"/>
          </a:xfrm>
        </p:grpSpPr>
        <p:grpSp>
          <p:nvGrpSpPr>
            <p:cNvPr id="4" name="组合 3"/>
            <p:cNvGrpSpPr/>
            <p:nvPr/>
          </p:nvGrpSpPr>
          <p:grpSpPr>
            <a:xfrm>
              <a:off x="168729" y="101037"/>
              <a:ext cx="799287" cy="755611"/>
              <a:chOff x="2759425" y="1932990"/>
              <a:chExt cx="799287" cy="755611"/>
            </a:xfrm>
          </p:grpSpPr>
          <p:sp>
            <p:nvSpPr>
              <p:cNvPr id="6" name="椭圆 5"/>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7" name="椭圆 6"/>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8" name="椭圆 7"/>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5" name="Picture 8" descr="C:\Users\ShiYanch\Desktop\PNG\System\White\MB_0006_back.png">
              <a:hlinkClick r:id="" action="ppaction://hlinkshowjump?jump=nextslide"/>
            </p:cNvPr>
            <p:cNvPicPr>
              <a:picLocks noChangeAspect="1" noChangeArrowheads="1"/>
            </p:cNvPicPr>
            <p:nvPr/>
          </p:nvPicPr>
          <p:blipFill rotWithShape="1">
            <a:blip r:embed="rId3"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cxnSp>
        <p:nvCxnSpPr>
          <p:cNvPr id="10" name="直接连接符 9"/>
          <p:cNvCxnSpPr/>
          <p:nvPr userDrawn="1"/>
        </p:nvCxnSpPr>
        <p:spPr>
          <a:xfrm>
            <a:off x="3667125" y="500902"/>
            <a:ext cx="4367211" cy="0"/>
          </a:xfrm>
          <a:prstGeom prst="line">
            <a:avLst/>
          </a:prstGeom>
          <a:ln>
            <a:solidFill>
              <a:srgbClr val="3C3C3C"/>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userDrawn="1"/>
        </p:nvSpPr>
        <p:spPr>
          <a:xfrm>
            <a:off x="0" y="5048250"/>
            <a:ext cx="9144000" cy="190500"/>
          </a:xfrm>
          <a:prstGeom prst="ellipse">
            <a:avLst/>
          </a:prstGeom>
          <a:noFill/>
          <a:ln>
            <a:solidFill>
              <a:srgbClr val="3C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6.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6322189" y="5050447"/>
            <a:chExt cx="8240943" cy="4635530"/>
          </a:xfrm>
        </p:grpSpPr>
        <p:pic>
          <p:nvPicPr>
            <p:cNvPr id="45" name="图片占位符 11"/>
            <p:cNvPicPr>
              <a:picLocks noChangeAspect="1"/>
            </p:cNvPicPr>
            <p:nvPr/>
          </p:nvPicPr>
          <p:blipFill>
            <a:blip r:embed="rId1" cstate="print">
              <a:extLst>
                <a:ext uri="{28A0092B-C50C-407E-A947-70E740481C1C}">
                  <a14:useLocalDpi xmlns:a14="http://schemas.microsoft.com/office/drawing/2010/main" val="0"/>
                </a:ext>
              </a:extLst>
            </a:blip>
            <a:srcRect t="12500" b="12500"/>
            <a:stretch>
              <a:fillRect/>
            </a:stretch>
          </p:blipFill>
          <p:spPr>
            <a:xfrm>
              <a:off x="-6322189" y="5050447"/>
              <a:ext cx="8240943" cy="4635530"/>
            </a:xfrm>
            <a:prstGeom prst="rect">
              <a:avLst/>
            </a:prstGeom>
          </p:spPr>
        </p:pic>
        <p:sp>
          <p:nvSpPr>
            <p:cNvPr id="46" name="矩形 45"/>
            <p:cNvSpPr/>
            <p:nvPr/>
          </p:nvSpPr>
          <p:spPr>
            <a:xfrm>
              <a:off x="-6322189" y="5050447"/>
              <a:ext cx="8240943" cy="4635530"/>
            </a:xfrm>
            <a:prstGeom prst="rect">
              <a:avLst/>
            </a:prstGeom>
            <a:gradFill flip="none" rotWithShape="1">
              <a:gsLst>
                <a:gs pos="0">
                  <a:schemeClr val="tx2">
                    <a:lumMod val="50000"/>
                    <a:alpha val="62000"/>
                  </a:schemeClr>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p:nvCxnSpPr>
        <p:spPr>
          <a:xfrm>
            <a:off x="1526516" y="4286889"/>
            <a:ext cx="609096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17"/>
          <p:cNvSpPr>
            <a:spLocks noChangeArrowheads="1"/>
          </p:cNvSpPr>
          <p:nvPr/>
        </p:nvSpPr>
        <p:spPr bwMode="auto">
          <a:xfrm>
            <a:off x="3700099" y="4123129"/>
            <a:ext cx="1743803" cy="32194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7930">
              <a:defRPr/>
            </a:pP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cs typeface="Tahoma" panose="020B0604030504040204" pitchFamily="34" charset="0"/>
              </a:rPr>
              <a:t>提交人：小Q</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pic>
        <p:nvPicPr>
          <p:cNvPr id="44" name="Lost Frequencies,Sandro Cavazza - Beautiful Life (Original Mix)">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09578" y="-81643"/>
            <a:ext cx="457200" cy="457200"/>
          </a:xfrm>
          <a:prstGeom prst="rect">
            <a:avLst/>
          </a:prstGeom>
        </p:spPr>
      </p:pic>
      <p:sp>
        <p:nvSpPr>
          <p:cNvPr id="20" name="文本框 19"/>
          <p:cNvSpPr txBox="1"/>
          <p:nvPr/>
        </p:nvSpPr>
        <p:spPr>
          <a:xfrm>
            <a:off x="1393887" y="2597680"/>
            <a:ext cx="6356227" cy="923201"/>
          </a:xfrm>
          <a:prstGeom prst="rect">
            <a:avLst/>
          </a:prstGeom>
          <a:noFill/>
        </p:spPr>
        <p:txBody>
          <a:bodyPr wrap="non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自我介绍</a:t>
            </a:r>
            <a:r>
              <a:rPr lang="en-US" altLang="zh-CN" sz="5400" b="1" dirty="0" smtClean="0">
                <a:solidFill>
                  <a:schemeClr val="bg1"/>
                </a:solidFill>
                <a:latin typeface="微软雅黑" panose="020B0503020204020204" pitchFamily="34" charset="-122"/>
                <a:ea typeface="微软雅黑" panose="020B0503020204020204" pitchFamily="34" charset="-122"/>
              </a:rPr>
              <a:t>&amp;</a:t>
            </a:r>
            <a:r>
              <a:rPr lang="zh-CN" altLang="en-US" sz="5400" b="1" dirty="0" smtClean="0">
                <a:solidFill>
                  <a:schemeClr val="bg1"/>
                </a:solidFill>
                <a:latin typeface="微软雅黑" panose="020B0503020204020204" pitchFamily="34" charset="-122"/>
                <a:ea typeface="微软雅黑" panose="020B0503020204020204" pitchFamily="34" charset="-122"/>
              </a:rPr>
              <a:t>个人</a:t>
            </a:r>
            <a:r>
              <a:rPr lang="zh-CN" altLang="en-US" sz="5400" b="1" dirty="0">
                <a:solidFill>
                  <a:schemeClr val="bg1"/>
                </a:solidFill>
                <a:latin typeface="微软雅黑" panose="020B0503020204020204" pitchFamily="34" charset="-122"/>
                <a:ea typeface="微软雅黑" panose="020B0503020204020204" pitchFamily="34" charset="-122"/>
              </a:rPr>
              <a:t>简历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816472" y="3517562"/>
            <a:ext cx="5511056" cy="311175"/>
          </a:xfrm>
          <a:prstGeom prst="rect">
            <a:avLst/>
          </a:prstGeom>
          <a:noFill/>
        </p:spPr>
        <p:txBody>
          <a:bodyPr wrap="square" rtlCol="0">
            <a:spAutoFit/>
          </a:bodyPr>
          <a:lstStyle/>
          <a:p>
            <a:pPr algn="ctr"/>
            <a:r>
              <a:rPr lang="en-US" altLang="zh-CN" sz="1420" dirty="0">
                <a:solidFill>
                  <a:schemeClr val="bg1"/>
                </a:solidFill>
                <a:latin typeface="微软雅黑" panose="020B0503020204020204" pitchFamily="34" charset="-122"/>
                <a:ea typeface="微软雅黑" panose="020B0503020204020204" pitchFamily="34" charset="-122"/>
              </a:rPr>
              <a:t>Personal evaluation teacher resume</a:t>
            </a:r>
            <a:endParaRPr lang="zh-CN" altLang="en-US" sz="1420" dirty="0">
              <a:solidFill>
                <a:schemeClr val="bg1"/>
              </a:solidFill>
              <a:latin typeface="微软雅黑" panose="020B0503020204020204" pitchFamily="34" charset="-122"/>
              <a:ea typeface="微软雅黑" panose="020B0503020204020204" pitchFamily="34" charset="-122"/>
            </a:endParaRPr>
          </a:p>
        </p:txBody>
      </p:sp>
      <p:sp>
        <p:nvSpPr>
          <p:cNvPr id="23" name="Oval 25"/>
          <p:cNvSpPr/>
          <p:nvPr/>
        </p:nvSpPr>
        <p:spPr>
          <a:xfrm>
            <a:off x="3645653" y="590550"/>
            <a:ext cx="1852694" cy="185269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3C3C3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5">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par>
                                <p:cTn id="7" presetID="3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cBhvr>
                                        <p:cTn id="9" dur="1000" fill="hold"/>
                                        <p:tgtEl>
                                          <p:spTgt spid="23"/>
                                        </p:tgtEl>
                                        <p:attrNameLst>
                                          <p:attrName>ppt_w</p:attrName>
                                        </p:attrNameLst>
                                      </p:cBhvr>
                                      <p:tavLst>
                                        <p:tav tm="0">
                                          <p:val>
                                            <p:fltVal val="0"/>
                                          </p:val>
                                        </p:tav>
                                        <p:tav tm="100000">
                                          <p:val>
                                            <p:strVal val="#ppt_w"/>
                                          </p:val>
                                        </p:tav>
                                      </p:tavLst>
                                    </p:anim>
                                    <p:anim calcmode="lin" valueType="num">
                                      <p:cBhvr>
                                        <p:cTn id="10" dur="1000" fill="hold"/>
                                        <p:tgtEl>
                                          <p:spTgt spid="23"/>
                                        </p:tgtEl>
                                        <p:attrNameLst>
                                          <p:attrName>ppt_h</p:attrName>
                                        </p:attrNameLst>
                                      </p:cBhvr>
                                      <p:tavLst>
                                        <p:tav tm="0">
                                          <p:val>
                                            <p:fltVal val="0"/>
                                          </p:val>
                                        </p:tav>
                                        <p:tav tm="100000">
                                          <p:val>
                                            <p:strVal val="#ppt_h"/>
                                          </p:val>
                                        </p:tav>
                                      </p:tavLst>
                                    </p:anim>
                                    <p:anim calcmode="lin" valueType="num">
                                      <p:cBhvr>
                                        <p:cTn id="11" dur="1000" fill="hold"/>
                                        <p:tgtEl>
                                          <p:spTgt spid="23"/>
                                        </p:tgtEl>
                                        <p:attrNameLst>
                                          <p:attrName>style.rotation</p:attrName>
                                        </p:attrNameLst>
                                      </p:cBhvr>
                                      <p:tavLst>
                                        <p:tav tm="0">
                                          <p:val>
                                            <p:fltVal val="90"/>
                                          </p:val>
                                        </p:tav>
                                        <p:tav tm="100000">
                                          <p:val>
                                            <p:fltVal val="0"/>
                                          </p:val>
                                        </p:tav>
                                      </p:tavLst>
                                    </p:anim>
                                    <p:animEffect transition="in" filter="fade">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44"/>
                </p:tgtEl>
              </p:cMediaNode>
            </p:audio>
          </p:childTnLst>
        </p:cTn>
      </p:par>
    </p:tnLst>
    <p:bldLst>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64766" y="1189197"/>
            <a:ext cx="1734618" cy="3132710"/>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68572" tIns="34287" rIns="68572" bIns="34287" numCol="1" anchor="t" anchorCtr="0" compatLnSpc="1"/>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035619" y="1965289"/>
            <a:ext cx="2919446" cy="922384"/>
            <a:chOff x="873251" y="5238521"/>
            <a:chExt cx="3893022" cy="1229981"/>
          </a:xfrm>
        </p:grpSpPr>
        <p:sp>
          <p:nvSpPr>
            <p:cNvPr id="89" name="Rectangle 88"/>
            <p:cNvSpPr/>
            <p:nvPr/>
          </p:nvSpPr>
          <p:spPr>
            <a:xfrm>
              <a:off x="873251" y="5238521"/>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67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0414" y="5284405"/>
              <a:ext cx="3478697" cy="1173784"/>
            </a:xfrm>
            <a:prstGeom prst="rect">
              <a:avLst/>
            </a:prstGeom>
          </p:spPr>
          <p:txBody>
            <a:bodyPr wrap="square">
              <a:spAutoFit/>
            </a:bodyPr>
            <a:lstStyle/>
            <a:p>
              <a:pPr algn="ctr">
                <a:lnSpc>
                  <a:spcPct val="120000"/>
                </a:lnSpc>
              </a:pPr>
              <a:r>
                <a:rPr lang="en-US" altLang="zh-CN" sz="14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2013.09-2017.06     </a:t>
              </a:r>
              <a:endParaRPr lang="en-US" altLang="zh-CN" sz="14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师范大学     </a:t>
              </a:r>
              <a:endParaRPr lang="zh-CN" altLang="en-US" sz="14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数学与应用数学</a:t>
              </a:r>
              <a:endParaRPr lang="en-GB" altLang="zh-CN" sz="142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6" name="Rectangle 95"/>
          <p:cNvSpPr/>
          <p:nvPr/>
        </p:nvSpPr>
        <p:spPr>
          <a:xfrm>
            <a:off x="6207394" y="1474425"/>
            <a:ext cx="1740993" cy="1930785"/>
          </a:xfrm>
          <a:prstGeom prst="rect">
            <a:avLst/>
          </a:prstGeom>
          <a:ln>
            <a:solidFill>
              <a:schemeClr val="accent5"/>
            </a:solidFill>
          </a:ln>
        </p:spPr>
        <p:txBody>
          <a:bodyPr wrap="square">
            <a:spAutoFit/>
          </a:bodyPr>
          <a:lstStyle/>
          <a:p>
            <a:pPr>
              <a:lnSpc>
                <a:spcPct val="120000"/>
              </a:lnSpc>
            </a:pPr>
            <a:r>
              <a:rPr lang="zh-CN" altLang="en-US" sz="142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主修课程</a:t>
            </a:r>
            <a:r>
              <a:rPr lang="zh-CN" altLang="en-US" sz="142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2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解析几何</a:t>
            </a:r>
            <a:r>
              <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94</a:t>
            </a:r>
            <a:endPar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数学分析</a:t>
            </a:r>
            <a:r>
              <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92</a:t>
            </a:r>
            <a:endPar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高等</a:t>
            </a: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代数</a:t>
            </a:r>
            <a:r>
              <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92</a:t>
            </a:r>
            <a:endPar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复变函数</a:t>
            </a:r>
            <a:r>
              <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88</a:t>
            </a:r>
            <a:endPar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常微分方程</a:t>
            </a:r>
            <a:r>
              <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86</a:t>
            </a:r>
            <a:endPar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近世</a:t>
            </a: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代数</a:t>
            </a:r>
            <a:r>
              <a:rPr lang="en-US"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altLang="zh-CN"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1514791" y="296069"/>
            <a:ext cx="1234944" cy="397477"/>
          </a:xfrm>
          <a:prstGeom prst="rect">
            <a:avLst/>
          </a:prstGeom>
          <a:noFill/>
        </p:spPr>
        <p:txBody>
          <a:bodyPr wrap="none" lIns="68575" tIns="34288" rIns="68575" bIns="34288" rtlCol="0">
            <a:spAutoFit/>
          </a:bodyPr>
          <a:lstStyle/>
          <a:p>
            <a:pPr algn="ctr" defTabSz="685800"/>
            <a:r>
              <a:rPr lang="zh-CN" altLang="en-US" sz="2135"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教育背景</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p:tgtEl>
                                          <p:spTgt spid="96"/>
                                        </p:tgtEl>
                                        <p:attrNameLst>
                                          <p:attrName>ppt_y</p:attrName>
                                        </p:attrNameLst>
                                      </p:cBhvr>
                                      <p:tavLst>
                                        <p:tav tm="0">
                                          <p:val>
                                            <p:strVal val="#ppt_y-#ppt_h*1.125000"/>
                                          </p:val>
                                        </p:tav>
                                        <p:tav tm="100000">
                                          <p:val>
                                            <p:strVal val="#ppt_y"/>
                                          </p:val>
                                        </p:tav>
                                      </p:tavLst>
                                    </p:anim>
                                    <p:animEffect transition="in" filter="wipe(down)">
                                      <p:cBhvr>
                                        <p:cTn id="13" dur="500"/>
                                        <p:tgtEl>
                                          <p:spTgt spid="9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2571750"/>
            <a:ext cx="9144000" cy="0"/>
          </a:xfrm>
          <a:prstGeom prst="line">
            <a:avLst/>
          </a:prstGeom>
          <a:ln>
            <a:solidFill>
              <a:srgbClr val="3C3C3C"/>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937103" y="936853"/>
            <a:ext cx="3269794" cy="3269794"/>
            <a:chOff x="4353198" y="914401"/>
            <a:chExt cx="3269794" cy="3269794"/>
          </a:xfrm>
        </p:grpSpPr>
        <p:sp>
          <p:nvSpPr>
            <p:cNvPr id="11" name="椭圆 10"/>
            <p:cNvSpPr/>
            <p:nvPr/>
          </p:nvSpPr>
          <p:spPr>
            <a:xfrm>
              <a:off x="4353198" y="914401"/>
              <a:ext cx="3269794" cy="3269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ea typeface="方正兰亭细黑_GBK" panose="02000000000000000000" pitchFamily="2" charset="-122"/>
              </a:endParaRPr>
            </a:p>
          </p:txBody>
        </p:sp>
        <p:sp>
          <p:nvSpPr>
            <p:cNvPr id="12" name="文本框 11"/>
            <p:cNvSpPr txBox="1"/>
            <p:nvPr/>
          </p:nvSpPr>
          <p:spPr>
            <a:xfrm>
              <a:off x="4661119" y="2161541"/>
              <a:ext cx="2653952" cy="703206"/>
            </a:xfrm>
            <a:prstGeom prst="rect">
              <a:avLst/>
            </a:prstGeom>
            <a:noFill/>
          </p:spPr>
          <p:txBody>
            <a:bodyPr wrap="square" rtlCol="0">
              <a:spAutoFit/>
            </a:bodyPr>
            <a:lstStyle/>
            <a:p>
              <a:pPr algn="ctr">
                <a:lnSpc>
                  <a:spcPct val="150000"/>
                </a:lnSpc>
              </a:pPr>
              <a:r>
                <a:rPr lang="zh-CN" altLang="en-US" sz="3000" dirty="0" smtClean="0">
                  <a:solidFill>
                    <a:schemeClr val="bg1"/>
                  </a:solidFill>
                  <a:latin typeface="微软雅黑" panose="020B0503020204020204" pitchFamily="34" charset="-122"/>
                  <a:ea typeface="微软雅黑" panose="020B0503020204020204" pitchFamily="34" charset="-122"/>
                </a:rPr>
                <a:t>荣誉奖励</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999673" y="3248840"/>
              <a:ext cx="1976844" cy="392431"/>
              <a:chOff x="4999672" y="3248840"/>
              <a:chExt cx="1976844" cy="392431"/>
            </a:xfrm>
          </p:grpSpPr>
          <p:pic>
            <p:nvPicPr>
              <p:cNvPr id="13" name="图片 12"/>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grpSp>
      </p:grpSp>
      <p:sp>
        <p:nvSpPr>
          <p:cNvPr id="4" name="文本框 3"/>
          <p:cNvSpPr txBox="1"/>
          <p:nvPr/>
        </p:nvSpPr>
        <p:spPr>
          <a:xfrm>
            <a:off x="4102962" y="1360765"/>
            <a:ext cx="938077" cy="861774"/>
          </a:xfrm>
          <a:prstGeom prst="rect">
            <a:avLst/>
          </a:prstGeom>
          <a:noFill/>
        </p:spPr>
        <p:txBody>
          <a:bodyPr wrap="none" rtlCol="0">
            <a:spAutoFit/>
          </a:bodyPr>
          <a:lstStyle/>
          <a:p>
            <a:pPr algn="ctr"/>
            <a:r>
              <a:rPr lang="en-US" altLang="zh-CN" sz="5000" dirty="0" smtClean="0">
                <a:solidFill>
                  <a:schemeClr val="bg1"/>
                </a:solidFill>
                <a:latin typeface="微软雅黑" panose="020B0503020204020204" pitchFamily="34" charset="-122"/>
                <a:ea typeface="微软雅黑" panose="020B0503020204020204" pitchFamily="34" charset="-122"/>
              </a:rPr>
              <a:t>03</a:t>
            </a:r>
            <a:endParaRPr lang="zh-CN" altLang="en-US" sz="5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33738" y="2238375"/>
            <a:ext cx="26765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0483" y="1342814"/>
            <a:ext cx="2063034" cy="3080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p:nvPr/>
        </p:nvSpPr>
        <p:spPr>
          <a:xfrm>
            <a:off x="5603518" y="1342814"/>
            <a:ext cx="2063034" cy="30804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1477448" y="1342814"/>
            <a:ext cx="2063034" cy="3080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1717742" y="3147449"/>
            <a:ext cx="1582442" cy="722698"/>
          </a:xfrm>
          <a:prstGeom prst="rect">
            <a:avLst/>
          </a:prstGeom>
        </p:spPr>
        <p:txBody>
          <a:bodyPr wrap="square">
            <a:spAutoFit/>
          </a:bodyPr>
          <a:lstStyle/>
          <a:p>
            <a:pPr>
              <a:lnSpc>
                <a:spcPct val="120000"/>
              </a:lnSpc>
            </a:pPr>
            <a:r>
              <a:rPr lang="zh-CN" altLang="en-US"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英语四级证书、普通话二级甲等证书、机动车驾驶证</a:t>
            </a:r>
            <a:endParaRPr lang="en-GB" altLang="zh-CN"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3780777" y="3147449"/>
            <a:ext cx="1582442" cy="722698"/>
          </a:xfrm>
          <a:prstGeom prst="rect">
            <a:avLst/>
          </a:prstGeom>
        </p:spPr>
        <p:txBody>
          <a:bodyPr wrap="square">
            <a:spAutoFit/>
          </a:bodyPr>
          <a:lstStyle/>
          <a:p>
            <a:pPr>
              <a:lnSpc>
                <a:spcPct val="120000"/>
              </a:lnSpc>
            </a:pPr>
            <a:r>
              <a:rPr lang="en-US" altLang="zh-CN"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Adobe</a:t>
            </a:r>
            <a:r>
              <a:rPr lang="zh-CN" altLang="en-US"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认证设计师资质，</a:t>
            </a:r>
            <a:r>
              <a:rPr lang="en-US" altLang="zh-CN"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WPS</a:t>
            </a:r>
            <a:r>
              <a:rPr lang="zh-CN" altLang="en-US"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年度最佳设计师</a:t>
            </a:r>
            <a:endParaRPr lang="en-GB" altLang="zh-CN"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5843812" y="3147449"/>
            <a:ext cx="1582442" cy="722698"/>
          </a:xfrm>
          <a:prstGeom prst="rect">
            <a:avLst/>
          </a:prstGeom>
        </p:spPr>
        <p:txBody>
          <a:bodyPr wrap="square">
            <a:spAutoFit/>
          </a:bodyPr>
          <a:lstStyle/>
          <a:p>
            <a:pPr>
              <a:lnSpc>
                <a:spcPct val="120000"/>
              </a:lnSpc>
            </a:pPr>
            <a:r>
              <a:rPr lang="en-US" altLang="zh-CN"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2014</a:t>
            </a:r>
            <a:r>
              <a:rPr lang="zh-CN" altLang="en-US"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年湖北省创青春创业计划移动专项赛银奖</a:t>
            </a:r>
            <a:endParaRPr lang="en-GB" altLang="zh-CN" sz="114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1777034" y="2776573"/>
            <a:ext cx="1463862" cy="354969"/>
          </a:xfrm>
          <a:prstGeom prst="rect">
            <a:avLst/>
          </a:prstGeom>
          <a:noFill/>
        </p:spPr>
        <p:txBody>
          <a:bodyPr wrap="none" rtlCol="0">
            <a:spAutoFit/>
          </a:bodyPr>
          <a:lstStyle/>
          <a:p>
            <a:pPr algn="just">
              <a:lnSpc>
                <a:spcPct val="120000"/>
              </a:lnSpc>
            </a:pPr>
            <a:r>
              <a:rPr lang="zh-CN" altLang="en-US" sz="142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通用技能证书：</a:t>
            </a:r>
            <a:endParaRPr lang="en-GB" sz="142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3840071" y="2776573"/>
            <a:ext cx="1463862" cy="354969"/>
          </a:xfrm>
          <a:prstGeom prst="rect">
            <a:avLst/>
          </a:prstGeom>
          <a:noFill/>
        </p:spPr>
        <p:txBody>
          <a:bodyPr wrap="none" rtlCol="0">
            <a:spAutoFit/>
          </a:bodyPr>
          <a:lstStyle/>
          <a:p>
            <a:pPr algn="just">
              <a:lnSpc>
                <a:spcPct val="120000"/>
              </a:lnSpc>
            </a:pPr>
            <a:r>
              <a:rPr lang="zh-CN" altLang="en-US" sz="142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专业技能证书：</a:t>
            </a:r>
            <a:endParaRPr lang="en-GB" sz="142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5903106" y="2776573"/>
            <a:ext cx="1463862" cy="354969"/>
          </a:xfrm>
          <a:prstGeom prst="rect">
            <a:avLst/>
          </a:prstGeom>
          <a:noFill/>
        </p:spPr>
        <p:txBody>
          <a:bodyPr wrap="none" rtlCol="0">
            <a:spAutoFit/>
          </a:bodyPr>
          <a:lstStyle/>
          <a:p>
            <a:pPr algn="just">
              <a:lnSpc>
                <a:spcPct val="120000"/>
              </a:lnSpc>
            </a:pPr>
            <a:r>
              <a:rPr lang="zh-CN" altLang="en-US" sz="142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活动荣誉奖励：</a:t>
            </a:r>
            <a:endParaRPr lang="en-GB" sz="142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1680423" y="267494"/>
            <a:ext cx="1234943" cy="397477"/>
          </a:xfrm>
          <a:prstGeom prst="rect">
            <a:avLst/>
          </a:prstGeom>
          <a:noFill/>
        </p:spPr>
        <p:txBody>
          <a:bodyPr wrap="none" lIns="68575" tIns="34288" rIns="68575" bIns="34288" rtlCol="0">
            <a:spAutoFit/>
          </a:bodyPr>
          <a:lstStyle/>
          <a:p>
            <a:pPr defTabSz="685800"/>
            <a:r>
              <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rPr>
              <a:t>荣誉奖励</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2040049" y="1683886"/>
            <a:ext cx="863063" cy="863375"/>
            <a:chOff x="2136775" y="1708150"/>
            <a:chExt cx="1176338" cy="1176338"/>
          </a:xfrm>
        </p:grpSpPr>
        <p:sp>
          <p:nvSpPr>
            <p:cNvPr id="30"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31"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grpSp>
        <p:nvGrpSpPr>
          <p:cNvPr id="32" name="组合 31"/>
          <p:cNvGrpSpPr/>
          <p:nvPr/>
        </p:nvGrpSpPr>
        <p:grpSpPr>
          <a:xfrm>
            <a:off x="4183174" y="1683886"/>
            <a:ext cx="863063" cy="863375"/>
            <a:chOff x="2136775" y="1708150"/>
            <a:chExt cx="1176338" cy="1176338"/>
          </a:xfrm>
        </p:grpSpPr>
        <p:sp>
          <p:nvSpPr>
            <p:cNvPr id="33"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34"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grpSp>
        <p:nvGrpSpPr>
          <p:cNvPr id="35" name="组合 34"/>
          <p:cNvGrpSpPr/>
          <p:nvPr/>
        </p:nvGrpSpPr>
        <p:grpSpPr>
          <a:xfrm>
            <a:off x="6192949" y="1683886"/>
            <a:ext cx="863063" cy="863375"/>
            <a:chOff x="2136775" y="1708150"/>
            <a:chExt cx="1176338" cy="1176338"/>
          </a:xfrm>
        </p:grpSpPr>
        <p:sp>
          <p:nvSpPr>
            <p:cNvPr id="3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3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2"/>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2" dur="1000" fill="hold"/>
                                        <p:tgtEl>
                                          <p:spTgt spid="3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rot="16200000">
            <a:off x="2453241" y="2079019"/>
            <a:ext cx="2392494" cy="1124907"/>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ffectLst/>
        </p:spPr>
        <p:txBody>
          <a:bodyPr wrap="none" anchor="ctr"/>
          <a:lstStyle/>
          <a:p>
            <a:pPr algn="just">
              <a:lnSpc>
                <a:spcPct val="120000"/>
              </a:lnSpc>
            </a:pPr>
            <a:endParaRPr lang="zh-CN" altLang="en-US" sz="57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rot="16200000">
            <a:off x="2073420" y="2063510"/>
            <a:ext cx="1844516" cy="1155924"/>
            <a:chOff x="1068760" y="3280022"/>
            <a:chExt cx="2832100" cy="1774825"/>
          </a:xfrm>
          <a:effectLst/>
        </p:grpSpPr>
        <p:sp>
          <p:nvSpPr>
            <p:cNvPr id="7" name="Oval 7"/>
            <p:cNvSpPr>
              <a:spLocks noChangeArrowheads="1"/>
            </p:cNvSpPr>
            <p:nvPr/>
          </p:nvSpPr>
          <p:spPr bwMode="auto">
            <a:xfrm>
              <a:off x="1068760" y="4134097"/>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595630" eaLnBrk="1" fontAlgn="base" hangingPunct="1">
                <a:spcBef>
                  <a:spcPts val="0"/>
                </a:spcBef>
                <a:buClrTx/>
                <a:buSzTx/>
                <a:buNone/>
                <a:defRPr/>
              </a:pPr>
              <a:endParaRPr lang="zh-CN" altLang="en-US" sz="570" b="0" kern="0">
                <a:solidFill>
                  <a:srgbClr val="000000"/>
                </a:solidFill>
                <a:latin typeface="Arial" panose="020B0604020202020204" pitchFamily="34" charset="0"/>
                <a:cs typeface="+mn-ea"/>
                <a:sym typeface="Arial" panose="020B0604020202020204" pitchFamily="34" charset="0"/>
              </a:endParaRPr>
            </a:p>
          </p:txBody>
        </p:sp>
        <p:sp>
          <p:nvSpPr>
            <p:cNvPr id="8" name="Freeform 9"/>
            <p:cNvSpPr/>
            <p:nvPr/>
          </p:nvSpPr>
          <p:spPr bwMode="auto">
            <a:xfrm>
              <a:off x="1260848" y="3280022"/>
              <a:ext cx="2484437" cy="1373187"/>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ffectLst/>
          </p:spPr>
          <p:txBody>
            <a:bodyPr wrap="none" anchor="ctr"/>
            <a:lstStyle/>
            <a:p>
              <a:pPr algn="just">
                <a:lnSpc>
                  <a:spcPct val="120000"/>
                </a:lnSpc>
              </a:pPr>
              <a:endParaRPr lang="zh-CN" altLang="en-US" sz="57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rot="16200000">
            <a:off x="1448648" y="2110774"/>
            <a:ext cx="1244841" cy="1061396"/>
            <a:chOff x="1529135" y="2104362"/>
            <a:chExt cx="1911350" cy="1629685"/>
          </a:xfrm>
        </p:grpSpPr>
        <p:sp>
          <p:nvSpPr>
            <p:cNvPr id="9" name="Oval 11"/>
            <p:cNvSpPr>
              <a:spLocks noChangeArrowheads="1"/>
            </p:cNvSpPr>
            <p:nvPr/>
          </p:nvSpPr>
          <p:spPr bwMode="auto">
            <a:xfrm>
              <a:off x="1529135" y="3111747"/>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595630" eaLnBrk="1" fontAlgn="base" hangingPunct="1">
                <a:spcBef>
                  <a:spcPts val="0"/>
                </a:spcBef>
                <a:buClrTx/>
                <a:buSzTx/>
                <a:buNone/>
                <a:defRPr/>
              </a:pPr>
              <a:endParaRPr lang="zh-CN" altLang="en-US" sz="570" b="0" kern="0">
                <a:solidFill>
                  <a:srgbClr val="000000"/>
                </a:solidFill>
                <a:latin typeface="Arial" panose="020B0604020202020204" pitchFamily="34" charset="0"/>
                <a:cs typeface="+mn-ea"/>
                <a:sym typeface="Arial" panose="020B0604020202020204" pitchFamily="34" charset="0"/>
              </a:endParaRPr>
            </a:p>
          </p:txBody>
        </p:sp>
        <p:sp>
          <p:nvSpPr>
            <p:cNvPr id="10" name="Freeform 12"/>
            <p:cNvSpPr/>
            <p:nvPr/>
          </p:nvSpPr>
          <p:spPr bwMode="auto">
            <a:xfrm>
              <a:off x="1787898" y="2104362"/>
              <a:ext cx="1430337" cy="146685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595630">
                <a:lnSpc>
                  <a:spcPct val="120000"/>
                </a:lnSpc>
                <a:defRPr/>
              </a:pPr>
              <a:endParaRPr lang="zh-CN" altLang="en-US" sz="57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718902" y="2430456"/>
            <a:ext cx="422035" cy="422035"/>
            <a:chOff x="2159906" y="3869724"/>
            <a:chExt cx="648000" cy="648000"/>
          </a:xfrm>
          <a:effectLst>
            <a:outerShdw blurRad="63500" sx="102000" sy="102000" algn="ctr" rotWithShape="0">
              <a:prstClr val="black">
                <a:alpha val="40000"/>
              </a:prstClr>
            </a:outerShdw>
          </a:effectLst>
        </p:grpSpPr>
        <p:grpSp>
          <p:nvGrpSpPr>
            <p:cNvPr id="26" name="Group 25"/>
            <p:cNvGrpSpPr>
              <a:grpSpLocks noChangeAspect="1"/>
            </p:cNvGrpSpPr>
            <p:nvPr/>
          </p:nvGrpSpPr>
          <p:grpSpPr>
            <a:xfrm>
              <a:off x="2360437" y="4004497"/>
              <a:ext cx="297613" cy="396000"/>
              <a:chOff x="7913688" y="-280988"/>
              <a:chExt cx="1733550" cy="2306638"/>
            </a:xfrm>
            <a:solidFill>
              <a:schemeClr val="bg1"/>
            </a:solidFill>
          </p:grpSpPr>
          <p:sp>
            <p:nvSpPr>
              <p:cNvPr id="27"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Oval 34"/>
            <p:cNvSpPr/>
            <p:nvPr/>
          </p:nvSpPr>
          <p:spPr>
            <a:xfrm>
              <a:off x="2159906" y="3869724"/>
              <a:ext cx="648000" cy="64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3626790" y="2395285"/>
            <a:ext cx="492375" cy="492375"/>
            <a:chOff x="2116364" y="5112875"/>
            <a:chExt cx="756000" cy="756000"/>
          </a:xfrm>
          <a:effectLst>
            <a:outerShdw blurRad="63500" sx="102000" sy="102000" algn="ctr" rotWithShape="0">
              <a:prstClr val="black">
                <a:alpha val="40000"/>
              </a:prstClr>
            </a:outerShdw>
          </a:effectLst>
        </p:grpSpPr>
        <p:grpSp>
          <p:nvGrpSpPr>
            <p:cNvPr id="21" name="Group 20"/>
            <p:cNvGrpSpPr>
              <a:grpSpLocks noChangeAspect="1"/>
            </p:cNvGrpSpPr>
            <p:nvPr/>
          </p:nvGrpSpPr>
          <p:grpSpPr>
            <a:xfrm>
              <a:off x="2200554" y="5328158"/>
              <a:ext cx="577107" cy="468000"/>
              <a:chOff x="3175" y="1588"/>
              <a:chExt cx="4962526" cy="4024312"/>
            </a:xfrm>
            <a:solidFill>
              <a:schemeClr val="bg1"/>
            </a:solidFill>
          </p:grpSpPr>
          <p:sp>
            <p:nvSpPr>
              <p:cNvPr id="22"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Oval 36"/>
            <p:cNvSpPr>
              <a:spLocks noChangeAspect="1"/>
            </p:cNvSpPr>
            <p:nvPr/>
          </p:nvSpPr>
          <p:spPr>
            <a:xfrm>
              <a:off x="2116364" y="5112875"/>
              <a:ext cx="756000" cy="7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2023554" y="2453901"/>
            <a:ext cx="375142" cy="375142"/>
            <a:chOff x="2205591" y="2704022"/>
            <a:chExt cx="576000" cy="576000"/>
          </a:xfrm>
          <a:effectLst>
            <a:outerShdw blurRad="63500" sx="102000" sy="102000" algn="ctr" rotWithShape="0">
              <a:prstClr val="black">
                <a:alpha val="40000"/>
              </a:prstClr>
            </a:outerShdw>
          </a:effectLst>
        </p:grpSpPr>
        <p:grpSp>
          <p:nvGrpSpPr>
            <p:cNvPr id="13" name="Group 12"/>
            <p:cNvGrpSpPr>
              <a:grpSpLocks noChangeAspect="1"/>
            </p:cNvGrpSpPr>
            <p:nvPr/>
          </p:nvGrpSpPr>
          <p:grpSpPr>
            <a:xfrm>
              <a:off x="2356428" y="2874941"/>
              <a:ext cx="302671" cy="288000"/>
              <a:chOff x="1588" y="4763"/>
              <a:chExt cx="6746875" cy="6419850"/>
            </a:xfrm>
            <a:solidFill>
              <a:schemeClr val="bg1"/>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59554" tIns="29777" rIns="59554" bIns="29777" numCol="1" anchor="t" anchorCtr="0" compatLnSpc="1"/>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Oval 38"/>
            <p:cNvSpPr>
              <a:spLocks noChangeAspect="1"/>
            </p:cNvSpPr>
            <p:nvPr/>
          </p:nvSpPr>
          <p:spPr>
            <a:xfrm>
              <a:off x="2205591" y="2704022"/>
              <a:ext cx="576000" cy="57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Content Placeholder 2"/>
          <p:cNvSpPr txBox="1"/>
          <p:nvPr/>
        </p:nvSpPr>
        <p:spPr>
          <a:xfrm>
            <a:off x="4473167" y="1952053"/>
            <a:ext cx="4144083" cy="13747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142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20XX.09~20XX.06           </a:t>
            </a:r>
            <a:endParaRPr lang="en-US" altLang="zh-CN" sz="142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178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院学生会干事</a:t>
            </a:r>
            <a:endParaRPr lang="zh-CN" altLang="en-US" sz="178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142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积极参与学生会的各项活动，与其他干事一起参与各类学生活动的策划；负责学院活动的赞助拉取，制作活动赞助方案，并上门拜访企业拉取赞助；</a:t>
            </a:r>
            <a:endParaRPr lang="en-US" sz="142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1680423" y="267494"/>
            <a:ext cx="1234943" cy="397477"/>
          </a:xfrm>
          <a:prstGeom prst="rect">
            <a:avLst/>
          </a:prstGeom>
          <a:noFill/>
        </p:spPr>
        <p:txBody>
          <a:bodyPr wrap="none" lIns="68575" tIns="34288" rIns="68575" bIns="34288" rtlCol="0">
            <a:spAutoFit/>
          </a:bodyPr>
          <a:lstStyle/>
          <a:p>
            <a:pPr defTabSz="685800"/>
            <a:r>
              <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rPr>
              <a:t>校内实践</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53" name="文本框 52"/>
          <p:cNvSpPr txBox="1"/>
          <p:nvPr/>
        </p:nvSpPr>
        <p:spPr>
          <a:xfrm>
            <a:off x="735151" y="2278556"/>
            <a:ext cx="686716" cy="725707"/>
          </a:xfrm>
          <a:prstGeom prst="rect">
            <a:avLst/>
          </a:prstGeom>
          <a:solidFill>
            <a:schemeClr val="accent6"/>
          </a:solidFill>
          <a:ln>
            <a:solidFill>
              <a:schemeClr val="accent6"/>
            </a:solidFill>
          </a:ln>
        </p:spPr>
        <p:txBody>
          <a:bodyPr wrap="none" lIns="68575" tIns="34288" rIns="68575" bIns="34288" rtlCol="0">
            <a:spAutoFit/>
          </a:bodyPr>
          <a:lstStyle/>
          <a:p>
            <a:pPr defTabSz="685800"/>
            <a:r>
              <a:rPr lang="zh-CN" altLang="en-US" sz="2135" b="1" dirty="0">
                <a:solidFill>
                  <a:schemeClr val="bg1"/>
                </a:solidFill>
                <a:latin typeface="微软雅黑" panose="020B0503020204020204" pitchFamily="34" charset="-122"/>
                <a:ea typeface="微软雅黑" panose="020B0503020204020204" pitchFamily="34" charset="-122"/>
                <a:cs typeface="+mn-ea"/>
                <a:sym typeface="+mn-lt"/>
              </a:rPr>
              <a:t>校</a:t>
            </a:r>
            <a:r>
              <a:rPr lang="zh-CN" altLang="en-US" sz="2135" b="1" dirty="0">
                <a:solidFill>
                  <a:schemeClr val="bg1"/>
                </a:solidFill>
                <a:latin typeface="微软雅黑" panose="020B0503020204020204" pitchFamily="34" charset="-122"/>
                <a:ea typeface="微软雅黑" panose="020B0503020204020204" pitchFamily="34" charset="-122"/>
                <a:cs typeface="+mn-ea"/>
                <a:sym typeface="+mn-lt"/>
              </a:rPr>
              <a:t>内</a:t>
            </a:r>
            <a:endParaRPr lang="en-US" altLang="zh-CN" sz="2135" b="1" dirty="0">
              <a:solidFill>
                <a:schemeClr val="bg1"/>
              </a:solidFill>
              <a:latin typeface="微软雅黑" panose="020B0503020204020204" pitchFamily="34" charset="-122"/>
              <a:ea typeface="微软雅黑" panose="020B0503020204020204" pitchFamily="34" charset="-122"/>
              <a:cs typeface="+mn-ea"/>
              <a:sym typeface="+mn-lt"/>
            </a:endParaRPr>
          </a:p>
          <a:p>
            <a:pPr defTabSz="685800"/>
            <a:r>
              <a:rPr lang="zh-CN" altLang="en-US" sz="2135" b="1" dirty="0">
                <a:solidFill>
                  <a:schemeClr val="bg1"/>
                </a:solidFill>
                <a:latin typeface="微软雅黑" panose="020B0503020204020204" pitchFamily="34" charset="-122"/>
                <a:ea typeface="微软雅黑" panose="020B0503020204020204" pitchFamily="34" charset="-122"/>
                <a:cs typeface="+mn-ea"/>
                <a:sym typeface="+mn-lt"/>
              </a:rPr>
              <a:t>实践</a:t>
            </a:r>
            <a:endParaRPr lang="zh-CN" altLang="en-US" sz="2135"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2)">
                                      <p:cBhvr>
                                        <p:cTn id="12" dur="1250"/>
                                        <p:tgtEl>
                                          <p:spTgt spid="38"/>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1" presetClass="entr" presetSubtype="2"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2)">
                                      <p:cBhvr>
                                        <p:cTn id="21" dur="1250"/>
                                        <p:tgtEl>
                                          <p:spTgt spid="36"/>
                                        </p:tgtEl>
                                      </p:cBhvr>
                                    </p:animEffec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1"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2)">
                                      <p:cBhvr>
                                        <p:cTn id="30" dur="1250"/>
                                        <p:tgtEl>
                                          <p:spTgt spid="40"/>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2571750"/>
            <a:ext cx="9144000" cy="0"/>
          </a:xfrm>
          <a:prstGeom prst="line">
            <a:avLst/>
          </a:prstGeom>
          <a:ln>
            <a:solidFill>
              <a:srgbClr val="3C3C3C"/>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937103" y="936853"/>
            <a:ext cx="3269794" cy="3269794"/>
            <a:chOff x="4353198" y="914401"/>
            <a:chExt cx="3269794" cy="3269794"/>
          </a:xfrm>
        </p:grpSpPr>
        <p:sp>
          <p:nvSpPr>
            <p:cNvPr id="11" name="椭圆 10"/>
            <p:cNvSpPr/>
            <p:nvPr/>
          </p:nvSpPr>
          <p:spPr>
            <a:xfrm>
              <a:off x="4353198" y="914401"/>
              <a:ext cx="3269794" cy="3269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ea typeface="方正兰亭细黑_GBK" panose="02000000000000000000" pitchFamily="2" charset="-122"/>
              </a:endParaRPr>
            </a:p>
          </p:txBody>
        </p:sp>
        <p:sp>
          <p:nvSpPr>
            <p:cNvPr id="12" name="文本框 11"/>
            <p:cNvSpPr txBox="1"/>
            <p:nvPr/>
          </p:nvSpPr>
          <p:spPr>
            <a:xfrm>
              <a:off x="4661119" y="2161541"/>
              <a:ext cx="2653952" cy="703206"/>
            </a:xfrm>
            <a:prstGeom prst="rect">
              <a:avLst/>
            </a:prstGeom>
            <a:noFill/>
          </p:spPr>
          <p:txBody>
            <a:bodyPr wrap="square" rtlCol="0">
              <a:spAutoFit/>
            </a:bodyPr>
            <a:lstStyle/>
            <a:p>
              <a:pPr algn="ctr">
                <a:lnSpc>
                  <a:spcPct val="150000"/>
                </a:lnSpc>
              </a:pPr>
              <a:r>
                <a:rPr lang="zh-CN" altLang="en-US" sz="3000" dirty="0" smtClean="0">
                  <a:solidFill>
                    <a:schemeClr val="bg1"/>
                  </a:solidFill>
                  <a:latin typeface="微软雅黑" panose="020B0503020204020204" pitchFamily="34" charset="-122"/>
                  <a:ea typeface="微软雅黑" panose="020B0503020204020204" pitchFamily="34" charset="-122"/>
                </a:rPr>
                <a:t>工作经历</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999673" y="3248840"/>
              <a:ext cx="1976844" cy="392431"/>
              <a:chOff x="4999672" y="3248840"/>
              <a:chExt cx="1976844" cy="392431"/>
            </a:xfrm>
          </p:grpSpPr>
          <p:pic>
            <p:nvPicPr>
              <p:cNvPr id="13" name="图片 12"/>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grpSp>
      </p:grpSp>
      <p:sp>
        <p:nvSpPr>
          <p:cNvPr id="4" name="文本框 3"/>
          <p:cNvSpPr txBox="1"/>
          <p:nvPr/>
        </p:nvSpPr>
        <p:spPr>
          <a:xfrm>
            <a:off x="4102962" y="1360765"/>
            <a:ext cx="938077" cy="861774"/>
          </a:xfrm>
          <a:prstGeom prst="rect">
            <a:avLst/>
          </a:prstGeom>
          <a:noFill/>
        </p:spPr>
        <p:txBody>
          <a:bodyPr wrap="none" rtlCol="0">
            <a:spAutoFit/>
          </a:bodyPr>
          <a:lstStyle/>
          <a:p>
            <a:pPr algn="ctr"/>
            <a:r>
              <a:rPr lang="en-US" altLang="zh-CN" sz="5000" dirty="0" smtClean="0">
                <a:solidFill>
                  <a:schemeClr val="bg1"/>
                </a:solidFill>
                <a:latin typeface="微软雅黑" panose="020B0503020204020204" pitchFamily="34" charset="-122"/>
                <a:ea typeface="微软雅黑" panose="020B0503020204020204" pitchFamily="34" charset="-122"/>
              </a:rPr>
              <a:t>04</a:t>
            </a:r>
            <a:endParaRPr lang="zh-CN" altLang="en-US" sz="5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33738" y="2238375"/>
            <a:ext cx="26765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281743" y="1568944"/>
            <a:ext cx="1291239" cy="1291238"/>
            <a:chOff x="9708990" y="1596625"/>
            <a:chExt cx="1721652" cy="1721651"/>
          </a:xfrm>
          <a:solidFill>
            <a:srgbClr val="3C3C3C"/>
          </a:solidFill>
        </p:grpSpPr>
        <p:sp>
          <p:nvSpPr>
            <p:cNvPr id="16" name="矩形: 圆角 21"/>
            <p:cNvSpPr/>
            <p:nvPr/>
          </p:nvSpPr>
          <p:spPr>
            <a:xfrm rot="2700000">
              <a:off x="9867955"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17" name="图片 16"/>
            <p:cNvPicPr>
              <a:picLocks noChangeAspect="1"/>
            </p:cNvPicPr>
            <p:nvPr/>
          </p:nvPicPr>
          <p:blipFill>
            <a:blip r:embed="rId1" cstate="email"/>
            <a:srcRect/>
            <a:stretch>
              <a:fillRect/>
            </a:stretch>
          </p:blipFill>
          <p:spPr>
            <a:xfrm>
              <a:off x="9708990" y="1596625"/>
              <a:ext cx="1721652" cy="1721651"/>
            </a:xfrm>
            <a:custGeom>
              <a:avLst/>
              <a:gdLst>
                <a:gd name="connsiteX0" fmla="*/ 860826 w 1721652"/>
                <a:gd name="connsiteY0" fmla="*/ 0 h 1721651"/>
                <a:gd name="connsiteX1" fmla="*/ 942094 w 1721652"/>
                <a:gd name="connsiteY1" fmla="*/ 33662 h 1721651"/>
                <a:gd name="connsiteX2" fmla="*/ 1687989 w 1721652"/>
                <a:gd name="connsiteY2" fmla="*/ 779557 h 1721651"/>
                <a:gd name="connsiteX3" fmla="*/ 1687989 w 1721652"/>
                <a:gd name="connsiteY3" fmla="*/ 942094 h 1721651"/>
                <a:gd name="connsiteX4" fmla="*/ 942094 w 1721652"/>
                <a:gd name="connsiteY4" fmla="*/ 1687988 h 1721651"/>
                <a:gd name="connsiteX5" fmla="*/ 779558 w 1721652"/>
                <a:gd name="connsiteY5" fmla="*/ 1687988 h 1721651"/>
                <a:gd name="connsiteX6" fmla="*/ 33663 w 1721652"/>
                <a:gd name="connsiteY6" fmla="*/ 942094 h 1721651"/>
                <a:gd name="connsiteX7" fmla="*/ 33663 w 1721652"/>
                <a:gd name="connsiteY7" fmla="*/ 779557 h 1721651"/>
                <a:gd name="connsiteX8" fmla="*/ 779558 w 1721652"/>
                <a:gd name="connsiteY8" fmla="*/ 33662 h 1721651"/>
                <a:gd name="connsiteX9" fmla="*/ 860826 w 1721652"/>
                <a:gd name="connsiteY9" fmla="*/ 0 h 17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1">
                  <a:moveTo>
                    <a:pt x="860826" y="0"/>
                  </a:moveTo>
                  <a:cubicBezTo>
                    <a:pt x="890239" y="0"/>
                    <a:pt x="919653" y="11220"/>
                    <a:pt x="942094" y="33662"/>
                  </a:cubicBezTo>
                  <a:lnTo>
                    <a:pt x="1687989" y="779557"/>
                  </a:lnTo>
                  <a:cubicBezTo>
                    <a:pt x="1732873" y="824440"/>
                    <a:pt x="1732873" y="897210"/>
                    <a:pt x="1687989" y="942094"/>
                  </a:cubicBezTo>
                  <a:lnTo>
                    <a:pt x="942094" y="1687988"/>
                  </a:lnTo>
                  <a:cubicBezTo>
                    <a:pt x="897211" y="1732872"/>
                    <a:pt x="824441" y="1732872"/>
                    <a:pt x="779558" y="1687988"/>
                  </a:cubicBezTo>
                  <a:lnTo>
                    <a:pt x="33663" y="942094"/>
                  </a:lnTo>
                  <a:cubicBezTo>
                    <a:pt x="-11221" y="897210"/>
                    <a:pt x="-11221" y="824440"/>
                    <a:pt x="33663" y="779557"/>
                  </a:cubicBezTo>
                  <a:lnTo>
                    <a:pt x="779558" y="33662"/>
                  </a:lnTo>
                  <a:cubicBezTo>
                    <a:pt x="801999" y="11220"/>
                    <a:pt x="831413" y="0"/>
                    <a:pt x="860826" y="0"/>
                  </a:cubicBezTo>
                  <a:close/>
                </a:path>
              </a:pathLst>
            </a:custGeom>
            <a:grpFill/>
          </p:spPr>
        </p:pic>
      </p:grpSp>
      <p:grpSp>
        <p:nvGrpSpPr>
          <p:cNvPr id="18" name="组合 17"/>
          <p:cNvGrpSpPr/>
          <p:nvPr/>
        </p:nvGrpSpPr>
        <p:grpSpPr>
          <a:xfrm>
            <a:off x="5046107" y="1568942"/>
            <a:ext cx="1291239" cy="1291239"/>
            <a:chOff x="6728142" y="1596623"/>
            <a:chExt cx="1721652" cy="1721652"/>
          </a:xfrm>
          <a:solidFill>
            <a:srgbClr val="3C3C3C"/>
          </a:solidFill>
        </p:grpSpPr>
        <p:sp>
          <p:nvSpPr>
            <p:cNvPr id="19" name="矩形: 圆角 18"/>
            <p:cNvSpPr/>
            <p:nvPr/>
          </p:nvSpPr>
          <p:spPr>
            <a:xfrm rot="2700000">
              <a:off x="6887107"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0" name="图片 19"/>
            <p:cNvPicPr>
              <a:picLocks noChangeAspect="1"/>
            </p:cNvPicPr>
            <p:nvPr/>
          </p:nvPicPr>
          <p:blipFill>
            <a:blip r:embed="rId2" cstate="email"/>
            <a:srcRect/>
            <a:stretch>
              <a:fillRect/>
            </a:stretch>
          </p:blipFill>
          <p:spPr>
            <a:xfrm>
              <a:off x="6728142" y="1596623"/>
              <a:ext cx="1721652" cy="1721652"/>
            </a:xfrm>
            <a:custGeom>
              <a:avLst/>
              <a:gdLst>
                <a:gd name="connsiteX0" fmla="*/ 860826 w 1721652"/>
                <a:gd name="connsiteY0" fmla="*/ 1 h 1721652"/>
                <a:gd name="connsiteX1" fmla="*/ 942095 w 1721652"/>
                <a:gd name="connsiteY1" fmla="*/ 33663 h 1721652"/>
                <a:gd name="connsiteX2" fmla="*/ 1687989 w 1721652"/>
                <a:gd name="connsiteY2" fmla="*/ 779558 h 1721652"/>
                <a:gd name="connsiteX3" fmla="*/ 1687989 w 1721652"/>
                <a:gd name="connsiteY3" fmla="*/ 942095 h 1721652"/>
                <a:gd name="connsiteX4" fmla="*/ 942095 w 1721652"/>
                <a:gd name="connsiteY4" fmla="*/ 1687989 h 1721652"/>
                <a:gd name="connsiteX5" fmla="*/ 779558 w 1721652"/>
                <a:gd name="connsiteY5" fmla="*/ 1687989 h 1721652"/>
                <a:gd name="connsiteX6" fmla="*/ 33663 w 1721652"/>
                <a:gd name="connsiteY6" fmla="*/ 942095 h 1721652"/>
                <a:gd name="connsiteX7" fmla="*/ 33663 w 1721652"/>
                <a:gd name="connsiteY7" fmla="*/ 779558 h 1721652"/>
                <a:gd name="connsiteX8" fmla="*/ 779558 w 1721652"/>
                <a:gd name="connsiteY8" fmla="*/ 33663 h 1721652"/>
                <a:gd name="connsiteX9" fmla="*/ 860826 w 1721652"/>
                <a:gd name="connsiteY9" fmla="*/ 1 h 17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2">
                  <a:moveTo>
                    <a:pt x="860826" y="1"/>
                  </a:moveTo>
                  <a:cubicBezTo>
                    <a:pt x="890240"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2000" y="11221"/>
                    <a:pt x="831413" y="0"/>
                    <a:pt x="860826" y="1"/>
                  </a:cubicBezTo>
                  <a:close/>
                </a:path>
              </a:pathLst>
            </a:custGeom>
            <a:grpFill/>
          </p:spPr>
        </p:pic>
      </p:grpSp>
      <p:grpSp>
        <p:nvGrpSpPr>
          <p:cNvPr id="21" name="组合 20"/>
          <p:cNvGrpSpPr/>
          <p:nvPr/>
        </p:nvGrpSpPr>
        <p:grpSpPr>
          <a:xfrm>
            <a:off x="2810471" y="1568944"/>
            <a:ext cx="1291239" cy="1291238"/>
            <a:chOff x="3747294" y="1596625"/>
            <a:chExt cx="1721652" cy="1721651"/>
          </a:xfrm>
          <a:solidFill>
            <a:srgbClr val="3C3C3C"/>
          </a:solidFill>
        </p:grpSpPr>
        <p:sp>
          <p:nvSpPr>
            <p:cNvPr id="22" name="矩形: 圆角 15"/>
            <p:cNvSpPr/>
            <p:nvPr/>
          </p:nvSpPr>
          <p:spPr>
            <a:xfrm rot="2700000">
              <a:off x="3906259"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3" name="图片 22"/>
            <p:cNvPicPr>
              <a:picLocks noChangeAspect="1"/>
            </p:cNvPicPr>
            <p:nvPr/>
          </p:nvPicPr>
          <p:blipFill>
            <a:blip r:embed="rId3" cstate="email"/>
            <a:srcRect/>
            <a:stretch>
              <a:fillRect/>
            </a:stretch>
          </p:blipFill>
          <p:spPr>
            <a:xfrm>
              <a:off x="3747294" y="1596625"/>
              <a:ext cx="1721652" cy="1721651"/>
            </a:xfrm>
            <a:custGeom>
              <a:avLst/>
              <a:gdLst>
                <a:gd name="connsiteX0" fmla="*/ 860826 w 1721652"/>
                <a:gd name="connsiteY0" fmla="*/ 0 h 1721651"/>
                <a:gd name="connsiteX1" fmla="*/ 942095 w 1721652"/>
                <a:gd name="connsiteY1" fmla="*/ 33662 h 1721651"/>
                <a:gd name="connsiteX2" fmla="*/ 1687989 w 1721652"/>
                <a:gd name="connsiteY2" fmla="*/ 779557 h 1721651"/>
                <a:gd name="connsiteX3" fmla="*/ 1687989 w 1721652"/>
                <a:gd name="connsiteY3" fmla="*/ 942094 h 1721651"/>
                <a:gd name="connsiteX4" fmla="*/ 942095 w 1721652"/>
                <a:gd name="connsiteY4" fmla="*/ 1687988 h 1721651"/>
                <a:gd name="connsiteX5" fmla="*/ 779558 w 1721652"/>
                <a:gd name="connsiteY5" fmla="*/ 1687988 h 1721651"/>
                <a:gd name="connsiteX6" fmla="*/ 33663 w 1721652"/>
                <a:gd name="connsiteY6" fmla="*/ 942094 h 1721651"/>
                <a:gd name="connsiteX7" fmla="*/ 33663 w 1721652"/>
                <a:gd name="connsiteY7" fmla="*/ 779557 h 1721651"/>
                <a:gd name="connsiteX8" fmla="*/ 779558 w 1721652"/>
                <a:gd name="connsiteY8" fmla="*/ 33662 h 1721651"/>
                <a:gd name="connsiteX9" fmla="*/ 860826 w 1721652"/>
                <a:gd name="connsiteY9" fmla="*/ 0 h 17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1">
                  <a:moveTo>
                    <a:pt x="860826" y="0"/>
                  </a:moveTo>
                  <a:cubicBezTo>
                    <a:pt x="890240" y="0"/>
                    <a:pt x="919653" y="11220"/>
                    <a:pt x="942095" y="33662"/>
                  </a:cubicBezTo>
                  <a:lnTo>
                    <a:pt x="1687989" y="779557"/>
                  </a:lnTo>
                  <a:cubicBezTo>
                    <a:pt x="1732873" y="824440"/>
                    <a:pt x="1732873" y="897210"/>
                    <a:pt x="1687989" y="942094"/>
                  </a:cubicBezTo>
                  <a:lnTo>
                    <a:pt x="942095" y="1687988"/>
                  </a:lnTo>
                  <a:cubicBezTo>
                    <a:pt x="897211" y="1732872"/>
                    <a:pt x="824441" y="1732872"/>
                    <a:pt x="779558" y="1687988"/>
                  </a:cubicBezTo>
                  <a:lnTo>
                    <a:pt x="33663" y="942094"/>
                  </a:lnTo>
                  <a:cubicBezTo>
                    <a:pt x="-11220" y="897210"/>
                    <a:pt x="-11220" y="824440"/>
                    <a:pt x="33663" y="779557"/>
                  </a:cubicBezTo>
                  <a:lnTo>
                    <a:pt x="779558" y="33662"/>
                  </a:lnTo>
                  <a:cubicBezTo>
                    <a:pt x="802000" y="11220"/>
                    <a:pt x="831413" y="0"/>
                    <a:pt x="860826" y="0"/>
                  </a:cubicBezTo>
                  <a:close/>
                </a:path>
              </a:pathLst>
            </a:custGeom>
            <a:grpFill/>
          </p:spPr>
        </p:pic>
      </p:grpSp>
      <p:grpSp>
        <p:nvGrpSpPr>
          <p:cNvPr id="24" name="组合 23"/>
          <p:cNvGrpSpPr/>
          <p:nvPr/>
        </p:nvGrpSpPr>
        <p:grpSpPr>
          <a:xfrm>
            <a:off x="574835" y="1568942"/>
            <a:ext cx="1291239" cy="1291239"/>
            <a:chOff x="766446" y="1596623"/>
            <a:chExt cx="1721652" cy="1721652"/>
          </a:xfrm>
          <a:solidFill>
            <a:srgbClr val="3C3C3C"/>
          </a:solidFill>
        </p:grpSpPr>
        <p:sp>
          <p:nvSpPr>
            <p:cNvPr id="25" name="矩形: 圆角 7"/>
            <p:cNvSpPr/>
            <p:nvPr/>
          </p:nvSpPr>
          <p:spPr>
            <a:xfrm rot="2700000">
              <a:off x="925411"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6" name="图片 25"/>
            <p:cNvPicPr>
              <a:picLocks noChangeAspect="1"/>
            </p:cNvPicPr>
            <p:nvPr/>
          </p:nvPicPr>
          <p:blipFill>
            <a:blip r:embed="rId4" cstate="email"/>
            <a:srcRect/>
            <a:stretch>
              <a:fillRect/>
            </a:stretch>
          </p:blipFill>
          <p:spPr>
            <a:xfrm>
              <a:off x="766446" y="1596623"/>
              <a:ext cx="1721652" cy="1721652"/>
            </a:xfrm>
            <a:custGeom>
              <a:avLst/>
              <a:gdLst>
                <a:gd name="connsiteX0" fmla="*/ 860826 w 1721652"/>
                <a:gd name="connsiteY0" fmla="*/ 0 h 1721652"/>
                <a:gd name="connsiteX1" fmla="*/ 942095 w 1721652"/>
                <a:gd name="connsiteY1" fmla="*/ 33663 h 1721652"/>
                <a:gd name="connsiteX2" fmla="*/ 1687989 w 1721652"/>
                <a:gd name="connsiteY2" fmla="*/ 779558 h 1721652"/>
                <a:gd name="connsiteX3" fmla="*/ 1687989 w 1721652"/>
                <a:gd name="connsiteY3" fmla="*/ 942095 h 1721652"/>
                <a:gd name="connsiteX4" fmla="*/ 942095 w 1721652"/>
                <a:gd name="connsiteY4" fmla="*/ 1687989 h 1721652"/>
                <a:gd name="connsiteX5" fmla="*/ 779558 w 1721652"/>
                <a:gd name="connsiteY5" fmla="*/ 1687989 h 1721652"/>
                <a:gd name="connsiteX6" fmla="*/ 33663 w 1721652"/>
                <a:gd name="connsiteY6" fmla="*/ 942095 h 1721652"/>
                <a:gd name="connsiteX7" fmla="*/ 33663 w 1721652"/>
                <a:gd name="connsiteY7" fmla="*/ 779558 h 1721652"/>
                <a:gd name="connsiteX8" fmla="*/ 779558 w 1721652"/>
                <a:gd name="connsiteY8" fmla="*/ 33663 h 1721652"/>
                <a:gd name="connsiteX9" fmla="*/ 860826 w 1721652"/>
                <a:gd name="connsiteY9" fmla="*/ 0 h 17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2">
                  <a:moveTo>
                    <a:pt x="860826" y="0"/>
                  </a:moveTo>
                  <a:cubicBezTo>
                    <a:pt x="890239"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1999" y="11221"/>
                    <a:pt x="831413" y="0"/>
                    <a:pt x="860826" y="0"/>
                  </a:cubicBezTo>
                  <a:close/>
                </a:path>
              </a:pathLst>
            </a:custGeom>
            <a:grpFill/>
          </p:spPr>
        </p:pic>
      </p:grpSp>
      <p:sp>
        <p:nvSpPr>
          <p:cNvPr id="35" name="文本框 34"/>
          <p:cNvSpPr txBox="1"/>
          <p:nvPr/>
        </p:nvSpPr>
        <p:spPr>
          <a:xfrm>
            <a:off x="1708998" y="267494"/>
            <a:ext cx="1234943" cy="397477"/>
          </a:xfrm>
          <a:prstGeom prst="rect">
            <a:avLst/>
          </a:prstGeom>
          <a:noFill/>
        </p:spPr>
        <p:txBody>
          <a:bodyPr wrap="none" lIns="68575" tIns="34288" rIns="68575" bIns="34288" rtlCol="0">
            <a:spAutoFit/>
          </a:bodyPr>
          <a:lstStyle/>
          <a:p>
            <a:pPr defTabSz="685800"/>
            <a:r>
              <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rPr>
              <a:t>工作内容</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6" name="TextBox 24"/>
          <p:cNvSpPr txBox="1"/>
          <p:nvPr/>
        </p:nvSpPr>
        <p:spPr>
          <a:xfrm>
            <a:off x="410299" y="3006608"/>
            <a:ext cx="1588948" cy="722698"/>
          </a:xfrm>
          <a:prstGeom prst="rect">
            <a:avLst/>
          </a:prstGeom>
          <a:noFill/>
        </p:spPr>
        <p:txBody>
          <a:bodyPr wrap="square" rtlCol="0">
            <a:spAutoFit/>
          </a:bodyPr>
          <a:lstStyle/>
          <a:p>
            <a:pPr algn="just">
              <a:lnSpc>
                <a:spcPct val="120000"/>
              </a:lnSpc>
            </a:pPr>
            <a:r>
              <a:rPr lang="en-US" altLang="zh-CN"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任高一九班实习数学老师和班主任，针对班级学生情况，</a:t>
            </a:r>
            <a:endPar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24"/>
          <p:cNvSpPr txBox="1"/>
          <p:nvPr/>
        </p:nvSpPr>
        <p:spPr>
          <a:xfrm>
            <a:off x="2585120" y="3006608"/>
            <a:ext cx="1432549" cy="722698"/>
          </a:xfrm>
          <a:prstGeom prst="rect">
            <a:avLst/>
          </a:prstGeom>
          <a:noFill/>
        </p:spPr>
        <p:txBody>
          <a:bodyPr wrap="square" rtlCol="0">
            <a:spAutoFit/>
          </a:bodyPr>
          <a:lstStyle/>
          <a:p>
            <a:pPr algn="just">
              <a:lnSpc>
                <a:spcPct val="120000"/>
              </a:lnSpc>
            </a:pPr>
            <a:r>
              <a:rPr lang="en-US" altLang="zh-CN"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因材施教，为学生提供高质量教学服务；</a:t>
            </a:r>
            <a:endPar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4"/>
          <p:cNvSpPr txBox="1"/>
          <p:nvPr/>
        </p:nvSpPr>
        <p:spPr>
          <a:xfrm>
            <a:off x="4603542" y="3006608"/>
            <a:ext cx="1909955" cy="932819"/>
          </a:xfrm>
          <a:prstGeom prst="rect">
            <a:avLst/>
          </a:prstGeom>
          <a:noFill/>
        </p:spPr>
        <p:txBody>
          <a:bodyPr wrap="square" rtlCol="0">
            <a:spAutoFit/>
          </a:bodyPr>
          <a:lstStyle/>
          <a:p>
            <a:pPr algn="just">
              <a:lnSpc>
                <a:spcPct val="120000"/>
              </a:lnSpc>
            </a:pPr>
            <a:r>
              <a:rPr lang="en-US" altLang="zh-CN"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在授课期间定时组织阶段性检测，并撰写学生培养方案和课堂反馈，以检验学生每阶段的学习成果；</a:t>
            </a:r>
            <a:endPar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24"/>
          <p:cNvSpPr txBox="1"/>
          <p:nvPr/>
        </p:nvSpPr>
        <p:spPr>
          <a:xfrm>
            <a:off x="7099371" y="3006608"/>
            <a:ext cx="1625529" cy="932819"/>
          </a:xfrm>
          <a:prstGeom prst="rect">
            <a:avLst/>
          </a:prstGeom>
          <a:noFill/>
        </p:spPr>
        <p:txBody>
          <a:bodyPr wrap="square" rtlCol="0">
            <a:spAutoFit/>
          </a:bodyPr>
          <a:lstStyle/>
          <a:p>
            <a:pPr algn="just">
              <a:lnSpc>
                <a:spcPct val="120000"/>
              </a:lnSpc>
            </a:pPr>
            <a:r>
              <a:rPr lang="en-US" altLang="zh-CN"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关爱学生身心健康成长，帮助学生树立健康积极的学习心态和良好的生活习惯；</a:t>
            </a:r>
            <a:endPar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ppt_y</p:attrName>
                                        </p:attrNameLst>
                                      </p:cBhvr>
                                      <p:tavLst>
                                        <p:tav tm="0">
                                          <p:val>
                                            <p:strVal val="#ppt_y-#ppt_h*1.125000"/>
                                          </p:val>
                                        </p:tav>
                                        <p:tav tm="100000">
                                          <p:val>
                                            <p:strVal val="#ppt_y"/>
                                          </p:val>
                                        </p:tav>
                                      </p:tavLst>
                                    </p:anim>
                                    <p:animEffect transition="in" filter="wipe(down)">
                                      <p:cBhvr>
                                        <p:cTn id="16" dur="500"/>
                                        <p:tgtEl>
                                          <p:spTgt spid="38"/>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down)">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96596" y="2511143"/>
            <a:ext cx="1149617" cy="1149617"/>
            <a:chOff x="5184292" y="3158835"/>
            <a:chExt cx="1823416" cy="1823416"/>
          </a:xfrm>
        </p:grpSpPr>
        <p:grpSp>
          <p:nvGrpSpPr>
            <p:cNvPr id="16" name="组合 15"/>
            <p:cNvGrpSpPr/>
            <p:nvPr/>
          </p:nvGrpSpPr>
          <p:grpSpPr>
            <a:xfrm>
              <a:off x="5184292" y="3158835"/>
              <a:ext cx="1823416" cy="1823416"/>
              <a:chOff x="4489450" y="2618448"/>
              <a:chExt cx="2209800" cy="2209800"/>
            </a:xfrm>
          </p:grpSpPr>
          <p:sp>
            <p:nvSpPr>
              <p:cNvPr id="18" name="椭圆 17"/>
              <p:cNvSpPr/>
              <p:nvPr/>
            </p:nvSpPr>
            <p:spPr>
              <a:xfrm>
                <a:off x="4489450" y="2618448"/>
                <a:ext cx="2209800" cy="2209800"/>
              </a:xfrm>
              <a:prstGeom prst="ellipse">
                <a:avLst/>
              </a:prstGeom>
              <a:solidFill>
                <a:schemeClr val="bg2">
                  <a:lumMod val="75000"/>
                </a:schemeClr>
              </a:solidFill>
              <a:ln w="15875" cap="rnd" cmpd="sng" algn="ctr">
                <a:noFill/>
                <a:prstDash val="sysDot"/>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19" name="椭圆 18"/>
              <p:cNvSpPr/>
              <p:nvPr/>
            </p:nvSpPr>
            <p:spPr>
              <a:xfrm>
                <a:off x="4701442" y="2830442"/>
                <a:ext cx="1785819" cy="1785816"/>
              </a:xfrm>
              <a:prstGeom prst="ellipse">
                <a:avLst/>
              </a:prstGeom>
              <a:solidFill>
                <a:srgbClr val="3C3C3C"/>
              </a:solidFill>
              <a:ln w="44450" cap="flat" cmpd="sng" algn="ctr">
                <a:solidFill>
                  <a:schemeClr val="bg1">
                    <a:lumMod val="95000"/>
                    <a:alpha val="81000"/>
                  </a:schemeClr>
                </a:solid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sp>
          <p:nvSpPr>
            <p:cNvPr id="17" name="Freeform 61"/>
            <p:cNvSpPr>
              <a:spLocks noEditPoints="1"/>
            </p:cNvSpPr>
            <p:nvPr/>
          </p:nvSpPr>
          <p:spPr bwMode="auto">
            <a:xfrm>
              <a:off x="5934869" y="390941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68571" tIns="34286" rIns="68571" bIns="34286" numCol="1" anchor="t" anchorCtr="0" compatLnSpc="1"/>
            <a:lstStyle/>
            <a:p>
              <a:pPr defTabSz="685800">
                <a:defRPr/>
              </a:pPr>
              <a:endParaRPr lang="zh-CN" altLang="en-US" sz="2100" kern="0">
                <a:solidFill>
                  <a:schemeClr val="bg1"/>
                </a:solidFill>
                <a:latin typeface="Calibri" panose="020F0502020204030204"/>
              </a:endParaRPr>
            </a:p>
          </p:txBody>
        </p:sp>
      </p:grpSp>
      <p:grpSp>
        <p:nvGrpSpPr>
          <p:cNvPr id="20" name="组合 19"/>
          <p:cNvGrpSpPr/>
          <p:nvPr/>
        </p:nvGrpSpPr>
        <p:grpSpPr>
          <a:xfrm>
            <a:off x="4268349" y="1564801"/>
            <a:ext cx="607817" cy="875737"/>
            <a:chOff x="6062786" y="3264486"/>
            <a:chExt cx="367323" cy="529237"/>
          </a:xfrm>
          <a:solidFill>
            <a:srgbClr val="959596">
              <a:lumMod val="20000"/>
              <a:lumOff val="80000"/>
              <a:alpha val="13000"/>
            </a:srgbClr>
          </a:solidFill>
        </p:grpSpPr>
        <p:sp>
          <p:nvSpPr>
            <p:cNvPr id="21" name="矩形 20"/>
            <p:cNvSpPr/>
            <p:nvPr/>
          </p:nvSpPr>
          <p:spPr>
            <a:xfrm rot="16200000" flipH="1">
              <a:off x="6074595" y="3301445"/>
              <a:ext cx="341610" cy="267692"/>
            </a:xfrm>
            <a:prstGeom prst="rect">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22" name="直角三角形 21"/>
            <p:cNvSpPr/>
            <p:nvPr/>
          </p:nvSpPr>
          <p:spPr>
            <a:xfrm rot="2700000" flipH="1">
              <a:off x="6062786" y="3426400"/>
              <a:ext cx="367323" cy="367323"/>
            </a:xfrm>
            <a:prstGeom prst="rtTriangle">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grpSp>
        <p:nvGrpSpPr>
          <p:cNvPr id="23" name="组合 22"/>
          <p:cNvGrpSpPr/>
          <p:nvPr/>
        </p:nvGrpSpPr>
        <p:grpSpPr>
          <a:xfrm>
            <a:off x="2263029" y="1557872"/>
            <a:ext cx="2444640" cy="749449"/>
            <a:chOff x="3017765" y="1930637"/>
            <a:chExt cx="3259944" cy="999396"/>
          </a:xfrm>
          <a:solidFill>
            <a:srgbClr val="3C3C3C"/>
          </a:solidFill>
        </p:grpSpPr>
        <p:grpSp>
          <p:nvGrpSpPr>
            <p:cNvPr id="24" name="组合 23"/>
            <p:cNvGrpSpPr/>
            <p:nvPr/>
          </p:nvGrpSpPr>
          <p:grpSpPr>
            <a:xfrm flipH="1">
              <a:off x="3017765" y="1930637"/>
              <a:ext cx="3216812" cy="999396"/>
              <a:chOff x="7693025" y="1655367"/>
              <a:chExt cx="2943231" cy="914401"/>
            </a:xfrm>
            <a:grpFill/>
          </p:grpSpPr>
          <p:sp>
            <p:nvSpPr>
              <p:cNvPr id="26" name="空心弧 25"/>
              <p:cNvSpPr/>
              <p:nvPr/>
            </p:nvSpPr>
            <p:spPr>
              <a:xfrm>
                <a:off x="7693025" y="1655368"/>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27" name="矩形 26"/>
              <p:cNvSpPr/>
              <p:nvPr/>
            </p:nvSpPr>
            <p:spPr>
              <a:xfrm>
                <a:off x="8140272" y="1655367"/>
                <a:ext cx="2495984" cy="252000"/>
              </a:xfrm>
              <a:prstGeom prst="rect">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28" name="矩形 27"/>
              <p:cNvSpPr/>
              <p:nvPr/>
            </p:nvSpPr>
            <p:spPr>
              <a:xfrm rot="5400000">
                <a:off x="7662747" y="2140082"/>
                <a:ext cx="312557" cy="252000"/>
              </a:xfrm>
              <a:prstGeom prst="rect">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sp>
          <p:nvSpPr>
            <p:cNvPr id="25" name="直角三角形 24"/>
            <p:cNvSpPr/>
            <p:nvPr/>
          </p:nvSpPr>
          <p:spPr>
            <a:xfrm rot="2700000" flipH="1">
              <a:off x="5910386" y="2521845"/>
              <a:ext cx="367323" cy="367323"/>
            </a:xfrm>
            <a:prstGeom prst="rtTriangle">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grpSp>
        <p:nvGrpSpPr>
          <p:cNvPr id="32" name="组合 31"/>
          <p:cNvGrpSpPr/>
          <p:nvPr/>
        </p:nvGrpSpPr>
        <p:grpSpPr>
          <a:xfrm>
            <a:off x="1838847" y="1233650"/>
            <a:ext cx="854985" cy="854985"/>
            <a:chOff x="4489450" y="2618448"/>
            <a:chExt cx="2209800" cy="2209800"/>
          </a:xfrm>
        </p:grpSpPr>
        <p:sp>
          <p:nvSpPr>
            <p:cNvPr id="33" name="椭圆 32"/>
            <p:cNvSpPr/>
            <p:nvPr/>
          </p:nvSpPr>
          <p:spPr>
            <a:xfrm>
              <a:off x="4489450" y="2618448"/>
              <a:ext cx="2209800" cy="2209800"/>
            </a:xfrm>
            <a:prstGeom prst="ellipse">
              <a:avLst/>
            </a:prstGeom>
            <a:solidFill>
              <a:schemeClr val="bg2">
                <a:lumMod val="90000"/>
              </a:schemeClr>
            </a:solidFill>
            <a:ln w="15875" cap="rnd" cmpd="sng" algn="ctr">
              <a:noFill/>
              <a:prstDash val="sysDot"/>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34" name="椭圆 33"/>
            <p:cNvSpPr/>
            <p:nvPr/>
          </p:nvSpPr>
          <p:spPr>
            <a:xfrm>
              <a:off x="4701442" y="2830441"/>
              <a:ext cx="1785818" cy="1785816"/>
            </a:xfrm>
            <a:prstGeom prst="ellipse">
              <a:avLst/>
            </a:prstGeom>
            <a:solidFill>
              <a:srgbClr val="3C3C3C"/>
            </a:solidFill>
            <a:ln w="44450" cap="flat" cmpd="sng" algn="ctr">
              <a:solidFill>
                <a:schemeClr val="bg1">
                  <a:lumMod val="95000"/>
                  <a:alpha val="40000"/>
                </a:schemeClr>
              </a:solid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grpSp>
        <p:nvGrpSpPr>
          <p:cNvPr id="35" name="组合 34"/>
          <p:cNvGrpSpPr/>
          <p:nvPr/>
        </p:nvGrpSpPr>
        <p:grpSpPr>
          <a:xfrm>
            <a:off x="4464589" y="1572938"/>
            <a:ext cx="2447569" cy="749449"/>
            <a:chOff x="5910386" y="2682792"/>
            <a:chExt cx="3263850" cy="999396"/>
          </a:xfrm>
          <a:solidFill>
            <a:srgbClr val="3C3C3C"/>
          </a:solidFill>
        </p:grpSpPr>
        <p:grpSp>
          <p:nvGrpSpPr>
            <p:cNvPr id="36" name="组合 35"/>
            <p:cNvGrpSpPr/>
            <p:nvPr/>
          </p:nvGrpSpPr>
          <p:grpSpPr>
            <a:xfrm>
              <a:off x="5957424" y="2682792"/>
              <a:ext cx="3216812" cy="999396"/>
              <a:chOff x="7693025" y="1655367"/>
              <a:chExt cx="2943231" cy="914401"/>
            </a:xfrm>
            <a:grpFill/>
          </p:grpSpPr>
          <p:sp>
            <p:nvSpPr>
              <p:cNvPr id="38" name="空心弧 37"/>
              <p:cNvSpPr/>
              <p:nvPr/>
            </p:nvSpPr>
            <p:spPr>
              <a:xfrm>
                <a:off x="7693025" y="1655368"/>
                <a:ext cx="914400" cy="914400"/>
              </a:xfrm>
              <a:prstGeom prst="blockArc">
                <a:avLst>
                  <a:gd name="adj1" fmla="val 10800000"/>
                  <a:gd name="adj2" fmla="val 16215187"/>
                  <a:gd name="adj3" fmla="val 27530"/>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39" name="矩形 38"/>
              <p:cNvSpPr/>
              <p:nvPr/>
            </p:nvSpPr>
            <p:spPr>
              <a:xfrm>
                <a:off x="8140272" y="1655367"/>
                <a:ext cx="2495984" cy="252000"/>
              </a:xfrm>
              <a:prstGeom prst="rect">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40" name="矩形 39"/>
              <p:cNvSpPr/>
              <p:nvPr/>
            </p:nvSpPr>
            <p:spPr>
              <a:xfrm rot="5400000">
                <a:off x="7662747" y="2140082"/>
                <a:ext cx="312557" cy="252000"/>
              </a:xfrm>
              <a:prstGeom prst="rect">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sp>
          <p:nvSpPr>
            <p:cNvPr id="37" name="直角三角形 36"/>
            <p:cNvSpPr/>
            <p:nvPr/>
          </p:nvSpPr>
          <p:spPr>
            <a:xfrm rot="2700000" flipH="1">
              <a:off x="5910386" y="3274000"/>
              <a:ext cx="367323" cy="367323"/>
            </a:xfrm>
            <a:prstGeom prst="rtTriangle">
              <a:avLst/>
            </a:prstGeom>
            <a:grpFill/>
            <a:ln w="12700" cap="flat" cmpd="sng" algn="ctr">
              <a:no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grpSp>
        <p:nvGrpSpPr>
          <p:cNvPr id="41" name="组合 40"/>
          <p:cNvGrpSpPr/>
          <p:nvPr/>
        </p:nvGrpSpPr>
        <p:grpSpPr>
          <a:xfrm>
            <a:off x="6448977" y="1233650"/>
            <a:ext cx="854985" cy="854985"/>
            <a:chOff x="4489450" y="2618448"/>
            <a:chExt cx="2209800" cy="2209800"/>
          </a:xfrm>
        </p:grpSpPr>
        <p:sp>
          <p:nvSpPr>
            <p:cNvPr id="42" name="椭圆 41"/>
            <p:cNvSpPr/>
            <p:nvPr/>
          </p:nvSpPr>
          <p:spPr>
            <a:xfrm>
              <a:off x="4489450" y="2618448"/>
              <a:ext cx="2209800" cy="2209800"/>
            </a:xfrm>
            <a:prstGeom prst="ellipse">
              <a:avLst/>
            </a:prstGeom>
            <a:solidFill>
              <a:schemeClr val="bg2">
                <a:lumMod val="90000"/>
              </a:schemeClr>
            </a:solidFill>
            <a:ln w="15875" cap="rnd" cmpd="sng" algn="ctr">
              <a:noFill/>
              <a:prstDash val="sysDot"/>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sp>
          <p:nvSpPr>
            <p:cNvPr id="43" name="椭圆 42"/>
            <p:cNvSpPr/>
            <p:nvPr/>
          </p:nvSpPr>
          <p:spPr>
            <a:xfrm>
              <a:off x="4701442" y="2830441"/>
              <a:ext cx="1785818" cy="1785816"/>
            </a:xfrm>
            <a:prstGeom prst="ellipse">
              <a:avLst/>
            </a:prstGeom>
            <a:solidFill>
              <a:srgbClr val="3C3C3C"/>
            </a:solidFill>
            <a:ln w="44450" cap="flat" cmpd="sng" algn="ctr">
              <a:solidFill>
                <a:schemeClr val="bg2">
                  <a:lumMod val="75000"/>
                </a:schemeClr>
              </a:solidFill>
              <a:prstDash val="solid"/>
              <a:miter lim="800000"/>
            </a:ln>
            <a:effectLst/>
          </p:spPr>
          <p:txBody>
            <a:bodyPr rtlCol="0" anchor="ctr"/>
            <a:lstStyle/>
            <a:p>
              <a:pPr algn="ctr" defTabSz="685800">
                <a:defRPr/>
              </a:pPr>
              <a:endParaRPr lang="zh-CN" altLang="en-US" sz="2100" kern="0">
                <a:solidFill>
                  <a:schemeClr val="bg1"/>
                </a:solidFill>
                <a:latin typeface="Calibri" panose="020F0502020204030204"/>
              </a:endParaRPr>
            </a:p>
          </p:txBody>
        </p:sp>
      </p:grpSp>
      <p:sp>
        <p:nvSpPr>
          <p:cNvPr id="44" name="Freeform 84"/>
          <p:cNvSpPr>
            <a:spLocks noEditPoints="1"/>
          </p:cNvSpPr>
          <p:nvPr/>
        </p:nvSpPr>
        <p:spPr bwMode="auto">
          <a:xfrm>
            <a:off x="2148066" y="1540310"/>
            <a:ext cx="241666" cy="241666"/>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68571" tIns="34286" rIns="68571" bIns="34286" numCol="1" anchor="t" anchorCtr="0" compatLnSpc="1"/>
          <a:lstStyle/>
          <a:p>
            <a:pPr defTabSz="685800">
              <a:defRPr/>
            </a:pPr>
            <a:endParaRPr lang="zh-CN" altLang="en-US" sz="2100" kern="0">
              <a:solidFill>
                <a:schemeClr val="bg1"/>
              </a:solidFill>
              <a:latin typeface="Calibri" panose="020F0502020204030204"/>
            </a:endParaRPr>
          </a:p>
        </p:txBody>
      </p:sp>
      <p:sp>
        <p:nvSpPr>
          <p:cNvPr id="45" name="Freeform 96"/>
          <p:cNvSpPr>
            <a:spLocks noEditPoints="1"/>
          </p:cNvSpPr>
          <p:nvPr/>
        </p:nvSpPr>
        <p:spPr bwMode="auto">
          <a:xfrm>
            <a:off x="6775702" y="1540310"/>
            <a:ext cx="241666" cy="241666"/>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val="window" lastClr="FFFFFF"/>
          </a:solidFill>
          <a:ln>
            <a:noFill/>
          </a:ln>
        </p:spPr>
        <p:txBody>
          <a:bodyPr vert="horz" wrap="square" lIns="68571" tIns="34286" rIns="68571" bIns="34286" numCol="1" anchor="t" anchorCtr="0" compatLnSpc="1"/>
          <a:lstStyle/>
          <a:p>
            <a:pPr defTabSz="685800">
              <a:defRPr/>
            </a:pPr>
            <a:endParaRPr lang="zh-CN" altLang="en-US" sz="2100" kern="0">
              <a:solidFill>
                <a:schemeClr val="bg1"/>
              </a:solidFill>
              <a:latin typeface="Calibri" panose="020F0502020204030204"/>
            </a:endParaRPr>
          </a:p>
        </p:txBody>
      </p:sp>
      <p:sp>
        <p:nvSpPr>
          <p:cNvPr id="46" name="文本框 45"/>
          <p:cNvSpPr txBox="1"/>
          <p:nvPr/>
        </p:nvSpPr>
        <p:spPr>
          <a:xfrm>
            <a:off x="1661373" y="267494"/>
            <a:ext cx="1234943" cy="397477"/>
          </a:xfrm>
          <a:prstGeom prst="rect">
            <a:avLst/>
          </a:prstGeom>
          <a:noFill/>
        </p:spPr>
        <p:txBody>
          <a:bodyPr wrap="none" lIns="68575" tIns="34288" rIns="68575" bIns="34288" rtlCol="0">
            <a:spAutoFit/>
          </a:bodyPr>
          <a:lstStyle/>
          <a:p>
            <a:pPr defTabSz="685800"/>
            <a:r>
              <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rPr>
              <a:t>工作内容</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47" name="TextBox 237"/>
          <p:cNvSpPr txBox="1"/>
          <p:nvPr/>
        </p:nvSpPr>
        <p:spPr>
          <a:xfrm>
            <a:off x="3621027" y="3780935"/>
            <a:ext cx="1901946" cy="749300"/>
          </a:xfrm>
          <a:prstGeom prst="rect">
            <a:avLst/>
          </a:prstGeom>
          <a:noFill/>
        </p:spPr>
        <p:txBody>
          <a:bodyPr wrap="square" rtlCol="0" anchor="ctr">
            <a:spAutoFit/>
          </a:bodyPr>
          <a:lstStyle/>
          <a:p>
            <a:pPr algn="ctr"/>
            <a:r>
              <a:rPr lang="en-US" sz="2135" dirty="0">
                <a:solidFill>
                  <a:schemeClr val="accent3"/>
                </a:solidFill>
                <a:latin typeface="Roboto" panose="02000000000000000000" pitchFamily="2" charset="0"/>
                <a:ea typeface="Roboto" panose="02000000000000000000" pitchFamily="2" charset="0"/>
              </a:rPr>
              <a:t>20XX.07</a:t>
            </a:r>
            <a:endParaRPr lang="en-US" sz="2135" dirty="0">
              <a:solidFill>
                <a:schemeClr val="accent3"/>
              </a:solidFill>
              <a:latin typeface="Roboto" panose="02000000000000000000" pitchFamily="2" charset="0"/>
              <a:ea typeface="Roboto" panose="02000000000000000000" pitchFamily="2" charset="0"/>
            </a:endParaRPr>
          </a:p>
          <a:p>
            <a:pPr algn="ctr"/>
            <a:r>
              <a:rPr lang="en-US" sz="2135" dirty="0">
                <a:solidFill>
                  <a:schemeClr val="accent3"/>
                </a:solidFill>
                <a:latin typeface="Roboto" panose="02000000000000000000" pitchFamily="2" charset="0"/>
                <a:ea typeface="Roboto" panose="02000000000000000000" pitchFamily="2" charset="0"/>
              </a:rPr>
              <a:t>20XX.08 </a:t>
            </a:r>
            <a:endParaRPr lang="en-US" sz="2135" dirty="0">
              <a:solidFill>
                <a:schemeClr val="accent3"/>
              </a:solidFill>
              <a:latin typeface="Roboto" panose="02000000000000000000" pitchFamily="2" charset="0"/>
              <a:ea typeface="Roboto" panose="02000000000000000000" pitchFamily="2" charset="0"/>
            </a:endParaRPr>
          </a:p>
        </p:txBody>
      </p:sp>
      <p:sp>
        <p:nvSpPr>
          <p:cNvPr id="48" name="TextBox 32"/>
          <p:cNvSpPr txBox="1"/>
          <p:nvPr/>
        </p:nvSpPr>
        <p:spPr>
          <a:xfrm>
            <a:off x="942575" y="2082998"/>
            <a:ext cx="2627217" cy="526170"/>
          </a:xfrm>
          <a:prstGeom prst="rect">
            <a:avLst/>
          </a:prstGeom>
          <a:noFill/>
        </p:spPr>
        <p:txBody>
          <a:bodyPr wrap="square" rtlCol="0">
            <a:spAutoFit/>
          </a:bodyPr>
          <a:lstStyle/>
          <a:p>
            <a:pPr algn="ctr">
              <a:lnSpc>
                <a:spcPct val="150000"/>
              </a:lnSpc>
            </a:pPr>
            <a:r>
              <a:rPr lang="en-US" altLang="zh-CN" sz="2135"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XX</a:t>
            </a:r>
            <a:r>
              <a:rPr lang="zh-CN" altLang="en-US" sz="2135"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学院 </a:t>
            </a:r>
            <a:endParaRPr lang="zh-CN" altLang="en-US" sz="213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32"/>
          <p:cNvSpPr txBox="1"/>
          <p:nvPr/>
        </p:nvSpPr>
        <p:spPr>
          <a:xfrm>
            <a:off x="5600300" y="2082998"/>
            <a:ext cx="2627217" cy="526170"/>
          </a:xfrm>
          <a:prstGeom prst="rect">
            <a:avLst/>
          </a:prstGeom>
          <a:noFill/>
        </p:spPr>
        <p:txBody>
          <a:bodyPr wrap="square" rtlCol="0">
            <a:spAutoFit/>
          </a:bodyPr>
          <a:lstStyle/>
          <a:p>
            <a:pPr algn="ctr">
              <a:lnSpc>
                <a:spcPct val="150000"/>
              </a:lnSpc>
            </a:pPr>
            <a:r>
              <a:rPr lang="zh-CN" altLang="en-US" sz="213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兼职教师</a:t>
            </a:r>
            <a:endParaRPr lang="zh-CN" altLang="en-US" sz="213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750"/>
                                        <p:tgtEl>
                                          <p:spTgt spid="35"/>
                                        </p:tgtEl>
                                      </p:cBhvr>
                                    </p:animEffect>
                                  </p:childTnLst>
                                </p:cTn>
                              </p:par>
                            </p:childTnLst>
                          </p:cTn>
                        </p:par>
                        <p:par>
                          <p:cTn id="31" fill="hold">
                            <p:stCondLst>
                              <p:cond delay="500"/>
                            </p:stCondLst>
                            <p:childTnLst>
                              <p:par>
                                <p:cTn id="32" presetID="1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down)">
                                      <p:cBhvr>
                                        <p:cTn id="35" dur="500"/>
                                        <p:tgtEl>
                                          <p:spTgt spid="20"/>
                                        </p:tgtEl>
                                      </p:cBhvr>
                                    </p:animEffect>
                                  </p:childTnLst>
                                </p:cTn>
                              </p:par>
                              <p:par>
                                <p:cTn id="36" presetID="37"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900" decel="100000" fill="hold"/>
                                        <p:tgtEl>
                                          <p:spTgt spid="1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2878984"/>
            <a:ext cx="9144000" cy="1485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6" name="矩形 25"/>
          <p:cNvSpPr/>
          <p:nvPr/>
        </p:nvSpPr>
        <p:spPr>
          <a:xfrm>
            <a:off x="1829159" y="1342814"/>
            <a:ext cx="1827364" cy="148581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30" name="矩形 29"/>
          <p:cNvSpPr/>
          <p:nvPr/>
        </p:nvSpPr>
        <p:spPr>
          <a:xfrm>
            <a:off x="5487477" y="1342814"/>
            <a:ext cx="1827364" cy="148581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33" name="矩形 32"/>
          <p:cNvSpPr/>
          <p:nvPr/>
        </p:nvSpPr>
        <p:spPr>
          <a:xfrm>
            <a:off x="0" y="1342814"/>
            <a:ext cx="1827364" cy="148581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35" name="矩形 34"/>
          <p:cNvSpPr/>
          <p:nvPr/>
        </p:nvSpPr>
        <p:spPr>
          <a:xfrm>
            <a:off x="3658318" y="1342814"/>
            <a:ext cx="1827364" cy="148581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37" name="矩形 36"/>
          <p:cNvSpPr/>
          <p:nvPr/>
        </p:nvSpPr>
        <p:spPr>
          <a:xfrm>
            <a:off x="7316636" y="1342814"/>
            <a:ext cx="1827364" cy="148581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39" name="TextBox 16"/>
          <p:cNvSpPr txBox="1"/>
          <p:nvPr/>
        </p:nvSpPr>
        <p:spPr>
          <a:xfrm>
            <a:off x="347531" y="3257976"/>
            <a:ext cx="8448939" cy="727771"/>
          </a:xfrm>
          <a:prstGeom prst="rect">
            <a:avLst/>
          </a:prstGeom>
          <a:noFill/>
        </p:spPr>
        <p:txBody>
          <a:bodyPr wrap="square" lIns="70556" tIns="35278" rIns="70556" bIns="35278" rtlCol="0">
            <a:spAutoFit/>
          </a:bodyPr>
          <a:lstStyle/>
          <a:p>
            <a:r>
              <a:rPr lang="zh-CN" altLang="en-US" sz="142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工作内容</a:t>
            </a:r>
            <a:r>
              <a:rPr lang="zh-CN" altLang="en-US" sz="142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142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20" dirty="0">
                <a:solidFill>
                  <a:schemeClr val="bg1"/>
                </a:solidFill>
                <a:latin typeface="Arial" panose="020B0604020202020204" pitchFamily="34" charset="0"/>
                <a:ea typeface="微软雅黑" panose="020B0503020204020204" pitchFamily="34" charset="-122"/>
                <a:sym typeface="Arial" panose="020B0604020202020204" pitchFamily="34" charset="0"/>
              </a:rPr>
              <a:t>与</a:t>
            </a:r>
            <a:r>
              <a:rPr lang="zh-CN" altLang="en-US" sz="1420" dirty="0">
                <a:solidFill>
                  <a:schemeClr val="bg1"/>
                </a:solidFill>
                <a:latin typeface="Arial" panose="020B0604020202020204" pitchFamily="34" charset="0"/>
                <a:ea typeface="微软雅黑" panose="020B0503020204020204" pitchFamily="34" charset="-122"/>
                <a:sym typeface="Arial" panose="020B0604020202020204" pitchFamily="34" charset="0"/>
              </a:rPr>
              <a:t>五位同事首次进入九龙坡区开设教学点，从招生到教学全程负责。通过实践使我的教学、管理的能力有了很大的进步。</a:t>
            </a:r>
            <a:endParaRPr lang="zh-CN" altLang="en-US" sz="14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708998" y="267494"/>
            <a:ext cx="1234943" cy="397477"/>
          </a:xfrm>
          <a:prstGeom prst="rect">
            <a:avLst/>
          </a:prstGeom>
          <a:noFill/>
        </p:spPr>
        <p:txBody>
          <a:bodyPr wrap="none" lIns="68575" tIns="34288" rIns="68575" bIns="34288" rtlCol="0">
            <a:spAutoFit/>
          </a:bodyPr>
          <a:lstStyle/>
          <a:p>
            <a:pPr defTabSz="685800"/>
            <a:r>
              <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rPr>
              <a:t>工作内容</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p:tgtEl>
                                          <p:spTgt spid="33"/>
                                        </p:tgtEl>
                                        <p:attrNameLst>
                                          <p:attrName>ppt_x</p:attrName>
                                        </p:attrNameLst>
                                      </p:cBhvr>
                                      <p:tavLst>
                                        <p:tav tm="0">
                                          <p:val>
                                            <p:strVal val="#ppt_x-#ppt_w*1.125000"/>
                                          </p:val>
                                        </p:tav>
                                        <p:tav tm="100000">
                                          <p:val>
                                            <p:strVal val="#ppt_x"/>
                                          </p:val>
                                        </p:tav>
                                      </p:tavLst>
                                    </p:anim>
                                    <p:animEffect transition="in" filter="wipe(right)">
                                      <p:cBhvr>
                                        <p:cTn id="13" dur="500"/>
                                        <p:tgtEl>
                                          <p:spTgt spid="3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p:tgtEl>
                                          <p:spTgt spid="35"/>
                                        </p:tgtEl>
                                        <p:attrNameLst>
                                          <p:attrName>ppt_x</p:attrName>
                                        </p:attrNameLst>
                                      </p:cBhvr>
                                      <p:tavLst>
                                        <p:tav tm="0">
                                          <p:val>
                                            <p:strVal val="#ppt_x-#ppt_w*1.125000"/>
                                          </p:val>
                                        </p:tav>
                                        <p:tav tm="100000">
                                          <p:val>
                                            <p:strVal val="#ppt_x"/>
                                          </p:val>
                                        </p:tav>
                                      </p:tavLst>
                                    </p:anim>
                                    <p:animEffect transition="in" filter="wipe(right)">
                                      <p:cBhvr>
                                        <p:cTn id="23" dur="500"/>
                                        <p:tgtEl>
                                          <p:spTgt spid="3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p:tgtEl>
                                          <p:spTgt spid="37"/>
                                        </p:tgtEl>
                                        <p:attrNameLst>
                                          <p:attrName>ppt_x</p:attrName>
                                        </p:attrNameLst>
                                      </p:cBhvr>
                                      <p:tavLst>
                                        <p:tav tm="0">
                                          <p:val>
                                            <p:strVal val="#ppt_x-#ppt_w*1.125000"/>
                                          </p:val>
                                        </p:tav>
                                        <p:tav tm="100000">
                                          <p:val>
                                            <p:strVal val="#ppt_x"/>
                                          </p:val>
                                        </p:tav>
                                      </p:tavLst>
                                    </p:anim>
                                    <p:animEffect transition="in" filter="wipe(right)">
                                      <p:cBhvr>
                                        <p:cTn id="33" dur="500"/>
                                        <p:tgtEl>
                                          <p:spTgt spid="37"/>
                                        </p:tgtEl>
                                      </p:cBhvr>
                                    </p:animEffect>
                                  </p:childTnLst>
                                </p:cTn>
                              </p:par>
                            </p:childTnLst>
                          </p:cTn>
                        </p:par>
                        <p:par>
                          <p:cTn id="34" fill="hold">
                            <p:stCondLst>
                              <p:cond delay="300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250" fill="hold"/>
                                        <p:tgtEl>
                                          <p:spTgt spid="39"/>
                                        </p:tgtEl>
                                        <p:attrNameLst>
                                          <p:attrName>ppt_x</p:attrName>
                                        </p:attrNameLst>
                                      </p:cBhvr>
                                      <p:tavLst>
                                        <p:tav tm="0">
                                          <p:val>
                                            <p:strVal val="#ppt_x"/>
                                          </p:val>
                                        </p:tav>
                                        <p:tav tm="100000">
                                          <p:val>
                                            <p:strVal val="#ppt_x"/>
                                          </p:val>
                                        </p:tav>
                                      </p:tavLst>
                                    </p:anim>
                                    <p:anim calcmode="lin" valueType="num">
                                      <p:cBhvr>
                                        <p:cTn id="38" dur="250" fill="hold"/>
                                        <p:tgtEl>
                                          <p:spTgt spid="39"/>
                                        </p:tgtEl>
                                        <p:attrNameLst>
                                          <p:attrName>ppt_y</p:attrName>
                                        </p:attrNameLst>
                                      </p:cBhvr>
                                      <p:tavLst>
                                        <p:tav tm="0">
                                          <p:val>
                                            <p:strVal val="#ppt_y-#ppt_h/2"/>
                                          </p:val>
                                        </p:tav>
                                        <p:tav tm="100000">
                                          <p:val>
                                            <p:strVal val="#ppt_y"/>
                                          </p:val>
                                        </p:tav>
                                      </p:tavLst>
                                    </p:anim>
                                    <p:anim calcmode="lin" valueType="num">
                                      <p:cBhvr>
                                        <p:cTn id="39" dur="250" fill="hold"/>
                                        <p:tgtEl>
                                          <p:spTgt spid="39"/>
                                        </p:tgtEl>
                                        <p:attrNameLst>
                                          <p:attrName>ppt_w</p:attrName>
                                        </p:attrNameLst>
                                      </p:cBhvr>
                                      <p:tavLst>
                                        <p:tav tm="0">
                                          <p:val>
                                            <p:strVal val="#ppt_w"/>
                                          </p:val>
                                        </p:tav>
                                        <p:tav tm="100000">
                                          <p:val>
                                            <p:strVal val="#ppt_w"/>
                                          </p:val>
                                        </p:tav>
                                      </p:tavLst>
                                    </p:anim>
                                    <p:anim calcmode="lin" valueType="num">
                                      <p:cBhvr>
                                        <p:cTn id="40" dur="25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0" grpId="0" animBg="1"/>
      <p:bldP spid="33" grpId="0" animBg="1"/>
      <p:bldP spid="35" grpId="0" animBg="1"/>
      <p:bldP spid="37"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2571750"/>
            <a:ext cx="9144000" cy="0"/>
          </a:xfrm>
          <a:prstGeom prst="line">
            <a:avLst/>
          </a:prstGeom>
          <a:ln>
            <a:solidFill>
              <a:srgbClr val="3C3C3C"/>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937103" y="936853"/>
            <a:ext cx="3269794" cy="3269794"/>
            <a:chOff x="4353198" y="914401"/>
            <a:chExt cx="3269794" cy="3269794"/>
          </a:xfrm>
        </p:grpSpPr>
        <p:sp>
          <p:nvSpPr>
            <p:cNvPr id="11" name="椭圆 10"/>
            <p:cNvSpPr/>
            <p:nvPr/>
          </p:nvSpPr>
          <p:spPr>
            <a:xfrm>
              <a:off x="4353198" y="914401"/>
              <a:ext cx="3269794" cy="3269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ea typeface="方正兰亭细黑_GBK" panose="02000000000000000000" pitchFamily="2" charset="-122"/>
              </a:endParaRPr>
            </a:p>
          </p:txBody>
        </p:sp>
        <p:sp>
          <p:nvSpPr>
            <p:cNvPr id="12" name="文本框 11"/>
            <p:cNvSpPr txBox="1"/>
            <p:nvPr/>
          </p:nvSpPr>
          <p:spPr>
            <a:xfrm>
              <a:off x="4661119" y="2161541"/>
              <a:ext cx="2653952" cy="703206"/>
            </a:xfrm>
            <a:prstGeom prst="rect">
              <a:avLst/>
            </a:prstGeom>
            <a:noFill/>
          </p:spPr>
          <p:txBody>
            <a:bodyPr wrap="square" rtlCol="0">
              <a:spAutoFit/>
            </a:bodyPr>
            <a:lstStyle/>
            <a:p>
              <a:pPr algn="ctr">
                <a:lnSpc>
                  <a:spcPct val="150000"/>
                </a:lnSpc>
              </a:pPr>
              <a:r>
                <a:rPr lang="zh-CN" altLang="en-US" sz="3000" dirty="0" smtClean="0">
                  <a:solidFill>
                    <a:schemeClr val="bg1"/>
                  </a:solidFill>
                  <a:latin typeface="微软雅黑" panose="020B0503020204020204" pitchFamily="34" charset="-122"/>
                  <a:ea typeface="微软雅黑" panose="020B0503020204020204" pitchFamily="34" charset="-122"/>
                </a:rPr>
                <a:t>自我评价</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999673" y="3248840"/>
              <a:ext cx="1976844" cy="392431"/>
              <a:chOff x="4999672" y="3248840"/>
              <a:chExt cx="1976844" cy="392431"/>
            </a:xfrm>
          </p:grpSpPr>
          <p:pic>
            <p:nvPicPr>
              <p:cNvPr id="13" name="图片 12"/>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grpSp>
      </p:grpSp>
      <p:sp>
        <p:nvSpPr>
          <p:cNvPr id="4" name="文本框 3"/>
          <p:cNvSpPr txBox="1"/>
          <p:nvPr/>
        </p:nvSpPr>
        <p:spPr>
          <a:xfrm>
            <a:off x="4102962" y="1360765"/>
            <a:ext cx="938077" cy="861774"/>
          </a:xfrm>
          <a:prstGeom prst="rect">
            <a:avLst/>
          </a:prstGeom>
          <a:noFill/>
        </p:spPr>
        <p:txBody>
          <a:bodyPr wrap="none" rtlCol="0">
            <a:spAutoFit/>
          </a:bodyPr>
          <a:lstStyle/>
          <a:p>
            <a:pPr algn="ctr"/>
            <a:r>
              <a:rPr lang="en-US" altLang="zh-CN" sz="5000" dirty="0" smtClean="0">
                <a:solidFill>
                  <a:schemeClr val="bg1"/>
                </a:solidFill>
                <a:latin typeface="微软雅黑" panose="020B0503020204020204" pitchFamily="34" charset="-122"/>
                <a:ea typeface="微软雅黑" panose="020B0503020204020204" pitchFamily="34" charset="-122"/>
              </a:rPr>
              <a:t>05</a:t>
            </a:r>
            <a:endParaRPr lang="zh-CN" altLang="en-US" sz="5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33738" y="2238375"/>
            <a:ext cx="26765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3"/>
          <p:cNvSpPr txBox="1"/>
          <p:nvPr/>
        </p:nvSpPr>
        <p:spPr bwMode="auto">
          <a:xfrm>
            <a:off x="866378" y="2598102"/>
            <a:ext cx="2181705" cy="107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热爱教育行业，有一定的数学教学经验，具备做数学老师的专业素质和修养，形象气质好。</a:t>
            </a:r>
            <a:endPar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itle 13"/>
          <p:cNvSpPr txBox="1"/>
          <p:nvPr/>
        </p:nvSpPr>
        <p:spPr bwMode="auto">
          <a:xfrm>
            <a:off x="3546156" y="2598102"/>
            <a:ext cx="2181705" cy="15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a:t>
            </a:r>
            <a:r>
              <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熟悉初高中学生的生活及学习特点</a:t>
            </a:r>
            <a:r>
              <a:rPr lang="en-US" altLang="zh-CN"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善于因材施教</a:t>
            </a:r>
            <a:r>
              <a:rPr lang="en-US" altLang="zh-CN"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能开拓发掘组织多种教学方式</a:t>
            </a:r>
            <a:r>
              <a:rPr lang="en-US" altLang="zh-CN"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灵活教学；课堂风趣幽默，善于吸引学生的注意力，激发学生学习兴趣和学习的主动性。</a:t>
            </a:r>
            <a:endPar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itle 13"/>
          <p:cNvSpPr txBox="1"/>
          <p:nvPr/>
        </p:nvSpPr>
        <p:spPr bwMode="auto">
          <a:xfrm>
            <a:off x="6258773" y="2598102"/>
            <a:ext cx="2181705" cy="107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3.</a:t>
            </a:r>
            <a:r>
              <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学习能力及应变能力强，具有良好的课堂管理能力，面对课堂上发生的突发状况可以从容面对并及时解决。</a:t>
            </a:r>
            <a:endParaRPr lang="zh-CN" altLang="en-US" sz="96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1670898" y="267494"/>
            <a:ext cx="1234943" cy="397477"/>
          </a:xfrm>
          <a:prstGeom prst="rect">
            <a:avLst/>
          </a:prstGeom>
          <a:noFill/>
        </p:spPr>
        <p:txBody>
          <a:bodyPr wrap="none" lIns="68575" tIns="34288" rIns="68575" bIns="34288" rtlCol="0">
            <a:spAutoFit/>
          </a:bodyPr>
          <a:lstStyle/>
          <a:p>
            <a:pPr defTabSz="685800"/>
            <a:r>
              <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rPr>
              <a:t>自我评价</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1525699" y="1674361"/>
            <a:ext cx="863063" cy="863375"/>
            <a:chOff x="2136775" y="1708150"/>
            <a:chExt cx="1176338" cy="1176338"/>
          </a:xfrm>
        </p:grpSpPr>
        <p:sp>
          <p:nvSpPr>
            <p:cNvPr id="2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2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grpSp>
        <p:nvGrpSpPr>
          <p:cNvPr id="28" name="组合 27"/>
          <p:cNvGrpSpPr/>
          <p:nvPr/>
        </p:nvGrpSpPr>
        <p:grpSpPr>
          <a:xfrm>
            <a:off x="6918094" y="1674361"/>
            <a:ext cx="863063" cy="863375"/>
            <a:chOff x="5030788" y="1708150"/>
            <a:chExt cx="1176338" cy="1176338"/>
          </a:xfrm>
        </p:grpSpPr>
        <p:sp>
          <p:nvSpPr>
            <p:cNvPr id="29"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30"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grpSp>
        <p:nvGrpSpPr>
          <p:cNvPr id="31" name="组合 30"/>
          <p:cNvGrpSpPr/>
          <p:nvPr/>
        </p:nvGrpSpPr>
        <p:grpSpPr>
          <a:xfrm>
            <a:off x="4205477" y="1674361"/>
            <a:ext cx="863063" cy="863375"/>
            <a:chOff x="3568700" y="1708150"/>
            <a:chExt cx="1176338" cy="1176338"/>
          </a:xfrm>
        </p:grpSpPr>
        <p:sp>
          <p:nvSpPr>
            <p:cNvPr id="32"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33"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150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par>
                          <p:cTn id="14" fill="hold">
                            <p:stCondLst>
                              <p:cond delay="2000"/>
                            </p:stCondLst>
                            <p:childTnLst>
                              <p:par>
                                <p:cTn id="15" presetID="25"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5"/>
                                        </p:tgtEl>
                                      </p:cBhvr>
                                    </p:animEffect>
                                  </p:childTnLst>
                                </p:cTn>
                              </p:par>
                            </p:childTnLst>
                          </p:cTn>
                        </p:par>
                        <p:par>
                          <p:cTn id="25" fill="hold">
                            <p:stCondLst>
                              <p:cond delay="3000"/>
                            </p:stCondLst>
                            <p:childTnLst>
                              <p:par>
                                <p:cTn id="26" presetID="25"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31" dur="1000" fill="hold"/>
                                        <p:tgtEl>
                                          <p:spTgt spid="3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1"/>
                                        </p:tgtEl>
                                      </p:cBhvr>
                                    </p:animEffect>
                                  </p:childTnLst>
                                </p:cTn>
                              </p:par>
                            </p:childTnLst>
                          </p:cTn>
                        </p:par>
                        <p:par>
                          <p:cTn id="36" fill="hold">
                            <p:stCondLst>
                              <p:cond delay="4000"/>
                            </p:stCondLst>
                            <p:childTnLst>
                              <p:par>
                                <p:cTn id="37" presetID="25"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2" dur="1000" fill="hold"/>
                                        <p:tgtEl>
                                          <p:spTgt spid="2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34" name="文本框 33"/>
          <p:cNvSpPr txBox="1"/>
          <p:nvPr/>
        </p:nvSpPr>
        <p:spPr>
          <a:xfrm>
            <a:off x="1651848" y="296069"/>
            <a:ext cx="960830" cy="397477"/>
          </a:xfrm>
          <a:prstGeom prst="rect">
            <a:avLst/>
          </a:prstGeom>
          <a:noFill/>
        </p:spPr>
        <p:txBody>
          <a:bodyPr wrap="none" lIns="68575" tIns="34288" rIns="68575" bIns="34288" rtlCol="0">
            <a:spAutoFit/>
          </a:bodyPr>
          <a:lstStyle/>
          <a:p>
            <a:pPr defTabSz="685800"/>
            <a:r>
              <a:rPr lang="zh-CN" altLang="en-US" sz="2135"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关于我</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3" name="组合 2"/>
          <p:cNvGrpSpPr/>
          <p:nvPr/>
        </p:nvGrpSpPr>
        <p:grpSpPr>
          <a:xfrm>
            <a:off x="711725" y="646451"/>
            <a:ext cx="7720550" cy="4200514"/>
            <a:chOff x="711725" y="703601"/>
            <a:chExt cx="7720550" cy="4200514"/>
          </a:xfrm>
        </p:grpSpPr>
        <p:grpSp>
          <p:nvGrpSpPr>
            <p:cNvPr id="2" name="组合 1"/>
            <p:cNvGrpSpPr/>
            <p:nvPr/>
          </p:nvGrpSpPr>
          <p:grpSpPr>
            <a:xfrm flipH="1">
              <a:off x="711725" y="703601"/>
              <a:ext cx="7720550" cy="4200514"/>
              <a:chOff x="2652175" y="1475126"/>
              <a:chExt cx="7720550" cy="4200514"/>
            </a:xfrm>
          </p:grpSpPr>
          <p:sp>
            <p:nvSpPr>
              <p:cNvPr id="15" name="圆角右箭头 14"/>
              <p:cNvSpPr/>
              <p:nvPr/>
            </p:nvSpPr>
            <p:spPr>
              <a:xfrm>
                <a:off x="2652175" y="1475126"/>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18" name="圆角右箭头 17"/>
              <p:cNvSpPr/>
              <p:nvPr/>
            </p:nvSpPr>
            <p:spPr>
              <a:xfrm flipH="1" flipV="1">
                <a:off x="9292477" y="4449142"/>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sp>
          <p:nvSpPr>
            <p:cNvPr id="35" name="Content Placeholder 2"/>
            <p:cNvSpPr txBox="1"/>
            <p:nvPr/>
          </p:nvSpPr>
          <p:spPr>
            <a:xfrm>
              <a:off x="1209675" y="1634435"/>
              <a:ext cx="6886575" cy="26626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男，现年**岁。</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年毕业于**师范。后经过脱产进修在贵州教育学院数学与应用数学学习取得大学本科学历，理仕学位，现为淇滩镇中学一级数学教师。教科室主任兼学校财务室管理和学校食堂管理工作，并上八年级一班数学</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。参加</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工作十五年来，一直坚守在教育教学工作第一线，每年担任班主任工作，曾</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在思渠中学担任团委书记和数学教研组长。</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年担任思渠中学政教主任。</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年担任思渠中学教科室主任和教务工作，</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月从思渠中学调入沿河淇滩镇初级中学，</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至今担任淇滩镇初级中学教科室主任和学校财务室管理以及学校食堂管理工作。工作从未间断。由于自己的刻苦努力，经常以校为家，为思渠中学和淇滩中学的教育教学质量的提高做出了一点的贡献。赢得了学校家长和社会的一致好评</a:t>
              </a:r>
              <a:r>
                <a:rPr lang="zh-CN" altLang="en-US" sz="12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2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6322189" y="5050447"/>
            <a:chExt cx="8240943" cy="4635530"/>
          </a:xfrm>
        </p:grpSpPr>
        <p:pic>
          <p:nvPicPr>
            <p:cNvPr id="45" name="图片占位符 11"/>
            <p:cNvPicPr>
              <a:picLocks noChangeAspect="1"/>
            </p:cNvPicPr>
            <p:nvPr/>
          </p:nvPicPr>
          <p:blipFill>
            <a:blip r:embed="rId1" cstate="print">
              <a:extLst>
                <a:ext uri="{28A0092B-C50C-407E-A947-70E740481C1C}">
                  <a14:useLocalDpi xmlns:a14="http://schemas.microsoft.com/office/drawing/2010/main" val="0"/>
                </a:ext>
              </a:extLst>
            </a:blip>
            <a:srcRect t="12500" b="12500"/>
            <a:stretch>
              <a:fillRect/>
            </a:stretch>
          </p:blipFill>
          <p:spPr>
            <a:xfrm>
              <a:off x="-6322189" y="5050447"/>
              <a:ext cx="8240943" cy="4635530"/>
            </a:xfrm>
            <a:prstGeom prst="rect">
              <a:avLst/>
            </a:prstGeom>
          </p:spPr>
        </p:pic>
        <p:sp>
          <p:nvSpPr>
            <p:cNvPr id="46" name="矩形 45"/>
            <p:cNvSpPr/>
            <p:nvPr/>
          </p:nvSpPr>
          <p:spPr>
            <a:xfrm>
              <a:off x="-6322189" y="5050447"/>
              <a:ext cx="8240943" cy="4635530"/>
            </a:xfrm>
            <a:prstGeom prst="rect">
              <a:avLst/>
            </a:prstGeom>
            <a:gradFill flip="none" rotWithShape="1">
              <a:gsLst>
                <a:gs pos="0">
                  <a:schemeClr val="tx2">
                    <a:lumMod val="50000"/>
                    <a:alpha val="62000"/>
                  </a:schemeClr>
                </a:gs>
                <a:gs pos="100000">
                  <a:schemeClr val="tx2">
                    <a:lumMod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p:nvCxnSpPr>
        <p:spPr>
          <a:xfrm>
            <a:off x="1526516" y="4286889"/>
            <a:ext cx="609096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17"/>
          <p:cNvSpPr>
            <a:spLocks noChangeArrowheads="1"/>
          </p:cNvSpPr>
          <p:nvPr/>
        </p:nvSpPr>
        <p:spPr bwMode="auto">
          <a:xfrm>
            <a:off x="3700099" y="4123129"/>
            <a:ext cx="1743803" cy="32194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7930">
              <a:defRPr/>
            </a:pPr>
            <a:r>
              <a:rPr lang="zh-CN" altLang="en-US" sz="1500" dirty="0" smtClean="0">
                <a:solidFill>
                  <a:schemeClr val="tx1">
                    <a:lumMod val="50000"/>
                    <a:lumOff val="50000"/>
                  </a:schemeClr>
                </a:solidFill>
                <a:latin typeface="微软雅黑" panose="020B0503020204020204" pitchFamily="34" charset="-122"/>
                <a:ea typeface="微软雅黑" panose="020B0503020204020204" pitchFamily="34" charset="-122"/>
                <a:cs typeface="Tahoma" panose="020B0604030504040204" pitchFamily="34" charset="0"/>
              </a:rPr>
              <a:t>提交人：小Q</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20" name="文本框 19"/>
          <p:cNvSpPr txBox="1"/>
          <p:nvPr/>
        </p:nvSpPr>
        <p:spPr>
          <a:xfrm>
            <a:off x="1363431" y="2597680"/>
            <a:ext cx="6417142" cy="923201"/>
          </a:xfrm>
          <a:prstGeom prst="rect">
            <a:avLst/>
          </a:prstGeom>
          <a:noFill/>
        </p:spPr>
        <p:txBody>
          <a:bodyPr wrap="non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演示完毕，谢谢审阅</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816472" y="3517562"/>
            <a:ext cx="5511056" cy="311175"/>
          </a:xfrm>
          <a:prstGeom prst="rect">
            <a:avLst/>
          </a:prstGeom>
          <a:noFill/>
        </p:spPr>
        <p:txBody>
          <a:bodyPr wrap="square" rtlCol="0">
            <a:spAutoFit/>
          </a:bodyPr>
          <a:lstStyle/>
          <a:p>
            <a:pPr algn="ctr"/>
            <a:r>
              <a:rPr lang="en-US" altLang="zh-CN" sz="1420" dirty="0">
                <a:solidFill>
                  <a:schemeClr val="bg1"/>
                </a:solidFill>
                <a:latin typeface="微软雅黑" panose="020B0503020204020204" pitchFamily="34" charset="-122"/>
                <a:ea typeface="微软雅黑" panose="020B0503020204020204" pitchFamily="34" charset="-122"/>
              </a:rPr>
              <a:t>Personal evaluation teacher resume</a:t>
            </a:r>
            <a:endParaRPr lang="zh-CN" altLang="en-US" sz="1420" dirty="0">
              <a:solidFill>
                <a:schemeClr val="bg1"/>
              </a:solidFill>
              <a:latin typeface="微软雅黑" panose="020B0503020204020204" pitchFamily="34" charset="-122"/>
              <a:ea typeface="微软雅黑" panose="020B0503020204020204" pitchFamily="34" charset="-122"/>
            </a:endParaRPr>
          </a:p>
        </p:txBody>
      </p:sp>
      <p:sp>
        <p:nvSpPr>
          <p:cNvPr id="23" name="Oval 25"/>
          <p:cNvSpPr/>
          <p:nvPr/>
        </p:nvSpPr>
        <p:spPr>
          <a:xfrm>
            <a:off x="3645653" y="590550"/>
            <a:ext cx="1852694" cy="185269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3C3C3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25">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466" y="1405002"/>
            <a:ext cx="2981161" cy="3738357"/>
            <a:chOff x="2977484" y="1071882"/>
            <a:chExt cx="3246853" cy="4071617"/>
          </a:xfrm>
        </p:grpSpPr>
        <p:pic>
          <p:nvPicPr>
            <p:cNvPr id="34837"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77484" y="1071882"/>
              <a:ext cx="3246853" cy="407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02791" y="1409022"/>
              <a:ext cx="2066021" cy="274034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015"/>
            </a:p>
          </p:txBody>
        </p:sp>
      </p:grpSp>
      <p:sp>
        <p:nvSpPr>
          <p:cNvPr id="11" name="文本框 10"/>
          <p:cNvSpPr txBox="1"/>
          <p:nvPr/>
        </p:nvSpPr>
        <p:spPr>
          <a:xfrm>
            <a:off x="1651848" y="296069"/>
            <a:ext cx="960830" cy="397477"/>
          </a:xfrm>
          <a:prstGeom prst="rect">
            <a:avLst/>
          </a:prstGeom>
          <a:noFill/>
        </p:spPr>
        <p:txBody>
          <a:bodyPr wrap="none" lIns="68575" tIns="34288" rIns="68575" bIns="34288" rtlCol="0">
            <a:spAutoFit/>
          </a:bodyPr>
          <a:lstStyle/>
          <a:p>
            <a:pPr algn="ctr" defTabSz="685800"/>
            <a:r>
              <a:rPr lang="zh-CN" altLang="en-US" sz="2135"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关于我</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2" name="Content Placeholder 2"/>
          <p:cNvSpPr txBox="1"/>
          <p:nvPr/>
        </p:nvSpPr>
        <p:spPr>
          <a:xfrm>
            <a:off x="3448050" y="1022474"/>
            <a:ext cx="4861221" cy="2099433"/>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教书育人，无私奉献。我把自己的心血无私地奉献给了自己钟爱的教育事业。常年吃住在校。自己任教的数学学科每年都荣获全镇全年级学科第一，每天的工作量很大，又加之自己是班主任，那工作程度可想而知。仅白天上课也就算了，班主任每天晚上还要进行安全值班，以防止任何事故的发生，因此，晚上十一点之前休息的可能性几乎没有。有事业心和责任心。我热爱教育事业，努力提高教学质量，千方百计地改进教学工作，努力提高学生的知识水平和培养学生分析和解决问题的能力。对教学研究有兴趣，不断总结教学经验，一丝不苟地完成每一项教学工作，努力提高教学艺术水平，力争精益求精。并在课堂中进行高效课堂实践和探索，取得了良好的效果。能为学生在知识、思想上排忧解难。始终坚持对学生进行素质教育，减轻学生的负担，每一节课的练习、作业都经过精选，力争让学生在轻松、愉快的气氛中学习。每年都是任劳任怨地工作，服从学校的各种工作安排。由于自己工作比较扎实，各项工作效果显著。由于社会的不断发展，对教师的要求亦越来越高，所以近几年来我不断学习现代教育理论，更新自己的教学观念，用现代科学理论指导自己的教学工作。他努力探索现代化教学手段，提高课堂教学效果，我的生活习惯也影响着许多学生，他们喜欢我，崇拜我。亲其师信其道，所以我上课时学生非常乐学我所任教的学科。</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spcBef>
                <a:spcPts val="0"/>
              </a:spcBef>
              <a:spcAft>
                <a:spcPts val="0"/>
              </a:spcAft>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lang="en-US" altLang="zh-CN" sz="12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3"/>
          <p:cNvGrpSpPr/>
          <p:nvPr/>
        </p:nvGrpSpPr>
        <p:grpSpPr bwMode="auto">
          <a:xfrm>
            <a:off x="390525" y="3324225"/>
            <a:ext cx="8362950" cy="1819275"/>
            <a:chOff x="1184565" y="1248617"/>
            <a:chExt cx="3780000" cy="2048765"/>
          </a:xfrm>
        </p:grpSpPr>
        <p:sp>
          <p:nvSpPr>
            <p:cNvPr id="22" name="Freeform 5"/>
            <p:cNvSpPr/>
            <p:nvPr/>
          </p:nvSpPr>
          <p:spPr bwMode="auto">
            <a:xfrm>
              <a:off x="2160049" y="1920912"/>
              <a:ext cx="550128" cy="136161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3" name="Freeform 6"/>
            <p:cNvSpPr/>
            <p:nvPr/>
          </p:nvSpPr>
          <p:spPr bwMode="auto">
            <a:xfrm>
              <a:off x="2710176" y="1920912"/>
              <a:ext cx="551546" cy="136161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4" name="Freeform 5"/>
            <p:cNvSpPr/>
            <p:nvPr/>
          </p:nvSpPr>
          <p:spPr bwMode="auto">
            <a:xfrm>
              <a:off x="2986658" y="1248617"/>
              <a:ext cx="550128" cy="203390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5" name="Freeform 6"/>
            <p:cNvSpPr/>
            <p:nvPr/>
          </p:nvSpPr>
          <p:spPr bwMode="auto">
            <a:xfrm>
              <a:off x="3536786" y="1248617"/>
              <a:ext cx="551545" cy="203390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6" name="Freeform 5"/>
            <p:cNvSpPr/>
            <p:nvPr/>
          </p:nvSpPr>
          <p:spPr bwMode="auto">
            <a:xfrm>
              <a:off x="1333440" y="2544983"/>
              <a:ext cx="550128" cy="73753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7" name="Freeform 6"/>
            <p:cNvSpPr/>
            <p:nvPr/>
          </p:nvSpPr>
          <p:spPr bwMode="auto">
            <a:xfrm>
              <a:off x="1883568" y="2544983"/>
              <a:ext cx="551545" cy="73753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8" name="Freeform 5"/>
            <p:cNvSpPr/>
            <p:nvPr/>
          </p:nvSpPr>
          <p:spPr bwMode="auto">
            <a:xfrm>
              <a:off x="3813267" y="2180468"/>
              <a:ext cx="550128" cy="110205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9" name="Freeform 6"/>
            <p:cNvSpPr/>
            <p:nvPr/>
          </p:nvSpPr>
          <p:spPr bwMode="auto">
            <a:xfrm>
              <a:off x="4363395" y="2180468"/>
              <a:ext cx="551546" cy="110205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0" name="Rectangle 95"/>
            <p:cNvSpPr/>
            <p:nvPr/>
          </p:nvSpPr>
          <p:spPr>
            <a:xfrm>
              <a:off x="1184565" y="3271175"/>
              <a:ext cx="3780000" cy="255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sp>
        <p:nvSpPr>
          <p:cNvPr id="35" name="文本框 34"/>
          <p:cNvSpPr txBox="1"/>
          <p:nvPr/>
        </p:nvSpPr>
        <p:spPr>
          <a:xfrm>
            <a:off x="1651848" y="296069"/>
            <a:ext cx="960830" cy="397477"/>
          </a:xfrm>
          <a:prstGeom prst="rect">
            <a:avLst/>
          </a:prstGeom>
          <a:noFill/>
        </p:spPr>
        <p:txBody>
          <a:bodyPr wrap="none" lIns="68575" tIns="34288" rIns="68575" bIns="34288" rtlCol="0">
            <a:spAutoFit/>
          </a:bodyPr>
          <a:lstStyle/>
          <a:p>
            <a:pPr algn="ctr" defTabSz="685800"/>
            <a:r>
              <a:rPr lang="zh-CN" altLang="en-US" sz="2135"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关于我</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6" name="Content Placeholder 2"/>
          <p:cNvSpPr txBox="1"/>
          <p:nvPr/>
        </p:nvSpPr>
        <p:spPr>
          <a:xfrm>
            <a:off x="1093640" y="1555874"/>
            <a:ext cx="6956721" cy="2099433"/>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综上所述</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，我爱岗敬业，责任心强，在教学上努力工作，勤奋学习，出色地完成了本职工作，同时也得到同行们的称赞，先后被评为“镇优秀教师”和县优秀班主任，获得“香港沃土園丁計劃”一等奖。 在</a:t>
            </a:r>
            <a:r>
              <a:rPr lang="en-US" altLang="zh-CN" sz="114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20xx—20xx</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学年度被评为县十佳班主任教师</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。成绩</a:t>
            </a:r>
            <a:r>
              <a:rPr lang="zh-CN" altLang="en-US" sz="114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只能代表过去，无论是在什么岗位上，总是用心做事、以诚待人与同事相处和睦。在工作中能团结老同志，带领新同志，认真落实学校部署安排的各项工作。同时勇于开展批评与自我批评，虚心向他人学习，在处理和解决问题时总是换位思考，替别人想的多，在以后的工作中我会继续努力，争取取得更好的成绩。努力做一位合格的教师而不断地奋斗。</a:t>
            </a:r>
            <a:endParaRPr lang="en-US" altLang="zh-CN" sz="114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3149600" y="166282"/>
            <a:ext cx="5194300" cy="4762500"/>
          </a:xfrm>
          <a:prstGeom prst="homePlat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7943" y="1600475"/>
            <a:ext cx="4038600" cy="1894115"/>
          </a:xfrm>
          <a:prstGeom prst="rect">
            <a:avLst/>
          </a:prstGeom>
          <a:solidFill>
            <a:srgbClr val="EBEBE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方正兰亭细黑_GBK" panose="02000000000000000000" pitchFamily="2" charset="-122"/>
            </a:endParaRPr>
          </a:p>
        </p:txBody>
      </p:sp>
      <p:grpSp>
        <p:nvGrpSpPr>
          <p:cNvPr id="5" name="组合 4"/>
          <p:cNvGrpSpPr/>
          <p:nvPr/>
        </p:nvGrpSpPr>
        <p:grpSpPr>
          <a:xfrm>
            <a:off x="1288868" y="2087284"/>
            <a:ext cx="3376750" cy="920496"/>
            <a:chOff x="1288868" y="1991744"/>
            <a:chExt cx="3376750" cy="920496"/>
          </a:xfrm>
        </p:grpSpPr>
        <p:sp>
          <p:nvSpPr>
            <p:cNvPr id="8" name="文本框 7"/>
            <p:cNvSpPr txBox="1"/>
            <p:nvPr/>
          </p:nvSpPr>
          <p:spPr>
            <a:xfrm>
              <a:off x="1288868" y="2575545"/>
              <a:ext cx="3376749" cy="336695"/>
            </a:xfrm>
            <a:prstGeom prst="rect">
              <a:avLst/>
            </a:prstGeom>
            <a:noFill/>
          </p:spPr>
          <p:txBody>
            <a:bodyPr wrap="square" rtlCol="0">
              <a:spAutoFit/>
            </a:bodyPr>
            <a:lstStyle/>
            <a:p>
              <a:pPr algn="ctr">
                <a:lnSpc>
                  <a:spcPct val="150000"/>
                </a:lnSpc>
              </a:pPr>
              <a:r>
                <a:rPr lang="zh-CN" altLang="en-US" sz="1200" dirty="0" smtClean="0">
                  <a:latin typeface="微软雅黑" panose="020B0503020204020204" pitchFamily="34" charset="-122"/>
                  <a:ea typeface="微软雅黑" panose="020B0503020204020204" pitchFamily="34" charset="-122"/>
                </a:rPr>
                <a:t>单击此处添加标题</a:t>
              </a:r>
              <a:endParaRPr lang="en-US" altLang="zh-CN" sz="1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duotone>
                <a:prstClr val="black"/>
                <a:schemeClr val="tx2">
                  <a:tint val="45000"/>
                  <a:satMod val="400000"/>
                </a:schemeClr>
              </a:duotone>
            </a:blip>
            <a:stretch>
              <a:fillRect/>
            </a:stretch>
          </p:blipFill>
          <p:spPr>
            <a:xfrm>
              <a:off x="1350631" y="1991744"/>
              <a:ext cx="3314987" cy="882473"/>
            </a:xfrm>
            <a:prstGeom prst="rect">
              <a:avLst/>
            </a:prstGeom>
          </p:spPr>
        </p:pic>
      </p:grpSp>
      <p:grpSp>
        <p:nvGrpSpPr>
          <p:cNvPr id="4" name="组合 3"/>
          <p:cNvGrpSpPr/>
          <p:nvPr/>
        </p:nvGrpSpPr>
        <p:grpSpPr>
          <a:xfrm>
            <a:off x="5693476" y="1515873"/>
            <a:ext cx="1766278" cy="2063319"/>
            <a:chOff x="5693476" y="621147"/>
            <a:chExt cx="1766278" cy="2063319"/>
          </a:xfrm>
        </p:grpSpPr>
        <p:sp>
          <p:nvSpPr>
            <p:cNvPr id="17" name="Text Placeholder 10"/>
            <p:cNvSpPr txBox="1"/>
            <p:nvPr/>
          </p:nvSpPr>
          <p:spPr>
            <a:xfrm>
              <a:off x="5693476" y="621147"/>
              <a:ext cx="1766278" cy="353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zh-CN" sz="1990" b="1" dirty="0" smtClean="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990" b="1" dirty="0" smtClean="0">
                  <a:solidFill>
                    <a:schemeClr val="tx1">
                      <a:lumMod val="75000"/>
                      <a:lumOff val="25000"/>
                    </a:schemeClr>
                  </a:solidFill>
                  <a:latin typeface="微软雅黑" panose="020B0503020204020204" pitchFamily="34" charset="-122"/>
                  <a:ea typeface="微软雅黑" panose="020B0503020204020204" pitchFamily="34" charset="-122"/>
                </a:rPr>
                <a:t>、个人</a:t>
              </a:r>
              <a:r>
                <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rPr>
                <a:t>信息</a:t>
              </a:r>
              <a:endPar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10"/>
            <p:cNvSpPr txBox="1"/>
            <p:nvPr/>
          </p:nvSpPr>
          <p:spPr>
            <a:xfrm>
              <a:off x="5693476" y="1021197"/>
              <a:ext cx="1766278" cy="353680"/>
            </a:xfrm>
            <a:prstGeom prst="rect">
              <a:avLst/>
            </a:prstGeom>
          </p:spPr>
          <p:txBody>
            <a:bodyPr vert="horz" lIns="68576" tIns="34288" rIns="68576" bIns="3428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0" b="1" dirty="0" smtClean="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1990" b="1" dirty="0" smtClean="0">
                  <a:solidFill>
                    <a:schemeClr val="tx1">
                      <a:lumMod val="75000"/>
                      <a:lumOff val="25000"/>
                    </a:schemeClr>
                  </a:solidFill>
                  <a:latin typeface="微软雅黑" panose="020B0503020204020204" pitchFamily="34" charset="-122"/>
                  <a:ea typeface="微软雅黑" panose="020B0503020204020204" pitchFamily="34" charset="-122"/>
                </a:rPr>
                <a:t>、教育</a:t>
              </a:r>
              <a:r>
                <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rPr>
                <a:t>背景 </a:t>
              </a:r>
              <a:endPar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 Placeholder 10"/>
            <p:cNvSpPr txBox="1"/>
            <p:nvPr/>
          </p:nvSpPr>
          <p:spPr>
            <a:xfrm>
              <a:off x="5693476" y="1416386"/>
              <a:ext cx="1766278" cy="353680"/>
            </a:xfrm>
            <a:prstGeom prst="rect">
              <a:avLst/>
            </a:prstGeom>
          </p:spPr>
          <p:txBody>
            <a:bodyPr vert="horz" lIns="68576" tIns="34288" rIns="68576" bIns="3428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0" b="1" dirty="0" smtClean="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1990" b="1" dirty="0" smtClean="0">
                  <a:solidFill>
                    <a:schemeClr val="tx1">
                      <a:lumMod val="75000"/>
                      <a:lumOff val="25000"/>
                    </a:schemeClr>
                  </a:solidFill>
                  <a:latin typeface="微软雅黑" panose="020B0503020204020204" pitchFamily="34" charset="-122"/>
                  <a:ea typeface="微软雅黑" panose="020B0503020204020204" pitchFamily="34" charset="-122"/>
                </a:rPr>
                <a:t>、荣誉</a:t>
              </a:r>
              <a:r>
                <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rPr>
                <a:t>奖励</a:t>
              </a:r>
              <a:endPar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Placeholder 10"/>
            <p:cNvSpPr txBox="1"/>
            <p:nvPr/>
          </p:nvSpPr>
          <p:spPr>
            <a:xfrm>
              <a:off x="5693476" y="1864061"/>
              <a:ext cx="1766278" cy="353680"/>
            </a:xfrm>
            <a:prstGeom prst="rect">
              <a:avLst/>
            </a:prstGeom>
          </p:spPr>
          <p:txBody>
            <a:bodyPr vert="horz" lIns="68576" tIns="34288" rIns="68576" bIns="3428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0" b="1" dirty="0" smtClean="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1990" b="1" dirty="0" smtClean="0">
                  <a:solidFill>
                    <a:schemeClr val="tx1">
                      <a:lumMod val="75000"/>
                      <a:lumOff val="25000"/>
                    </a:schemeClr>
                  </a:solidFill>
                  <a:latin typeface="微软雅黑" panose="020B0503020204020204" pitchFamily="34" charset="-122"/>
                  <a:ea typeface="微软雅黑" panose="020B0503020204020204" pitchFamily="34" charset="-122"/>
                </a:rPr>
                <a:t>、工作</a:t>
              </a:r>
              <a:r>
                <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rPr>
                <a:t>经历</a:t>
              </a:r>
              <a:endPar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10"/>
            <p:cNvSpPr txBox="1"/>
            <p:nvPr/>
          </p:nvSpPr>
          <p:spPr>
            <a:xfrm>
              <a:off x="5693476" y="2330786"/>
              <a:ext cx="1766278" cy="353680"/>
            </a:xfrm>
            <a:prstGeom prst="rect">
              <a:avLst/>
            </a:prstGeom>
          </p:spPr>
          <p:txBody>
            <a:bodyPr vert="horz" lIns="68576" tIns="34288" rIns="68576" bIns="3428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sz="1990" b="1" dirty="0" smtClean="0">
                  <a:solidFill>
                    <a:schemeClr val="tx1">
                      <a:lumMod val="75000"/>
                      <a:lumOff val="25000"/>
                    </a:schemeClr>
                  </a:solidFill>
                  <a:latin typeface="微软雅黑" panose="020B0503020204020204" pitchFamily="34" charset="-122"/>
                  <a:ea typeface="微软雅黑" panose="020B0503020204020204" pitchFamily="34" charset="-122"/>
                </a:rPr>
                <a:t>、自我</a:t>
              </a:r>
              <a:r>
                <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rPr>
                <a:t>评价</a:t>
              </a:r>
              <a:endParaRPr lang="zh-CN" altLang="en-US" sz="199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2571750"/>
            <a:ext cx="9144000" cy="0"/>
          </a:xfrm>
          <a:prstGeom prst="line">
            <a:avLst/>
          </a:prstGeom>
          <a:ln>
            <a:solidFill>
              <a:srgbClr val="3C3C3C"/>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937103" y="936853"/>
            <a:ext cx="3269794" cy="3269794"/>
            <a:chOff x="4353198" y="914401"/>
            <a:chExt cx="3269794" cy="3269794"/>
          </a:xfrm>
        </p:grpSpPr>
        <p:sp>
          <p:nvSpPr>
            <p:cNvPr id="11" name="椭圆 10"/>
            <p:cNvSpPr/>
            <p:nvPr/>
          </p:nvSpPr>
          <p:spPr>
            <a:xfrm>
              <a:off x="4353198" y="914401"/>
              <a:ext cx="3269794" cy="3269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ea typeface="方正兰亭细黑_GBK" panose="02000000000000000000" pitchFamily="2" charset="-122"/>
              </a:endParaRPr>
            </a:p>
          </p:txBody>
        </p:sp>
        <p:sp>
          <p:nvSpPr>
            <p:cNvPr id="12" name="文本框 11"/>
            <p:cNvSpPr txBox="1"/>
            <p:nvPr/>
          </p:nvSpPr>
          <p:spPr>
            <a:xfrm>
              <a:off x="4661119" y="2161541"/>
              <a:ext cx="2653952" cy="703206"/>
            </a:xfrm>
            <a:prstGeom prst="rect">
              <a:avLst/>
            </a:prstGeom>
            <a:noFill/>
          </p:spPr>
          <p:txBody>
            <a:bodyPr wrap="square" rtlCol="0">
              <a:spAutoFit/>
            </a:bodyPr>
            <a:lstStyle/>
            <a:p>
              <a:pPr algn="ctr">
                <a:lnSpc>
                  <a:spcPct val="150000"/>
                </a:lnSpc>
              </a:pPr>
              <a:r>
                <a:rPr lang="zh-CN" altLang="en-US" sz="3000" dirty="0" smtClean="0">
                  <a:solidFill>
                    <a:schemeClr val="bg1"/>
                  </a:solidFill>
                  <a:latin typeface="微软雅黑" panose="020B0503020204020204" pitchFamily="34" charset="-122"/>
                  <a:ea typeface="微软雅黑" panose="020B0503020204020204" pitchFamily="34" charset="-122"/>
                </a:rPr>
                <a:t>个人信息</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999673" y="3248840"/>
              <a:ext cx="1976844" cy="392431"/>
              <a:chOff x="4999672" y="3248840"/>
              <a:chExt cx="1976844" cy="392431"/>
            </a:xfrm>
          </p:grpSpPr>
          <p:pic>
            <p:nvPicPr>
              <p:cNvPr id="13" name="图片 12"/>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grpSp>
      </p:grpSp>
      <p:sp>
        <p:nvSpPr>
          <p:cNvPr id="4" name="文本框 3"/>
          <p:cNvSpPr txBox="1"/>
          <p:nvPr/>
        </p:nvSpPr>
        <p:spPr>
          <a:xfrm>
            <a:off x="4102962" y="1360765"/>
            <a:ext cx="938077" cy="861774"/>
          </a:xfrm>
          <a:prstGeom prst="rect">
            <a:avLst/>
          </a:prstGeom>
          <a:noFill/>
        </p:spPr>
        <p:txBody>
          <a:bodyPr wrap="none" rtlCol="0">
            <a:spAutoFit/>
          </a:bodyPr>
          <a:lstStyle/>
          <a:p>
            <a:pPr algn="ctr"/>
            <a:r>
              <a:rPr lang="en-US" altLang="zh-CN" sz="5000" dirty="0" smtClean="0">
                <a:solidFill>
                  <a:schemeClr val="bg1"/>
                </a:solidFill>
                <a:latin typeface="微软雅黑" panose="020B0503020204020204" pitchFamily="34" charset="-122"/>
                <a:ea typeface="微软雅黑" panose="020B0503020204020204" pitchFamily="34" charset="-122"/>
              </a:rPr>
              <a:t>01</a:t>
            </a:r>
            <a:endParaRPr lang="zh-CN" altLang="en-US" sz="5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33738" y="2238375"/>
            <a:ext cx="26765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21108" y="1761189"/>
            <a:ext cx="1681871" cy="2264851"/>
          </a:xfrm>
          <a:prstGeom prst="rect">
            <a:avLst/>
          </a:prstGeom>
          <a:noFill/>
        </p:spPr>
        <p:txBody>
          <a:bodyPr wrap="non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姓 名：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性 别： 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 龄：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28</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民 族： 汉族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户 籍： 广州</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现所在地：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广州</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757449" y="1024296"/>
            <a:ext cx="3123104" cy="3738636"/>
            <a:chOff x="452524" y="862371"/>
            <a:chExt cx="3123104" cy="3738636"/>
          </a:xfrm>
        </p:grpSpPr>
        <p:pic>
          <p:nvPicPr>
            <p:cNvPr id="6" name="图片 5"/>
            <p:cNvPicPr>
              <a:picLocks noChangeAspect="1"/>
            </p:cNvPicPr>
            <p:nvPr/>
          </p:nvPicPr>
          <p:blipFill>
            <a:blip r:embed="rId1" cstate="email"/>
            <a:srcRect/>
            <a:stretch>
              <a:fillRect/>
            </a:stretch>
          </p:blipFill>
          <p:spPr>
            <a:xfrm>
              <a:off x="1994038" y="1053977"/>
              <a:ext cx="1581590" cy="1603931"/>
            </a:xfrm>
            <a:custGeom>
              <a:avLst/>
              <a:gdLst>
                <a:gd name="connsiteX0" fmla="*/ 1039499 w 2108786"/>
                <a:gd name="connsiteY0" fmla="*/ 0 h 2138574"/>
                <a:gd name="connsiteX1" fmla="*/ 1126169 w 2108786"/>
                <a:gd name="connsiteY1" fmla="*/ 35900 h 2138574"/>
                <a:gd name="connsiteX2" fmla="*/ 2072886 w 2108786"/>
                <a:gd name="connsiteY2" fmla="*/ 982617 h 2138574"/>
                <a:gd name="connsiteX3" fmla="*/ 2072886 w 2108786"/>
                <a:gd name="connsiteY3" fmla="*/ 1155957 h 2138574"/>
                <a:gd name="connsiteX4" fmla="*/ 1126169 w 2108786"/>
                <a:gd name="connsiteY4" fmla="*/ 2102674 h 2138574"/>
                <a:gd name="connsiteX5" fmla="*/ 952829 w 2108786"/>
                <a:gd name="connsiteY5" fmla="*/ 2102674 h 2138574"/>
                <a:gd name="connsiteX6" fmla="*/ 6112 w 2108786"/>
                <a:gd name="connsiteY6" fmla="*/ 1155957 h 2138574"/>
                <a:gd name="connsiteX7" fmla="*/ 0 w 2108786"/>
                <a:gd name="connsiteY7" fmla="*/ 1146753 h 2138574"/>
                <a:gd name="connsiteX8" fmla="*/ 0 w 2108786"/>
                <a:gd name="connsiteY8" fmla="*/ 991821 h 2138574"/>
                <a:gd name="connsiteX9" fmla="*/ 6112 w 2108786"/>
                <a:gd name="connsiteY9" fmla="*/ 982617 h 2138574"/>
                <a:gd name="connsiteX10" fmla="*/ 952829 w 2108786"/>
                <a:gd name="connsiteY10" fmla="*/ 35900 h 2138574"/>
                <a:gd name="connsiteX11" fmla="*/ 1039499 w 2108786"/>
                <a:gd name="connsiteY11" fmla="*/ 0 h 213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8786" h="2138574">
                  <a:moveTo>
                    <a:pt x="1039499" y="0"/>
                  </a:moveTo>
                  <a:cubicBezTo>
                    <a:pt x="1070867" y="0"/>
                    <a:pt x="1102236" y="11967"/>
                    <a:pt x="1126169" y="35900"/>
                  </a:cubicBezTo>
                  <a:lnTo>
                    <a:pt x="2072886" y="982617"/>
                  </a:lnTo>
                  <a:cubicBezTo>
                    <a:pt x="2120753" y="1030484"/>
                    <a:pt x="2120753" y="1108090"/>
                    <a:pt x="2072886" y="1155957"/>
                  </a:cubicBezTo>
                  <a:lnTo>
                    <a:pt x="1126169" y="2102674"/>
                  </a:lnTo>
                  <a:cubicBezTo>
                    <a:pt x="1078302" y="2150541"/>
                    <a:pt x="1000696" y="2150541"/>
                    <a:pt x="952829" y="2102674"/>
                  </a:cubicBezTo>
                  <a:lnTo>
                    <a:pt x="6112" y="1155957"/>
                  </a:lnTo>
                  <a:lnTo>
                    <a:pt x="0" y="1146753"/>
                  </a:lnTo>
                  <a:lnTo>
                    <a:pt x="0" y="991821"/>
                  </a:lnTo>
                  <a:lnTo>
                    <a:pt x="6112" y="982617"/>
                  </a:lnTo>
                  <a:lnTo>
                    <a:pt x="952829" y="35900"/>
                  </a:lnTo>
                  <a:cubicBezTo>
                    <a:pt x="976763" y="11967"/>
                    <a:pt x="1008131" y="0"/>
                    <a:pt x="1039499" y="0"/>
                  </a:cubicBezTo>
                  <a:close/>
                </a:path>
              </a:pathLst>
            </a:custGeom>
          </p:spPr>
        </p:pic>
        <p:pic>
          <p:nvPicPr>
            <p:cNvPr id="7" name="图片 6"/>
            <p:cNvPicPr>
              <a:picLocks noChangeAspect="1"/>
            </p:cNvPicPr>
            <p:nvPr/>
          </p:nvPicPr>
          <p:blipFill>
            <a:blip r:embed="rId2" cstate="email"/>
            <a:srcRect/>
            <a:stretch>
              <a:fillRect/>
            </a:stretch>
          </p:blipFill>
          <p:spPr>
            <a:xfrm>
              <a:off x="798964" y="2344144"/>
              <a:ext cx="1202948" cy="1202948"/>
            </a:xfrm>
            <a:custGeom>
              <a:avLst/>
              <a:gdLst>
                <a:gd name="connsiteX0" fmla="*/ 801965 w 1603930"/>
                <a:gd name="connsiteY0" fmla="*/ 0 h 1603931"/>
                <a:gd name="connsiteX1" fmla="*/ 866967 w 1603930"/>
                <a:gd name="connsiteY1" fmla="*/ 26924 h 1603931"/>
                <a:gd name="connsiteX2" fmla="*/ 1577006 w 1603930"/>
                <a:gd name="connsiteY2" fmla="*/ 736963 h 1603931"/>
                <a:gd name="connsiteX3" fmla="*/ 1577006 w 1603930"/>
                <a:gd name="connsiteY3" fmla="*/ 866967 h 1603931"/>
                <a:gd name="connsiteX4" fmla="*/ 866967 w 1603930"/>
                <a:gd name="connsiteY4" fmla="*/ 1577006 h 1603931"/>
                <a:gd name="connsiteX5" fmla="*/ 736963 w 1603930"/>
                <a:gd name="connsiteY5" fmla="*/ 1577006 h 1603931"/>
                <a:gd name="connsiteX6" fmla="*/ 26925 w 1603930"/>
                <a:gd name="connsiteY6" fmla="*/ 866967 h 1603931"/>
                <a:gd name="connsiteX7" fmla="*/ 26925 w 1603930"/>
                <a:gd name="connsiteY7" fmla="*/ 736963 h 1603931"/>
                <a:gd name="connsiteX8" fmla="*/ 736963 w 1603930"/>
                <a:gd name="connsiteY8" fmla="*/ 26924 h 1603931"/>
                <a:gd name="connsiteX9" fmla="*/ 801965 w 1603930"/>
                <a:gd name="connsiteY9" fmla="*/ 0 h 160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3930" h="1603931">
                  <a:moveTo>
                    <a:pt x="801965" y="0"/>
                  </a:moveTo>
                  <a:cubicBezTo>
                    <a:pt x="825491" y="0"/>
                    <a:pt x="849017" y="8975"/>
                    <a:pt x="866967" y="26924"/>
                  </a:cubicBezTo>
                  <a:lnTo>
                    <a:pt x="1577006" y="736963"/>
                  </a:lnTo>
                  <a:cubicBezTo>
                    <a:pt x="1612905" y="772863"/>
                    <a:pt x="1612905" y="831068"/>
                    <a:pt x="1577006" y="866967"/>
                  </a:cubicBezTo>
                  <a:lnTo>
                    <a:pt x="866967" y="1577006"/>
                  </a:lnTo>
                  <a:cubicBezTo>
                    <a:pt x="831067" y="1612906"/>
                    <a:pt x="772863" y="1612906"/>
                    <a:pt x="736963" y="1577006"/>
                  </a:cubicBezTo>
                  <a:lnTo>
                    <a:pt x="26925" y="866967"/>
                  </a:lnTo>
                  <a:cubicBezTo>
                    <a:pt x="-8975" y="831068"/>
                    <a:pt x="-8975" y="772863"/>
                    <a:pt x="26925" y="736963"/>
                  </a:cubicBezTo>
                  <a:lnTo>
                    <a:pt x="736963" y="26924"/>
                  </a:lnTo>
                  <a:cubicBezTo>
                    <a:pt x="754913" y="8975"/>
                    <a:pt x="778439" y="0"/>
                    <a:pt x="801965" y="0"/>
                  </a:cubicBezTo>
                  <a:close/>
                </a:path>
              </a:pathLst>
            </a:custGeom>
          </p:spPr>
        </p:pic>
        <p:pic>
          <p:nvPicPr>
            <p:cNvPr id="8" name="图片 7"/>
            <p:cNvPicPr>
              <a:picLocks noChangeAspect="1"/>
            </p:cNvPicPr>
            <p:nvPr/>
          </p:nvPicPr>
          <p:blipFill>
            <a:blip r:embed="rId3" cstate="email"/>
            <a:srcRect/>
            <a:stretch>
              <a:fillRect/>
            </a:stretch>
          </p:blipFill>
          <p:spPr>
            <a:xfrm>
              <a:off x="1228750" y="2997076"/>
              <a:ext cx="1603931" cy="1603931"/>
            </a:xfrm>
            <a:custGeom>
              <a:avLst/>
              <a:gdLst>
                <a:gd name="connsiteX0" fmla="*/ 1069288 w 2138575"/>
                <a:gd name="connsiteY0" fmla="*/ 0 h 2138574"/>
                <a:gd name="connsiteX1" fmla="*/ 1155958 w 2138575"/>
                <a:gd name="connsiteY1" fmla="*/ 35900 h 2138574"/>
                <a:gd name="connsiteX2" fmla="*/ 2102675 w 2138575"/>
                <a:gd name="connsiteY2" fmla="*/ 982617 h 2138574"/>
                <a:gd name="connsiteX3" fmla="*/ 2102675 w 2138575"/>
                <a:gd name="connsiteY3" fmla="*/ 1155957 h 2138574"/>
                <a:gd name="connsiteX4" fmla="*/ 1155958 w 2138575"/>
                <a:gd name="connsiteY4" fmla="*/ 2102674 h 2138574"/>
                <a:gd name="connsiteX5" fmla="*/ 982618 w 2138575"/>
                <a:gd name="connsiteY5" fmla="*/ 2102674 h 2138574"/>
                <a:gd name="connsiteX6" fmla="*/ 35901 w 2138575"/>
                <a:gd name="connsiteY6" fmla="*/ 1155957 h 2138574"/>
                <a:gd name="connsiteX7" fmla="*/ 35901 w 2138575"/>
                <a:gd name="connsiteY7" fmla="*/ 982617 h 2138574"/>
                <a:gd name="connsiteX8" fmla="*/ 982618 w 2138575"/>
                <a:gd name="connsiteY8" fmla="*/ 35900 h 2138574"/>
                <a:gd name="connsiteX9" fmla="*/ 1069288 w 2138575"/>
                <a:gd name="connsiteY9" fmla="*/ 0 h 213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575" h="2138574">
                  <a:moveTo>
                    <a:pt x="1069288" y="0"/>
                  </a:moveTo>
                  <a:cubicBezTo>
                    <a:pt x="1100656" y="0"/>
                    <a:pt x="1132025" y="11967"/>
                    <a:pt x="1155958" y="35900"/>
                  </a:cubicBezTo>
                  <a:lnTo>
                    <a:pt x="2102675" y="982617"/>
                  </a:lnTo>
                  <a:cubicBezTo>
                    <a:pt x="2150542" y="1030484"/>
                    <a:pt x="2150542" y="1108090"/>
                    <a:pt x="2102675" y="1155957"/>
                  </a:cubicBezTo>
                  <a:lnTo>
                    <a:pt x="1155958" y="2102674"/>
                  </a:lnTo>
                  <a:cubicBezTo>
                    <a:pt x="1108091" y="2150541"/>
                    <a:pt x="1030485" y="2150541"/>
                    <a:pt x="982618" y="2102674"/>
                  </a:cubicBezTo>
                  <a:lnTo>
                    <a:pt x="35901" y="1155957"/>
                  </a:lnTo>
                  <a:cubicBezTo>
                    <a:pt x="-11966" y="1108090"/>
                    <a:pt x="-11966" y="1030484"/>
                    <a:pt x="35901" y="982617"/>
                  </a:cubicBezTo>
                  <a:lnTo>
                    <a:pt x="982618" y="35900"/>
                  </a:lnTo>
                  <a:cubicBezTo>
                    <a:pt x="1006552" y="11967"/>
                    <a:pt x="1037920" y="0"/>
                    <a:pt x="1069288" y="0"/>
                  </a:cubicBezTo>
                  <a:close/>
                </a:path>
              </a:pathLst>
            </a:custGeom>
          </p:spPr>
        </p:pic>
        <p:pic>
          <p:nvPicPr>
            <p:cNvPr id="9" name="图片 8"/>
            <p:cNvPicPr>
              <a:picLocks noChangeAspect="1"/>
            </p:cNvPicPr>
            <p:nvPr/>
          </p:nvPicPr>
          <p:blipFill>
            <a:blip r:embed="rId4" cstate="email"/>
            <a:srcRect/>
            <a:stretch>
              <a:fillRect/>
            </a:stretch>
          </p:blipFill>
          <p:spPr>
            <a:xfrm>
              <a:off x="452524" y="1162027"/>
              <a:ext cx="1367891" cy="1367891"/>
            </a:xfrm>
            <a:custGeom>
              <a:avLst/>
              <a:gdLst>
                <a:gd name="connsiteX0" fmla="*/ 911928 w 1823855"/>
                <a:gd name="connsiteY0" fmla="*/ 0 h 1823854"/>
                <a:gd name="connsiteX1" fmla="*/ 985843 w 1823855"/>
                <a:gd name="connsiteY1" fmla="*/ 30616 h 1823854"/>
                <a:gd name="connsiteX2" fmla="*/ 1793239 w 1823855"/>
                <a:gd name="connsiteY2" fmla="*/ 838012 h 1823854"/>
                <a:gd name="connsiteX3" fmla="*/ 1793239 w 1823855"/>
                <a:gd name="connsiteY3" fmla="*/ 985842 h 1823854"/>
                <a:gd name="connsiteX4" fmla="*/ 985843 w 1823855"/>
                <a:gd name="connsiteY4" fmla="*/ 1793238 h 1823854"/>
                <a:gd name="connsiteX5" fmla="*/ 838013 w 1823855"/>
                <a:gd name="connsiteY5" fmla="*/ 1793238 h 1823854"/>
                <a:gd name="connsiteX6" fmla="*/ 30617 w 1823855"/>
                <a:gd name="connsiteY6" fmla="*/ 985842 h 1823854"/>
                <a:gd name="connsiteX7" fmla="*/ 30617 w 1823855"/>
                <a:gd name="connsiteY7" fmla="*/ 838012 h 1823854"/>
                <a:gd name="connsiteX8" fmla="*/ 838013 w 1823855"/>
                <a:gd name="connsiteY8" fmla="*/ 30616 h 1823854"/>
                <a:gd name="connsiteX9" fmla="*/ 911928 w 1823855"/>
                <a:gd name="connsiteY9" fmla="*/ 0 h 18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3855" h="1823854">
                  <a:moveTo>
                    <a:pt x="911928" y="0"/>
                  </a:moveTo>
                  <a:cubicBezTo>
                    <a:pt x="938680" y="0"/>
                    <a:pt x="965432" y="10205"/>
                    <a:pt x="985843" y="30616"/>
                  </a:cubicBezTo>
                  <a:lnTo>
                    <a:pt x="1793239" y="838012"/>
                  </a:lnTo>
                  <a:cubicBezTo>
                    <a:pt x="1834061" y="878834"/>
                    <a:pt x="1834061" y="945020"/>
                    <a:pt x="1793239" y="985842"/>
                  </a:cubicBezTo>
                  <a:lnTo>
                    <a:pt x="985843" y="1793238"/>
                  </a:lnTo>
                  <a:cubicBezTo>
                    <a:pt x="945021" y="1834060"/>
                    <a:pt x="878835" y="1834060"/>
                    <a:pt x="838013" y="1793238"/>
                  </a:cubicBezTo>
                  <a:lnTo>
                    <a:pt x="30617" y="985842"/>
                  </a:lnTo>
                  <a:cubicBezTo>
                    <a:pt x="-10205" y="945020"/>
                    <a:pt x="-10205" y="878834"/>
                    <a:pt x="30617" y="838012"/>
                  </a:cubicBezTo>
                  <a:lnTo>
                    <a:pt x="838013" y="30616"/>
                  </a:lnTo>
                  <a:cubicBezTo>
                    <a:pt x="858424" y="10205"/>
                    <a:pt x="885176" y="0"/>
                    <a:pt x="911928" y="0"/>
                  </a:cubicBezTo>
                  <a:close/>
                </a:path>
              </a:pathLst>
            </a:custGeom>
          </p:spPr>
        </p:pic>
        <p:grpSp>
          <p:nvGrpSpPr>
            <p:cNvPr id="10" name="组合 9"/>
            <p:cNvGrpSpPr/>
            <p:nvPr/>
          </p:nvGrpSpPr>
          <p:grpSpPr>
            <a:xfrm>
              <a:off x="2033218" y="2460157"/>
              <a:ext cx="676556" cy="676556"/>
              <a:chOff x="9556258" y="3407207"/>
              <a:chExt cx="902074" cy="902074"/>
            </a:xfrm>
          </p:grpSpPr>
          <p:sp>
            <p:nvSpPr>
              <p:cNvPr id="11" name="矩形: 圆角 15"/>
              <p:cNvSpPr/>
              <p:nvPr/>
            </p:nvSpPr>
            <p:spPr>
              <a:xfrm rot="2700000">
                <a:off x="9556258" y="3407207"/>
                <a:ext cx="902074" cy="902074"/>
              </a:xfrm>
              <a:prstGeom prst="roundRect">
                <a:avLst>
                  <a:gd name="adj" fmla="val 7738"/>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9850580" y="3747352"/>
                <a:ext cx="341222" cy="237970"/>
                <a:chOff x="1851176" y="968427"/>
                <a:chExt cx="499230" cy="348166"/>
              </a:xfrm>
              <a:solidFill>
                <a:schemeClr val="bg1"/>
              </a:solidFill>
            </p:grpSpPr>
            <p:sp>
              <p:nvSpPr>
                <p:cNvPr id="13" name="Freeform 73"/>
                <p:cNvSpPr>
                  <a:spLocks noEditPoints="1"/>
                </p:cNvSpPr>
                <p:nvPr/>
              </p:nvSpPr>
              <p:spPr bwMode="auto">
                <a:xfrm>
                  <a:off x="1851176" y="968427"/>
                  <a:ext cx="115855" cy="346059"/>
                </a:xfrm>
                <a:custGeom>
                  <a:avLst/>
                  <a:gdLst>
                    <a:gd name="T0" fmla="*/ 448 w 512"/>
                    <a:gd name="T1" fmla="*/ 0 h 1536"/>
                    <a:gd name="T2" fmla="*/ 64 w 512"/>
                    <a:gd name="T3" fmla="*/ 0 h 1536"/>
                    <a:gd name="T4" fmla="*/ 0 w 512"/>
                    <a:gd name="T5" fmla="*/ 64 h 1536"/>
                    <a:gd name="T6" fmla="*/ 0 w 512"/>
                    <a:gd name="T7" fmla="*/ 1472 h 1536"/>
                    <a:gd name="T8" fmla="*/ 64 w 512"/>
                    <a:gd name="T9" fmla="*/ 1536 h 1536"/>
                    <a:gd name="T10" fmla="*/ 448 w 512"/>
                    <a:gd name="T11" fmla="*/ 1536 h 1536"/>
                    <a:gd name="T12" fmla="*/ 512 w 512"/>
                    <a:gd name="T13" fmla="*/ 1472 h 1536"/>
                    <a:gd name="T14" fmla="*/ 512 w 512"/>
                    <a:gd name="T15" fmla="*/ 64 h 1536"/>
                    <a:gd name="T16" fmla="*/ 448 w 512"/>
                    <a:gd name="T17" fmla="*/ 0 h 1536"/>
                    <a:gd name="T18" fmla="*/ 384 w 512"/>
                    <a:gd name="T19" fmla="*/ 384 h 1536"/>
                    <a:gd name="T20" fmla="*/ 128 w 512"/>
                    <a:gd name="T21" fmla="*/ 384 h 1536"/>
                    <a:gd name="T22" fmla="*/ 128 w 512"/>
                    <a:gd name="T23" fmla="*/ 256 h 1536"/>
                    <a:gd name="T24" fmla="*/ 384 w 512"/>
                    <a:gd name="T25" fmla="*/ 256 h 1536"/>
                    <a:gd name="T26" fmla="*/ 384 w 512"/>
                    <a:gd name="T27"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536">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74"/>
                <p:cNvSpPr>
                  <a:spLocks noEditPoints="1"/>
                </p:cNvSpPr>
                <p:nvPr/>
              </p:nvSpPr>
              <p:spPr bwMode="auto">
                <a:xfrm>
                  <a:off x="1995920" y="968427"/>
                  <a:ext cx="115855" cy="346059"/>
                </a:xfrm>
                <a:custGeom>
                  <a:avLst/>
                  <a:gdLst>
                    <a:gd name="T0" fmla="*/ 448 w 512"/>
                    <a:gd name="T1" fmla="*/ 0 h 1536"/>
                    <a:gd name="T2" fmla="*/ 64 w 512"/>
                    <a:gd name="T3" fmla="*/ 0 h 1536"/>
                    <a:gd name="T4" fmla="*/ 0 w 512"/>
                    <a:gd name="T5" fmla="*/ 64 h 1536"/>
                    <a:gd name="T6" fmla="*/ 0 w 512"/>
                    <a:gd name="T7" fmla="*/ 1472 h 1536"/>
                    <a:gd name="T8" fmla="*/ 64 w 512"/>
                    <a:gd name="T9" fmla="*/ 1536 h 1536"/>
                    <a:gd name="T10" fmla="*/ 448 w 512"/>
                    <a:gd name="T11" fmla="*/ 1536 h 1536"/>
                    <a:gd name="T12" fmla="*/ 512 w 512"/>
                    <a:gd name="T13" fmla="*/ 1472 h 1536"/>
                    <a:gd name="T14" fmla="*/ 512 w 512"/>
                    <a:gd name="T15" fmla="*/ 64 h 1536"/>
                    <a:gd name="T16" fmla="*/ 448 w 512"/>
                    <a:gd name="T17" fmla="*/ 0 h 1536"/>
                    <a:gd name="T18" fmla="*/ 384 w 512"/>
                    <a:gd name="T19" fmla="*/ 384 h 1536"/>
                    <a:gd name="T20" fmla="*/ 128 w 512"/>
                    <a:gd name="T21" fmla="*/ 384 h 1536"/>
                    <a:gd name="T22" fmla="*/ 128 w 512"/>
                    <a:gd name="T23" fmla="*/ 256 h 1536"/>
                    <a:gd name="T24" fmla="*/ 384 w 512"/>
                    <a:gd name="T25" fmla="*/ 256 h 1536"/>
                    <a:gd name="T26" fmla="*/ 384 w 512"/>
                    <a:gd name="T27"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536">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75"/>
                <p:cNvSpPr/>
                <p:nvPr/>
              </p:nvSpPr>
              <p:spPr bwMode="auto">
                <a:xfrm>
                  <a:off x="2109668" y="987084"/>
                  <a:ext cx="240738" cy="329509"/>
                </a:xfrm>
                <a:custGeom>
                  <a:avLst/>
                  <a:gdLst>
                    <a:gd name="T0" fmla="*/ 387 w 1065"/>
                    <a:gd name="T1" fmla="*/ 16 h 1462"/>
                    <a:gd name="T2" fmla="*/ 44 w 1065"/>
                    <a:gd name="T3" fmla="*/ 189 h 1462"/>
                    <a:gd name="T4" fmla="*/ 16 w 1065"/>
                    <a:gd name="T5" fmla="*/ 275 h 1462"/>
                    <a:gd name="T6" fmla="*/ 592 w 1065"/>
                    <a:gd name="T7" fmla="*/ 1418 h 1462"/>
                    <a:gd name="T8" fmla="*/ 678 w 1065"/>
                    <a:gd name="T9" fmla="*/ 1446 h 1462"/>
                    <a:gd name="T10" fmla="*/ 1021 w 1065"/>
                    <a:gd name="T11" fmla="*/ 1273 h 1462"/>
                    <a:gd name="T12" fmla="*/ 1049 w 1065"/>
                    <a:gd name="T13" fmla="*/ 1187 h 1462"/>
                    <a:gd name="T14" fmla="*/ 473 w 1065"/>
                    <a:gd name="T15" fmla="*/ 44 h 1462"/>
                    <a:gd name="T16" fmla="*/ 387 w 1065"/>
                    <a:gd name="T17" fmla="*/ 16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5" h="1462">
                      <a:moveTo>
                        <a:pt x="387" y="16"/>
                      </a:moveTo>
                      <a:cubicBezTo>
                        <a:pt x="44" y="189"/>
                        <a:pt x="44" y="189"/>
                        <a:pt x="44" y="189"/>
                      </a:cubicBezTo>
                      <a:cubicBezTo>
                        <a:pt x="13" y="205"/>
                        <a:pt x="0" y="243"/>
                        <a:pt x="16" y="275"/>
                      </a:cubicBezTo>
                      <a:cubicBezTo>
                        <a:pt x="592" y="1418"/>
                        <a:pt x="592" y="1418"/>
                        <a:pt x="592" y="1418"/>
                      </a:cubicBezTo>
                      <a:cubicBezTo>
                        <a:pt x="608" y="1449"/>
                        <a:pt x="646" y="1462"/>
                        <a:pt x="678" y="1446"/>
                      </a:cubicBezTo>
                      <a:cubicBezTo>
                        <a:pt x="1021" y="1273"/>
                        <a:pt x="1021" y="1273"/>
                        <a:pt x="1021" y="1273"/>
                      </a:cubicBezTo>
                      <a:cubicBezTo>
                        <a:pt x="1052" y="1258"/>
                        <a:pt x="1065" y="1219"/>
                        <a:pt x="1049" y="1187"/>
                      </a:cubicBezTo>
                      <a:cubicBezTo>
                        <a:pt x="473" y="44"/>
                        <a:pt x="473" y="44"/>
                        <a:pt x="473" y="44"/>
                      </a:cubicBezTo>
                      <a:cubicBezTo>
                        <a:pt x="457" y="13"/>
                        <a:pt x="419" y="0"/>
                        <a:pt x="38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 name="Oval 76"/>
                <p:cNvSpPr>
                  <a:spLocks noChangeArrowheads="1"/>
                </p:cNvSpPr>
                <p:nvPr/>
              </p:nvSpPr>
              <p:spPr bwMode="auto">
                <a:xfrm>
                  <a:off x="2241773" y="1285598"/>
                  <a:ext cx="29190" cy="28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17" name="组合 16"/>
            <p:cNvGrpSpPr/>
            <p:nvPr/>
          </p:nvGrpSpPr>
          <p:grpSpPr>
            <a:xfrm>
              <a:off x="1552794" y="1967827"/>
              <a:ext cx="675000" cy="675000"/>
              <a:chOff x="8915692" y="2750769"/>
              <a:chExt cx="900000" cy="900000"/>
            </a:xfrm>
          </p:grpSpPr>
          <p:sp>
            <p:nvSpPr>
              <p:cNvPr id="18" name="矩形: 圆角 12"/>
              <p:cNvSpPr/>
              <p:nvPr/>
            </p:nvSpPr>
            <p:spPr>
              <a:xfrm rot="2700000">
                <a:off x="8915692" y="2750769"/>
                <a:ext cx="900000" cy="900000"/>
              </a:xfrm>
              <a:prstGeom prst="roundRect">
                <a:avLst>
                  <a:gd name="adj" fmla="val 7738"/>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Freeform 84"/>
              <p:cNvSpPr/>
              <p:nvPr/>
            </p:nvSpPr>
            <p:spPr bwMode="auto">
              <a:xfrm>
                <a:off x="9211720" y="3039213"/>
                <a:ext cx="283858" cy="323112"/>
              </a:xfrm>
              <a:custGeom>
                <a:avLst/>
                <a:gdLst>
                  <a:gd name="T0" fmla="*/ 1664 w 1792"/>
                  <a:gd name="T1" fmla="*/ 256 h 2048"/>
                  <a:gd name="T2" fmla="*/ 1664 w 1792"/>
                  <a:gd name="T3" fmla="*/ 1920 h 2048"/>
                  <a:gd name="T4" fmla="*/ 320 w 1792"/>
                  <a:gd name="T5" fmla="*/ 1920 h 2048"/>
                  <a:gd name="T6" fmla="*/ 128 w 1792"/>
                  <a:gd name="T7" fmla="*/ 1728 h 2048"/>
                  <a:gd name="T8" fmla="*/ 320 w 1792"/>
                  <a:gd name="T9" fmla="*/ 1536 h 2048"/>
                  <a:gd name="T10" fmla="*/ 1536 w 1792"/>
                  <a:gd name="T11" fmla="*/ 1536 h 2048"/>
                  <a:gd name="T12" fmla="*/ 1536 w 1792"/>
                  <a:gd name="T13" fmla="*/ 0 h 2048"/>
                  <a:gd name="T14" fmla="*/ 256 w 1792"/>
                  <a:gd name="T15" fmla="*/ 0 h 2048"/>
                  <a:gd name="T16" fmla="*/ 0 w 1792"/>
                  <a:gd name="T17" fmla="*/ 256 h 2048"/>
                  <a:gd name="T18" fmla="*/ 0 w 1792"/>
                  <a:gd name="T19" fmla="*/ 1792 h 2048"/>
                  <a:gd name="T20" fmla="*/ 256 w 1792"/>
                  <a:gd name="T21" fmla="*/ 2048 h 2048"/>
                  <a:gd name="T22" fmla="*/ 1792 w 1792"/>
                  <a:gd name="T23" fmla="*/ 2048 h 2048"/>
                  <a:gd name="T24" fmla="*/ 1792 w 1792"/>
                  <a:gd name="T25" fmla="*/ 256 h 2048"/>
                  <a:gd name="T26" fmla="*/ 1664 w 1792"/>
                  <a:gd name="T27" fmla="*/ 2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2" h="2048">
                    <a:moveTo>
                      <a:pt x="1664" y="256"/>
                    </a:moveTo>
                    <a:cubicBezTo>
                      <a:pt x="1664" y="1920"/>
                      <a:pt x="1664" y="1920"/>
                      <a:pt x="1664" y="1920"/>
                    </a:cubicBezTo>
                    <a:cubicBezTo>
                      <a:pt x="320" y="1920"/>
                      <a:pt x="320" y="1920"/>
                      <a:pt x="320" y="1920"/>
                    </a:cubicBezTo>
                    <a:cubicBezTo>
                      <a:pt x="214" y="1920"/>
                      <a:pt x="128" y="1834"/>
                      <a:pt x="128" y="1728"/>
                    </a:cubicBezTo>
                    <a:cubicBezTo>
                      <a:pt x="128" y="1622"/>
                      <a:pt x="214" y="1536"/>
                      <a:pt x="320" y="1536"/>
                    </a:cubicBezTo>
                    <a:cubicBezTo>
                      <a:pt x="1536" y="1536"/>
                      <a:pt x="1536" y="1536"/>
                      <a:pt x="1536" y="1536"/>
                    </a:cubicBezTo>
                    <a:cubicBezTo>
                      <a:pt x="1536" y="0"/>
                      <a:pt x="1536" y="0"/>
                      <a:pt x="1536" y="0"/>
                    </a:cubicBez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792" y="256"/>
                      <a:pt x="1792" y="256"/>
                      <a:pt x="1792" y="256"/>
                    </a:cubicBezTo>
                    <a:lnTo>
                      <a:pt x="1664" y="256"/>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20" name="组合 19"/>
            <p:cNvGrpSpPr/>
            <p:nvPr/>
          </p:nvGrpSpPr>
          <p:grpSpPr>
            <a:xfrm>
              <a:off x="1478943" y="862371"/>
              <a:ext cx="837000" cy="837000"/>
              <a:chOff x="8817224" y="1276828"/>
              <a:chExt cx="1116000" cy="1116000"/>
            </a:xfrm>
          </p:grpSpPr>
          <p:sp>
            <p:nvSpPr>
              <p:cNvPr id="21" name="矩形: 圆角 8"/>
              <p:cNvSpPr/>
              <p:nvPr/>
            </p:nvSpPr>
            <p:spPr>
              <a:xfrm rot="2700000">
                <a:off x="8817224" y="1276828"/>
                <a:ext cx="1116000" cy="1116000"/>
              </a:xfrm>
              <a:prstGeom prst="roundRect">
                <a:avLst>
                  <a:gd name="adj" fmla="val 7738"/>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3" name="Freeform 140"/>
              <p:cNvSpPr>
                <a:spLocks noEditPoints="1"/>
              </p:cNvSpPr>
              <p:nvPr/>
            </p:nvSpPr>
            <p:spPr bwMode="auto">
              <a:xfrm>
                <a:off x="9136768" y="1611375"/>
                <a:ext cx="457848" cy="455920"/>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317 w 2048"/>
                  <a:gd name="T11" fmla="*/ 1499 h 2048"/>
                  <a:gd name="T12" fmla="*/ 896 w 2048"/>
                  <a:gd name="T13" fmla="*/ 1077 h 2048"/>
                  <a:gd name="T14" fmla="*/ 896 w 2048"/>
                  <a:gd name="T15" fmla="*/ 512 h 2048"/>
                  <a:gd name="T16" fmla="*/ 1152 w 2048"/>
                  <a:gd name="T17" fmla="*/ 512 h 2048"/>
                  <a:gd name="T18" fmla="*/ 1152 w 2048"/>
                  <a:gd name="T19" fmla="*/ 971 h 2048"/>
                  <a:gd name="T20" fmla="*/ 1499 w 2048"/>
                  <a:gd name="T21" fmla="*/ 1317 h 2048"/>
                  <a:gd name="T22" fmla="*/ 1317 w 2048"/>
                  <a:gd name="T23" fmla="*/ 149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8" h="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1317" y="1499"/>
                    </a:moveTo>
                    <a:cubicBezTo>
                      <a:pt x="896" y="1077"/>
                      <a:pt x="896" y="1077"/>
                      <a:pt x="896" y="1077"/>
                    </a:cubicBezTo>
                    <a:cubicBezTo>
                      <a:pt x="896" y="512"/>
                      <a:pt x="896" y="512"/>
                      <a:pt x="896" y="512"/>
                    </a:cubicBezTo>
                    <a:cubicBezTo>
                      <a:pt x="1152" y="512"/>
                      <a:pt x="1152" y="512"/>
                      <a:pt x="1152" y="512"/>
                    </a:cubicBezTo>
                    <a:cubicBezTo>
                      <a:pt x="1152" y="971"/>
                      <a:pt x="1152" y="971"/>
                      <a:pt x="1152" y="971"/>
                    </a:cubicBezTo>
                    <a:cubicBezTo>
                      <a:pt x="1499" y="1317"/>
                      <a:pt x="1499" y="1317"/>
                      <a:pt x="1499" y="1317"/>
                    </a:cubicBezTo>
                    <a:cubicBezTo>
                      <a:pt x="1317" y="1499"/>
                      <a:pt x="1317" y="1499"/>
                      <a:pt x="1317" y="1499"/>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24" name="组合 23"/>
            <p:cNvGrpSpPr/>
            <p:nvPr/>
          </p:nvGrpSpPr>
          <p:grpSpPr>
            <a:xfrm>
              <a:off x="2555267" y="2872146"/>
              <a:ext cx="837000" cy="837000"/>
              <a:chOff x="10252323" y="3956528"/>
              <a:chExt cx="1116000" cy="1116000"/>
            </a:xfrm>
          </p:grpSpPr>
          <p:sp>
            <p:nvSpPr>
              <p:cNvPr id="25" name="矩形: 圆角 17"/>
              <p:cNvSpPr/>
              <p:nvPr/>
            </p:nvSpPr>
            <p:spPr>
              <a:xfrm rot="2700000">
                <a:off x="10252323" y="3956528"/>
                <a:ext cx="1116000" cy="1116000"/>
              </a:xfrm>
              <a:prstGeom prst="roundRect">
                <a:avLst>
                  <a:gd name="adj" fmla="val 7738"/>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Freeform 37"/>
              <p:cNvSpPr>
                <a:spLocks noEditPoints="1"/>
              </p:cNvSpPr>
              <p:nvPr/>
            </p:nvSpPr>
            <p:spPr bwMode="auto">
              <a:xfrm>
                <a:off x="10644054" y="4323212"/>
                <a:ext cx="342750" cy="382632"/>
              </a:xfrm>
              <a:custGeom>
                <a:avLst/>
                <a:gdLst>
                  <a:gd name="T0" fmla="*/ 896 w 1826"/>
                  <a:gd name="T1" fmla="*/ 1152 h 2048"/>
                  <a:gd name="T2" fmla="*/ 896 w 1826"/>
                  <a:gd name="T3" fmla="*/ 256 h 2048"/>
                  <a:gd name="T4" fmla="*/ 0 w 1826"/>
                  <a:gd name="T5" fmla="*/ 1152 h 2048"/>
                  <a:gd name="T6" fmla="*/ 896 w 1826"/>
                  <a:gd name="T7" fmla="*/ 2048 h 2048"/>
                  <a:gd name="T8" fmla="*/ 1792 w 1826"/>
                  <a:gd name="T9" fmla="*/ 1152 h 2048"/>
                  <a:gd name="T10" fmla="*/ 1698 w 1826"/>
                  <a:gd name="T11" fmla="*/ 751 h 2048"/>
                  <a:gd name="T12" fmla="*/ 896 w 1826"/>
                  <a:gd name="T13" fmla="*/ 1152 h 2048"/>
                  <a:gd name="T14" fmla="*/ 1826 w 1826"/>
                  <a:gd name="T15" fmla="*/ 495 h 2048"/>
                  <a:gd name="T16" fmla="*/ 1024 w 1826"/>
                  <a:gd name="T17" fmla="*/ 0 h 2048"/>
                  <a:gd name="T18" fmla="*/ 1024 w 1826"/>
                  <a:gd name="T19" fmla="*/ 896 h 2048"/>
                  <a:gd name="T20" fmla="*/ 1826 w 1826"/>
                  <a:gd name="T21" fmla="*/ 495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6" h="2048">
                    <a:moveTo>
                      <a:pt x="896" y="1152"/>
                    </a:moveTo>
                    <a:cubicBezTo>
                      <a:pt x="896" y="256"/>
                      <a:pt x="896" y="256"/>
                      <a:pt x="896" y="256"/>
                    </a:cubicBezTo>
                    <a:cubicBezTo>
                      <a:pt x="401" y="256"/>
                      <a:pt x="0" y="657"/>
                      <a:pt x="0" y="1152"/>
                    </a:cubicBezTo>
                    <a:cubicBezTo>
                      <a:pt x="0" y="1647"/>
                      <a:pt x="401" y="2048"/>
                      <a:pt x="896" y="2048"/>
                    </a:cubicBezTo>
                    <a:cubicBezTo>
                      <a:pt x="1391" y="2048"/>
                      <a:pt x="1792" y="1647"/>
                      <a:pt x="1792" y="1152"/>
                    </a:cubicBezTo>
                    <a:cubicBezTo>
                      <a:pt x="1792" y="1008"/>
                      <a:pt x="1758" y="872"/>
                      <a:pt x="1698" y="751"/>
                    </a:cubicBezTo>
                    <a:cubicBezTo>
                      <a:pt x="896" y="1152"/>
                      <a:pt x="896" y="1152"/>
                      <a:pt x="896" y="1152"/>
                    </a:cubicBezTo>
                    <a:close/>
                    <a:moveTo>
                      <a:pt x="1826" y="495"/>
                    </a:moveTo>
                    <a:cubicBezTo>
                      <a:pt x="1678" y="202"/>
                      <a:pt x="1375" y="0"/>
                      <a:pt x="1024" y="0"/>
                    </a:cubicBezTo>
                    <a:cubicBezTo>
                      <a:pt x="1024" y="896"/>
                      <a:pt x="1024" y="896"/>
                      <a:pt x="1024" y="896"/>
                    </a:cubicBezTo>
                    <a:lnTo>
                      <a:pt x="1826" y="49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sp>
        <p:nvSpPr>
          <p:cNvPr id="27" name="文本框 26"/>
          <p:cNvSpPr txBox="1"/>
          <p:nvPr/>
        </p:nvSpPr>
        <p:spPr>
          <a:xfrm>
            <a:off x="1514791" y="296069"/>
            <a:ext cx="1234944" cy="397477"/>
          </a:xfrm>
          <a:prstGeom prst="rect">
            <a:avLst/>
          </a:prstGeom>
          <a:noFill/>
        </p:spPr>
        <p:txBody>
          <a:bodyPr wrap="none" lIns="68575" tIns="34288" rIns="68575" bIns="34288" rtlCol="0">
            <a:spAutoFit/>
          </a:bodyPr>
          <a:lstStyle/>
          <a:p>
            <a:pPr algn="ctr" defTabSz="685800"/>
            <a:r>
              <a:rPr lang="zh-CN" altLang="en-US" sz="2135"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个人信息</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534587" y="1717400"/>
            <a:ext cx="1929045" cy="525272"/>
          </a:xfrm>
          <a:prstGeom prst="rect">
            <a:avLst/>
          </a:prstGeom>
          <a:noFill/>
        </p:spPr>
        <p:txBody>
          <a:bodyPr wrap="square" lIns="0" tIns="0" rIns="0" bIns="0" rtlCol="0" anchor="t">
            <a:spAutoFit/>
          </a:bodyPr>
          <a:lstStyle/>
          <a:p>
            <a:pPr>
              <a:lnSpc>
                <a:spcPct val="120000"/>
              </a:lnSpc>
            </a:pPr>
            <a:r>
              <a:rPr lang="zh-CN" altLang="en-US"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希望单位性质</a:t>
            </a:r>
            <a:r>
              <a:rPr lang="zh-CN" altLang="en-US"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事业单位</a:t>
            </a:r>
            <a:r>
              <a:rPr lang="en-US" altLang="zh-CN"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非盈利机构</a:t>
            </a:r>
            <a:endParaRPr lang="en-US" sz="142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6534587" y="2496233"/>
            <a:ext cx="1929045" cy="240002"/>
          </a:xfrm>
          <a:prstGeom prst="rect">
            <a:avLst/>
          </a:prstGeom>
          <a:noFill/>
        </p:spPr>
        <p:txBody>
          <a:bodyPr wrap="square" lIns="0" tIns="0" rIns="0" bIns="0" rtlCol="0" anchor="t">
            <a:spAutoFit/>
          </a:bodyPr>
          <a:lstStyle/>
          <a:p>
            <a:pPr>
              <a:lnSpc>
                <a:spcPct val="120000"/>
              </a:lnSpc>
            </a:pPr>
            <a:r>
              <a:rPr lang="zh-CN" altLang="en-US" sz="142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希望工作地点</a:t>
            </a:r>
            <a:r>
              <a:rPr lang="zh-CN" altLang="en-US" sz="1420" dirty="0" smtClean="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：上海</a:t>
            </a:r>
            <a:endParaRPr lang="en-US" sz="142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6534587" y="3297501"/>
            <a:ext cx="1929045" cy="525272"/>
          </a:xfrm>
          <a:prstGeom prst="rect">
            <a:avLst/>
          </a:prstGeom>
          <a:noFill/>
        </p:spPr>
        <p:txBody>
          <a:bodyPr wrap="square" lIns="0" tIns="0" rIns="0" bIns="0" rtlCol="0" anchor="t">
            <a:spAutoFit/>
          </a:bodyPr>
          <a:lstStyle/>
          <a:p>
            <a:pPr>
              <a:lnSpc>
                <a:spcPct val="120000"/>
              </a:lnSpc>
            </a:pPr>
            <a:r>
              <a:rPr lang="zh-CN" alt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希望薪资范围</a:t>
            </a:r>
            <a:r>
              <a:rPr lang="zh-CN" alt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1000</a:t>
            </a:r>
            <a:r>
              <a:rPr lang="zh-CN" alt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元</a:t>
            </a:r>
            <a:endParaRPr 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75545" y="1717400"/>
            <a:ext cx="2133870" cy="240002"/>
          </a:xfrm>
          <a:prstGeom prst="rect">
            <a:avLst/>
          </a:prstGeom>
          <a:noFill/>
        </p:spPr>
        <p:txBody>
          <a:bodyPr wrap="square" lIns="0" tIns="0" rIns="0" bIns="0" rtlCol="0" anchor="t">
            <a:spAutoFit/>
          </a:bodyPr>
          <a:lstStyle/>
          <a:p>
            <a:pPr algn="r">
              <a:lnSpc>
                <a:spcPct val="120000"/>
              </a:lnSpc>
            </a:pPr>
            <a:r>
              <a:rPr lang="zh-CN" alt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希望从事行业</a:t>
            </a:r>
            <a:r>
              <a:rPr lang="zh-CN" altLang="en-US" sz="142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：教师</a:t>
            </a:r>
            <a:endParaRPr lang="en-US" sz="142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499585" y="2496233"/>
            <a:ext cx="2133870" cy="240002"/>
          </a:xfrm>
          <a:prstGeom prst="rect">
            <a:avLst/>
          </a:prstGeom>
          <a:noFill/>
        </p:spPr>
        <p:txBody>
          <a:bodyPr wrap="square" lIns="0" tIns="0" rIns="0" bIns="0" rtlCol="0" anchor="t">
            <a:spAutoFit/>
          </a:bodyPr>
          <a:lstStyle/>
          <a:p>
            <a:pPr algn="r">
              <a:lnSpc>
                <a:spcPct val="120000"/>
              </a:lnSpc>
            </a:pPr>
            <a:r>
              <a:rPr lang="zh-CN" altLang="en-US" sz="142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希望应聘职位</a:t>
            </a:r>
            <a:r>
              <a:rPr lang="zh-CN" altLang="en-US" sz="1420" dirty="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：教师</a:t>
            </a:r>
            <a:endParaRPr lang="en-US" sz="142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99585" y="3286193"/>
            <a:ext cx="2133870" cy="240002"/>
          </a:xfrm>
          <a:prstGeom prst="rect">
            <a:avLst/>
          </a:prstGeom>
          <a:noFill/>
        </p:spPr>
        <p:txBody>
          <a:bodyPr wrap="square" lIns="0" tIns="0" rIns="0" bIns="0" rtlCol="0" anchor="t">
            <a:spAutoFit/>
          </a:bodyPr>
          <a:lstStyle/>
          <a:p>
            <a:pPr algn="r">
              <a:lnSpc>
                <a:spcPct val="120000"/>
              </a:lnSpc>
            </a:pPr>
            <a:r>
              <a:rPr lang="zh-CN" altLang="en-US" sz="142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希望工作类型</a:t>
            </a:r>
            <a:r>
              <a:rPr lang="zh-CN" altLang="en-US" sz="1420" dirty="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：全</a:t>
            </a:r>
            <a:r>
              <a:rPr lang="zh-CN" altLang="en-US" sz="142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职</a:t>
            </a:r>
            <a:endParaRPr lang="en-US" sz="142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Group 108"/>
          <p:cNvGrpSpPr/>
          <p:nvPr/>
        </p:nvGrpSpPr>
        <p:grpSpPr>
          <a:xfrm>
            <a:off x="2752825" y="3321045"/>
            <a:ext cx="468996" cy="455568"/>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2752825" y="2531086"/>
            <a:ext cx="468996" cy="455568"/>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2752825" y="1752253"/>
            <a:ext cx="468996" cy="455568"/>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5934273" y="1752253"/>
            <a:ext cx="468996" cy="455568"/>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5934273" y="2531086"/>
            <a:ext cx="468996" cy="455568"/>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5934273" y="3321045"/>
            <a:ext cx="468996" cy="455568"/>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142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8" name="文本框 47"/>
          <p:cNvSpPr txBox="1"/>
          <p:nvPr/>
        </p:nvSpPr>
        <p:spPr>
          <a:xfrm>
            <a:off x="1514791" y="296069"/>
            <a:ext cx="1234944" cy="397477"/>
          </a:xfrm>
          <a:prstGeom prst="rect">
            <a:avLst/>
          </a:prstGeom>
          <a:noFill/>
        </p:spPr>
        <p:txBody>
          <a:bodyPr wrap="none" lIns="68575" tIns="34288" rIns="68575" bIns="34288" rtlCol="0">
            <a:spAutoFit/>
          </a:bodyPr>
          <a:lstStyle/>
          <a:p>
            <a:pPr algn="ctr" defTabSz="685800"/>
            <a:r>
              <a:rPr lang="zh-CN" altLang="en-US" sz="2135" b="1" dirty="0" smtClean="0">
                <a:solidFill>
                  <a:srgbClr val="E7E6E6">
                    <a:lumMod val="25000"/>
                  </a:srgbClr>
                </a:solidFill>
                <a:latin typeface="微软雅黑" panose="020B0503020204020204" pitchFamily="34" charset="-122"/>
                <a:ea typeface="微软雅黑" panose="020B0503020204020204" pitchFamily="34" charset="-122"/>
                <a:cs typeface="+mn-ea"/>
                <a:sym typeface="+mn-lt"/>
              </a:rPr>
              <a:t>求职意向</a:t>
            </a:r>
            <a:endParaRPr lang="zh-CN" altLang="en-US" sz="2135"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pic>
        <p:nvPicPr>
          <p:cNvPr id="49"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1065" r="14118"/>
          <a:stretch>
            <a:fillRect/>
          </a:stretch>
        </p:blipFill>
        <p:spPr bwMode="auto">
          <a:xfrm>
            <a:off x="3430025" y="1561979"/>
            <a:ext cx="2361175" cy="2238700"/>
          </a:xfrm>
          <a:prstGeom prst="rect">
            <a:avLst/>
          </a:prstGeom>
          <a:noFill/>
          <a:ln w="38100">
            <a:no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Effect transition="in" filter="fade">
                                      <p:cBhvr>
                                        <p:cTn id="27" dur="500"/>
                                        <p:tgtEl>
                                          <p:spTgt spid="6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anim calcmode="lin" valueType="num">
                                      <p:cBhvr>
                                        <p:cTn id="44" dur="1000" fill="hold"/>
                                        <p:tgtEl>
                                          <p:spTgt spid="49"/>
                                        </p:tgtEl>
                                        <p:attrNameLst>
                                          <p:attrName>ppt_x</p:attrName>
                                        </p:attrNameLst>
                                      </p:cBhvr>
                                      <p:tavLst>
                                        <p:tav tm="0">
                                          <p:val>
                                            <p:strVal val="#ppt_x"/>
                                          </p:val>
                                        </p:tav>
                                        <p:tav tm="100000">
                                          <p:val>
                                            <p:strVal val="#ppt_x"/>
                                          </p:val>
                                        </p:tav>
                                      </p:tavLst>
                                    </p:anim>
                                    <p:anim calcmode="lin" valueType="num">
                                      <p:cBhvr>
                                        <p:cTn id="4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2571750"/>
            <a:ext cx="9144000" cy="0"/>
          </a:xfrm>
          <a:prstGeom prst="line">
            <a:avLst/>
          </a:prstGeom>
          <a:ln>
            <a:solidFill>
              <a:srgbClr val="3C3C3C"/>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937103" y="936853"/>
            <a:ext cx="3269794" cy="3269794"/>
            <a:chOff x="4353198" y="914401"/>
            <a:chExt cx="3269794" cy="3269794"/>
          </a:xfrm>
        </p:grpSpPr>
        <p:sp>
          <p:nvSpPr>
            <p:cNvPr id="11" name="椭圆 10"/>
            <p:cNvSpPr/>
            <p:nvPr/>
          </p:nvSpPr>
          <p:spPr>
            <a:xfrm>
              <a:off x="4353198" y="914401"/>
              <a:ext cx="3269794" cy="326979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ea typeface="方正兰亭细黑_GBK" panose="02000000000000000000" pitchFamily="2" charset="-122"/>
              </a:endParaRPr>
            </a:p>
          </p:txBody>
        </p:sp>
        <p:sp>
          <p:nvSpPr>
            <p:cNvPr id="12" name="文本框 11"/>
            <p:cNvSpPr txBox="1"/>
            <p:nvPr/>
          </p:nvSpPr>
          <p:spPr>
            <a:xfrm>
              <a:off x="4661119" y="2161541"/>
              <a:ext cx="2653952" cy="703206"/>
            </a:xfrm>
            <a:prstGeom prst="rect">
              <a:avLst/>
            </a:prstGeom>
            <a:noFill/>
          </p:spPr>
          <p:txBody>
            <a:bodyPr wrap="square" rtlCol="0">
              <a:spAutoFit/>
            </a:bodyPr>
            <a:lstStyle/>
            <a:p>
              <a:pPr algn="ctr">
                <a:lnSpc>
                  <a:spcPct val="150000"/>
                </a:lnSpc>
              </a:pPr>
              <a:r>
                <a:rPr lang="zh-CN" altLang="en-US" sz="3000" dirty="0" smtClean="0">
                  <a:solidFill>
                    <a:schemeClr val="bg1"/>
                  </a:solidFill>
                  <a:latin typeface="微软雅黑" panose="020B0503020204020204" pitchFamily="34" charset="-122"/>
                  <a:ea typeface="微软雅黑" panose="020B0503020204020204" pitchFamily="34" charset="-122"/>
                </a:rPr>
                <a:t>教育背景</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999673" y="3248840"/>
              <a:ext cx="1976844" cy="392431"/>
              <a:chOff x="4999672" y="3248840"/>
              <a:chExt cx="1976844" cy="392431"/>
            </a:xfrm>
          </p:grpSpPr>
          <p:pic>
            <p:nvPicPr>
              <p:cNvPr id="13" name="图片 12"/>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grpSp>
      </p:grpSp>
      <p:sp>
        <p:nvSpPr>
          <p:cNvPr id="4" name="文本框 3"/>
          <p:cNvSpPr txBox="1"/>
          <p:nvPr/>
        </p:nvSpPr>
        <p:spPr>
          <a:xfrm>
            <a:off x="4102962" y="1360765"/>
            <a:ext cx="938077" cy="861774"/>
          </a:xfrm>
          <a:prstGeom prst="rect">
            <a:avLst/>
          </a:prstGeom>
          <a:noFill/>
        </p:spPr>
        <p:txBody>
          <a:bodyPr wrap="none" rtlCol="0">
            <a:spAutoFit/>
          </a:bodyPr>
          <a:lstStyle/>
          <a:p>
            <a:pPr algn="ctr"/>
            <a:r>
              <a:rPr lang="en-US" altLang="zh-CN" sz="5000" dirty="0" smtClean="0">
                <a:solidFill>
                  <a:schemeClr val="bg1"/>
                </a:solidFill>
                <a:latin typeface="微软雅黑" panose="020B0503020204020204" pitchFamily="34" charset="-122"/>
                <a:ea typeface="微软雅黑" panose="020B0503020204020204" pitchFamily="34" charset="-122"/>
              </a:rPr>
              <a:t>02</a:t>
            </a:r>
            <a:endParaRPr lang="zh-CN" altLang="en-US" sz="5000"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33738" y="2238375"/>
            <a:ext cx="26765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116">
      <a:dk1>
        <a:sysClr val="windowText" lastClr="000000"/>
      </a:dk1>
      <a:lt1>
        <a:sysClr val="window" lastClr="FFFFFF"/>
      </a:lt1>
      <a:dk2>
        <a:srgbClr val="1F497D"/>
      </a:dk2>
      <a:lt2>
        <a:srgbClr val="EEECE1"/>
      </a:lt2>
      <a:accent1>
        <a:srgbClr val="3F3F3F"/>
      </a:accent1>
      <a:accent2>
        <a:srgbClr val="7F7F7F"/>
      </a:accent2>
      <a:accent3>
        <a:srgbClr val="3F3F3F"/>
      </a:accent3>
      <a:accent4>
        <a:srgbClr val="7F7F7F"/>
      </a:accent4>
      <a:accent5>
        <a:srgbClr val="3F3F3F"/>
      </a:accent5>
      <a:accent6>
        <a:srgbClr val="7F7F7F"/>
      </a:accent6>
      <a:hlink>
        <a:srgbClr val="0000FF"/>
      </a:hlink>
      <a:folHlink>
        <a:srgbClr val="80008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16">
      <a:dk1>
        <a:sysClr val="windowText" lastClr="000000"/>
      </a:dk1>
      <a:lt1>
        <a:sysClr val="window" lastClr="FFFFFF"/>
      </a:lt1>
      <a:dk2>
        <a:srgbClr val="1F497D"/>
      </a:dk2>
      <a:lt2>
        <a:srgbClr val="EEECE1"/>
      </a:lt2>
      <a:accent1>
        <a:srgbClr val="3F3F3F"/>
      </a:accent1>
      <a:accent2>
        <a:srgbClr val="7F7F7F"/>
      </a:accent2>
      <a:accent3>
        <a:srgbClr val="3F3F3F"/>
      </a:accent3>
      <a:accent4>
        <a:srgbClr val="7F7F7F"/>
      </a:accent4>
      <a:accent5>
        <a:srgbClr val="3F3F3F"/>
      </a:accent5>
      <a:accent6>
        <a:srgbClr val="7F7F7F"/>
      </a:accent6>
      <a:hlink>
        <a:srgbClr val="0000FF"/>
      </a:hlink>
      <a:folHlink>
        <a:srgbClr val="80008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2173</Words>
  <Application>WPS 演示</Application>
  <PresentationFormat>全屏显示(16:9)</PresentationFormat>
  <Paragraphs>151</Paragraphs>
  <Slides>20</Slides>
  <Notes>4</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宋体</vt:lpstr>
      <vt:lpstr>Wingdings</vt:lpstr>
      <vt:lpstr>微软雅黑</vt:lpstr>
      <vt:lpstr>经典繁仿黑</vt:lpstr>
      <vt:lpstr>黑体</vt:lpstr>
      <vt:lpstr>Calibri</vt:lpstr>
      <vt:lpstr>Tahoma</vt:lpstr>
      <vt:lpstr>Arial</vt:lpstr>
      <vt:lpstr>方正兰亭细黑_GBK</vt:lpstr>
      <vt:lpstr>Roboto</vt:lpstr>
      <vt:lpstr>Verdana</vt:lpstr>
      <vt:lpstr>Arial Unicode MS</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13</cp:revision>
  <dcterms:created xsi:type="dcterms:W3CDTF">2016-12-18T08:01:00Z</dcterms:created>
  <dcterms:modified xsi:type="dcterms:W3CDTF">2021-10-28T08:25:33Z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B86A1291846948F3A03E2B2D86A9300F</vt:lpwstr>
  </property>
  <property fmtid="{D5CDD505-2E9C-101B-9397-08002B2CF9AE}" pid="3" name="KSOProductBuildVer">
    <vt:lpwstr>2052-11.1.0.10938</vt:lpwstr>
  </property>
</Properties>
</file>