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4" r:id="rId2"/>
    <p:sldId id="258" r:id="rId3"/>
    <p:sldId id="403" r:id="rId4"/>
    <p:sldId id="404" r:id="rId5"/>
    <p:sldId id="407" r:id="rId6"/>
    <p:sldId id="408" r:id="rId7"/>
    <p:sldId id="409" r:id="rId8"/>
    <p:sldId id="410" r:id="rId9"/>
    <p:sldId id="411" r:id="rId10"/>
    <p:sldId id="413" r:id="rId11"/>
    <p:sldId id="414" r:id="rId12"/>
    <p:sldId id="417" r:id="rId13"/>
    <p:sldId id="415" r:id="rId14"/>
    <p:sldId id="278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3300"/>
    <a:srgbClr val="66FF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14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8F6903B-C1B7-424E-A2EC-9C09953E5A6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903B-C1B7-424E-A2EC-9C09953E5A6D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828675" y="1123950"/>
            <a:ext cx="7772400" cy="1470025"/>
          </a:xfrm>
        </p:spPr>
        <p:txBody>
          <a:bodyPr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23495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55AAA4-33D8-4DCC-8C35-F11ABE50824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BEF91-22AA-4716-839E-081C932A049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5113" y="133350"/>
            <a:ext cx="2114550" cy="56007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66700" y="133350"/>
            <a:ext cx="6196013" cy="5600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93AA1-8FF4-445E-87AB-BB561A62D67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835E-CE09-4698-BFF9-135CD6A11B6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2080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2080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C42BA-1191-46DC-B4D5-EC54C9D4D9F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EFAE-F361-4DA0-99B2-484C778FEB9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D343D-D455-4E6B-8473-2A709C433F3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7809E-B435-4F48-9564-D5621FBD9F4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0B1BC-A09D-4CA5-876D-0F4E351F95D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8B84B-B2B7-4762-B739-C538D2AF144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133350"/>
            <a:ext cx="73453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080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A8A8A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08725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A8A8A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A8A8A"/>
                </a:solidFill>
              </a:defRPr>
            </a:lvl1pPr>
          </a:lstStyle>
          <a:p>
            <a:fld id="{96D942AD-934E-4083-9B80-ACC15DBDB8DA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/>
          </p:cNvSpPr>
          <p:nvPr/>
        </p:nvSpPr>
        <p:spPr bwMode="auto">
          <a:xfrm>
            <a:off x="3347864" y="1354386"/>
            <a:ext cx="5184576" cy="1225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 dirty="0" smtClean="0">
                <a:ln w="25400">
                  <a:solidFill>
                    <a:schemeClr val="bg1"/>
                  </a:solidFill>
                  <a:round/>
                </a:ln>
                <a:solidFill>
                  <a:schemeClr val="accent6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角平</a:t>
            </a:r>
            <a:r>
              <a:rPr lang="zh-CN" altLang="en-US" sz="4400" b="1" kern="10" dirty="0">
                <a:ln w="25400">
                  <a:solidFill>
                    <a:schemeClr val="bg1"/>
                  </a:solidFill>
                  <a:round/>
                </a:ln>
                <a:solidFill>
                  <a:schemeClr val="accent6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分线</a:t>
            </a:r>
          </a:p>
        </p:txBody>
      </p:sp>
      <p:sp>
        <p:nvSpPr>
          <p:cNvPr id="5" name="矩形 4"/>
          <p:cNvSpPr/>
          <p:nvPr/>
        </p:nvSpPr>
        <p:spPr>
          <a:xfrm>
            <a:off x="4300976" y="566124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 dirty="0">
                <a:latin typeface="Comic Sans MS" panose="030F0702030302020204" pitchFamily="66" charset="0"/>
              </a:rPr>
              <a:t>五.角平分线的判定定理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68313" y="2420938"/>
            <a:ext cx="541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用符号语言表示为：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6875" y="3141663"/>
            <a:ext cx="5903913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∵ PD ⊥OA ，PE ⊥OB， PD=PE，</a:t>
            </a:r>
            <a:endParaRPr lang="zh-CN" altLang="en-US" sz="2800" b="1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 b="1" dirty="0">
              <a:solidFill>
                <a:schemeClr val="tx2"/>
              </a:solidFill>
            </a:endParaRPr>
          </a:p>
        </p:txBody>
      </p:sp>
      <p:grpSp>
        <p:nvGrpSpPr>
          <p:cNvPr id="17413" name="Group 5"/>
          <p:cNvGrpSpPr/>
          <p:nvPr/>
        </p:nvGrpSpPr>
        <p:grpSpPr bwMode="auto">
          <a:xfrm>
            <a:off x="0" y="1054100"/>
            <a:ext cx="8064500" cy="935038"/>
            <a:chOff x="0" y="0"/>
            <a:chExt cx="1451" cy="317"/>
          </a:xfrm>
        </p:grpSpPr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1451" cy="317"/>
            </a:xfrm>
            <a:prstGeom prst="roundRect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/>
              <a:r>
                <a:rPr lang="zh-CN" altLang="en-US" sz="2400" b="1" dirty="0">
                  <a:latin typeface="宋体" panose="02010600030101010101" pitchFamily="2" charset="-122"/>
                </a:rPr>
                <a:t>判定定理 ：在角的内部，到角的两边距离相等的点，</a:t>
              </a:r>
            </a:p>
            <a:p>
              <a:pPr algn="ctr"/>
              <a:r>
                <a:rPr lang="zh-CN" altLang="en-US" sz="2400" b="1" dirty="0">
                  <a:latin typeface="宋体" panose="02010600030101010101" pitchFamily="2" charset="-122"/>
                </a:rPr>
                <a:t>在这个角的平分线上.</a:t>
              </a:r>
            </a:p>
          </p:txBody>
        </p:sp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82" y="0"/>
              <a:ext cx="1270" cy="11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endParaRPr lang="zh-CN" altLang="en-US"/>
            </a:p>
          </p:txBody>
        </p:sp>
      </p:grpSp>
      <p:grpSp>
        <p:nvGrpSpPr>
          <p:cNvPr id="17416" name="Group 8"/>
          <p:cNvGrpSpPr/>
          <p:nvPr/>
        </p:nvGrpSpPr>
        <p:grpSpPr bwMode="auto">
          <a:xfrm>
            <a:off x="5219700" y="2781300"/>
            <a:ext cx="3384550" cy="2879725"/>
            <a:chOff x="0" y="0"/>
            <a:chExt cx="2276" cy="1914"/>
          </a:xfrm>
        </p:grpSpPr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>
              <a:off x="283" y="370"/>
              <a:ext cx="120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283" y="1570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1316" y="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0" y="152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O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1915" y="1587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1460" y="113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1340" y="1587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E</a:t>
              </a: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 flipH="1">
              <a:off x="1316" y="140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1316" y="14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 flipH="1" flipV="1">
              <a:off x="1134" y="752"/>
              <a:ext cx="31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817" y="453"/>
              <a:ext cx="1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1044" y="877"/>
              <a:ext cx="9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 flipV="1">
              <a:off x="1134" y="877"/>
              <a:ext cx="9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1497" y="1033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P</a:t>
              </a:r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V="1">
              <a:off x="272" y="860"/>
              <a:ext cx="1769" cy="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2" name="Text Box 24"/>
            <p:cNvSpPr txBox="1">
              <a:spLocks noChangeArrowheads="1"/>
            </p:cNvSpPr>
            <p:nvPr/>
          </p:nvSpPr>
          <p:spPr bwMode="auto">
            <a:xfrm>
              <a:off x="2048" y="82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17433" name="未知"/>
            <p:cNvSpPr/>
            <p:nvPr/>
          </p:nvSpPr>
          <p:spPr bwMode="auto">
            <a:xfrm>
              <a:off x="590" y="1269"/>
              <a:ext cx="136" cy="181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未知"/>
            <p:cNvSpPr/>
            <p:nvPr/>
          </p:nvSpPr>
          <p:spPr bwMode="auto">
            <a:xfrm>
              <a:off x="681" y="1405"/>
              <a:ext cx="136" cy="181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 cap="flat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668" y="110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/>
                <a:t>1</a:t>
              </a:r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805" y="1281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/>
                <a:t>2</a:t>
              </a:r>
            </a:p>
          </p:txBody>
        </p:sp>
      </p:grp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386337" y="3363387"/>
            <a:ext cx="583247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</a:rPr>
              <a:t>∴ 点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P在</a:t>
            </a:r>
            <a:r>
              <a:rPr lang="zh-CN" altLang="en-US" sz="2800" b="1" dirty="0">
                <a:solidFill>
                  <a:schemeClr val="tx2"/>
                </a:solidFill>
              </a:rPr>
              <a:t>∠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AOB的平分线上 </a:t>
            </a:r>
            <a:r>
              <a:rPr lang="zh-CN" altLang="en-US" sz="2800" b="1" dirty="0">
                <a:solidFill>
                  <a:schemeClr val="tx2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zh-CN" alt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3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 dirty="0">
                <a:latin typeface="Comic Sans MS" panose="030F0702030302020204" pitchFamily="66" charset="0"/>
              </a:rPr>
              <a:t>六.试一试</a:t>
            </a:r>
          </a:p>
        </p:txBody>
      </p:sp>
      <p:grpSp>
        <p:nvGrpSpPr>
          <p:cNvPr id="18435" name="Group 3"/>
          <p:cNvGrpSpPr/>
          <p:nvPr/>
        </p:nvGrpSpPr>
        <p:grpSpPr bwMode="auto">
          <a:xfrm>
            <a:off x="5581650" y="1774825"/>
            <a:ext cx="3454400" cy="3311525"/>
            <a:chOff x="0" y="0"/>
            <a:chExt cx="2222" cy="2232"/>
          </a:xfrm>
        </p:grpSpPr>
        <p:pic>
          <p:nvPicPr>
            <p:cNvPr id="1843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6" y="145"/>
              <a:ext cx="1753" cy="1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861" y="0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A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0" y="1769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B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1723" y="1769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C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36" y="1370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E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1587" y="1415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F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861" y="1905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D</a:t>
              </a:r>
            </a:p>
          </p:txBody>
        </p:sp>
      </p:grp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68313" y="1054100"/>
            <a:ext cx="59801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2400" b="1" dirty="0"/>
              <a:t>已知：如图，△ABC中，AB=AC，AD是∠BAC的平分线，DE⊥AB，DF⊥AC，垂足分别为E、F.判断下列结论是否正确：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23850" y="26892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2400" dirty="0"/>
              <a:t>(1)DE=DF.        （        ）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23850" y="31210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2400" dirty="0"/>
              <a:t>(2)BD=CD.        （        ）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23850" y="3541713"/>
            <a:ext cx="5257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2400" dirty="0"/>
              <a:t>(3)AD上任一点到AB、AC的距离相等.      （        ）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23850" y="4333875"/>
            <a:ext cx="54006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2400" dirty="0"/>
              <a:t>(4)AD上任一点到点B、C的距离相等.      （        ）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82625" y="4659313"/>
            <a:ext cx="79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</a:rPr>
              <a:t>√ </a:t>
            </a:r>
            <a:endParaRPr lang="zh-CN" altLang="en-US" sz="3600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755650" y="37893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</a:rPr>
              <a:t>√ </a:t>
            </a:r>
            <a:endParaRPr lang="zh-CN" altLang="en-US" sz="3600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916238" y="3068638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</a:rPr>
              <a:t>√ </a:t>
            </a:r>
            <a:endParaRPr lang="zh-CN" altLang="en-US" sz="3600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843213" y="256540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</a:rPr>
              <a:t>√ 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 bldLvl="0" autoUpdateAnimBg="0"/>
      <p:bldP spid="18445" grpId="0" bldLvl="0" autoUpdateAnimBg="0"/>
      <p:bldP spid="18446" grpId="0" bldLvl="0" autoUpdateAnimBg="0"/>
      <p:bldP spid="18447" grpId="0" bldLvl="0" autoUpdateAnimBg="0"/>
      <p:bldP spid="18448" grpId="0" bldLvl="0" autoUpdateAnimBg="0"/>
      <p:bldP spid="18449" grpId="0" bldLvl="0" autoUpdateAnimBg="0"/>
      <p:bldP spid="18450" grpId="0" bldLvl="0" autoUpdateAnimBg="0"/>
      <p:bldP spid="18451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>
                <a:latin typeface="Comic Sans MS" panose="030F0702030302020204" pitchFamily="66" charset="0"/>
              </a:rPr>
              <a:t>七.应用</a:t>
            </a:r>
          </a:p>
        </p:txBody>
      </p:sp>
      <p:grpSp>
        <p:nvGrpSpPr>
          <p:cNvPr id="19459" name="Group 3"/>
          <p:cNvGrpSpPr/>
          <p:nvPr/>
        </p:nvGrpSpPr>
        <p:grpSpPr bwMode="auto">
          <a:xfrm>
            <a:off x="6661150" y="2492375"/>
            <a:ext cx="1692275" cy="2193925"/>
            <a:chOff x="0" y="0"/>
            <a:chExt cx="2666" cy="3454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 flipH="1" flipV="1">
              <a:off x="567" y="793"/>
              <a:ext cx="565" cy="10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461" name="Group 5"/>
            <p:cNvGrpSpPr/>
            <p:nvPr/>
          </p:nvGrpSpPr>
          <p:grpSpPr bwMode="auto">
            <a:xfrm>
              <a:off x="0" y="0"/>
              <a:ext cx="2666" cy="3455"/>
              <a:chOff x="0" y="0"/>
              <a:chExt cx="2666" cy="3455"/>
            </a:xfrm>
          </p:grpSpPr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 flipH="1">
                <a:off x="1133" y="1815"/>
                <a:ext cx="0" cy="7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 flipV="1">
                <a:off x="1133" y="1132"/>
                <a:ext cx="795" cy="5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4" name="未知"/>
              <p:cNvSpPr/>
              <p:nvPr/>
            </p:nvSpPr>
            <p:spPr bwMode="auto">
              <a:xfrm>
                <a:off x="1133" y="2380"/>
                <a:ext cx="280" cy="250"/>
              </a:xfrm>
              <a:custGeom>
                <a:avLst/>
                <a:gdLst>
                  <a:gd name="T0" fmla="*/ 0 w 112"/>
                  <a:gd name="T1" fmla="*/ 20 h 100"/>
                  <a:gd name="T2" fmla="*/ 88 w 112"/>
                  <a:gd name="T3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2" h="100">
                    <a:moveTo>
                      <a:pt x="0" y="20"/>
                    </a:moveTo>
                    <a:cubicBezTo>
                      <a:pt x="112" y="31"/>
                      <a:pt x="88" y="0"/>
                      <a:pt x="88" y="100"/>
                    </a:cubicBezTo>
                  </a:path>
                </a:pathLst>
              </a:custGeom>
              <a:noFill/>
              <a:ln w="53975" cap="flat" cmpd="sng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5" name="未知"/>
              <p:cNvSpPr/>
              <p:nvPr/>
            </p:nvSpPr>
            <p:spPr bwMode="auto">
              <a:xfrm rot="3960000">
                <a:off x="619" y="734"/>
                <a:ext cx="455" cy="340"/>
              </a:xfrm>
              <a:custGeom>
                <a:avLst/>
                <a:gdLst>
                  <a:gd name="T0" fmla="*/ 0 w 142"/>
                  <a:gd name="T1" fmla="*/ 18 h 107"/>
                  <a:gd name="T2" fmla="*/ 88 w 142"/>
                  <a:gd name="T3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2" h="107">
                    <a:moveTo>
                      <a:pt x="0" y="18"/>
                    </a:moveTo>
                    <a:cubicBezTo>
                      <a:pt x="142" y="31"/>
                      <a:pt x="88" y="0"/>
                      <a:pt x="88" y="107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6" name="未知"/>
              <p:cNvSpPr/>
              <p:nvPr/>
            </p:nvSpPr>
            <p:spPr bwMode="auto">
              <a:xfrm rot="12960000">
                <a:off x="1530" y="849"/>
                <a:ext cx="455" cy="340"/>
              </a:xfrm>
              <a:custGeom>
                <a:avLst/>
                <a:gdLst>
                  <a:gd name="T0" fmla="*/ 0 w 142"/>
                  <a:gd name="T1" fmla="*/ 18 h 107"/>
                  <a:gd name="T2" fmla="*/ 88 w 142"/>
                  <a:gd name="T3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2" h="107">
                    <a:moveTo>
                      <a:pt x="0" y="18"/>
                    </a:moveTo>
                    <a:cubicBezTo>
                      <a:pt x="142" y="31"/>
                      <a:pt x="88" y="0"/>
                      <a:pt x="88" y="107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7" name="Text 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94" cy="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800" b="1"/>
                  <a:t>Ｄ</a:t>
                </a:r>
              </a:p>
            </p:txBody>
          </p:sp>
          <p:sp>
            <p:nvSpPr>
              <p:cNvPr id="19468" name="Text Box 12"/>
              <p:cNvSpPr txBox="1">
                <a:spLocks noChangeArrowheads="1"/>
              </p:cNvSpPr>
              <p:nvPr/>
            </p:nvSpPr>
            <p:spPr bwMode="auto">
              <a:xfrm>
                <a:off x="1814" y="567"/>
                <a:ext cx="852" cy="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Ｆ</a:t>
                </a:r>
              </a:p>
            </p:txBody>
          </p:sp>
          <p:sp>
            <p:nvSpPr>
              <p:cNvPr id="19469" name="Text Box 13"/>
              <p:cNvSpPr txBox="1">
                <a:spLocks noChangeArrowheads="1"/>
              </p:cNvSpPr>
              <p:nvPr/>
            </p:nvSpPr>
            <p:spPr bwMode="auto">
              <a:xfrm>
                <a:off x="876" y="2637"/>
                <a:ext cx="852" cy="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Ｅ</a:t>
                </a:r>
              </a:p>
            </p:txBody>
          </p:sp>
        </p:grpSp>
      </p:grp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107950" y="981075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如图：△ABC的角平分线ＢＭ，ＣＮ相交于点Ｐ．</a:t>
            </a:r>
          </a:p>
          <a:p>
            <a:r>
              <a:rPr lang="zh-CN" altLang="en-US" sz="2800" dirty="0"/>
              <a:t>求证：AP平分</a:t>
            </a:r>
            <a:r>
              <a:rPr lang="zh-CN" altLang="en-US" sz="2800" b="1" dirty="0"/>
              <a:t>∠</a:t>
            </a:r>
            <a:r>
              <a:rPr lang="zh-CN" altLang="en-US" sz="2800" dirty="0"/>
              <a:t>BAC．</a:t>
            </a:r>
          </a:p>
        </p:txBody>
      </p:sp>
      <p:grpSp>
        <p:nvGrpSpPr>
          <p:cNvPr id="19471" name="Group 15"/>
          <p:cNvGrpSpPr/>
          <p:nvPr/>
        </p:nvGrpSpPr>
        <p:grpSpPr bwMode="auto">
          <a:xfrm>
            <a:off x="4949825" y="2171700"/>
            <a:ext cx="3943350" cy="2462213"/>
            <a:chOff x="0" y="0"/>
            <a:chExt cx="6210" cy="3878"/>
          </a:xfrm>
        </p:grpSpPr>
        <p:grpSp>
          <p:nvGrpSpPr>
            <p:cNvPr id="19472" name="Group 16"/>
            <p:cNvGrpSpPr/>
            <p:nvPr/>
          </p:nvGrpSpPr>
          <p:grpSpPr bwMode="auto">
            <a:xfrm>
              <a:off x="0" y="0"/>
              <a:ext cx="6210" cy="3879"/>
              <a:chOff x="0" y="0"/>
              <a:chExt cx="6210" cy="3879"/>
            </a:xfrm>
          </p:grpSpPr>
          <p:sp>
            <p:nvSpPr>
              <p:cNvPr id="19473" name="Line 17"/>
              <p:cNvSpPr>
                <a:spLocks noChangeShapeType="1"/>
              </p:cNvSpPr>
              <p:nvPr/>
            </p:nvSpPr>
            <p:spPr bwMode="auto">
              <a:xfrm flipH="1">
                <a:off x="369" y="681"/>
                <a:ext cx="3743" cy="24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4" name="Line 18"/>
              <p:cNvSpPr>
                <a:spLocks noChangeShapeType="1"/>
              </p:cNvSpPr>
              <p:nvPr/>
            </p:nvSpPr>
            <p:spPr bwMode="auto">
              <a:xfrm>
                <a:off x="4113" y="681"/>
                <a:ext cx="1702" cy="24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 flipH="1" flipV="1">
                <a:off x="369" y="3174"/>
                <a:ext cx="54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6" name="Line 20"/>
              <p:cNvSpPr>
                <a:spLocks noChangeShapeType="1"/>
              </p:cNvSpPr>
              <p:nvPr/>
            </p:nvSpPr>
            <p:spPr bwMode="auto">
              <a:xfrm flipH="1" flipV="1">
                <a:off x="2637" y="1700"/>
                <a:ext cx="3177" cy="14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7" name="Line 21"/>
              <p:cNvSpPr>
                <a:spLocks noChangeShapeType="1"/>
              </p:cNvSpPr>
              <p:nvPr/>
            </p:nvSpPr>
            <p:spPr bwMode="auto">
              <a:xfrm flipH="1">
                <a:off x="484" y="1926"/>
                <a:ext cx="4535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8" name="Text Box 22"/>
              <p:cNvSpPr txBox="1">
                <a:spLocks noChangeArrowheads="1"/>
              </p:cNvSpPr>
              <p:nvPr/>
            </p:nvSpPr>
            <p:spPr bwMode="auto">
              <a:xfrm>
                <a:off x="3659" y="0"/>
                <a:ext cx="852" cy="8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Ａ</a:t>
                </a:r>
              </a:p>
            </p:txBody>
          </p:sp>
          <p:sp>
            <p:nvSpPr>
              <p:cNvPr id="19479" name="Text Box 23"/>
              <p:cNvSpPr txBox="1">
                <a:spLocks noChangeArrowheads="1"/>
              </p:cNvSpPr>
              <p:nvPr/>
            </p:nvSpPr>
            <p:spPr bwMode="auto">
              <a:xfrm>
                <a:off x="0" y="3037"/>
                <a:ext cx="853" cy="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Ｂ</a:t>
                </a:r>
              </a:p>
            </p:txBody>
          </p:sp>
          <p:sp>
            <p:nvSpPr>
              <p:cNvPr id="19480" name="Text Box 24"/>
              <p:cNvSpPr txBox="1">
                <a:spLocks noChangeArrowheads="1"/>
              </p:cNvSpPr>
              <p:nvPr/>
            </p:nvSpPr>
            <p:spPr bwMode="auto">
              <a:xfrm>
                <a:off x="5360" y="3061"/>
                <a:ext cx="850" cy="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Ｃ</a:t>
                </a:r>
              </a:p>
            </p:txBody>
          </p:sp>
          <p:sp>
            <p:nvSpPr>
              <p:cNvPr id="19481" name="Text Box 25"/>
              <p:cNvSpPr txBox="1">
                <a:spLocks noChangeArrowheads="1"/>
              </p:cNvSpPr>
              <p:nvPr/>
            </p:nvSpPr>
            <p:spPr bwMode="auto">
              <a:xfrm>
                <a:off x="3602" y="1301"/>
                <a:ext cx="773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400" b="1"/>
                  <a:t>Ｐ</a:t>
                </a:r>
              </a:p>
            </p:txBody>
          </p:sp>
          <p:sp>
            <p:nvSpPr>
              <p:cNvPr id="19482" name="Text Box 26"/>
              <p:cNvSpPr txBox="1">
                <a:spLocks noChangeArrowheads="1"/>
              </p:cNvSpPr>
              <p:nvPr/>
            </p:nvSpPr>
            <p:spPr bwMode="auto">
              <a:xfrm>
                <a:off x="4906" y="1474"/>
                <a:ext cx="853" cy="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Ｍ</a:t>
                </a:r>
              </a:p>
            </p:txBody>
          </p:sp>
          <p:sp>
            <p:nvSpPr>
              <p:cNvPr id="19483" name="Text Box 27"/>
              <p:cNvSpPr txBox="1">
                <a:spLocks noChangeArrowheads="1"/>
              </p:cNvSpPr>
              <p:nvPr/>
            </p:nvSpPr>
            <p:spPr bwMode="auto">
              <a:xfrm>
                <a:off x="1845" y="1021"/>
                <a:ext cx="853" cy="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Ｎ</a:t>
                </a:r>
              </a:p>
            </p:txBody>
          </p:sp>
        </p:grp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 flipH="1">
              <a:off x="3829" y="734"/>
              <a:ext cx="227" cy="147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</p:grpSp>
      <p:sp>
        <p:nvSpPr>
          <p:cNvPr id="19485" name="Rectangle 29"/>
          <p:cNvSpPr>
            <a:spLocks noGrp="1" noChangeArrowheads="1"/>
          </p:cNvSpPr>
          <p:nvPr/>
        </p:nvSpPr>
        <p:spPr bwMode="auto">
          <a:xfrm>
            <a:off x="395288" y="2695575"/>
            <a:ext cx="5562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BM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是△</a:t>
            </a:r>
            <a:r>
              <a:rPr 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的角平分线</a:t>
            </a:r>
            <a:r>
              <a:rPr 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BM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</a:t>
            </a:r>
            <a:r>
              <a:rPr 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</p:txBody>
      </p:sp>
      <p:sp>
        <p:nvSpPr>
          <p:cNvPr id="19486" name="Rectangle 30"/>
          <p:cNvSpPr>
            <a:spLocks noGrp="1" noChangeArrowheads="1"/>
          </p:cNvSpPr>
          <p:nvPr/>
        </p:nvSpPr>
        <p:spPr bwMode="auto">
          <a:xfrm>
            <a:off x="393700" y="3140075"/>
            <a:ext cx="37465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PD=PE</a:t>
            </a:r>
            <a:br>
              <a:rPr 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en-US" sz="24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87" name="Rectangle 31"/>
          <p:cNvSpPr>
            <a:spLocks noGrp="1" noChangeArrowheads="1"/>
          </p:cNvSpPr>
          <p:nvPr/>
        </p:nvSpPr>
        <p:spPr bwMode="auto">
          <a:xfrm>
            <a:off x="377825" y="3573463"/>
            <a:ext cx="5562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同理 PE=PF.</a:t>
            </a:r>
          </a:p>
        </p:txBody>
      </p:sp>
      <p:sp>
        <p:nvSpPr>
          <p:cNvPr id="19488" name="Rectangle 32"/>
          <p:cNvSpPr>
            <a:spLocks noGrp="1" noChangeArrowheads="1"/>
          </p:cNvSpPr>
          <p:nvPr/>
        </p:nvSpPr>
        <p:spPr bwMode="auto">
          <a:xfrm>
            <a:off x="381000" y="4005263"/>
            <a:ext cx="5562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∴PD=PF.</a:t>
            </a:r>
          </a:p>
        </p:txBody>
      </p:sp>
      <p:sp>
        <p:nvSpPr>
          <p:cNvPr id="19489" name="Rectangle 33"/>
          <p:cNvSpPr>
            <a:spLocks noGrp="1" noChangeArrowheads="1"/>
          </p:cNvSpPr>
          <p:nvPr/>
        </p:nvSpPr>
        <p:spPr bwMode="auto">
          <a:xfrm>
            <a:off x="179388" y="4437063"/>
            <a:ext cx="6869112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AP平分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∠BAC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142875" y="1885950"/>
            <a:ext cx="6373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2"/>
                </a:solidFill>
                <a:ea typeface="黑体" panose="02010609060101010101" pitchFamily="49" charset="-122"/>
              </a:rPr>
              <a:t>证明：过点P作PD⊥AB于D，PE⊥BC于E，                                              PF⊥AC于F</a:t>
            </a:r>
          </a:p>
        </p:txBody>
      </p:sp>
      <p:grpSp>
        <p:nvGrpSpPr>
          <p:cNvPr id="19491" name="Group 35"/>
          <p:cNvGrpSpPr/>
          <p:nvPr/>
        </p:nvGrpSpPr>
        <p:grpSpPr bwMode="auto">
          <a:xfrm>
            <a:off x="1042988" y="5302250"/>
            <a:ext cx="8066087" cy="935038"/>
            <a:chOff x="0" y="0"/>
            <a:chExt cx="1451" cy="317"/>
          </a:xfrm>
        </p:grpSpPr>
        <p:sp>
          <p:nvSpPr>
            <p:cNvPr id="19492" name="AutoShape 36"/>
            <p:cNvSpPr>
              <a:spLocks noChangeArrowheads="1"/>
            </p:cNvSpPr>
            <p:nvPr/>
          </p:nvSpPr>
          <p:spPr bwMode="auto">
            <a:xfrm>
              <a:off x="0" y="0"/>
              <a:ext cx="1451" cy="317"/>
            </a:xfrm>
            <a:prstGeom prst="roundRect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/>
              <a:endParaRPr lang="zh-CN" altLang="en-US" sz="2400" b="1" dirty="0">
                <a:latin typeface="宋体" panose="02010600030101010101" pitchFamily="2" charset="-122"/>
              </a:endParaRPr>
            </a:p>
            <a:p>
              <a:pPr algn="ctr"/>
              <a:r>
                <a:rPr lang="zh-CN" altLang="en-US" sz="2400" b="1" dirty="0">
                  <a:latin typeface="宋体" panose="02010600030101010101" pitchFamily="2" charset="-122"/>
                </a:rPr>
                <a:t>结论：三角形三条内角平分线交于一点，</a:t>
              </a:r>
            </a:p>
            <a:p>
              <a:pPr algn="ctr"/>
              <a:r>
                <a:rPr lang="zh-CN" altLang="en-US" sz="2400" b="1" dirty="0">
                  <a:latin typeface="宋体" panose="02010600030101010101" pitchFamily="2" charset="-122"/>
                </a:rPr>
                <a:t>且这点到三角形三边距离相等.</a:t>
              </a:r>
            </a:p>
            <a:p>
              <a:pPr algn="ctr"/>
              <a:endParaRPr lang="zh-CN" altLang="en-US" sz="2400" b="1" dirty="0">
                <a:latin typeface="宋体" panose="02010600030101010101" pitchFamily="2" charset="-122"/>
              </a:endParaRPr>
            </a:p>
          </p:txBody>
        </p:sp>
        <p:sp>
          <p:nvSpPr>
            <p:cNvPr id="19493" name="AutoShape 37"/>
            <p:cNvSpPr>
              <a:spLocks noChangeArrowheads="1"/>
            </p:cNvSpPr>
            <p:nvPr/>
          </p:nvSpPr>
          <p:spPr bwMode="auto">
            <a:xfrm>
              <a:off x="82" y="0"/>
              <a:ext cx="1270" cy="11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5" grpId="0" autoUpdateAnimBg="0"/>
      <p:bldP spid="19486" grpId="0" autoUpdateAnimBg="0"/>
      <p:bldP spid="19487" grpId="0" autoUpdateAnimBg="0"/>
      <p:bldP spid="19488" grpId="0" autoUpdateAnimBg="0"/>
      <p:bldP spid="19489" grpId="0" autoUpdateAnimBg="0"/>
      <p:bldP spid="194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>
                <a:latin typeface="Comic Sans MS" panose="030F0702030302020204" pitchFamily="66" charset="0"/>
              </a:rPr>
              <a:t>九.课堂练习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7950" y="981075"/>
            <a:ext cx="88931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如图，在△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的中点，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DE⊥AB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DF⊥AC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，垂足分别是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，且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BE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CF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b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求证：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是△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的角平分线。</a:t>
            </a:r>
          </a:p>
        </p:txBody>
      </p:sp>
      <p:grpSp>
        <p:nvGrpSpPr>
          <p:cNvPr id="20484" name="Group 4"/>
          <p:cNvGrpSpPr/>
          <p:nvPr/>
        </p:nvGrpSpPr>
        <p:grpSpPr bwMode="auto">
          <a:xfrm>
            <a:off x="5292725" y="2765425"/>
            <a:ext cx="3527425" cy="3543300"/>
            <a:chOff x="0" y="0"/>
            <a:chExt cx="2222" cy="2232"/>
          </a:xfrm>
        </p:grpSpPr>
        <p:pic>
          <p:nvPicPr>
            <p:cNvPr id="2048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6" y="145"/>
              <a:ext cx="1753" cy="1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861" y="0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A</a:t>
              </a:r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0" y="1769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B</a:t>
              </a: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723" y="1769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C</a:t>
              </a: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36" y="1370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E</a:t>
              </a:r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1587" y="1415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F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861" y="1905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D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/>
              <a:t>十</a:t>
            </a:r>
            <a:r>
              <a:rPr lang="zh-CN" altLang="en-US" sz="3600" b="0" dirty="0">
                <a:latin typeface="Comic Sans MS" panose="030F0702030302020204" pitchFamily="66" charset="0"/>
              </a:rPr>
              <a:t>.</a:t>
            </a:r>
            <a:r>
              <a:rPr lang="zh-CN" altLang="en-US" sz="3600" dirty="0">
                <a:sym typeface="Arial" panose="020B0604020202020204" pitchFamily="34" charset="0"/>
              </a:rPr>
              <a:t>小结与评价</a:t>
            </a:r>
            <a:endParaRPr lang="zh-CN" altLang="en-US" sz="3600" dirty="0"/>
          </a:p>
        </p:txBody>
      </p:sp>
      <p:sp>
        <p:nvSpPr>
          <p:cNvPr id="21507" name="Rectangle 3"/>
          <p:cNvSpPr>
            <a:spLocks noGrp="1" noRot="1" noChangeArrowheads="1"/>
          </p:cNvSpPr>
          <p:nvPr/>
        </p:nvSpPr>
        <p:spPr bwMode="auto">
          <a:xfrm>
            <a:off x="653852" y="1239044"/>
            <a:ext cx="751205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节课我们学到了什么？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共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同归纳本节课所学主要知识</a:t>
            </a:r>
            <a:r>
              <a:rPr lang="zh-CN" altLang="en-US" sz="28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 </a:t>
            </a:r>
            <a:endParaRPr lang="zh-CN" altLang="en-US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4213" y="2438400"/>
            <a:ext cx="61928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600" dirty="0">
                <a:solidFill>
                  <a:schemeClr val="tx2"/>
                </a:solidFill>
              </a:rPr>
              <a:t> (1)用尺规作角的平分线.</a:t>
            </a:r>
          </a:p>
          <a:p>
            <a:endParaRPr lang="zh-CN" altLang="en-US" sz="2800" dirty="0">
              <a:solidFill>
                <a:schemeClr val="tx2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55650" y="2901950"/>
            <a:ext cx="609282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600" dirty="0">
                <a:solidFill>
                  <a:schemeClr val="tx2"/>
                </a:solidFill>
              </a:rPr>
              <a:t>(2)角平分线的性质定理：</a:t>
            </a:r>
          </a:p>
          <a:p>
            <a:endParaRPr lang="zh-CN" altLang="en-US" sz="2600" dirty="0">
              <a:solidFill>
                <a:schemeClr val="tx2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81843" y="3880675"/>
            <a:ext cx="6094413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600" dirty="0" smtClean="0">
                <a:solidFill>
                  <a:schemeClr val="tx2"/>
                </a:solidFill>
              </a:rPr>
              <a:t>(</a:t>
            </a:r>
            <a:r>
              <a:rPr lang="zh-CN" altLang="en-US" sz="2600" dirty="0">
                <a:solidFill>
                  <a:schemeClr val="tx2"/>
                </a:solidFill>
              </a:rPr>
              <a:t>3)角平分线的判定定理</a:t>
            </a:r>
            <a:r>
              <a:rPr lang="zh-CN" altLang="en-US" sz="2600" dirty="0" smtClean="0">
                <a:solidFill>
                  <a:schemeClr val="tx2"/>
                </a:solidFill>
              </a:rPr>
              <a:t>：</a:t>
            </a:r>
            <a:endParaRPr lang="zh-CN" altLang="en-US" sz="2600" dirty="0">
              <a:solidFill>
                <a:schemeClr val="tx2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01700" y="3377600"/>
            <a:ext cx="7631113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600" dirty="0" smtClean="0">
                <a:solidFill>
                  <a:schemeClr val="tx2"/>
                </a:solidFill>
              </a:rPr>
              <a:t>角</a:t>
            </a:r>
            <a:r>
              <a:rPr lang="zh-CN" altLang="en-US" sz="2600" dirty="0">
                <a:solidFill>
                  <a:schemeClr val="tx2"/>
                </a:solidFill>
              </a:rPr>
              <a:t>平分线上的点到这个角的两边距离相等</a:t>
            </a:r>
            <a:r>
              <a:rPr lang="zh-CN" altLang="en-US" sz="2600" dirty="0" smtClean="0">
                <a:solidFill>
                  <a:schemeClr val="tx2"/>
                </a:solidFill>
              </a:rPr>
              <a:t>.</a:t>
            </a:r>
            <a:endParaRPr lang="zh-CN" altLang="en-US" sz="2600" dirty="0">
              <a:solidFill>
                <a:schemeClr val="tx2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068388" y="4471987"/>
            <a:ext cx="71040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600" dirty="0">
                <a:solidFill>
                  <a:schemeClr val="tx2"/>
                </a:solidFill>
                <a:sym typeface="Arial" panose="020B0604020202020204" pitchFamily="34" charset="0"/>
              </a:rPr>
              <a:t>到角的两边距离相等的点在角的平分线上</a:t>
            </a:r>
            <a:r>
              <a:rPr lang="zh-CN" altLang="en-US" sz="2600" dirty="0" smtClean="0">
                <a:solidFill>
                  <a:schemeClr val="tx2"/>
                </a:solidFill>
                <a:sym typeface="Arial" panose="020B0604020202020204" pitchFamily="34" charset="0"/>
              </a:rPr>
              <a:t>. </a:t>
            </a:r>
            <a:endParaRPr lang="zh-CN" altLang="en-US" sz="2600" dirty="0">
              <a:solidFill>
                <a:schemeClr val="tx2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ldLvl="0" autoUpdateAnimBg="0"/>
      <p:bldP spid="21508" grpId="0" bldLvl="0" autoUpdateAnimBg="0"/>
      <p:bldP spid="21509" grpId="0" bldLvl="0" autoUpdateAnimBg="0"/>
      <p:bldP spid="21510" grpId="0" bldLvl="0" autoUpdateAnimBg="0"/>
      <p:bldP spid="21511" grpId="0" bldLvl="0" autoUpdateAnimBg="0"/>
      <p:bldP spid="21512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70580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bg1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一.动手做一做</a:t>
            </a:r>
            <a:endParaRPr lang="zh-CN" altLang="en-US" sz="4000" dirty="0">
              <a:solidFill>
                <a:schemeClr val="bg1"/>
              </a:solidFill>
              <a:latin typeface="Comic Sans MS" panose="030F0702030302020204" pitchFamily="66" charset="0"/>
              <a:ea typeface="隶书" panose="02010509060101010101" pitchFamily="49" charset="-12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051050" y="6010275"/>
            <a:ext cx="655320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1270000"/>
            <a:ext cx="84248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在纸上任意画一个∠BAC，把它对折，使角的两边重合，然后把纸展开铺平，得到一条折痕，你有什么发现？</a:t>
            </a: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1044575" y="5086350"/>
            <a:ext cx="7775575" cy="1079500"/>
            <a:chOff x="0" y="0"/>
            <a:chExt cx="1451" cy="317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1451" cy="317"/>
            </a:xfrm>
            <a:prstGeom prst="roundRect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/>
              <a:r>
                <a:rPr lang="zh-CN" altLang="en-US" sz="2400" b="1" dirty="0"/>
                <a:t>角是轴对称图形，角的平分线所在的直线是它的对称轴.</a:t>
              </a:r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82" y="0"/>
              <a:ext cx="1270" cy="11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endParaRPr lang="zh-CN" altLang="en-US"/>
            </a:p>
          </p:txBody>
        </p:sp>
      </p:grpSp>
      <p:grpSp>
        <p:nvGrpSpPr>
          <p:cNvPr id="9224" name="Group 8"/>
          <p:cNvGrpSpPr/>
          <p:nvPr/>
        </p:nvGrpSpPr>
        <p:grpSpPr bwMode="auto">
          <a:xfrm>
            <a:off x="1042988" y="3500438"/>
            <a:ext cx="2089150" cy="936625"/>
            <a:chOff x="0" y="0"/>
            <a:chExt cx="1316" cy="590"/>
          </a:xfrm>
        </p:grpSpPr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V="1">
              <a:off x="0" y="0"/>
              <a:ext cx="1270" cy="59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089" y="0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9227" name="Group 11"/>
          <p:cNvGrpSpPr/>
          <p:nvPr/>
        </p:nvGrpSpPr>
        <p:grpSpPr bwMode="auto">
          <a:xfrm>
            <a:off x="684213" y="2709863"/>
            <a:ext cx="2649537" cy="2052637"/>
            <a:chOff x="0" y="0"/>
            <a:chExt cx="1669" cy="1293"/>
          </a:xfrm>
        </p:grpSpPr>
        <p:grpSp>
          <p:nvGrpSpPr>
            <p:cNvPr id="9228" name="Group 12"/>
            <p:cNvGrpSpPr/>
            <p:nvPr/>
          </p:nvGrpSpPr>
          <p:grpSpPr bwMode="auto">
            <a:xfrm>
              <a:off x="0" y="0"/>
              <a:ext cx="1669" cy="1225"/>
              <a:chOff x="0" y="0"/>
              <a:chExt cx="1669" cy="1225"/>
            </a:xfrm>
          </p:grpSpPr>
          <p:sp>
            <p:nvSpPr>
              <p:cNvPr id="9229" name="Line 13"/>
              <p:cNvSpPr>
                <a:spLocks noChangeShapeType="1"/>
              </p:cNvSpPr>
              <p:nvPr/>
            </p:nvSpPr>
            <p:spPr bwMode="auto">
              <a:xfrm flipV="1">
                <a:off x="218" y="91"/>
                <a:ext cx="771" cy="9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227" y="1089"/>
                <a:ext cx="144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1" name="Text Box 15"/>
              <p:cNvSpPr txBox="1">
                <a:spLocks noChangeArrowheads="1"/>
              </p:cNvSpPr>
              <p:nvPr/>
            </p:nvSpPr>
            <p:spPr bwMode="auto">
              <a:xfrm>
                <a:off x="671" y="0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>
                <a:off x="0" y="975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</a:rPr>
                  <a:t>O</a:t>
                </a:r>
              </a:p>
            </p:txBody>
          </p:sp>
        </p:grp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360" y="1043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5219700" y="5876925"/>
            <a:ext cx="1512888" cy="15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 dirty="0">
                <a:latin typeface="Comic Sans MS" panose="030F0702030302020204" pitchFamily="66" charset="0"/>
              </a:rPr>
              <a:t>二.尺规作图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/>
        </p:nvSpPr>
        <p:spPr bwMode="auto">
          <a:xfrm>
            <a:off x="323850" y="1341438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endParaRPr lang="zh-CN" altLang="en-US" sz="20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4" name="Rectangle 4" descr="1"/>
          <p:cNvSpPr>
            <a:spLocks noChangeArrowheads="1"/>
          </p:cNvSpPr>
          <p:nvPr/>
        </p:nvSpPr>
        <p:spPr bwMode="auto">
          <a:xfrm>
            <a:off x="0" y="437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0245" name="Rectangle 5" descr="1"/>
          <p:cNvSpPr>
            <a:spLocks noChangeArrowheads="1"/>
          </p:cNvSpPr>
          <p:nvPr/>
        </p:nvSpPr>
        <p:spPr bwMode="auto">
          <a:xfrm>
            <a:off x="107950" y="1054100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观察领悟作法，探索思考证明方法：</a:t>
            </a:r>
            <a:endParaRPr lang="zh-CN" altLang="en-US" sz="2800" b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6" name="未知" descr="1"/>
          <p:cNvSpPr/>
          <p:nvPr/>
        </p:nvSpPr>
        <p:spPr bwMode="auto">
          <a:xfrm>
            <a:off x="4987925" y="2363788"/>
            <a:ext cx="3733800" cy="2438400"/>
          </a:xfrm>
          <a:custGeom>
            <a:avLst/>
            <a:gdLst>
              <a:gd name="T0" fmla="*/ 0 w 2352"/>
              <a:gd name="T1" fmla="*/ 1536 h 1536"/>
              <a:gd name="T2" fmla="*/ 2352 w 2352"/>
              <a:gd name="T3" fmla="*/ 1536 h 1536"/>
              <a:gd name="T4" fmla="*/ 384 w 2352"/>
              <a:gd name="T5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2" h="1536">
                <a:moveTo>
                  <a:pt x="0" y="1536"/>
                </a:moveTo>
                <a:lnTo>
                  <a:pt x="2352" y="1536"/>
                </a:lnTo>
                <a:lnTo>
                  <a:pt x="38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7" name="Rectangle 7" descr="1"/>
          <p:cNvSpPr>
            <a:spLocks noChangeArrowheads="1"/>
          </p:cNvSpPr>
          <p:nvPr/>
        </p:nvSpPr>
        <p:spPr bwMode="auto">
          <a:xfrm>
            <a:off x="5292725" y="18446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ea typeface="MS Gothic" panose="020B0609070205080204" pitchFamily="49" charset="-128"/>
              </a:rPr>
              <a:t>A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0248" name="Rectangle 8" descr="1"/>
          <p:cNvSpPr>
            <a:spLocks noChangeArrowheads="1"/>
          </p:cNvSpPr>
          <p:nvPr/>
        </p:nvSpPr>
        <p:spPr bwMode="auto">
          <a:xfrm>
            <a:off x="4530725" y="45878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MS Gothic" panose="020B0609070205080204" pitchFamily="49" charset="-128"/>
              </a:rPr>
              <a:t>Ｂ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0249" name="Arc 9"/>
          <p:cNvSpPr>
            <a:spLocks noChangeAspect="1"/>
          </p:cNvSpPr>
          <p:nvPr/>
        </p:nvSpPr>
        <p:spPr bwMode="auto">
          <a:xfrm>
            <a:off x="5905500" y="2743200"/>
            <a:ext cx="2819400" cy="2473325"/>
          </a:xfrm>
          <a:custGeom>
            <a:avLst/>
            <a:gdLst>
              <a:gd name="G0" fmla="+- 21600 0 0"/>
              <a:gd name="G1" fmla="+- 15777 0 0"/>
              <a:gd name="G2" fmla="+- 21600 0 0"/>
              <a:gd name="T0" fmla="*/ 234 w 21600"/>
              <a:gd name="T1" fmla="*/ 18948 h 18948"/>
              <a:gd name="T2" fmla="*/ 6847 w 21600"/>
              <a:gd name="T3" fmla="*/ 0 h 18948"/>
              <a:gd name="T4" fmla="*/ 21600 w 21600"/>
              <a:gd name="T5" fmla="*/ 15777 h 18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948" fill="none" extrusionOk="0">
                <a:moveTo>
                  <a:pt x="234" y="18947"/>
                </a:moveTo>
                <a:cubicBezTo>
                  <a:pt x="78" y="17898"/>
                  <a:pt x="0" y="16838"/>
                  <a:pt x="0" y="15777"/>
                </a:cubicBezTo>
                <a:cubicBezTo>
                  <a:pt x="-1" y="9796"/>
                  <a:pt x="2479" y="4084"/>
                  <a:pt x="6847" y="0"/>
                </a:cubicBezTo>
              </a:path>
              <a:path w="21600" h="18948" stroke="0" extrusionOk="0">
                <a:moveTo>
                  <a:pt x="234" y="18947"/>
                </a:moveTo>
                <a:cubicBezTo>
                  <a:pt x="78" y="17898"/>
                  <a:pt x="0" y="16838"/>
                  <a:pt x="0" y="15777"/>
                </a:cubicBezTo>
                <a:cubicBezTo>
                  <a:pt x="-1" y="9796"/>
                  <a:pt x="2479" y="4084"/>
                  <a:pt x="6847" y="0"/>
                </a:cubicBezTo>
                <a:lnTo>
                  <a:pt x="21600" y="15777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50" name="Group 10"/>
          <p:cNvGrpSpPr/>
          <p:nvPr/>
        </p:nvGrpSpPr>
        <p:grpSpPr bwMode="auto">
          <a:xfrm>
            <a:off x="6324600" y="2571750"/>
            <a:ext cx="541338" cy="554038"/>
            <a:chOff x="0" y="0"/>
            <a:chExt cx="341" cy="349"/>
          </a:xfrm>
        </p:grpSpPr>
        <p:sp>
          <p:nvSpPr>
            <p:cNvPr id="10251" name="Oval 11"/>
            <p:cNvSpPr>
              <a:spLocks noChangeAspect="1" noChangeArrowheads="1"/>
            </p:cNvSpPr>
            <p:nvPr/>
          </p:nvSpPr>
          <p:spPr bwMode="auto">
            <a:xfrm>
              <a:off x="71" y="292"/>
              <a:ext cx="57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Rectangle 12" descr="1"/>
            <p:cNvSpPr>
              <a:spLocks noChangeArrowheads="1"/>
            </p:cNvSpPr>
            <p:nvPr/>
          </p:nvSpPr>
          <p:spPr bwMode="auto">
            <a:xfrm>
              <a:off x="0" y="0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Gothic" panose="020B0609070205080204" pitchFamily="49" charset="-128"/>
                </a:rPr>
                <a:t>Ｍ</a:t>
              </a:r>
            </a:p>
          </p:txBody>
        </p:sp>
      </p:grpSp>
      <p:grpSp>
        <p:nvGrpSpPr>
          <p:cNvPr id="10253" name="Group 13"/>
          <p:cNvGrpSpPr/>
          <p:nvPr/>
        </p:nvGrpSpPr>
        <p:grpSpPr bwMode="auto">
          <a:xfrm>
            <a:off x="5832475" y="4705350"/>
            <a:ext cx="541338" cy="519113"/>
            <a:chOff x="0" y="0"/>
            <a:chExt cx="341" cy="327"/>
          </a:xfrm>
        </p:grpSpPr>
        <p:sp>
          <p:nvSpPr>
            <p:cNvPr id="10254" name="Oval 14"/>
            <p:cNvSpPr>
              <a:spLocks noChangeAspect="1" noChangeArrowheads="1"/>
            </p:cNvSpPr>
            <p:nvPr/>
          </p:nvSpPr>
          <p:spPr bwMode="auto">
            <a:xfrm>
              <a:off x="35" y="4"/>
              <a:ext cx="57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Rectangle 15" descr="1"/>
            <p:cNvSpPr>
              <a:spLocks noChangeArrowheads="1"/>
            </p:cNvSpPr>
            <p:nvPr/>
          </p:nvSpPr>
          <p:spPr bwMode="auto">
            <a:xfrm>
              <a:off x="0" y="0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Gothic" panose="020B0609070205080204" pitchFamily="49" charset="-128"/>
                </a:rPr>
                <a:t>Ｎ</a:t>
              </a:r>
            </a:p>
          </p:txBody>
        </p:sp>
      </p:grpSp>
      <p:sp>
        <p:nvSpPr>
          <p:cNvPr id="10256" name="Arc 16"/>
          <p:cNvSpPr>
            <a:spLocks noChangeAspect="1"/>
          </p:cNvSpPr>
          <p:nvPr/>
        </p:nvSpPr>
        <p:spPr bwMode="auto">
          <a:xfrm>
            <a:off x="4764088" y="2941638"/>
            <a:ext cx="1752600" cy="952500"/>
          </a:xfrm>
          <a:custGeom>
            <a:avLst/>
            <a:gdLst>
              <a:gd name="G0" fmla="+- 21600 0 0"/>
              <a:gd name="G1" fmla="+- 1820 0 0"/>
              <a:gd name="G2" fmla="+- 21600 0 0"/>
              <a:gd name="T0" fmla="*/ 2405 w 21600"/>
              <a:gd name="T1" fmla="*/ 11725 h 11725"/>
              <a:gd name="T2" fmla="*/ 77 w 21600"/>
              <a:gd name="T3" fmla="*/ 0 h 11725"/>
              <a:gd name="T4" fmla="*/ 21600 w 21600"/>
              <a:gd name="T5" fmla="*/ 1820 h 1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725" fill="none" extrusionOk="0">
                <a:moveTo>
                  <a:pt x="2404" y="11725"/>
                </a:moveTo>
                <a:cubicBezTo>
                  <a:pt x="824" y="8662"/>
                  <a:pt x="0" y="5266"/>
                  <a:pt x="0" y="1820"/>
                </a:cubicBezTo>
                <a:cubicBezTo>
                  <a:pt x="-1" y="1212"/>
                  <a:pt x="25" y="605"/>
                  <a:pt x="76" y="-1"/>
                </a:cubicBezTo>
              </a:path>
              <a:path w="21600" h="11725" stroke="0" extrusionOk="0">
                <a:moveTo>
                  <a:pt x="2404" y="11725"/>
                </a:moveTo>
                <a:cubicBezTo>
                  <a:pt x="824" y="8662"/>
                  <a:pt x="0" y="5266"/>
                  <a:pt x="0" y="1820"/>
                </a:cubicBezTo>
                <a:cubicBezTo>
                  <a:pt x="-1" y="1212"/>
                  <a:pt x="25" y="605"/>
                  <a:pt x="76" y="-1"/>
                </a:cubicBezTo>
                <a:lnTo>
                  <a:pt x="21600" y="182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7" name="Arc 17"/>
          <p:cNvSpPr>
            <a:spLocks noChangeAspect="1"/>
          </p:cNvSpPr>
          <p:nvPr/>
        </p:nvSpPr>
        <p:spPr bwMode="auto">
          <a:xfrm>
            <a:off x="4510088" y="3179763"/>
            <a:ext cx="1471612" cy="1625600"/>
          </a:xfrm>
          <a:custGeom>
            <a:avLst/>
            <a:gdLst>
              <a:gd name="G0" fmla="+- 18138 0 0"/>
              <a:gd name="G1" fmla="+- 20044 0 0"/>
              <a:gd name="G2" fmla="+- 21600 0 0"/>
              <a:gd name="T0" fmla="*/ 0 w 18138"/>
              <a:gd name="T1" fmla="*/ 8314 h 20044"/>
              <a:gd name="T2" fmla="*/ 10089 w 18138"/>
              <a:gd name="T3" fmla="*/ 0 h 20044"/>
              <a:gd name="T4" fmla="*/ 18138 w 18138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138" h="20044" fill="none" extrusionOk="0">
                <a:moveTo>
                  <a:pt x="0" y="8314"/>
                </a:moveTo>
                <a:cubicBezTo>
                  <a:pt x="2423" y="4567"/>
                  <a:pt x="5947" y="1662"/>
                  <a:pt x="10088" y="-1"/>
                </a:cubicBezTo>
              </a:path>
              <a:path w="18138" h="20044" stroke="0" extrusionOk="0">
                <a:moveTo>
                  <a:pt x="0" y="8314"/>
                </a:moveTo>
                <a:cubicBezTo>
                  <a:pt x="2423" y="4567"/>
                  <a:pt x="5947" y="1662"/>
                  <a:pt x="10088" y="-1"/>
                </a:cubicBezTo>
                <a:lnTo>
                  <a:pt x="18138" y="20044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58" name="Group 18"/>
          <p:cNvGrpSpPr/>
          <p:nvPr/>
        </p:nvGrpSpPr>
        <p:grpSpPr bwMode="auto">
          <a:xfrm>
            <a:off x="4649788" y="2952750"/>
            <a:ext cx="541337" cy="554038"/>
            <a:chOff x="0" y="0"/>
            <a:chExt cx="341" cy="349"/>
          </a:xfrm>
        </p:grpSpPr>
        <p:sp>
          <p:nvSpPr>
            <p:cNvPr id="10259" name="Oval 19"/>
            <p:cNvSpPr>
              <a:spLocks noChangeAspect="1" noChangeArrowheads="1"/>
            </p:cNvSpPr>
            <p:nvPr/>
          </p:nvSpPr>
          <p:spPr bwMode="auto">
            <a:xfrm>
              <a:off x="70" y="292"/>
              <a:ext cx="57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Rectangle 20" descr="1"/>
            <p:cNvSpPr>
              <a:spLocks noChangeArrowheads="1"/>
            </p:cNvSpPr>
            <p:nvPr/>
          </p:nvSpPr>
          <p:spPr bwMode="auto">
            <a:xfrm>
              <a:off x="0" y="0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Gothic" panose="020B0609070205080204" pitchFamily="49" charset="-128"/>
                </a:rPr>
                <a:t>Ｃ</a:t>
              </a:r>
            </a:p>
          </p:txBody>
        </p:sp>
      </p:grp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4378325" y="3354388"/>
            <a:ext cx="4343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79388" y="1701800"/>
            <a:ext cx="14398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</a:rPr>
              <a:t>作法：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34925" y="2133600"/>
            <a:ext cx="40322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１．以O为圆心，任意长为半径画弧，分别交OA、OB于点M、N．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4925" y="3213100"/>
            <a:ext cx="37433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２．分别以点Ｍ，Ｎ为圆心．大于 1/2  ＭＮ长为半径在角的内部画弧交于点C．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925" y="4627563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３．作射线OC．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636587" y="4999038"/>
            <a:ext cx="4043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射线OC即为所求作的图形</a:t>
            </a:r>
            <a:r>
              <a:rPr lang="zh-CN" altLang="en-US" sz="2800" b="1" dirty="0">
                <a:solidFill>
                  <a:srgbClr val="0000FF"/>
                </a:solidFill>
              </a:rPr>
              <a:t>．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1763713" y="42211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55650" y="4005263"/>
            <a:ext cx="21605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755650" y="4365625"/>
            <a:ext cx="122396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8461375" y="4725988"/>
            <a:ext cx="5746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9" grpId="0" animBg="1"/>
      <p:bldP spid="10256" grpId="0" animBg="1"/>
      <p:bldP spid="10257" grpId="0" animBg="1"/>
      <p:bldP spid="10261" grpId="0" animBg="1"/>
      <p:bldP spid="10269" grpId="0" animBg="1"/>
      <p:bldP spid="102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 dirty="0">
                <a:latin typeface="Comic Sans MS" panose="030F0702030302020204" pitchFamily="66" charset="0"/>
              </a:rPr>
              <a:t>三.理论依据</a:t>
            </a:r>
          </a:p>
        </p:txBody>
      </p:sp>
      <p:sp>
        <p:nvSpPr>
          <p:cNvPr id="11267" name="未知" descr="1"/>
          <p:cNvSpPr/>
          <p:nvPr/>
        </p:nvSpPr>
        <p:spPr bwMode="auto">
          <a:xfrm>
            <a:off x="4987925" y="2363788"/>
            <a:ext cx="3733800" cy="2438400"/>
          </a:xfrm>
          <a:custGeom>
            <a:avLst/>
            <a:gdLst>
              <a:gd name="T0" fmla="*/ 0 w 2352"/>
              <a:gd name="T1" fmla="*/ 1536 h 1536"/>
              <a:gd name="T2" fmla="*/ 2352 w 2352"/>
              <a:gd name="T3" fmla="*/ 1536 h 1536"/>
              <a:gd name="T4" fmla="*/ 384 w 2352"/>
              <a:gd name="T5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2" h="1536">
                <a:moveTo>
                  <a:pt x="0" y="1536"/>
                </a:moveTo>
                <a:lnTo>
                  <a:pt x="2352" y="1536"/>
                </a:lnTo>
                <a:lnTo>
                  <a:pt x="38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8" name="Rectangle 4" descr="1"/>
          <p:cNvSpPr>
            <a:spLocks noChangeArrowheads="1"/>
          </p:cNvSpPr>
          <p:nvPr/>
        </p:nvSpPr>
        <p:spPr bwMode="auto">
          <a:xfrm>
            <a:off x="5292725" y="18446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MS Gothic" panose="020B0609070205080204" pitchFamily="49" charset="-128"/>
              </a:rPr>
              <a:t>A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11269" name="Rectangle 5" descr="1"/>
          <p:cNvSpPr>
            <a:spLocks noChangeArrowheads="1"/>
          </p:cNvSpPr>
          <p:nvPr/>
        </p:nvSpPr>
        <p:spPr bwMode="auto">
          <a:xfrm>
            <a:off x="4530725" y="45878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MS Gothic" panose="020B0609070205080204" pitchFamily="49" charset="-128"/>
              </a:rPr>
              <a:t>Ｂ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270" name="Arc 6"/>
          <p:cNvSpPr>
            <a:spLocks noChangeAspect="1"/>
          </p:cNvSpPr>
          <p:nvPr/>
        </p:nvSpPr>
        <p:spPr bwMode="auto">
          <a:xfrm>
            <a:off x="5905500" y="2743200"/>
            <a:ext cx="2819400" cy="2473325"/>
          </a:xfrm>
          <a:custGeom>
            <a:avLst/>
            <a:gdLst>
              <a:gd name="G0" fmla="+- 21600 0 0"/>
              <a:gd name="G1" fmla="+- 15777 0 0"/>
              <a:gd name="G2" fmla="+- 21600 0 0"/>
              <a:gd name="T0" fmla="*/ 234 w 21600"/>
              <a:gd name="T1" fmla="*/ 18948 h 18948"/>
              <a:gd name="T2" fmla="*/ 6847 w 21600"/>
              <a:gd name="T3" fmla="*/ 0 h 18948"/>
              <a:gd name="T4" fmla="*/ 21600 w 21600"/>
              <a:gd name="T5" fmla="*/ 15777 h 18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948" fill="none" extrusionOk="0">
                <a:moveTo>
                  <a:pt x="234" y="18947"/>
                </a:moveTo>
                <a:cubicBezTo>
                  <a:pt x="78" y="17898"/>
                  <a:pt x="0" y="16838"/>
                  <a:pt x="0" y="15777"/>
                </a:cubicBezTo>
                <a:cubicBezTo>
                  <a:pt x="-1" y="9796"/>
                  <a:pt x="2479" y="4084"/>
                  <a:pt x="6847" y="0"/>
                </a:cubicBezTo>
              </a:path>
              <a:path w="21600" h="18948" stroke="0" extrusionOk="0">
                <a:moveTo>
                  <a:pt x="234" y="18947"/>
                </a:moveTo>
                <a:cubicBezTo>
                  <a:pt x="78" y="17898"/>
                  <a:pt x="0" y="16838"/>
                  <a:pt x="0" y="15777"/>
                </a:cubicBezTo>
                <a:cubicBezTo>
                  <a:pt x="-1" y="9796"/>
                  <a:pt x="2479" y="4084"/>
                  <a:pt x="6847" y="0"/>
                </a:cubicBezTo>
                <a:lnTo>
                  <a:pt x="21600" y="15777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271" name="Group 7"/>
          <p:cNvGrpSpPr/>
          <p:nvPr/>
        </p:nvGrpSpPr>
        <p:grpSpPr bwMode="auto">
          <a:xfrm>
            <a:off x="6324600" y="2571750"/>
            <a:ext cx="541338" cy="554038"/>
            <a:chOff x="0" y="0"/>
            <a:chExt cx="341" cy="349"/>
          </a:xfrm>
        </p:grpSpPr>
        <p:sp>
          <p:nvSpPr>
            <p:cNvPr id="11272" name="Oval 8"/>
            <p:cNvSpPr>
              <a:spLocks noChangeAspect="1" noChangeArrowheads="1"/>
            </p:cNvSpPr>
            <p:nvPr/>
          </p:nvSpPr>
          <p:spPr bwMode="auto">
            <a:xfrm>
              <a:off x="71" y="292"/>
              <a:ext cx="57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Rectangle 9" descr="1"/>
            <p:cNvSpPr>
              <a:spLocks noChangeArrowheads="1"/>
            </p:cNvSpPr>
            <p:nvPr/>
          </p:nvSpPr>
          <p:spPr bwMode="auto">
            <a:xfrm>
              <a:off x="0" y="0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Gothic" panose="020B0609070205080204" pitchFamily="49" charset="-128"/>
                </a:rPr>
                <a:t>Ｍ</a:t>
              </a:r>
            </a:p>
          </p:txBody>
        </p:sp>
      </p:grpSp>
      <p:grpSp>
        <p:nvGrpSpPr>
          <p:cNvPr id="11274" name="Group 10"/>
          <p:cNvGrpSpPr/>
          <p:nvPr/>
        </p:nvGrpSpPr>
        <p:grpSpPr bwMode="auto">
          <a:xfrm>
            <a:off x="5832475" y="4705350"/>
            <a:ext cx="541338" cy="519113"/>
            <a:chOff x="0" y="0"/>
            <a:chExt cx="341" cy="327"/>
          </a:xfrm>
        </p:grpSpPr>
        <p:sp>
          <p:nvSpPr>
            <p:cNvPr id="11275" name="Oval 11"/>
            <p:cNvSpPr>
              <a:spLocks noChangeAspect="1" noChangeArrowheads="1"/>
            </p:cNvSpPr>
            <p:nvPr/>
          </p:nvSpPr>
          <p:spPr bwMode="auto">
            <a:xfrm>
              <a:off x="35" y="4"/>
              <a:ext cx="57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Rectangle 12" descr="1"/>
            <p:cNvSpPr>
              <a:spLocks noChangeArrowheads="1"/>
            </p:cNvSpPr>
            <p:nvPr/>
          </p:nvSpPr>
          <p:spPr bwMode="auto">
            <a:xfrm>
              <a:off x="0" y="0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Gothic" panose="020B0609070205080204" pitchFamily="49" charset="-128"/>
                </a:rPr>
                <a:t>Ｎ</a:t>
              </a:r>
            </a:p>
          </p:txBody>
        </p:sp>
      </p:grpSp>
      <p:sp>
        <p:nvSpPr>
          <p:cNvPr id="11277" name="Arc 13"/>
          <p:cNvSpPr>
            <a:spLocks noChangeAspect="1"/>
          </p:cNvSpPr>
          <p:nvPr/>
        </p:nvSpPr>
        <p:spPr bwMode="auto">
          <a:xfrm>
            <a:off x="4764088" y="2941638"/>
            <a:ext cx="1752600" cy="952500"/>
          </a:xfrm>
          <a:custGeom>
            <a:avLst/>
            <a:gdLst>
              <a:gd name="G0" fmla="+- 21600 0 0"/>
              <a:gd name="G1" fmla="+- 1820 0 0"/>
              <a:gd name="G2" fmla="+- 21600 0 0"/>
              <a:gd name="T0" fmla="*/ 2405 w 21600"/>
              <a:gd name="T1" fmla="*/ 11725 h 11725"/>
              <a:gd name="T2" fmla="*/ 77 w 21600"/>
              <a:gd name="T3" fmla="*/ 0 h 11725"/>
              <a:gd name="T4" fmla="*/ 21600 w 21600"/>
              <a:gd name="T5" fmla="*/ 1820 h 1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725" fill="none" extrusionOk="0">
                <a:moveTo>
                  <a:pt x="2404" y="11725"/>
                </a:moveTo>
                <a:cubicBezTo>
                  <a:pt x="824" y="8662"/>
                  <a:pt x="0" y="5266"/>
                  <a:pt x="0" y="1820"/>
                </a:cubicBezTo>
                <a:cubicBezTo>
                  <a:pt x="-1" y="1212"/>
                  <a:pt x="25" y="605"/>
                  <a:pt x="76" y="-1"/>
                </a:cubicBezTo>
              </a:path>
              <a:path w="21600" h="11725" stroke="0" extrusionOk="0">
                <a:moveTo>
                  <a:pt x="2404" y="11725"/>
                </a:moveTo>
                <a:cubicBezTo>
                  <a:pt x="824" y="8662"/>
                  <a:pt x="0" y="5266"/>
                  <a:pt x="0" y="1820"/>
                </a:cubicBezTo>
                <a:cubicBezTo>
                  <a:pt x="-1" y="1212"/>
                  <a:pt x="25" y="605"/>
                  <a:pt x="76" y="-1"/>
                </a:cubicBezTo>
                <a:lnTo>
                  <a:pt x="21600" y="182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8" name="Arc 14"/>
          <p:cNvSpPr>
            <a:spLocks noChangeAspect="1"/>
          </p:cNvSpPr>
          <p:nvPr/>
        </p:nvSpPr>
        <p:spPr bwMode="auto">
          <a:xfrm>
            <a:off x="4510088" y="3179763"/>
            <a:ext cx="1471612" cy="1625600"/>
          </a:xfrm>
          <a:custGeom>
            <a:avLst/>
            <a:gdLst>
              <a:gd name="G0" fmla="+- 18138 0 0"/>
              <a:gd name="G1" fmla="+- 20044 0 0"/>
              <a:gd name="G2" fmla="+- 21600 0 0"/>
              <a:gd name="T0" fmla="*/ 0 w 18138"/>
              <a:gd name="T1" fmla="*/ 8314 h 20044"/>
              <a:gd name="T2" fmla="*/ 10089 w 18138"/>
              <a:gd name="T3" fmla="*/ 0 h 20044"/>
              <a:gd name="T4" fmla="*/ 18138 w 18138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138" h="20044" fill="none" extrusionOk="0">
                <a:moveTo>
                  <a:pt x="0" y="8314"/>
                </a:moveTo>
                <a:cubicBezTo>
                  <a:pt x="2423" y="4567"/>
                  <a:pt x="5947" y="1662"/>
                  <a:pt x="10088" y="-1"/>
                </a:cubicBezTo>
              </a:path>
              <a:path w="18138" h="20044" stroke="0" extrusionOk="0">
                <a:moveTo>
                  <a:pt x="0" y="8314"/>
                </a:moveTo>
                <a:cubicBezTo>
                  <a:pt x="2423" y="4567"/>
                  <a:pt x="5947" y="1662"/>
                  <a:pt x="10088" y="-1"/>
                </a:cubicBezTo>
                <a:lnTo>
                  <a:pt x="18138" y="20044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279" name="Group 15"/>
          <p:cNvGrpSpPr/>
          <p:nvPr/>
        </p:nvGrpSpPr>
        <p:grpSpPr bwMode="auto">
          <a:xfrm>
            <a:off x="4649788" y="2952750"/>
            <a:ext cx="541337" cy="554038"/>
            <a:chOff x="0" y="0"/>
            <a:chExt cx="341" cy="349"/>
          </a:xfrm>
        </p:grpSpPr>
        <p:sp>
          <p:nvSpPr>
            <p:cNvPr id="11280" name="Oval 16"/>
            <p:cNvSpPr>
              <a:spLocks noChangeAspect="1" noChangeArrowheads="1"/>
            </p:cNvSpPr>
            <p:nvPr/>
          </p:nvSpPr>
          <p:spPr bwMode="auto">
            <a:xfrm>
              <a:off x="70" y="292"/>
              <a:ext cx="57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Rectangle 17" descr="1"/>
            <p:cNvSpPr>
              <a:spLocks noChangeArrowheads="1"/>
            </p:cNvSpPr>
            <p:nvPr/>
          </p:nvSpPr>
          <p:spPr bwMode="auto">
            <a:xfrm>
              <a:off x="0" y="0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Gothic" panose="020B0609070205080204" pitchFamily="49" charset="-128"/>
                </a:rPr>
                <a:t>Ｃ</a:t>
              </a:r>
            </a:p>
          </p:txBody>
        </p:sp>
      </p:grpSp>
      <p:sp>
        <p:nvSpPr>
          <p:cNvPr id="11282" name="Line 18"/>
          <p:cNvSpPr>
            <a:spLocks noChangeShapeType="1"/>
          </p:cNvSpPr>
          <p:nvPr/>
        </p:nvSpPr>
        <p:spPr bwMode="auto">
          <a:xfrm flipH="1" flipV="1">
            <a:off x="4378325" y="3354388"/>
            <a:ext cx="4343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3" name="未知"/>
          <p:cNvSpPr/>
          <p:nvPr/>
        </p:nvSpPr>
        <p:spPr bwMode="auto">
          <a:xfrm>
            <a:off x="8113713" y="4397375"/>
            <a:ext cx="87312" cy="160338"/>
          </a:xfrm>
          <a:custGeom>
            <a:avLst/>
            <a:gdLst>
              <a:gd name="T0" fmla="*/ 55 w 55"/>
              <a:gd name="T1" fmla="*/ 0 h 101"/>
              <a:gd name="T2" fmla="*/ 9 w 55"/>
              <a:gd name="T3" fmla="*/ 73 h 101"/>
              <a:gd name="T4" fmla="*/ 0 w 55"/>
              <a:gd name="T5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101">
                <a:moveTo>
                  <a:pt x="55" y="0"/>
                </a:moveTo>
                <a:cubicBezTo>
                  <a:pt x="33" y="22"/>
                  <a:pt x="27" y="47"/>
                  <a:pt x="9" y="73"/>
                </a:cubicBezTo>
                <a:cubicBezTo>
                  <a:pt x="6" y="82"/>
                  <a:pt x="0" y="101"/>
                  <a:pt x="0" y="101"/>
                </a:cubicBezTo>
              </a:path>
            </a:pathLst>
          </a:custGeom>
          <a:noFill/>
          <a:ln w="57150" cap="flat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4" name="未知"/>
          <p:cNvSpPr/>
          <p:nvPr/>
        </p:nvSpPr>
        <p:spPr bwMode="auto">
          <a:xfrm>
            <a:off x="7921625" y="4572000"/>
            <a:ext cx="46038" cy="203200"/>
          </a:xfrm>
          <a:custGeom>
            <a:avLst/>
            <a:gdLst>
              <a:gd name="T0" fmla="*/ 29 w 29"/>
              <a:gd name="T1" fmla="*/ 0 h 128"/>
              <a:gd name="T2" fmla="*/ 20 w 29"/>
              <a:gd name="T3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" h="128">
                <a:moveTo>
                  <a:pt x="29" y="0"/>
                </a:moveTo>
                <a:cubicBezTo>
                  <a:pt x="0" y="44"/>
                  <a:pt x="20" y="76"/>
                  <a:pt x="20" y="128"/>
                </a:cubicBezTo>
              </a:path>
            </a:pathLst>
          </a:custGeom>
          <a:noFill/>
          <a:ln w="57150" cap="flat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4787900" y="3068638"/>
            <a:ext cx="1728788" cy="431800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859338" y="3500438"/>
            <a:ext cx="1081087" cy="1296987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639175" y="4221163"/>
            <a:ext cx="504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6513" y="965200"/>
            <a:ext cx="6484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49" charset="-122"/>
              </a:rPr>
              <a:t>想一想：为什么OC是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∠AOB的平分线？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4925" y="1628775"/>
            <a:ext cx="38735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证明：连接CM、CN.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在△OMC和△ONC中，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OM=ON，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MC=NC，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OC=OC，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∴ △OMC ≌ △ONC.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∴∠MOC =∠NOC.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即OC平分∠AOB.</a:t>
            </a:r>
          </a:p>
        </p:txBody>
      </p:sp>
      <p:sp>
        <p:nvSpPr>
          <p:cNvPr id="11290" name="AutoShape 26"/>
          <p:cNvSpPr/>
          <p:nvPr/>
        </p:nvSpPr>
        <p:spPr bwMode="auto">
          <a:xfrm>
            <a:off x="1044575" y="2492375"/>
            <a:ext cx="142875" cy="936625"/>
          </a:xfrm>
          <a:prstGeom prst="leftBrace">
            <a:avLst>
              <a:gd name="adj1" fmla="val 54630"/>
              <a:gd name="adj2" fmla="val 50000"/>
            </a:avLst>
          </a:prstGeom>
          <a:noFill/>
          <a:ln w="2222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635375" y="3429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2400" b="1"/>
              <a:t>(</a:t>
            </a:r>
            <a:r>
              <a:rPr lang="zh-CN" altLang="en-US" sz="2400" b="1">
                <a:solidFill>
                  <a:srgbClr val="FF3300"/>
                </a:solidFill>
              </a:rPr>
              <a:t>SSS</a:t>
            </a:r>
            <a:r>
              <a:rPr lang="zh-CN" altLang="en-US" sz="2400" b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 animBg="1"/>
      <p:bldP spid="11284" grpId="0" animBg="1"/>
      <p:bldP spid="11285" grpId="0" animBg="1"/>
      <p:bldP spid="11286" grpId="0" animBg="1"/>
      <p:bldP spid="11290" grpId="0" animBg="1"/>
      <p:bldP spid="11291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>
                <a:latin typeface="Comic Sans MS" panose="030F0702030302020204" pitchFamily="66" charset="0"/>
              </a:rPr>
              <a:t>四.角平分线的性质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1104900" y="2189163"/>
            <a:ext cx="1944688" cy="201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104900" y="4205288"/>
            <a:ext cx="2303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3100" y="3917950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zh-CN" sz="2800" b="1"/>
              <a:t>O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411413" y="20605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zh-CN" sz="2800" b="1"/>
              <a:t>A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409950" y="398938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zh-CN" sz="2800" b="1"/>
              <a:t>B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5508625" y="1038225"/>
            <a:ext cx="1944688" cy="201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rot="1427802" flipV="1">
            <a:off x="5853113" y="1270000"/>
            <a:ext cx="2305050" cy="2374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453313" y="1038225"/>
            <a:ext cx="1079500" cy="792163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2299" name="Group 11"/>
          <p:cNvGrpSpPr/>
          <p:nvPr/>
        </p:nvGrpSpPr>
        <p:grpSpPr bwMode="auto">
          <a:xfrm>
            <a:off x="4645025" y="2420938"/>
            <a:ext cx="3924300" cy="3276600"/>
            <a:chOff x="0" y="0"/>
            <a:chExt cx="2256" cy="1886"/>
          </a:xfrm>
        </p:grpSpPr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H="1">
              <a:off x="283" y="370"/>
              <a:ext cx="120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83" y="1570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1316" y="0"/>
              <a:ext cx="288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0" y="1522"/>
              <a:ext cx="288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O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1915" y="1587"/>
              <a:ext cx="336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1460" y="113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1340" y="1587"/>
              <a:ext cx="384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E</a:t>
              </a:r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H="1">
              <a:off x="1316" y="140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1316" y="14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 flipH="1" flipV="1">
              <a:off x="1134" y="752"/>
              <a:ext cx="31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817" y="453"/>
              <a:ext cx="18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1044" y="877"/>
              <a:ext cx="9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V="1">
              <a:off x="1134" y="877"/>
              <a:ext cx="9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1497" y="1033"/>
              <a:ext cx="408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P</a:t>
              </a: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 flipV="1">
              <a:off x="272" y="860"/>
              <a:ext cx="1769" cy="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2048" y="827"/>
              <a:ext cx="208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12316" name="未知"/>
            <p:cNvSpPr/>
            <p:nvPr/>
          </p:nvSpPr>
          <p:spPr bwMode="auto">
            <a:xfrm>
              <a:off x="590" y="1269"/>
              <a:ext cx="136" cy="181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7" name="未知"/>
            <p:cNvSpPr/>
            <p:nvPr/>
          </p:nvSpPr>
          <p:spPr bwMode="auto">
            <a:xfrm>
              <a:off x="681" y="1405"/>
              <a:ext cx="136" cy="181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 cap="flat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668" y="1088"/>
              <a:ext cx="10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en-US" sz="2400"/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805" y="1269"/>
              <a:ext cx="10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en-US" sz="2400"/>
            </a:p>
          </p:txBody>
        </p:sp>
      </p:grp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044575" y="4365625"/>
            <a:ext cx="3311525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200" b="1" dirty="0"/>
              <a:t>第一条折痕是∠</a:t>
            </a:r>
            <a:r>
              <a:rPr lang="en-US" altLang="zh-CN" sz="2200" b="1" dirty="0"/>
              <a:t>AOB</a:t>
            </a:r>
            <a:r>
              <a:rPr lang="zh-CN" altLang="en-US" sz="2200" b="1" dirty="0"/>
              <a:t>的平分线</a:t>
            </a:r>
            <a:r>
              <a:rPr lang="en-US" altLang="zh-CN" sz="2200" b="1" dirty="0"/>
              <a:t>OC</a:t>
            </a:r>
            <a:r>
              <a:rPr lang="zh-CN" altLang="en-US" sz="2200" b="1" dirty="0"/>
              <a:t>，第二次折叠形成的两条折痕</a:t>
            </a:r>
            <a:r>
              <a:rPr lang="en-US" altLang="zh-CN" sz="2200" b="1" dirty="0"/>
              <a:t>PD</a:t>
            </a:r>
            <a:r>
              <a:rPr lang="zh-CN" altLang="en-US" sz="2200" b="1" dirty="0"/>
              <a:t>，</a:t>
            </a:r>
            <a:r>
              <a:rPr lang="en-US" altLang="zh-CN" sz="2200" b="1" dirty="0"/>
              <a:t>PE</a:t>
            </a:r>
            <a:r>
              <a:rPr lang="zh-CN" altLang="en-US" sz="2200" b="1" dirty="0"/>
              <a:t>是角的平分线上一点到∠</a:t>
            </a:r>
            <a:r>
              <a:rPr lang="en-US" altLang="zh-CN" sz="2200" b="1" dirty="0"/>
              <a:t>AOB</a:t>
            </a:r>
            <a:r>
              <a:rPr lang="zh-CN" altLang="en-US" sz="2200" b="1" dirty="0"/>
              <a:t>两边的距离，这两个距离相等．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500563" y="5734050"/>
            <a:ext cx="3017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zh-CN" altLang="en-US" sz="2400" b="1">
                <a:solidFill>
                  <a:schemeClr val="tx2"/>
                </a:solidFill>
              </a:rPr>
              <a:t>你能证明</a:t>
            </a:r>
            <a:r>
              <a:rPr lang="en-US" altLang="zh-CN" sz="2400" b="1">
                <a:solidFill>
                  <a:schemeClr val="tx2"/>
                </a:solidFill>
              </a:rPr>
              <a:t>PD=PE</a:t>
            </a:r>
            <a:r>
              <a:rPr lang="zh-CN" altLang="en-US" sz="2400" b="1">
                <a:solidFill>
                  <a:schemeClr val="tx2"/>
                </a:solidFill>
              </a:rPr>
              <a:t>吗？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79388" y="1054100"/>
            <a:ext cx="61198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zh-CN" altLang="en-US" sz="2400" b="1" dirty="0"/>
              <a:t>实验: 将∠AOB对折,再折出一个直角三角形(使第一条折痕为斜边),然后展开,观察第二次折叠形成的两条折痕,你能得出什么结论?</a:t>
            </a:r>
          </a:p>
        </p:txBody>
      </p:sp>
      <p:grpSp>
        <p:nvGrpSpPr>
          <p:cNvPr id="12323" name="Group 35"/>
          <p:cNvGrpSpPr/>
          <p:nvPr/>
        </p:nvGrpSpPr>
        <p:grpSpPr bwMode="auto">
          <a:xfrm>
            <a:off x="5003800" y="2205038"/>
            <a:ext cx="433388" cy="76200"/>
            <a:chOff x="0" y="0"/>
            <a:chExt cx="331" cy="59"/>
          </a:xfrm>
        </p:grpSpPr>
        <p:sp>
          <p:nvSpPr>
            <p:cNvPr id="12324" name="Oval 36"/>
            <p:cNvSpPr>
              <a:spLocks noChangeArrowheads="1"/>
            </p:cNvSpPr>
            <p:nvPr/>
          </p:nvSpPr>
          <p:spPr bwMode="auto">
            <a:xfrm>
              <a:off x="0" y="0"/>
              <a:ext cx="59" cy="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5" name="Oval 37"/>
            <p:cNvSpPr>
              <a:spLocks noChangeArrowheads="1"/>
            </p:cNvSpPr>
            <p:nvPr/>
          </p:nvSpPr>
          <p:spPr bwMode="auto">
            <a:xfrm>
              <a:off x="272" y="0"/>
              <a:ext cx="59" cy="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2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 animBg="1"/>
      <p:bldP spid="12298" grpId="0" animBg="1"/>
      <p:bldP spid="12320" grpId="0" autoUpdateAnimBg="0"/>
      <p:bldP spid="123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>
                <a:latin typeface="Comic Sans MS" panose="030F0702030302020204" pitchFamily="66" charset="0"/>
              </a:rPr>
              <a:t>四.角平分线的性质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2413" y="908050"/>
            <a:ext cx="640873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zh-CN" altLang="en-US" sz="2400" b="1"/>
              <a:t>已知：如图，OC平分∠AOB，点P在OC上，PD</a:t>
            </a:r>
            <a:r>
              <a:rPr lang="zh-CN" altLang="en-US" b="1"/>
              <a:t>⊥</a:t>
            </a:r>
            <a:r>
              <a:rPr lang="zh-CN" altLang="en-US" sz="2400" b="1"/>
              <a:t>OA于点D，PE⊥OB于点E.</a:t>
            </a:r>
          </a:p>
          <a:p>
            <a:r>
              <a:rPr lang="zh-CN" altLang="en-US" sz="2400" b="1"/>
              <a:t>求证:   PD=PE.</a:t>
            </a:r>
          </a:p>
        </p:txBody>
      </p:sp>
      <p:grpSp>
        <p:nvGrpSpPr>
          <p:cNvPr id="13316" name="Group 4"/>
          <p:cNvGrpSpPr/>
          <p:nvPr/>
        </p:nvGrpSpPr>
        <p:grpSpPr bwMode="auto">
          <a:xfrm>
            <a:off x="5292725" y="1989138"/>
            <a:ext cx="3384550" cy="2881312"/>
            <a:chOff x="0" y="0"/>
            <a:chExt cx="2276" cy="1914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>
              <a:off x="283" y="370"/>
              <a:ext cx="120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283" y="1570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316" y="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0" y="152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O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915" y="1587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460" y="113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1340" y="1587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E</a:t>
              </a:r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flipH="1">
              <a:off x="1316" y="140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1316" y="14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flipH="1" flipV="1">
              <a:off x="1134" y="752"/>
              <a:ext cx="31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817" y="453"/>
              <a:ext cx="1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1044" y="877"/>
              <a:ext cx="9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 flipV="1">
              <a:off x="1134" y="877"/>
              <a:ext cx="9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1497" y="1033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P</a:t>
              </a: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V="1">
              <a:off x="272" y="860"/>
              <a:ext cx="1769" cy="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2048" y="82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13333" name="未知"/>
            <p:cNvSpPr/>
            <p:nvPr/>
          </p:nvSpPr>
          <p:spPr bwMode="auto">
            <a:xfrm>
              <a:off x="590" y="1269"/>
              <a:ext cx="136" cy="181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未知"/>
            <p:cNvSpPr/>
            <p:nvPr/>
          </p:nvSpPr>
          <p:spPr bwMode="auto">
            <a:xfrm>
              <a:off x="681" y="1405"/>
              <a:ext cx="136" cy="181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 cap="flat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668" y="110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805" y="1281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</p:grp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49263" y="340995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endParaRPr lang="zh-CN" altLang="en-US" sz="900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76263" y="353695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endParaRPr lang="zh-CN" altLang="en-US" sz="900"/>
          </a:p>
        </p:txBody>
      </p:sp>
      <p:sp>
        <p:nvSpPr>
          <p:cNvPr id="13339" name="Rectangle 27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989138"/>
            <a:ext cx="6192837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证明： ∵OC平分∠ AOB,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       ∴ ∠1= ∠2.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       ∵PD ⊥ OA，PE ⊥ OB,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       ∴ ∠PDO= ∠PEO.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       在△PDO和△PEO中,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        ∠PDO= ∠PEO,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        ∠1= ∠2,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        OP=OP ,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       ∴ △PDO ≌ △PEO.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200" b="1">
                <a:solidFill>
                  <a:schemeClr val="tx2"/>
                </a:solidFill>
              </a:rPr>
              <a:t>       ∴PD=PE.</a:t>
            </a:r>
            <a:endParaRPr lang="zh-CN" altLang="en-US" sz="2400" b="1"/>
          </a:p>
        </p:txBody>
      </p:sp>
      <p:sp>
        <p:nvSpPr>
          <p:cNvPr id="13340" name="AutoShape 28"/>
          <p:cNvSpPr/>
          <p:nvPr/>
        </p:nvSpPr>
        <p:spPr bwMode="auto">
          <a:xfrm>
            <a:off x="1114425" y="4149725"/>
            <a:ext cx="144463" cy="936625"/>
          </a:xfrm>
          <a:prstGeom prst="leftBrace">
            <a:avLst>
              <a:gd name="adj1" fmla="val 54029"/>
              <a:gd name="adj2" fmla="val 50000"/>
            </a:avLst>
          </a:prstGeom>
          <a:noFill/>
          <a:ln w="2222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41" name="Group 29"/>
          <p:cNvGrpSpPr/>
          <p:nvPr/>
        </p:nvGrpSpPr>
        <p:grpSpPr bwMode="auto">
          <a:xfrm>
            <a:off x="1116013" y="6021388"/>
            <a:ext cx="6911975" cy="720725"/>
            <a:chOff x="0" y="0"/>
            <a:chExt cx="1451" cy="317"/>
          </a:xfrm>
        </p:grpSpPr>
        <p:sp>
          <p:nvSpPr>
            <p:cNvPr id="13342" name="AutoShape 30"/>
            <p:cNvSpPr>
              <a:spLocks noChangeArrowheads="1"/>
            </p:cNvSpPr>
            <p:nvPr/>
          </p:nvSpPr>
          <p:spPr bwMode="auto">
            <a:xfrm>
              <a:off x="0" y="0"/>
              <a:ext cx="1451" cy="317"/>
            </a:xfrm>
            <a:prstGeom prst="roundRect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/>
              <a:r>
                <a:rPr lang="zh-CN" altLang="en-US" sz="2400" b="1"/>
                <a:t>性质定理 ：角平分线上的点到角两边的距离相等.</a:t>
              </a:r>
            </a:p>
          </p:txBody>
        </p:sp>
        <p:sp>
          <p:nvSpPr>
            <p:cNvPr id="13343" name="AutoShape 31"/>
            <p:cNvSpPr>
              <a:spLocks noChangeArrowheads="1"/>
            </p:cNvSpPr>
            <p:nvPr/>
          </p:nvSpPr>
          <p:spPr bwMode="auto">
            <a:xfrm>
              <a:off x="82" y="0"/>
              <a:ext cx="1270" cy="11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endParaRPr lang="zh-CN" altLang="en-US"/>
            </a:p>
          </p:txBody>
        </p:sp>
      </p:grp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530600" y="5233988"/>
            <a:ext cx="13303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r>
              <a:rPr lang="zh-CN" altLang="en-US" sz="2200" b="1">
                <a:solidFill>
                  <a:schemeClr val="tx2"/>
                </a:solidFill>
              </a:rPr>
              <a:t>（</a:t>
            </a:r>
            <a:r>
              <a:rPr lang="en-US" sz="2200" b="1">
                <a:solidFill>
                  <a:schemeClr val="tx2"/>
                </a:solidFill>
              </a:rPr>
              <a:t>AAS</a:t>
            </a:r>
            <a:r>
              <a:rPr lang="zh-CN" altLang="en-US" sz="2200" b="1">
                <a:solidFill>
                  <a:schemeClr val="tx2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3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  <p:bldP spid="13340" grpId="0" animBg="1"/>
      <p:bldP spid="13344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>
                <a:latin typeface="Comic Sans MS" panose="030F0702030302020204" pitchFamily="66" charset="0"/>
              </a:rPr>
              <a:t>四.角平分线的性质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924300" y="836613"/>
            <a:ext cx="4032250" cy="1800225"/>
          </a:xfrm>
          <a:prstGeom prst="cloudCallout">
            <a:avLst>
              <a:gd name="adj1" fmla="val -19560"/>
              <a:gd name="adj2" fmla="val 70606"/>
            </a:avLst>
          </a:prstGeom>
          <a:solidFill>
            <a:srgbClr val="876AF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角平分线上的点到角两边的距离相等.</a:t>
            </a:r>
          </a:p>
          <a:p>
            <a:pPr algn="ctr"/>
            <a:endParaRPr lang="zh-CN" altLang="en-US" sz="3600" b="1"/>
          </a:p>
        </p:txBody>
      </p:sp>
      <p:pic>
        <p:nvPicPr>
          <p:cNvPr id="14340" name="Picture 4" descr="j02856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8038" y="2925763"/>
            <a:ext cx="1814512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 rot="21575181" flipH="1">
            <a:off x="323850" y="1485900"/>
            <a:ext cx="3416300" cy="1789113"/>
          </a:xfrm>
          <a:prstGeom prst="cloudCallout">
            <a:avLst>
              <a:gd name="adj1" fmla="val -35537"/>
              <a:gd name="adj2" fmla="val 44819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400" b="1"/>
              <a:t>利用此性质怎样书写推理过程</a:t>
            </a:r>
            <a:r>
              <a:rPr lang="en-US" altLang="zh-CN" sz="2400" b="1"/>
              <a:t>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3644900"/>
            <a:ext cx="3024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   </a:t>
            </a:r>
          </a:p>
        </p:txBody>
      </p:sp>
      <p:grpSp>
        <p:nvGrpSpPr>
          <p:cNvPr id="14343" name="Group 7"/>
          <p:cNvGrpSpPr/>
          <p:nvPr/>
        </p:nvGrpSpPr>
        <p:grpSpPr bwMode="auto">
          <a:xfrm>
            <a:off x="1187450" y="3213100"/>
            <a:ext cx="7416800" cy="3241675"/>
            <a:chOff x="0" y="0"/>
            <a:chExt cx="4740" cy="1956"/>
          </a:xfrm>
        </p:grpSpPr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2563" y="0"/>
              <a:ext cx="2177" cy="1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4345" name="Group 9"/>
            <p:cNvGrpSpPr/>
            <p:nvPr/>
          </p:nvGrpSpPr>
          <p:grpSpPr bwMode="auto">
            <a:xfrm>
              <a:off x="0" y="408"/>
              <a:ext cx="1815" cy="1548"/>
              <a:chOff x="0" y="0"/>
              <a:chExt cx="2424" cy="2012"/>
            </a:xfrm>
          </p:grpSpPr>
          <p:grpSp>
            <p:nvGrpSpPr>
              <p:cNvPr id="14346" name="Group 10"/>
              <p:cNvGrpSpPr/>
              <p:nvPr/>
            </p:nvGrpSpPr>
            <p:grpSpPr bwMode="auto">
              <a:xfrm>
                <a:off x="0" y="0"/>
                <a:ext cx="2424" cy="2012"/>
                <a:chOff x="0" y="0"/>
                <a:chExt cx="2424" cy="2012"/>
              </a:xfrm>
            </p:grpSpPr>
            <p:sp>
              <p:nvSpPr>
                <p:cNvPr id="1434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68" y="1033"/>
                  <a:ext cx="407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中宋" panose="02010600040101010101" pitchFamily="2" charset="-122"/>
                      <a:ea typeface="华文中宋" panose="02010600040101010101" pitchFamily="2" charset="-122"/>
                    </a:rPr>
                    <a:t>P</a:t>
                  </a:r>
                </a:p>
              </p:txBody>
            </p:sp>
            <p:grpSp>
              <p:nvGrpSpPr>
                <p:cNvPr id="14348" name="Group 12"/>
                <p:cNvGrpSpPr/>
                <p:nvPr/>
              </p:nvGrpSpPr>
              <p:grpSpPr bwMode="auto">
                <a:xfrm>
                  <a:off x="0" y="0"/>
                  <a:ext cx="2424" cy="2012"/>
                  <a:chOff x="0" y="0"/>
                  <a:chExt cx="2424" cy="2012"/>
                </a:xfrm>
              </p:grpSpPr>
              <p:grpSp>
                <p:nvGrpSpPr>
                  <p:cNvPr id="14349" name="Group 13"/>
                  <p:cNvGrpSpPr/>
                  <p:nvPr/>
                </p:nvGrpSpPr>
                <p:grpSpPr bwMode="auto">
                  <a:xfrm>
                    <a:off x="0" y="0"/>
                    <a:ext cx="2251" cy="2012"/>
                    <a:chOff x="0" y="0"/>
                    <a:chExt cx="2251" cy="2012"/>
                  </a:xfrm>
                </p:grpSpPr>
                <p:sp>
                  <p:nvSpPr>
                    <p:cNvPr id="143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3" y="370"/>
                      <a:ext cx="1200" cy="12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5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" y="1570"/>
                      <a:ext cx="168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16" y="0"/>
                      <a:ext cx="288" cy="4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28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A</a:t>
                      </a:r>
                    </a:p>
                  </p:txBody>
                </p:sp>
                <p:sp>
                  <p:nvSpPr>
                    <p:cNvPr id="14353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521"/>
                      <a:ext cx="289" cy="4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28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O</a:t>
                      </a:r>
                    </a:p>
                  </p:txBody>
                </p:sp>
                <p:sp>
                  <p:nvSpPr>
                    <p:cNvPr id="14354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14" y="1587"/>
                      <a:ext cx="337" cy="4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28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B</a:t>
                      </a:r>
                    </a:p>
                  </p:txBody>
                </p:sp>
              </p:grpSp>
              <p:sp>
                <p:nvSpPr>
                  <p:cNvPr id="14355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2" y="860"/>
                    <a:ext cx="1769" cy="72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6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7" y="826"/>
                    <a:ext cx="377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800" b="1">
                        <a:latin typeface="华文中宋" panose="02010600040101010101" pitchFamily="2" charset="-122"/>
                        <a:ea typeface="华文中宋" panose="02010600040101010101" pitchFamily="2" charset="-122"/>
                      </a:rPr>
                      <a:t>C</a:t>
                    </a:r>
                  </a:p>
                </p:txBody>
              </p:sp>
            </p:grpSp>
          </p:grpSp>
          <p:grpSp>
            <p:nvGrpSpPr>
              <p:cNvPr id="14357" name="Group 21"/>
              <p:cNvGrpSpPr/>
              <p:nvPr/>
            </p:nvGrpSpPr>
            <p:grpSpPr bwMode="auto">
              <a:xfrm>
                <a:off x="788" y="453"/>
                <a:ext cx="907" cy="1559"/>
                <a:chOff x="0" y="0"/>
                <a:chExt cx="907" cy="1559"/>
              </a:xfrm>
            </p:grpSpPr>
            <p:sp>
              <p:nvSpPr>
                <p:cNvPr id="14358" name="Line 22"/>
                <p:cNvSpPr>
                  <a:spLocks noChangeShapeType="1"/>
                </p:cNvSpPr>
                <p:nvPr/>
              </p:nvSpPr>
              <p:spPr bwMode="auto">
                <a:xfrm>
                  <a:off x="643" y="681"/>
                  <a:ext cx="0" cy="43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435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24" y="1134"/>
                  <a:ext cx="3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中宋" panose="02010600040101010101" pitchFamily="2" charset="-122"/>
                      <a:ea typeface="华文中宋" panose="02010600040101010101" pitchFamily="2" charset="-122"/>
                    </a:rPr>
                    <a:t>E</a:t>
                  </a:r>
                </a:p>
              </p:txBody>
            </p:sp>
            <p:sp>
              <p:nvSpPr>
                <p:cNvPr id="14360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499" y="953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4361" name="Line 25"/>
                <p:cNvSpPr>
                  <a:spLocks noChangeShapeType="1"/>
                </p:cNvSpPr>
                <p:nvPr/>
              </p:nvSpPr>
              <p:spPr bwMode="auto">
                <a:xfrm>
                  <a:off x="499" y="953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4362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317" y="299"/>
                  <a:ext cx="318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436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82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中宋" panose="02010600040101010101" pitchFamily="2" charset="-122"/>
                      <a:ea typeface="华文中宋" panose="02010600040101010101" pitchFamily="2" charset="-122"/>
                    </a:rPr>
                    <a:t>D</a:t>
                  </a:r>
                </a:p>
              </p:txBody>
            </p:sp>
            <p:sp>
              <p:nvSpPr>
                <p:cNvPr id="14364" name="Line 28"/>
                <p:cNvSpPr>
                  <a:spLocks noChangeShapeType="1"/>
                </p:cNvSpPr>
                <p:nvPr/>
              </p:nvSpPr>
              <p:spPr bwMode="auto">
                <a:xfrm>
                  <a:off x="227" y="424"/>
                  <a:ext cx="9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4365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17" y="424"/>
                  <a:ext cx="91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366" name="Group 30"/>
              <p:cNvGrpSpPr/>
              <p:nvPr/>
            </p:nvGrpSpPr>
            <p:grpSpPr bwMode="auto">
              <a:xfrm>
                <a:off x="561" y="1100"/>
                <a:ext cx="513" cy="555"/>
                <a:chOff x="0" y="0"/>
                <a:chExt cx="513" cy="555"/>
              </a:xfrm>
            </p:grpSpPr>
            <p:sp>
              <p:nvSpPr>
                <p:cNvPr id="14367" name="未知"/>
                <p:cNvSpPr/>
                <p:nvPr/>
              </p:nvSpPr>
              <p:spPr bwMode="auto">
                <a:xfrm>
                  <a:off x="91" y="305"/>
                  <a:ext cx="136" cy="181"/>
                </a:xfrm>
                <a:custGeom>
                  <a:avLst/>
                  <a:gdLst>
                    <a:gd name="T0" fmla="*/ 0 w 211"/>
                    <a:gd name="T1" fmla="*/ 0 h 273"/>
                    <a:gd name="T2" fmla="*/ 181 w 211"/>
                    <a:gd name="T3" fmla="*/ 91 h 273"/>
                    <a:gd name="T4" fmla="*/ 181 w 211"/>
                    <a:gd name="T5" fmla="*/ 27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1" h="273">
                      <a:moveTo>
                        <a:pt x="0" y="0"/>
                      </a:moveTo>
                      <a:cubicBezTo>
                        <a:pt x="75" y="23"/>
                        <a:pt x="151" y="46"/>
                        <a:pt x="181" y="91"/>
                      </a:cubicBezTo>
                      <a:cubicBezTo>
                        <a:pt x="211" y="136"/>
                        <a:pt x="181" y="243"/>
                        <a:pt x="181" y="273"/>
                      </a:cubicBezTo>
                    </a:path>
                  </a:pathLst>
                </a:custGeom>
                <a:noFill/>
                <a:ln w="76200" cap="flat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4368" name="Group 32"/>
                <p:cNvGrpSpPr/>
                <p:nvPr/>
              </p:nvGrpSpPr>
              <p:grpSpPr bwMode="auto">
                <a:xfrm>
                  <a:off x="0" y="0"/>
                  <a:ext cx="513" cy="555"/>
                  <a:chOff x="0" y="0"/>
                  <a:chExt cx="513" cy="555"/>
                </a:xfrm>
              </p:grpSpPr>
              <p:sp>
                <p:nvSpPr>
                  <p:cNvPr id="14369" name="未知"/>
                  <p:cNvSpPr/>
                  <p:nvPr/>
                </p:nvSpPr>
                <p:spPr bwMode="auto">
                  <a:xfrm>
                    <a:off x="0" y="169"/>
                    <a:ext cx="136" cy="181"/>
                  </a:xfrm>
                  <a:custGeom>
                    <a:avLst/>
                    <a:gdLst>
                      <a:gd name="T0" fmla="*/ 0 w 211"/>
                      <a:gd name="T1" fmla="*/ 0 h 273"/>
                      <a:gd name="T2" fmla="*/ 181 w 211"/>
                      <a:gd name="T3" fmla="*/ 91 h 273"/>
                      <a:gd name="T4" fmla="*/ 181 w 211"/>
                      <a:gd name="T5" fmla="*/ 273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1" h="273">
                        <a:moveTo>
                          <a:pt x="0" y="0"/>
                        </a:moveTo>
                        <a:cubicBezTo>
                          <a:pt x="75" y="23"/>
                          <a:pt x="151" y="46"/>
                          <a:pt x="181" y="91"/>
                        </a:cubicBezTo>
                        <a:cubicBezTo>
                          <a:pt x="211" y="136"/>
                          <a:pt x="181" y="243"/>
                          <a:pt x="181" y="273"/>
                        </a:cubicBezTo>
                      </a:path>
                    </a:pathLst>
                  </a:custGeom>
                  <a:noFill/>
                  <a:ln w="76200" cap="flat" cmpd="sng">
                    <a:solidFill>
                      <a:schemeClr val="tx2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7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" y="0"/>
                    <a:ext cx="298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/>
                      <a:t>1</a:t>
                    </a:r>
                  </a:p>
                </p:txBody>
              </p:sp>
              <p:sp>
                <p:nvSpPr>
                  <p:cNvPr id="1437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" y="181"/>
                    <a:ext cx="298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/>
                      <a:t>2</a:t>
                    </a:r>
                  </a:p>
                </p:txBody>
              </p:sp>
            </p:grpSp>
          </p:grpSp>
        </p:grpSp>
      </p:grp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932363" y="4905375"/>
            <a:ext cx="4248150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zh-CN" altLang="en-US" sz="2600" b="1">
                <a:solidFill>
                  <a:schemeClr val="tx2"/>
                </a:solidFill>
              </a:rPr>
              <a:t>∵ ∠1= ∠2,  PD ⊥ OA，        </a:t>
            </a:r>
          </a:p>
          <a:p>
            <a:r>
              <a:rPr lang="zh-CN" altLang="en-US" sz="2600" b="1">
                <a:solidFill>
                  <a:schemeClr val="tx2"/>
                </a:solidFill>
              </a:rPr>
              <a:t>    PE ⊥ OB,</a:t>
            </a:r>
          </a:p>
          <a:p>
            <a:r>
              <a:rPr lang="zh-CN" altLang="en-US" sz="2600" b="1">
                <a:solidFill>
                  <a:schemeClr val="tx2"/>
                </a:solidFill>
              </a:rPr>
              <a:t>∴PD=PE.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nimBg="1" autoUpdateAnimBg="0"/>
      <p:bldP spid="14341" grpId="0" bldLvl="0" animBg="1" autoUpdateAnimBg="0"/>
      <p:bldP spid="14372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>
                <a:latin typeface="Comic Sans MS" panose="030F0702030302020204" pitchFamily="66" charset="0"/>
              </a:rPr>
              <a:t>五.思考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37667" y="1989138"/>
            <a:ext cx="66960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角平分线上的点到角两边距离相等，将题设和结论互换：</a:t>
            </a:r>
            <a:r>
              <a:rPr lang="zh-CN" altLang="en-US" sz="2800" b="1" dirty="0">
                <a:solidFill>
                  <a:srgbClr val="FF0000"/>
                </a:solidFill>
              </a:rPr>
              <a:t>到角的两边距离相等的点在角的平分线上.</a:t>
            </a:r>
            <a:r>
              <a:rPr lang="zh-CN" altLang="en-US" sz="2800" b="1" dirty="0"/>
              <a:t>该命题成立吗？</a:t>
            </a:r>
            <a:endParaRPr lang="zh-CN" altLang="en-US" sz="28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3850" y="1054100"/>
            <a:ext cx="3027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200"/>
              <a:t>请同学们思考：</a:t>
            </a:r>
          </a:p>
        </p:txBody>
      </p:sp>
      <p:sp>
        <p:nvSpPr>
          <p:cNvPr id="15365" name="WordArt 5" descr="water"/>
          <p:cNvSpPr>
            <a:spLocks noChangeArrowheads="1" noChangeShapeType="1"/>
          </p:cNvSpPr>
          <p:nvPr/>
        </p:nvSpPr>
        <p:spPr bwMode="auto">
          <a:xfrm>
            <a:off x="1260475" y="4365625"/>
            <a:ext cx="5791200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800" b="1">
                <a:ln w="9525">
                  <a:solidFill>
                    <a:srgbClr val="0066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107763" dir="13500000" sx="125000" sy="125000" rotWithShape="0">
                    <a:srgbClr val="C7DFD3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请同学们试着给出证明</a:t>
            </a:r>
            <a:r>
              <a:rPr lang="en-US" altLang="zh-CN" sz="3800" b="1">
                <a:ln w="9525">
                  <a:solidFill>
                    <a:srgbClr val="0066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107763" dir="13500000" sx="125000" sy="125000" rotWithShape="0">
                    <a:srgbClr val="C7DFD3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endParaRPr lang="zh-CN" altLang="en-US" sz="3800" b="1">
              <a:ln w="9525">
                <a:solidFill>
                  <a:srgbClr val="0066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107763" dir="13500000" sx="125000" sy="125000" rotWithShape="0">
                  <a:srgbClr val="C7DFD3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3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3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3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0">
                <a:latin typeface="Comic Sans MS" panose="030F0702030302020204" pitchFamily="66" charset="0"/>
              </a:rPr>
              <a:t>五.证明</a:t>
            </a:r>
          </a:p>
        </p:txBody>
      </p:sp>
      <p:grpSp>
        <p:nvGrpSpPr>
          <p:cNvPr id="16387" name="Group 3"/>
          <p:cNvGrpSpPr/>
          <p:nvPr/>
        </p:nvGrpSpPr>
        <p:grpSpPr bwMode="auto">
          <a:xfrm rot="841080">
            <a:off x="4816475" y="1192213"/>
            <a:ext cx="3924300" cy="3246437"/>
            <a:chOff x="0" y="0"/>
            <a:chExt cx="2255" cy="1890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H="1">
              <a:off x="283" y="372"/>
              <a:ext cx="120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283" y="1572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315" y="0"/>
              <a:ext cx="288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0" y="1523"/>
              <a:ext cx="288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O</a:t>
              </a: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1914" y="1588"/>
              <a:ext cx="33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1460" y="113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1340" y="1588"/>
              <a:ext cx="3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E</a:t>
              </a:r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 flipH="1">
              <a:off x="1316" y="140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1316" y="14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H="1" flipV="1">
              <a:off x="1134" y="754"/>
              <a:ext cx="31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817" y="454"/>
              <a:ext cx="18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1044" y="879"/>
              <a:ext cx="9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 flipV="1">
              <a:off x="1134" y="879"/>
              <a:ext cx="9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1496" y="1034"/>
              <a:ext cx="408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P</a:t>
              </a:r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 flipV="1">
              <a:off x="272" y="862"/>
              <a:ext cx="1769" cy="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2047" y="828"/>
              <a:ext cx="208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16404" name="未知"/>
            <p:cNvSpPr/>
            <p:nvPr/>
          </p:nvSpPr>
          <p:spPr bwMode="auto">
            <a:xfrm>
              <a:off x="590" y="1271"/>
              <a:ext cx="136" cy="181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5" name="未知"/>
            <p:cNvSpPr/>
            <p:nvPr/>
          </p:nvSpPr>
          <p:spPr bwMode="auto">
            <a:xfrm>
              <a:off x="681" y="1407"/>
              <a:ext cx="136" cy="181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 cap="flat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667" y="1089"/>
              <a:ext cx="106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en-US" sz="2400"/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804" y="1270"/>
              <a:ext cx="106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en-US" sz="2400"/>
            </a:p>
          </p:txBody>
        </p:sp>
      </p:grp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323850" y="885825"/>
            <a:ext cx="48244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已知： </a:t>
            </a:r>
            <a:r>
              <a:rPr lang="en-US" sz="2400" b="1" dirty="0">
                <a:latin typeface="宋体" panose="02010600030101010101" pitchFamily="2" charset="-122"/>
              </a:rPr>
              <a:t>PD⊥OA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sz="2400" b="1" dirty="0">
                <a:latin typeface="宋体" panose="02010600030101010101" pitchFamily="2" charset="-122"/>
              </a:rPr>
              <a:t>PE⊥OB</a:t>
            </a:r>
            <a:r>
              <a:rPr lang="zh-CN" altLang="en-US" sz="2400" b="1" dirty="0">
                <a:latin typeface="宋体" panose="02010600030101010101" pitchFamily="2" charset="-122"/>
              </a:rPr>
              <a:t>，垂足分别为Ｄ，Ｅ， </a:t>
            </a:r>
            <a:r>
              <a:rPr lang="en-US" sz="2400" b="1" dirty="0">
                <a:latin typeface="宋体" panose="02010600030101010101" pitchFamily="2" charset="-122"/>
              </a:rPr>
              <a:t>PD=PE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求证</a:t>
            </a:r>
            <a:r>
              <a:rPr lang="en-US" sz="2400" b="1" dirty="0">
                <a:latin typeface="宋体" panose="02010600030101010101" pitchFamily="2" charset="-122"/>
              </a:rPr>
              <a:t>:</a:t>
            </a:r>
            <a:r>
              <a:rPr lang="zh-CN" altLang="en-US" sz="2400" b="1" dirty="0">
                <a:latin typeface="宋体" panose="02010600030101010101" pitchFamily="2" charset="-122"/>
              </a:rPr>
              <a:t>　点</a:t>
            </a:r>
            <a:r>
              <a:rPr lang="en-US" sz="2400" b="1" dirty="0">
                <a:latin typeface="宋体" panose="02010600030101010101" pitchFamily="2" charset="-122"/>
              </a:rPr>
              <a:t>P</a:t>
            </a:r>
            <a:r>
              <a:rPr lang="zh-CN" altLang="en-US" sz="2400" b="1" dirty="0">
                <a:latin typeface="宋体" panose="02010600030101010101" pitchFamily="2" charset="-122"/>
              </a:rPr>
              <a:t>在∠</a:t>
            </a:r>
            <a:r>
              <a:rPr lang="en-US" sz="2400" b="1" dirty="0">
                <a:latin typeface="宋体" panose="02010600030101010101" pitchFamily="2" charset="-122"/>
              </a:rPr>
              <a:t>AOB</a:t>
            </a:r>
            <a:r>
              <a:rPr lang="zh-CN" altLang="en-US" sz="2400" b="1" dirty="0">
                <a:latin typeface="宋体" panose="02010600030101010101" pitchFamily="2" charset="-122"/>
              </a:rPr>
              <a:t>的平分线上．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47675" y="289242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3200" b="1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679700" y="3971925"/>
            <a:ext cx="2036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3200" b="1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23850" y="2133600"/>
            <a:ext cx="5329238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证明：经过点Ｐ作射线OC.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     ∵PD ⊥ OA,PE ⊥ OB，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     ∴∠PDO=∠PEO=90°.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     在Rt△PDO和Rt△PEO中，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      OP=OP,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      PD=PE,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     ∴ Rt△PDO≌Rt△PEO.(HL)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     ∴∠AOC=∠BOC.</a:t>
            </a:r>
          </a:p>
          <a:p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     ∴</a:t>
            </a:r>
            <a:r>
              <a:rPr lang="zh-CN" altLang="en-US" sz="2400" b="1" dirty="0">
                <a:solidFill>
                  <a:schemeClr val="tx2"/>
                </a:solidFill>
              </a:rPr>
              <a:t>点</a:t>
            </a: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P</a:t>
            </a:r>
            <a:r>
              <a:rPr lang="zh-CN" altLang="en-US" sz="2400" b="1" dirty="0">
                <a:solidFill>
                  <a:schemeClr val="tx2"/>
                </a:solidFill>
              </a:rPr>
              <a:t>在∠</a:t>
            </a: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AOB</a:t>
            </a:r>
            <a:r>
              <a:rPr lang="zh-CN" altLang="en-US" sz="2400" b="1" dirty="0">
                <a:solidFill>
                  <a:schemeClr val="tx2"/>
                </a:solidFill>
              </a:rPr>
              <a:t>的平分线上</a:t>
            </a: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6412" name="AutoShape 28"/>
          <p:cNvSpPr/>
          <p:nvPr/>
        </p:nvSpPr>
        <p:spPr bwMode="auto">
          <a:xfrm>
            <a:off x="1117600" y="3717925"/>
            <a:ext cx="76200" cy="647700"/>
          </a:xfrm>
          <a:prstGeom prst="leftBrace">
            <a:avLst>
              <a:gd name="adj1" fmla="val 70833"/>
              <a:gd name="adj2" fmla="val 50000"/>
            </a:avLst>
          </a:prstGeom>
          <a:noFill/>
          <a:ln w="254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1" grpId="0" autoUpdateAnimBg="0"/>
      <p:bldP spid="164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6_Office 主题 1">
      <a:dk1>
        <a:srgbClr val="0C0C0C"/>
      </a:dk1>
      <a:lt1>
        <a:srgbClr val="FFFFFF"/>
      </a:lt1>
      <a:dk2>
        <a:srgbClr val="990000"/>
      </a:dk2>
      <a:lt2>
        <a:srgbClr val="CFCFCF"/>
      </a:lt2>
      <a:accent1>
        <a:srgbClr val="005414"/>
      </a:accent1>
      <a:accent2>
        <a:srgbClr val="006600"/>
      </a:accent2>
      <a:accent3>
        <a:srgbClr val="FFFFFF"/>
      </a:accent3>
      <a:accent4>
        <a:srgbClr val="090909"/>
      </a:accent4>
      <a:accent5>
        <a:srgbClr val="AAB3AA"/>
      </a:accent5>
      <a:accent6>
        <a:srgbClr val="005C00"/>
      </a:accent6>
      <a:hlink>
        <a:srgbClr val="009900"/>
      </a:hlink>
      <a:folHlink>
        <a:srgbClr val="69D969"/>
      </a:folHlink>
    </a:clrScheme>
    <a:fontScheme name="6_Office 主题">
      <a:majorFont>
        <a:latin typeface="黑体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b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b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6_Office 主题 1">
        <a:dk1>
          <a:srgbClr val="0C0C0C"/>
        </a:dk1>
        <a:lt1>
          <a:srgbClr val="FFFFFF"/>
        </a:lt1>
        <a:dk2>
          <a:srgbClr val="990000"/>
        </a:dk2>
        <a:lt2>
          <a:srgbClr val="CFCFCF"/>
        </a:lt2>
        <a:accent1>
          <a:srgbClr val="005414"/>
        </a:accent1>
        <a:accent2>
          <a:srgbClr val="006600"/>
        </a:accent2>
        <a:accent3>
          <a:srgbClr val="FFFFFF"/>
        </a:accent3>
        <a:accent4>
          <a:srgbClr val="090909"/>
        </a:accent4>
        <a:accent5>
          <a:srgbClr val="AAB3AA"/>
        </a:accent5>
        <a:accent6>
          <a:srgbClr val="005C00"/>
        </a:accent6>
        <a:hlink>
          <a:srgbClr val="009900"/>
        </a:hlink>
        <a:folHlink>
          <a:srgbClr val="69D9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1109</Words>
  <Application>Microsoft Office PowerPoint</Application>
  <PresentationFormat>全屏显示(4:3)</PresentationFormat>
  <Paragraphs>186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MS Gothic</vt:lpstr>
      <vt:lpstr>汉仪长美黑简</vt:lpstr>
      <vt:lpstr>黑体</vt:lpstr>
      <vt:lpstr>华文中宋</vt:lpstr>
      <vt:lpstr>隶书</vt:lpstr>
      <vt:lpstr>宋体</vt:lpstr>
      <vt:lpstr>微软雅黑</vt:lpstr>
      <vt:lpstr>Arial</vt:lpstr>
      <vt:lpstr>Calibri</vt:lpstr>
      <vt:lpstr>Comic Sans MS</vt:lpstr>
      <vt:lpstr>Tahoma</vt:lpstr>
      <vt:lpstr>Times New Roman</vt:lpstr>
      <vt:lpstr>Wingdings</vt:lpstr>
      <vt:lpstr>WWW.2PPT.COM
</vt:lpstr>
      <vt:lpstr>PowerPoint 演示文稿</vt:lpstr>
      <vt:lpstr>PowerPoint 演示文稿</vt:lpstr>
      <vt:lpstr>二.尺规作图</vt:lpstr>
      <vt:lpstr>三.理论依据</vt:lpstr>
      <vt:lpstr>四.角平分线的性质</vt:lpstr>
      <vt:lpstr>四.角平分线的性质</vt:lpstr>
      <vt:lpstr>四.角平分线的性质</vt:lpstr>
      <vt:lpstr>五.思考</vt:lpstr>
      <vt:lpstr>五.证明</vt:lpstr>
      <vt:lpstr>五.角平分线的判定定理</vt:lpstr>
      <vt:lpstr>六.试一试</vt:lpstr>
      <vt:lpstr>七.应用</vt:lpstr>
      <vt:lpstr>九.课堂练习</vt:lpstr>
      <vt:lpstr>十.小结与评价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2022-01-07T07:07:51Z</dcterms:created>
  <dcterms:modified xsi:type="dcterms:W3CDTF">2023-01-16T17:19:32Z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3A4C397B19C64314A9429C673EF1B946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