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8" r:id="rId3"/>
    <p:sldId id="318" r:id="rId4"/>
    <p:sldId id="351" r:id="rId5"/>
    <p:sldId id="320" r:id="rId6"/>
    <p:sldId id="339" r:id="rId7"/>
    <p:sldId id="323" r:id="rId8"/>
    <p:sldId id="322" r:id="rId9"/>
    <p:sldId id="321" r:id="rId10"/>
    <p:sldId id="327" r:id="rId11"/>
    <p:sldId id="328" r:id="rId12"/>
    <p:sldId id="332" r:id="rId13"/>
    <p:sldId id="385" r:id="rId14"/>
    <p:sldId id="386" r:id="rId15"/>
    <p:sldId id="375" r:id="rId16"/>
    <p:sldId id="378" r:id="rId17"/>
    <p:sldId id="379" r:id="rId18"/>
    <p:sldId id="380" r:id="rId19"/>
    <p:sldId id="377" r:id="rId20"/>
    <p:sldId id="313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3DC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6" autoAdjust="0"/>
    <p:restoredTop sz="94190" autoAdjust="0"/>
  </p:normalViewPr>
  <p:slideViewPr>
    <p:cSldViewPr>
      <p:cViewPr>
        <p:scale>
          <a:sx n="100" d="100"/>
          <a:sy n="100" d="100"/>
        </p:scale>
        <p:origin x="-138" y="-12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D3D92437-52BF-437C-9536-7B8E38760147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09448F7-279C-4F9E-9419-7DE97708F93A}" type="slidenum">
              <a:rPr altLang="en-US"/>
              <a:t>2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6A06D5B-A843-40BC-8115-20D51284478E}" type="slidenum">
              <a:rPr altLang="en-US"/>
              <a:t>11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07B4E7B-96D5-49E5-9E6C-6F771A87619C}" type="slidenum">
              <a:rPr altLang="en-US"/>
              <a:t>12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6550B3A-8223-451B-AC16-EF72D6A15DBB}" type="slidenum">
              <a:rPr altLang="en-US"/>
              <a:t>13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B545118-092C-489A-BFEC-64DFBC6DA038}" type="slidenum">
              <a:rPr altLang="en-US"/>
              <a:t>14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17538D6-1865-433E-B9EA-55E3B679A064}" type="slidenum">
              <a:rPr altLang="en-US">
                <a:latin typeface="Arial" panose="020B0604020202020204" pitchFamily="34" charset="0"/>
              </a:rPr>
              <a:t>15</a:t>
            </a:fld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43E9E51F-318B-4ABE-AF6D-A7A74830626C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1B1A94D6-7A2C-4A0F-A7B9-B824C5A5D108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12271719-7A14-4FEC-ACDA-AAF30A019799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E808079-19C9-473E-81B6-226AC1EA245C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55DD447-AE70-4FAF-B6B1-54908B3E209E}" type="slidenum">
              <a:rPr altLang="en-US">
                <a:latin typeface="Arial" panose="020B0604020202020204" pitchFamily="34" charset="0"/>
              </a:rPr>
              <a:t>20</a:t>
            </a:fld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B19C45B-B91D-4A56-A07B-60D726846909}" type="slidenum">
              <a:rPr altLang="en-US"/>
              <a:t>3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58D4425-8796-45D2-A078-B404786785A1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C55ADA8-10EE-40E9-961F-A2657639BE54}" type="slidenum">
              <a:rPr altLang="en-US"/>
              <a:t>5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A4D6AED-B01A-41D4-99C2-9947549F7403}" type="slidenum">
              <a:rPr altLang="en-US"/>
              <a:t>6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266FD5C-7CEE-4D25-93A2-EB32E73EEF01}" type="slidenum">
              <a:rPr altLang="en-US"/>
              <a:t>7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D21E7AB-249D-4500-939B-BAC8AAB74028}" type="slidenum">
              <a:rPr altLang="en-US"/>
              <a:t>8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4BE5A27-16A1-4689-B296-D858E2FFAC94}" type="slidenum">
              <a:rPr altLang="en-US"/>
              <a:t>9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14AC67C-E18A-4F4C-9DBE-6EA5ED01F4CD}" type="slidenum">
              <a:rPr altLang="en-US"/>
              <a:t>10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solidFill>
          <a:srgbClr val="FA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CEA58360-8EB5-4D45-9E8D-BBBD2FB5D7EE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1EA783A1-956C-4CAF-8BB5-E09817C5CE0F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AB5A82F2-76BB-4CF4-92FD-2499E7611ADC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0B4AE492-04EA-473A-A435-2DD365E95092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E735833B-1B13-496C-90A7-F0612C3721F8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2013A163-8F0A-467F-B8BE-EF1E8275A179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B064DA6F-EF52-4077-9C14-03312FA2AF0A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3DDF5DBD-4D71-4767-AAC4-F0E88134368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BCAD8C36-EA2B-46E9-B059-BD557C191CBA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fld id="{9C6232D7-E902-4076-852F-9D22F362DE16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-252730" y="26098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D:\图库快寻\全国版\课本\5B jpg\各类标题,页眉\08_Top bar.jpg"/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037" y="2564904"/>
            <a:ext cx="5639503" cy="2739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图片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7489"/>
            <a:ext cx="2228375" cy="27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标题 1"/>
          <p:cNvSpPr txBox="1">
            <a:spLocks noChangeArrowheads="1"/>
          </p:cNvSpPr>
          <p:nvPr/>
        </p:nvSpPr>
        <p:spPr bwMode="auto">
          <a:xfrm>
            <a:off x="3657600" y="838200"/>
            <a:ext cx="548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Module 4   Things we enjoy</a:t>
            </a:r>
          </a:p>
        </p:txBody>
      </p:sp>
      <p:sp>
        <p:nvSpPr>
          <p:cNvPr id="2" name="矩形 1"/>
          <p:cNvSpPr/>
          <p:nvPr/>
        </p:nvSpPr>
        <p:spPr>
          <a:xfrm>
            <a:off x="100178" y="1132344"/>
            <a:ext cx="1357679" cy="144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8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+mn-ea"/>
              </a:rPr>
              <a:t>11</a:t>
            </a:r>
            <a:endParaRPr lang="en-US" altLang="zh-CN" sz="8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7746" y="990259"/>
            <a:ext cx="6840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9600" b="1" kern="0" dirty="0">
                <a:solidFill>
                  <a:srgbClr val="E27A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ngsanaUPC" pitchFamily="18" charset="-34"/>
                <a:cs typeface="AngsanaUPC" pitchFamily="18" charset="-34"/>
              </a:rPr>
              <a:t>Chinese festivals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137402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1300" y="2271115"/>
            <a:ext cx="22098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矩形 55"/>
          <p:cNvSpPr>
            <a:spLocks noChangeArrowheads="1"/>
          </p:cNvSpPr>
          <p:nvPr/>
        </p:nvSpPr>
        <p:spPr bwMode="auto">
          <a:xfrm>
            <a:off x="34925" y="1556740"/>
            <a:ext cx="827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latin typeface="GCFrutiger" pitchFamily="50" charset="0"/>
              </a:rPr>
              <a:t>1. Who do you visit at the Spring Festival?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828675" y="2285402"/>
            <a:ext cx="8064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6600"/>
                </a:solidFill>
                <a:latin typeface="Arial" panose="020B0604020202020204" pitchFamily="34" charset="0"/>
              </a:rPr>
              <a:t>We visit our friends </a:t>
            </a:r>
            <a:br>
              <a:rPr lang="en-US" altLang="zh-CN" sz="3200">
                <a:solidFill>
                  <a:srgbClr val="FF6600"/>
                </a:solidFill>
                <a:latin typeface="Arial" panose="020B0604020202020204" pitchFamily="34" charset="0"/>
              </a:rPr>
            </a:br>
            <a:r>
              <a:rPr lang="en-US" altLang="zh-CN" sz="3200">
                <a:solidFill>
                  <a:srgbClr val="FF6600"/>
                </a:solidFill>
                <a:latin typeface="Arial" panose="020B0604020202020204" pitchFamily="34" charset="0"/>
              </a:rPr>
              <a:t>and relatives.</a:t>
            </a:r>
            <a:endParaRPr lang="zh-CN" altLang="en-US" sz="320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矩形 55"/>
          <p:cNvSpPr>
            <a:spLocks noChangeArrowheads="1"/>
          </p:cNvSpPr>
          <p:nvPr/>
        </p:nvSpPr>
        <p:spPr bwMode="auto">
          <a:xfrm>
            <a:off x="34925" y="3809402"/>
            <a:ext cx="8496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6575" indent="-536575" eaLnBrk="1" hangingPunct="1">
              <a:buFont typeface="Arial" panose="020B0604020202020204" pitchFamily="34" charset="0"/>
              <a:buNone/>
            </a:pPr>
            <a:r>
              <a:rPr lang="en-US" altLang="zh-CN" sz="3200">
                <a:latin typeface="GCFrutiger" pitchFamily="50" charset="0"/>
              </a:rPr>
              <a:t>2. What do children often get at the Spring Festival?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574675" y="4914302"/>
            <a:ext cx="86756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6600"/>
                </a:solidFill>
                <a:latin typeface="Arial" panose="020B0604020202020204" pitchFamily="34" charset="0"/>
              </a:rPr>
              <a:t>Children often get red packets </a:t>
            </a:r>
            <a:br>
              <a:rPr lang="en-US" altLang="zh-CN" sz="3200">
                <a:solidFill>
                  <a:srgbClr val="FF6600"/>
                </a:solidFill>
                <a:latin typeface="Arial" panose="020B0604020202020204" pitchFamily="34" charset="0"/>
              </a:rPr>
            </a:br>
            <a:r>
              <a:rPr lang="en-US" altLang="zh-CN" sz="3200">
                <a:solidFill>
                  <a:srgbClr val="FF6600"/>
                </a:solidFill>
                <a:latin typeface="Arial" panose="020B0604020202020204" pitchFamily="34" charset="0"/>
              </a:rPr>
              <a:t>with some money in them.</a:t>
            </a:r>
            <a:endParaRPr lang="zh-CN" altLang="en-US" sz="320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55" name="图片 54" descr="b80c361a69cb4405b0909bc27a20081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0505">
            <a:off x="6308725" y="4923827"/>
            <a:ext cx="22987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矩形 12"/>
          <p:cNvSpPr>
            <a:spLocks noChangeArrowheads="1"/>
          </p:cNvSpPr>
          <p:nvPr/>
        </p:nvSpPr>
        <p:spPr bwMode="auto">
          <a:xfrm>
            <a:off x="123825" y="623290"/>
            <a:ext cx="495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i="1" dirty="0">
                <a:solidFill>
                  <a:srgbClr val="00B0F0"/>
                </a:solidFill>
                <a:latin typeface="Arial" panose="020B0604020202020204" pitchFamily="34" charset="0"/>
              </a:rPr>
              <a:t>Think and answer</a:t>
            </a:r>
            <a:endParaRPr lang="zh-CN" altLang="en-US" sz="4400" b="1" i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4"/>
          <p:cNvSpPr>
            <a:spLocks noChangeArrowheads="1"/>
          </p:cNvSpPr>
          <p:nvPr/>
        </p:nvSpPr>
        <p:spPr bwMode="auto">
          <a:xfrm>
            <a:off x="1357313" y="4902200"/>
            <a:ext cx="69516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GCFrutiger" pitchFamily="50" charset="0"/>
              </a:rPr>
              <a:t>People visit their friends and relatives. Children often get red packets with some money in them.</a:t>
            </a:r>
            <a:endParaRPr lang="zh-CN" altLang="en-US" sz="2800" dirty="0">
              <a:latin typeface="GCFrutiger" pitchFamily="50" charset="0"/>
            </a:endParaRP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196752"/>
            <a:ext cx="5276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4"/>
          <p:cNvSpPr>
            <a:spLocks noChangeArrowheads="1"/>
          </p:cNvSpPr>
          <p:nvPr/>
        </p:nvSpPr>
        <p:spPr bwMode="auto">
          <a:xfrm>
            <a:off x="785813" y="5143500"/>
            <a:ext cx="7786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GCFrutiger" pitchFamily="50" charset="0"/>
              </a:rPr>
              <a:t>People also watch fireworks at night. </a:t>
            </a:r>
            <a:br>
              <a:rPr lang="en-US" altLang="zh-CN" sz="2800" dirty="0">
                <a:latin typeface="GCFrutiger" pitchFamily="50" charset="0"/>
              </a:rPr>
            </a:br>
            <a:r>
              <a:rPr lang="en-US" altLang="zh-CN" sz="2800" dirty="0">
                <a:latin typeface="GCFrutiger" pitchFamily="50" charset="0"/>
              </a:rPr>
              <a:t>They like the beautiful fireworks very much.</a:t>
            </a:r>
            <a:endParaRPr lang="zh-CN" altLang="en-US" sz="2800" dirty="0">
              <a:latin typeface="GCFrutiger" pitchFamily="50" charset="0"/>
            </a:endParaRP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385888"/>
            <a:ext cx="551815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71625"/>
            <a:ext cx="8732837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86661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3"/>
          <p:cNvSpPr txBox="1">
            <a:spLocks noChangeArrowheads="1"/>
          </p:cNvSpPr>
          <p:nvPr/>
        </p:nvSpPr>
        <p:spPr bwMode="auto">
          <a:xfrm>
            <a:off x="323850" y="1353443"/>
            <a:ext cx="856863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宋体" panose="02010600030101010101" pitchFamily="2" charset="-122"/>
              </a:rPr>
              <a:t>1. The Spring  Festival  is  a  small  festival  in  China. </a:t>
            </a:r>
          </a:p>
          <a:p>
            <a:pPr eaLnBrk="1" hangingPunct="1"/>
            <a:endParaRPr lang="en-US" altLang="zh-CN" sz="2800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latin typeface="宋体" panose="02010600030101010101" pitchFamily="2" charset="-122"/>
              </a:rPr>
              <a:t>2. People  also  call  the Spring  Festival  Chinese New  Year. </a:t>
            </a:r>
          </a:p>
          <a:p>
            <a:pPr eaLnBrk="1" hangingPunct="1"/>
            <a:endParaRPr lang="en-US" altLang="zh-CN" sz="2800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latin typeface="宋体" panose="02010600030101010101" pitchFamily="2" charset="-122"/>
              </a:rPr>
              <a:t>3. Families have a  big  dinner  together  on Children's Day. </a:t>
            </a:r>
          </a:p>
          <a:p>
            <a:pPr eaLnBrk="1" hangingPunct="1"/>
            <a:endParaRPr lang="en-US" altLang="zh-CN" sz="2800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latin typeface="宋体" panose="02010600030101010101" pitchFamily="2" charset="-122"/>
              </a:rPr>
              <a:t>4.Children  often  get  red   packets. </a:t>
            </a:r>
          </a:p>
          <a:p>
            <a:pPr eaLnBrk="1" hangingPunct="1"/>
            <a:endParaRPr lang="en-US" altLang="zh-CN" sz="2800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latin typeface="宋体" panose="02010600030101010101" pitchFamily="2" charset="-122"/>
              </a:rPr>
              <a:t>5. People  don't  like  the   fireworks.</a:t>
            </a:r>
          </a:p>
        </p:txBody>
      </p:sp>
      <p:sp>
        <p:nvSpPr>
          <p:cNvPr id="40963" name="文本框 4"/>
          <p:cNvSpPr txBox="1">
            <a:spLocks noChangeArrowheads="1"/>
          </p:cNvSpPr>
          <p:nvPr/>
        </p:nvSpPr>
        <p:spPr bwMode="auto">
          <a:xfrm>
            <a:off x="312509" y="620688"/>
            <a:ext cx="8677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宋体" panose="02010600030101010101" pitchFamily="2" charset="-122"/>
              </a:rPr>
              <a:t>判断下面的句子，正确</a:t>
            </a:r>
            <a:r>
              <a:rPr lang="zh-CN" altLang="en-US" sz="2400" dirty="0">
                <a:latin typeface="宋体" panose="02010600030101010101" pitchFamily="2" charset="-122"/>
              </a:rPr>
              <a:t> T（</a:t>
            </a:r>
            <a:r>
              <a:rPr lang="en-US" altLang="zh-CN" sz="2400" dirty="0">
                <a:latin typeface="宋体" panose="02010600030101010101" pitchFamily="2" charset="-122"/>
              </a:rPr>
              <a:t>True </a:t>
            </a:r>
            <a:r>
              <a:rPr lang="zh-CN" altLang="en-US" sz="2400" dirty="0">
                <a:latin typeface="宋体" panose="02010600030101010101" pitchFamily="2" charset="-122"/>
              </a:rPr>
              <a:t>）</a:t>
            </a:r>
            <a:r>
              <a:rPr lang="en-US" altLang="zh-CN" sz="2400" dirty="0">
                <a:latin typeface="宋体" panose="02010600030101010101" pitchFamily="2" charset="-122"/>
              </a:rPr>
              <a:t>or </a:t>
            </a:r>
            <a:r>
              <a:rPr lang="zh-CN" altLang="en-US" sz="2400" dirty="0">
                <a:latin typeface="宋体" panose="02010600030101010101" pitchFamily="2" charset="-122"/>
              </a:rPr>
              <a:t>错误</a:t>
            </a:r>
            <a:r>
              <a:rPr lang="en-US" altLang="zh-CN" sz="2400" dirty="0">
                <a:latin typeface="宋体" panose="02010600030101010101" pitchFamily="2" charset="-122"/>
              </a:rPr>
              <a:t>F</a:t>
            </a:r>
            <a:r>
              <a:rPr lang="zh-CN" altLang="en-US" sz="2400" dirty="0">
                <a:latin typeface="宋体" panose="02010600030101010101" pitchFamily="2" charset="-122"/>
              </a:rPr>
              <a:t>（</a:t>
            </a:r>
            <a:r>
              <a:rPr lang="en-US" altLang="zh-CN" sz="2400" dirty="0" err="1">
                <a:latin typeface="宋体" panose="02010600030101010101" pitchFamily="2" charset="-122"/>
              </a:rPr>
              <a:t>Flase</a:t>
            </a:r>
            <a:r>
              <a:rPr lang="zh-CN" altLang="en-US" sz="2400" dirty="0">
                <a:latin typeface="宋体" panose="02010600030101010101" pitchFamily="2" charset="-122"/>
              </a:rPr>
              <a:t>）</a:t>
            </a:r>
            <a:r>
              <a:rPr lang="en-US" altLang="zh-CN" sz="2400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211638" y="1845568"/>
            <a:ext cx="1339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宋体" panose="02010600030101010101" pitchFamily="2" charset="-122"/>
                <a:sym typeface="Arial" panose="020B0604020202020204" pitchFamily="34" charset="0"/>
              </a:rPr>
              <a:t>(F)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580063" y="3140968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宋体" panose="02010600030101010101" pitchFamily="2" charset="-122"/>
                <a:sym typeface="Arial" panose="020B0604020202020204" pitchFamily="34" charset="0"/>
              </a:rPr>
              <a:t>(T)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851275" y="4436368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宋体" panose="02010600030101010101" pitchFamily="2" charset="-122"/>
                <a:sym typeface="Arial" panose="020B0604020202020204" pitchFamily="34" charset="0"/>
              </a:rPr>
              <a:t>(F)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164388" y="5301556"/>
            <a:ext cx="74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宋体" panose="02010600030101010101" pitchFamily="2" charset="-122"/>
                <a:sym typeface="Arial" panose="020B0604020202020204" pitchFamily="34" charset="0"/>
              </a:rPr>
              <a:t>(T)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451725" y="609371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宋体" panose="02010600030101010101" pitchFamily="2" charset="-122"/>
                <a:sym typeface="Arial" panose="020B0604020202020204" pitchFamily="34" charset="0"/>
              </a:rPr>
              <a:t>(F)</a:t>
            </a:r>
            <a:endParaRPr lang="zh-CN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38238" y="1052513"/>
            <a:ext cx="703421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Do you know any other festivals in China?</a:t>
            </a:r>
            <a:endParaRPr lang="zh-CN" alt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43011" name="组合 3"/>
          <p:cNvGrpSpPr/>
          <p:nvPr/>
        </p:nvGrpSpPr>
        <p:grpSpPr bwMode="auto">
          <a:xfrm>
            <a:off x="395536" y="2735327"/>
            <a:ext cx="3246437" cy="3946525"/>
            <a:chOff x="5072063" y="2492896"/>
            <a:chExt cx="2562225" cy="3854745"/>
          </a:xfrm>
        </p:grpSpPr>
        <p:pic>
          <p:nvPicPr>
            <p:cNvPr id="4301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491163" y="2492896"/>
              <a:ext cx="2143125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矩形 4"/>
            <p:cNvSpPr>
              <a:spLocks noChangeArrowheads="1"/>
            </p:cNvSpPr>
            <p:nvPr/>
          </p:nvSpPr>
          <p:spPr bwMode="auto">
            <a:xfrm>
              <a:off x="5072063" y="5840601"/>
              <a:ext cx="145339" cy="50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2800">
                <a:latin typeface="GCFrutiger" pitchFamily="50" charset="0"/>
              </a:endParaRPr>
            </a:p>
          </p:txBody>
        </p:sp>
      </p:grpSp>
      <p:sp>
        <p:nvSpPr>
          <p:cNvPr id="43012" name="矩形 12"/>
          <p:cNvSpPr>
            <a:spLocks noChangeArrowheads="1"/>
          </p:cNvSpPr>
          <p:nvPr/>
        </p:nvSpPr>
        <p:spPr bwMode="auto">
          <a:xfrm>
            <a:off x="123825" y="138113"/>
            <a:ext cx="4232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 i="1" dirty="0">
                <a:solidFill>
                  <a:srgbClr val="00B0F0"/>
                </a:solidFill>
                <a:latin typeface="Arial" panose="020B0604020202020204" pitchFamily="34" charset="0"/>
              </a:rPr>
              <a:t>Read and learn</a:t>
            </a:r>
            <a:endParaRPr lang="zh-CN" altLang="en-US" sz="4400" b="1" i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文本框 57357"/>
          <p:cNvSpPr txBox="1">
            <a:spLocks noChangeArrowheads="1"/>
          </p:cNvSpPr>
          <p:nvPr/>
        </p:nvSpPr>
        <p:spPr bwMode="auto">
          <a:xfrm>
            <a:off x="4211638" y="2708275"/>
            <a:ext cx="4032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the Lantern Festival</a:t>
            </a:r>
          </a:p>
        </p:txBody>
      </p:sp>
      <p:sp>
        <p:nvSpPr>
          <p:cNvPr id="43014" name="文本框 57363"/>
          <p:cNvSpPr txBox="1">
            <a:spLocks noChangeArrowheads="1"/>
          </p:cNvSpPr>
          <p:nvPr/>
        </p:nvSpPr>
        <p:spPr bwMode="auto">
          <a:xfrm>
            <a:off x="4211638" y="3357563"/>
            <a:ext cx="40322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Month</a:t>
            </a:r>
            <a:r>
              <a:rPr lang="en-US" altLang="zh-CN" sz="2400" dirty="0">
                <a:latin typeface="宋体" panose="02010600030101010101" pitchFamily="2" charset="-122"/>
              </a:rPr>
              <a:t>: on the fifteenth day of the first  month.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Weather</a:t>
            </a:r>
            <a:r>
              <a:rPr lang="en-US" altLang="zh-CN" sz="2400" dirty="0">
                <a:latin typeface="宋体" panose="02010600030101010101" pitchFamily="2" charset="-122"/>
              </a:rPr>
              <a:t>: cold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Activities</a:t>
            </a:r>
            <a:r>
              <a:rPr lang="en-US" altLang="zh-CN" sz="2400" dirty="0">
                <a:latin typeface="宋体" panose="02010600030101010101" pitchFamily="2" charset="-122"/>
              </a:rPr>
              <a:t>:</a:t>
            </a:r>
            <a:r>
              <a:rPr lang="zh-CN" altLang="zh-CN" sz="2400" dirty="0">
                <a:latin typeface="宋体" panose="02010600030101010101" pitchFamily="2" charset="-122"/>
              </a:rPr>
              <a:t>Watch fancy lanterns</a:t>
            </a:r>
            <a:r>
              <a:rPr lang="zh-CN" altLang="en-US" sz="2400" dirty="0">
                <a:latin typeface="宋体" panose="02010600030101010101" pitchFamily="2" charset="-122"/>
              </a:rPr>
              <a:t>、</a:t>
            </a:r>
            <a:r>
              <a:rPr lang="zh-CN" altLang="zh-CN" sz="2400" dirty="0">
                <a:latin typeface="宋体" panose="02010600030101010101" pitchFamily="2" charset="-122"/>
              </a:rPr>
              <a:t>Mak</a:t>
            </a:r>
            <a:r>
              <a:rPr lang="en-US" altLang="zh-CN" sz="2400" dirty="0">
                <a:latin typeface="宋体" panose="02010600030101010101" pitchFamily="2" charset="-122"/>
              </a:rPr>
              <a:t>e</a:t>
            </a:r>
            <a:r>
              <a:rPr lang="zh-CN" altLang="zh-CN" sz="2400" dirty="0">
                <a:latin typeface="宋体" panose="02010600030101010101" pitchFamily="2" charset="-122"/>
              </a:rPr>
              <a:t> lanterns、 Eat </a:t>
            </a:r>
            <a:r>
              <a:rPr lang="zh-CN" altLang="zh-CN" sz="2400" i="1" dirty="0">
                <a:latin typeface="宋体" panose="02010600030101010101" pitchFamily="2" charset="-122"/>
              </a:rPr>
              <a:t>yuan</a:t>
            </a:r>
            <a:r>
              <a:rPr lang="en-US" altLang="zh-CN" sz="2400" i="1" dirty="0" err="1">
                <a:latin typeface="宋体" panose="02010600030101010101" pitchFamily="2" charset="-122"/>
              </a:rPr>
              <a:t>xiao</a:t>
            </a:r>
            <a:endParaRPr lang="en-US" altLang="zh-CN" sz="2400" i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2"/>
          <p:cNvSpPr>
            <a:spLocks noChangeArrowheads="1"/>
          </p:cNvSpPr>
          <p:nvPr/>
        </p:nvSpPr>
        <p:spPr bwMode="auto">
          <a:xfrm>
            <a:off x="123825" y="138113"/>
            <a:ext cx="4232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 i="1">
                <a:solidFill>
                  <a:srgbClr val="00B0F0"/>
                </a:solidFill>
                <a:latin typeface="Arial" panose="020B0604020202020204" pitchFamily="34" charset="0"/>
              </a:rPr>
              <a:t>Read and learn</a:t>
            </a:r>
            <a:endParaRPr lang="zh-CN" altLang="en-US" sz="4400" b="1" i="1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文本框 59398"/>
          <p:cNvSpPr txBox="1">
            <a:spLocks noChangeArrowheads="1"/>
          </p:cNvSpPr>
          <p:nvPr/>
        </p:nvSpPr>
        <p:spPr bwMode="auto">
          <a:xfrm>
            <a:off x="3924300" y="836613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the Mid—Autumn  Festival</a:t>
            </a:r>
          </a:p>
        </p:txBody>
      </p:sp>
      <p:sp>
        <p:nvSpPr>
          <p:cNvPr id="45060" name="文本框 59399"/>
          <p:cNvSpPr txBox="1">
            <a:spLocks noChangeArrowheads="1"/>
          </p:cNvSpPr>
          <p:nvPr/>
        </p:nvSpPr>
        <p:spPr bwMode="auto">
          <a:xfrm>
            <a:off x="3924300" y="1484313"/>
            <a:ext cx="4032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Month</a:t>
            </a:r>
            <a:r>
              <a:rPr lang="en-US" altLang="zh-CN" sz="2400" dirty="0">
                <a:latin typeface="宋体" panose="02010600030101010101" pitchFamily="2" charset="-122"/>
              </a:rPr>
              <a:t>: September/</a:t>
            </a:r>
            <a:r>
              <a:rPr lang="en-US" altLang="zh-CN" sz="2400" dirty="0" err="1">
                <a:latin typeface="宋体" panose="02010600030101010101" pitchFamily="2" charset="-122"/>
              </a:rPr>
              <a:t>Octorber</a:t>
            </a:r>
            <a:r>
              <a:rPr lang="en-US" altLang="zh-CN" sz="2400" dirty="0">
                <a:latin typeface="宋体" panose="02010600030101010101" pitchFamily="2" charset="-12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Weather</a:t>
            </a:r>
            <a:r>
              <a:rPr lang="en-US" altLang="zh-CN" sz="2400" dirty="0">
                <a:latin typeface="宋体" panose="02010600030101010101" pitchFamily="2" charset="-122"/>
              </a:rPr>
              <a:t>: cool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Activities</a:t>
            </a:r>
            <a:r>
              <a:rPr lang="en-US" altLang="zh-CN" sz="2400" dirty="0" err="1">
                <a:latin typeface="宋体" panose="02010600030101010101" pitchFamily="2" charset="-122"/>
              </a:rPr>
              <a:t>:look</a:t>
            </a:r>
            <a:r>
              <a:rPr lang="en-US" altLang="zh-CN" sz="2400" dirty="0">
                <a:latin typeface="宋体" panose="02010600030101010101" pitchFamily="2" charset="-122"/>
              </a:rPr>
              <a:t> at the beautiful </a:t>
            </a:r>
            <a:r>
              <a:rPr lang="en-US" altLang="zh-CN" sz="2400" dirty="0" err="1">
                <a:latin typeface="宋体" panose="02010600030101010101" pitchFamily="2" charset="-122"/>
              </a:rPr>
              <a:t>moom,eat</a:t>
            </a: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400" dirty="0" err="1">
                <a:latin typeface="宋体" panose="02010600030101010101" pitchFamily="2" charset="-122"/>
              </a:rPr>
              <a:t>mooncakes</a:t>
            </a:r>
            <a:endParaRPr lang="en-US" altLang="zh-CN" sz="2400" i="1" dirty="0">
              <a:latin typeface="宋体" panose="02010600030101010101" pitchFamily="2" charset="-122"/>
            </a:endParaRPr>
          </a:p>
        </p:txBody>
      </p:sp>
      <p:pic>
        <p:nvPicPr>
          <p:cNvPr id="45061" name="图片 59400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981075"/>
            <a:ext cx="3382963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图片 59401" descr="图片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0800"/>
            <a:ext cx="37798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文本框 59402"/>
          <p:cNvSpPr txBox="1">
            <a:spLocks noChangeArrowheads="1"/>
          </p:cNvSpPr>
          <p:nvPr/>
        </p:nvSpPr>
        <p:spPr bwMode="auto">
          <a:xfrm>
            <a:off x="3924300" y="3932238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the Double Ninth Festival</a:t>
            </a:r>
          </a:p>
        </p:txBody>
      </p:sp>
      <p:sp>
        <p:nvSpPr>
          <p:cNvPr id="45064" name="文本框 59403"/>
          <p:cNvSpPr txBox="1">
            <a:spLocks noChangeArrowheads="1"/>
          </p:cNvSpPr>
          <p:nvPr/>
        </p:nvSpPr>
        <p:spPr bwMode="auto">
          <a:xfrm>
            <a:off x="3851275" y="4581525"/>
            <a:ext cx="55451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Month</a:t>
            </a:r>
            <a:r>
              <a:rPr lang="en-US" altLang="zh-CN" sz="2400" dirty="0" err="1">
                <a:latin typeface="宋体" panose="02010600030101010101" pitchFamily="2" charset="-122"/>
              </a:rPr>
              <a:t>:October</a:t>
            </a:r>
            <a:r>
              <a:rPr lang="en-US" altLang="zh-CN" sz="2400" dirty="0">
                <a:latin typeface="宋体" panose="02010600030101010101" pitchFamily="2" charset="-122"/>
              </a:rPr>
              <a:t>/November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Weather</a:t>
            </a:r>
            <a:r>
              <a:rPr lang="en-US" altLang="zh-CN" sz="2400" dirty="0">
                <a:latin typeface="宋体" panose="02010600030101010101" pitchFamily="2" charset="-122"/>
              </a:rPr>
              <a:t>: cool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Activities</a:t>
            </a:r>
            <a:r>
              <a:rPr lang="en-US" altLang="zh-CN" sz="2400" dirty="0">
                <a:latin typeface="宋体" panose="02010600030101010101" pitchFamily="2" charset="-122"/>
              </a:rPr>
              <a:t>: climb </a:t>
            </a:r>
            <a:r>
              <a:rPr lang="en-US" altLang="zh-CN" sz="2400" dirty="0" err="1">
                <a:latin typeface="宋体" panose="02010600030101010101" pitchFamily="2" charset="-122"/>
              </a:rPr>
              <a:t>mountains,visit</a:t>
            </a:r>
            <a:r>
              <a:rPr lang="en-US" altLang="zh-CN" sz="2400" dirty="0">
                <a:latin typeface="宋体" panose="02010600030101010101" pitchFamily="2" charset="-122"/>
              </a:rPr>
              <a:t> old </a:t>
            </a:r>
            <a:r>
              <a:rPr lang="en-US" altLang="zh-CN" sz="2400" dirty="0" err="1">
                <a:latin typeface="宋体" panose="02010600030101010101" pitchFamily="2" charset="-122"/>
              </a:rPr>
              <a:t>people,eat</a:t>
            </a:r>
            <a:r>
              <a:rPr lang="en-US" altLang="zh-CN" sz="2400" dirty="0">
                <a:latin typeface="宋体" panose="02010600030101010101" pitchFamily="2" charset="-122"/>
              </a:rPr>
              <a:t> rice cakes</a:t>
            </a:r>
            <a:endParaRPr lang="en-US" altLang="zh-CN" sz="2400" i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2"/>
          <p:cNvSpPr>
            <a:spLocks noChangeArrowheads="1"/>
          </p:cNvSpPr>
          <p:nvPr/>
        </p:nvSpPr>
        <p:spPr bwMode="auto">
          <a:xfrm>
            <a:off x="956964" y="492126"/>
            <a:ext cx="4232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 i="1" dirty="0">
                <a:solidFill>
                  <a:srgbClr val="00B0F0"/>
                </a:solidFill>
                <a:latin typeface="Arial" panose="020B0604020202020204" pitchFamily="34" charset="0"/>
              </a:rPr>
              <a:t>Read and learn</a:t>
            </a:r>
            <a:endParaRPr lang="zh-CN" altLang="en-US" sz="4400" b="1" i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文本框 61446"/>
          <p:cNvSpPr txBox="1">
            <a:spLocks noChangeArrowheads="1"/>
          </p:cNvSpPr>
          <p:nvPr/>
        </p:nvSpPr>
        <p:spPr bwMode="auto">
          <a:xfrm>
            <a:off x="1116013" y="3789363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the  Qing-ming   Festival</a:t>
            </a:r>
          </a:p>
        </p:txBody>
      </p:sp>
      <p:sp>
        <p:nvSpPr>
          <p:cNvPr id="47108" name="文本框 61447"/>
          <p:cNvSpPr txBox="1">
            <a:spLocks noChangeArrowheads="1"/>
          </p:cNvSpPr>
          <p:nvPr/>
        </p:nvSpPr>
        <p:spPr bwMode="auto">
          <a:xfrm>
            <a:off x="1042988" y="4508500"/>
            <a:ext cx="554513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Month</a:t>
            </a:r>
            <a:r>
              <a:rPr lang="en-US" altLang="zh-CN" sz="2400">
                <a:latin typeface="宋体" panose="02010600030101010101" pitchFamily="2" charset="-122"/>
              </a:rPr>
              <a:t>: </a:t>
            </a:r>
            <a:r>
              <a:rPr lang="en-US" altLang="zh-CN"/>
              <a:t>on the 4th or  5th  of April. </a:t>
            </a:r>
            <a:endParaRPr lang="en-US" altLang="zh-CN" sz="2400"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Weather</a:t>
            </a:r>
            <a:r>
              <a:rPr lang="en-US" altLang="zh-CN" sz="2400">
                <a:latin typeface="宋体" panose="02010600030101010101" pitchFamily="2" charset="-122"/>
              </a:rPr>
              <a:t>: cool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Activities</a:t>
            </a:r>
            <a:r>
              <a:rPr lang="en-US" altLang="zh-CN" sz="2400">
                <a:latin typeface="宋体" panose="02010600030101010101" pitchFamily="2" charset="-122"/>
              </a:rPr>
              <a:t>: </a:t>
            </a:r>
            <a:r>
              <a:rPr lang="en-US" altLang="zh-CN"/>
              <a:t>sweep the tombs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>
              <a:latin typeface="宋体" panose="02010600030101010101" pitchFamily="2" charset="-122"/>
            </a:endParaRPr>
          </a:p>
        </p:txBody>
      </p:sp>
      <p:pic>
        <p:nvPicPr>
          <p:cNvPr id="47109" name="图片 61448" descr="图片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268413"/>
            <a:ext cx="6480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1280954"/>
            <a:ext cx="784887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My </a:t>
            </a:r>
            <a:r>
              <a:rPr lang="en-US" altLang="zh-CN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favourite</a:t>
            </a: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 festival</a:t>
            </a:r>
            <a:endParaRPr lang="zh-CN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9157" name="矩形 2"/>
          <p:cNvSpPr>
            <a:spLocks noChangeArrowheads="1"/>
          </p:cNvSpPr>
          <p:nvPr/>
        </p:nvSpPr>
        <p:spPr bwMode="auto">
          <a:xfrm>
            <a:off x="1619250" y="2205038"/>
            <a:ext cx="61928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latin typeface="Arial" panose="020B0604020202020204" pitchFamily="34" charset="0"/>
              </a:rPr>
              <a:t>The __________ (festival) is in __________ (month).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latin typeface="Arial" panose="020B0604020202020204" pitchFamily="34" charset="0"/>
              </a:rPr>
              <a:t>It is usually __________ (weather).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latin typeface="Arial" panose="020B0604020202020204" pitchFamily="34" charset="0"/>
              </a:rPr>
              <a:t>At the __________ (festival), people go to __________ (place).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latin typeface="Arial" panose="020B0604020202020204" pitchFamily="34" charset="0"/>
              </a:rPr>
              <a:t>They __________________ (activity).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latin typeface="Arial" panose="020B0604020202020204" pitchFamily="34" charset="0"/>
              </a:rPr>
              <a:t>They eat __________ (food).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latin typeface="Arial" panose="020B0604020202020204" pitchFamily="34" charset="0"/>
              </a:rPr>
              <a:t>I like the __________ (festival) very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latin typeface="Arial" panose="020B0604020202020204" pitchFamily="34" charset="0"/>
              </a:rPr>
              <a:t>much because </a:t>
            </a:r>
            <a:r>
              <a:rPr lang="en-US" altLang="zh-CN" sz="2000" dirty="0" smtClean="0">
                <a:latin typeface="Arial" panose="020B0604020202020204" pitchFamily="34" charset="0"/>
              </a:rPr>
              <a:t>___________________. 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2"/>
          <p:cNvSpPr>
            <a:spLocks noChangeArrowheads="1"/>
          </p:cNvSpPr>
          <p:nvPr/>
        </p:nvSpPr>
        <p:spPr bwMode="auto">
          <a:xfrm>
            <a:off x="114300" y="138113"/>
            <a:ext cx="4200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i="1" dirty="0">
                <a:solidFill>
                  <a:srgbClr val="00B0F0"/>
                </a:solidFill>
                <a:latin typeface="Arial" panose="020B0604020202020204" pitchFamily="34" charset="0"/>
              </a:rPr>
              <a:t>Look and learn</a:t>
            </a:r>
            <a:endParaRPr lang="zh-CN" altLang="en-US" sz="4400" b="1" i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467995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981075"/>
            <a:ext cx="3779837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76700"/>
            <a:ext cx="40322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79388" y="3286125"/>
            <a:ext cx="47323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宋体" panose="02010600030101010101" pitchFamily="2" charset="-122"/>
              </a:rPr>
              <a:t>the 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</a:rPr>
              <a:t>Spring</a:t>
            </a:r>
            <a:r>
              <a:rPr lang="zh-CN" altLang="en-US" sz="3600" dirty="0">
                <a:latin typeface="宋体" panose="02010600030101010101" pitchFamily="2" charset="-122"/>
              </a:rPr>
              <a:t> Festival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27538" y="5445125"/>
            <a:ext cx="44656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latin typeface="宋体" panose="02010600030101010101" pitchFamily="2" charset="-122"/>
                <a:sym typeface="Arial" panose="020B0604020202020204" pitchFamily="34" charset="0"/>
              </a:rPr>
              <a:t>The </a:t>
            </a:r>
            <a:r>
              <a:rPr lang="en-US" altLang="zh-CN" sz="3600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Mid-A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utumn</a:t>
            </a:r>
            <a:r>
              <a:rPr lang="zh-CN" altLang="en-US" sz="3600" dirty="0">
                <a:latin typeface="宋体" panose="02010600030101010101" pitchFamily="2" charset="-122"/>
                <a:sym typeface="Arial" panose="020B0604020202020204" pitchFamily="34" charset="0"/>
              </a:rPr>
              <a:t> Festival</a:t>
            </a:r>
          </a:p>
        </p:txBody>
      </p:sp>
      <p:sp>
        <p:nvSpPr>
          <p:cNvPr id="14344" name="矩形 15373"/>
          <p:cNvSpPr>
            <a:spLocks noChangeArrowheads="1"/>
          </p:cNvSpPr>
          <p:nvPr/>
        </p:nvSpPr>
        <p:spPr bwMode="auto">
          <a:xfrm>
            <a:off x="5210175" y="3278188"/>
            <a:ext cx="399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dirty="0">
                <a:latin typeface="宋体" panose="02010600030101010101" pitchFamily="2" charset="-122"/>
                <a:sym typeface="Arial" panose="020B0604020202020204" pitchFamily="34" charset="0"/>
              </a:rPr>
              <a:t>the 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Double Ninth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zh-CN" altLang="en-US" sz="3600" dirty="0">
                <a:latin typeface="宋体" panose="02010600030101010101" pitchFamily="2" charset="-122"/>
                <a:sym typeface="Arial" panose="020B0604020202020204" pitchFamily="34" charset="0"/>
              </a:rPr>
              <a:t>Festival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ldLvl="0"/>
      <p:bldP spid="7178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45670" y="1130077"/>
            <a:ext cx="3724097" cy="923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+mn-ea"/>
              </a:rPr>
              <a:t>Homework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ea typeface="+mn-ea"/>
            </a:endParaRP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755650" y="2852936"/>
            <a:ext cx="770413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D0D0D"/>
                </a:solidFill>
                <a:latin typeface="宋体" panose="02010600030101010101" pitchFamily="2" charset="-122"/>
              </a:rPr>
              <a:t>1. Listen to and read </a:t>
            </a:r>
            <a:r>
              <a:rPr lang="en-US" altLang="zh-CN" sz="3200" i="1" dirty="0">
                <a:solidFill>
                  <a:srgbClr val="0D0D0D"/>
                </a:solidFill>
                <a:latin typeface="宋体" panose="02010600030101010101" pitchFamily="2" charset="-122"/>
              </a:rPr>
              <a:t>Student’s Book </a:t>
            </a:r>
            <a:r>
              <a:rPr lang="en-US" altLang="zh-CN" sz="3200" dirty="0">
                <a:solidFill>
                  <a:srgbClr val="0D0D0D"/>
                </a:solidFill>
                <a:latin typeface="宋体" panose="02010600030101010101" pitchFamily="2" charset="-122"/>
              </a:rPr>
              <a:t>pages 74 and 75.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3200" dirty="0">
                <a:solidFill>
                  <a:srgbClr val="0D0D0D"/>
                </a:solidFill>
                <a:latin typeface="宋体" panose="02010600030101010101" pitchFamily="2" charset="-122"/>
              </a:rPr>
              <a:t>2. Say something about the Spring Festival.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3200" dirty="0">
                <a:solidFill>
                  <a:srgbClr val="0D0D0D"/>
                </a:solidFill>
                <a:latin typeface="宋体" panose="02010600030101010101" pitchFamily="2" charset="-122"/>
              </a:rPr>
              <a:t>3. Finish </a:t>
            </a:r>
            <a:r>
              <a:rPr lang="en-US" altLang="zh-CN" sz="3200" i="1" dirty="0">
                <a:solidFill>
                  <a:srgbClr val="0D0D0D"/>
                </a:solidFill>
                <a:latin typeface="宋体" panose="02010600030101010101" pitchFamily="2" charset="-122"/>
              </a:rPr>
              <a:t>Workbook</a:t>
            </a:r>
            <a:r>
              <a:rPr lang="en-US" altLang="zh-CN" sz="3200" dirty="0">
                <a:solidFill>
                  <a:srgbClr val="0D0D0D"/>
                </a:solidFill>
                <a:latin typeface="宋体" panose="02010600030101010101" pitchFamily="2" charset="-122"/>
              </a:rPr>
              <a:t> pages 62 and 64. </a:t>
            </a:r>
          </a:p>
          <a:p>
            <a:pPr eaLnBrk="1" hangingPunct="1"/>
            <a:r>
              <a:rPr lang="en-US" altLang="zh-CN" sz="2400" dirty="0">
                <a:solidFill>
                  <a:srgbClr val="0D0D0D"/>
                </a:solidFill>
                <a:latin typeface="GCFrutiger" pitchFamily="50" charset="0"/>
              </a:rPr>
              <a:t>     </a:t>
            </a:r>
            <a:endParaRPr lang="zh-CN" altLang="en-US" sz="2400" dirty="0">
              <a:solidFill>
                <a:srgbClr val="0D0D0D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8625" y="4887913"/>
            <a:ext cx="228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GCFrutiger" pitchFamily="50" charset="0"/>
              </a:rPr>
              <a:t>the </a:t>
            </a:r>
            <a:r>
              <a:rPr lang="zh-CN" altLang="en-US" sz="2800" dirty="0">
                <a:solidFill>
                  <a:srgbClr val="FF0000"/>
                </a:solidFill>
                <a:latin typeface="GCFrutiger" pitchFamily="50" charset="0"/>
              </a:rPr>
              <a:t>Spring</a:t>
            </a:r>
            <a:r>
              <a:rPr lang="zh-CN" altLang="en-US" sz="2800" dirty="0">
                <a:latin typeface="GCFrutiger" pitchFamily="50" charset="0"/>
              </a:rPr>
              <a:t> Festival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71813" y="4887913"/>
            <a:ext cx="3168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latin typeface="GCFrutiger" pitchFamily="50" charset="0"/>
                <a:sym typeface="Arial" panose="020B0604020202020204" pitchFamily="34" charset="0"/>
              </a:rPr>
              <a:t>the </a:t>
            </a:r>
            <a:r>
              <a:rPr lang="zh-CN" altLang="en-US" sz="2800">
                <a:solidFill>
                  <a:srgbClr val="FF0000"/>
                </a:solidFill>
                <a:latin typeface="GCFrutiger" pitchFamily="50" charset="0"/>
                <a:sym typeface="Arial" panose="020B0604020202020204" pitchFamily="34" charset="0"/>
              </a:rPr>
              <a:t>Mid-</a:t>
            </a:r>
            <a:r>
              <a:rPr lang="en-US" altLang="zh-CN" sz="2800">
                <a:solidFill>
                  <a:srgbClr val="FF0000"/>
                </a:solidFill>
                <a:latin typeface="GCFrutiger" pitchFamily="50" charset="0"/>
                <a:sym typeface="Arial" panose="020B0604020202020204" pitchFamily="34" charset="0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GCFrutiger" pitchFamily="50" charset="0"/>
                <a:sym typeface="Arial" panose="020B0604020202020204" pitchFamily="34" charset="0"/>
              </a:rPr>
              <a:t>utumn</a:t>
            </a:r>
            <a:r>
              <a:rPr lang="zh-CN" altLang="en-US" sz="2800">
                <a:latin typeface="GCFrutiger" pitchFamily="50" charset="0"/>
                <a:sym typeface="Arial" panose="020B0604020202020204" pitchFamily="34" charset="0"/>
              </a:rPr>
              <a:t> Festival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500813" y="4887913"/>
            <a:ext cx="2463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latin typeface="GCFrutiger" pitchFamily="50" charset="0"/>
                <a:sym typeface="Arial" panose="020B0604020202020204" pitchFamily="34" charset="0"/>
              </a:rPr>
              <a:t>the </a:t>
            </a:r>
            <a:r>
              <a:rPr lang="zh-CN" altLang="en-US" sz="2800">
                <a:solidFill>
                  <a:srgbClr val="FF0000"/>
                </a:solidFill>
                <a:latin typeface="GCFrutiger" pitchFamily="50" charset="0"/>
                <a:sym typeface="Arial" panose="020B0604020202020204" pitchFamily="34" charset="0"/>
              </a:rPr>
              <a:t>Double Ninth </a:t>
            </a:r>
            <a:r>
              <a:rPr lang="zh-CN" altLang="en-US" sz="2800">
                <a:latin typeface="GCFrutiger" pitchFamily="50" charset="0"/>
                <a:sym typeface="Arial" panose="020B0604020202020204" pitchFamily="34" charset="0"/>
              </a:rPr>
              <a:t>Festival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1476375" y="3270250"/>
            <a:ext cx="5738813" cy="15113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571625" y="3270250"/>
            <a:ext cx="3071813" cy="15716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4286250" y="3198813"/>
            <a:ext cx="3670300" cy="16557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矩形 12"/>
          <p:cNvSpPr>
            <a:spLocks noChangeArrowheads="1"/>
          </p:cNvSpPr>
          <p:nvPr/>
        </p:nvSpPr>
        <p:spPr bwMode="auto">
          <a:xfrm>
            <a:off x="448851" y="523081"/>
            <a:ext cx="45132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i="1" dirty="0">
                <a:solidFill>
                  <a:srgbClr val="00B0F0"/>
                </a:solidFill>
                <a:latin typeface="Arial" panose="020B0604020202020204" pitchFamily="34" charset="0"/>
              </a:rPr>
              <a:t>Look and match</a:t>
            </a:r>
            <a:endParaRPr lang="zh-CN" altLang="en-US" sz="4400" b="1" i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1639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503363"/>
            <a:ext cx="2114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484313"/>
            <a:ext cx="2914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503363"/>
            <a:ext cx="2114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ldLvl="0"/>
      <p:bldP spid="7178" grpId="0" bldLvl="0"/>
      <p:bldP spid="7179" grpId="0" bldLvl="0"/>
      <p:bldP spid="7180" grpId="0" animBg="1"/>
      <p:bldP spid="7182" grpId="0" animBg="1"/>
      <p:bldP spid="71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5" name="表格 24724"/>
          <p:cNvGraphicFramePr/>
          <p:nvPr/>
        </p:nvGraphicFramePr>
        <p:xfrm>
          <a:off x="0" y="0"/>
          <a:ext cx="9144000" cy="6692900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6132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FFFFFF"/>
                          </a:solidFill>
                        </a:rPr>
                        <a:t>Festival</a:t>
                      </a:r>
                    </a:p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T="45742" marB="4574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600" b="1">
                          <a:solidFill>
                            <a:srgbClr val="FFFFFF"/>
                          </a:solidFill>
                        </a:rPr>
                        <a:t>Time</a:t>
                      </a:r>
                      <a:endParaRPr lang="zh-CN" altLang="en-US" sz="3600" b="1" dirty="0">
                        <a:solidFill>
                          <a:srgbClr val="FFFFFF"/>
                        </a:solidFill>
                      </a:endParaRPr>
                    </a:p>
                  </a:txBody>
                  <a:tcPr marT="45742" marB="4574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FFFFFF"/>
                          </a:solidFill>
                        </a:rPr>
                        <a:t>Activities</a:t>
                      </a:r>
                      <a:endParaRPr lang="zh-CN" altLang="en-US" sz="36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T="45742" marB="4574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96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800"/>
                    </a:p>
                  </a:txBody>
                  <a:tcPr marT="45742" marB="4574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>
                        <a:solidFill>
                          <a:srgbClr val="A63DC3"/>
                        </a:solidFill>
                      </a:endParaRPr>
                    </a:p>
                  </a:txBody>
                  <a:tcPr marT="45742" marB="4574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>
                          <a:solidFill>
                            <a:srgbClr val="000000"/>
                          </a:solidFill>
                        </a:rPr>
                        <a:t>Have a big  dinner  ,</a:t>
                      </a:r>
                      <a:endParaRPr lang="zh-CN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marT="45742" marB="4574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861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T="45742" marB="4574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T="45742" marB="4574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/>
                        <a:t>Get  red   packets,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2800"/>
                        <a:t>Visit  their friends and relatives</a:t>
                      </a:r>
                    </a:p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3200">
                        <a:solidFill>
                          <a:srgbClr val="000000"/>
                        </a:solidFill>
                      </a:endParaRPr>
                    </a:p>
                  </a:txBody>
                  <a:tcPr marT="45742" marB="4574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192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T="45742" marB="4574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T="45742" marB="4574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3200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 marT="45742" marB="4574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6" name="文本框 24701"/>
          <p:cNvSpPr txBox="1">
            <a:spLocks noChangeArrowheads="1"/>
          </p:cNvSpPr>
          <p:nvPr/>
        </p:nvSpPr>
        <p:spPr bwMode="auto">
          <a:xfrm>
            <a:off x="0" y="2708275"/>
            <a:ext cx="1979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24706" name="文本框 24705"/>
          <p:cNvSpPr txBox="1">
            <a:spLocks noChangeArrowheads="1"/>
          </p:cNvSpPr>
          <p:nvPr/>
        </p:nvSpPr>
        <p:spPr bwMode="auto">
          <a:xfrm>
            <a:off x="0" y="1557338"/>
            <a:ext cx="2051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The  Spring  Festival</a:t>
            </a:r>
          </a:p>
        </p:txBody>
      </p:sp>
      <p:sp>
        <p:nvSpPr>
          <p:cNvPr id="24707" name="文本框 24706"/>
          <p:cNvSpPr txBox="1">
            <a:spLocks noChangeArrowheads="1"/>
          </p:cNvSpPr>
          <p:nvPr/>
        </p:nvSpPr>
        <p:spPr bwMode="auto">
          <a:xfrm>
            <a:off x="2268538" y="1484313"/>
            <a:ext cx="22320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A63DC3"/>
                </a:solidFill>
                <a:hlinkClick r:id="" action="ppaction://hlinkshowjump?jump=nextslide"/>
              </a:rPr>
              <a:t>January  or</a:t>
            </a:r>
            <a:endParaRPr lang="en-US" altLang="zh-CN" sz="3200">
              <a:solidFill>
                <a:srgbClr val="A63DC3"/>
              </a:solidFill>
            </a:endParaRPr>
          </a:p>
          <a:p>
            <a:pPr eaLnBrk="1" hangingPunct="1"/>
            <a:r>
              <a:rPr lang="en-US" altLang="zh-CN" sz="3200">
                <a:solidFill>
                  <a:srgbClr val="A63DC3"/>
                </a:solidFill>
                <a:hlinkClick r:id="" action="ppaction://hlinkshowjump?jump=nextslide"/>
              </a:rPr>
              <a:t>February</a:t>
            </a:r>
            <a:endParaRPr lang="zh-CN" altLang="en-US" sz="3200">
              <a:solidFill>
                <a:srgbClr val="A63DC3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3200"/>
          </a:p>
        </p:txBody>
      </p:sp>
      <p:sp>
        <p:nvSpPr>
          <p:cNvPr id="18459" name="文本框 24715"/>
          <p:cNvSpPr txBox="1">
            <a:spLocks noChangeArrowheads="1"/>
          </p:cNvSpPr>
          <p:nvPr/>
        </p:nvSpPr>
        <p:spPr bwMode="auto">
          <a:xfrm>
            <a:off x="4643438" y="5445125"/>
            <a:ext cx="2951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Watch  fireworks</a:t>
            </a:r>
          </a:p>
        </p:txBody>
      </p:sp>
      <p:sp>
        <p:nvSpPr>
          <p:cNvPr id="24723" name="文本框 24722"/>
          <p:cNvSpPr txBox="1">
            <a:spLocks noChangeArrowheads="1"/>
          </p:cNvSpPr>
          <p:nvPr/>
        </p:nvSpPr>
        <p:spPr bwMode="auto">
          <a:xfrm>
            <a:off x="4787900" y="2060575"/>
            <a:ext cx="2665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Eat  dumpling</a:t>
            </a:r>
          </a:p>
        </p:txBody>
      </p:sp>
      <p:sp>
        <p:nvSpPr>
          <p:cNvPr id="18461" name="文本框 24725"/>
          <p:cNvSpPr txBox="1">
            <a:spLocks noChangeArrowheads="1"/>
          </p:cNvSpPr>
          <p:nvPr/>
        </p:nvSpPr>
        <p:spPr bwMode="auto">
          <a:xfrm>
            <a:off x="10312400" y="6242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07" grpId="0"/>
      <p:bldP spid="247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4"/>
          <p:cNvSpPr>
            <a:spLocks noChangeArrowheads="1"/>
          </p:cNvSpPr>
          <p:nvPr/>
        </p:nvSpPr>
        <p:spPr bwMode="auto">
          <a:xfrm>
            <a:off x="428625" y="4857750"/>
            <a:ext cx="8501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GCFrutiger" pitchFamily="50" charset="0"/>
              </a:rPr>
              <a:t>The Spring Festival comes in January or February every year. It is an </a:t>
            </a:r>
            <a:r>
              <a:rPr lang="en-US" altLang="zh-CN" sz="2800" dirty="0">
                <a:solidFill>
                  <a:srgbClr val="FF0000"/>
                </a:solidFill>
                <a:latin typeface="GCFrutiger" pitchFamily="50" charset="0"/>
              </a:rPr>
              <a:t>important</a:t>
            </a:r>
            <a:r>
              <a:rPr lang="en-US" altLang="zh-CN" sz="2800" dirty="0">
                <a:latin typeface="GCFrutiger" pitchFamily="50" charset="0"/>
              </a:rPr>
              <a:t> Chinese festival. People also call it Chinese New Year.</a:t>
            </a:r>
            <a:endParaRPr lang="zh-CN" altLang="en-US" sz="2800" dirty="0">
              <a:latin typeface="GCFrutiger" pitchFamily="50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428750"/>
            <a:ext cx="54133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2060575"/>
            <a:ext cx="5905500" cy="1287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6000" smtClean="0"/>
              <a:t>imp</a:t>
            </a:r>
            <a:r>
              <a:rPr lang="en-US" altLang="zh-CN" sz="6000" smtClean="0">
                <a:solidFill>
                  <a:srgbClr val="FF0000"/>
                </a:solidFill>
              </a:rPr>
              <a:t>or</a:t>
            </a:r>
            <a:r>
              <a:rPr lang="en-US" altLang="zh-CN" sz="6000" smtClean="0"/>
              <a:t>tant</a:t>
            </a:r>
            <a:endParaRPr lang="zh-CN" altLang="en-US" sz="6000" smtClean="0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651500" y="3357563"/>
            <a:ext cx="2376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>
                <a:latin typeface="Arial" panose="020B0604020202020204" pitchFamily="34" charset="0"/>
              </a:rPr>
              <a:t>重要的</a:t>
            </a:r>
          </a:p>
        </p:txBody>
      </p:sp>
      <p:sp>
        <p:nvSpPr>
          <p:cNvPr id="22532" name="矩形 12"/>
          <p:cNvSpPr>
            <a:spLocks noChangeArrowheads="1"/>
          </p:cNvSpPr>
          <p:nvPr/>
        </p:nvSpPr>
        <p:spPr bwMode="auto">
          <a:xfrm>
            <a:off x="114300" y="138113"/>
            <a:ext cx="41703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i="1">
                <a:solidFill>
                  <a:srgbClr val="00B0F0"/>
                </a:solidFill>
                <a:latin typeface="Arial" panose="020B0604020202020204" pitchFamily="34" charset="0"/>
              </a:rPr>
              <a:t>Read and spell</a:t>
            </a:r>
            <a:endParaRPr lang="zh-CN" altLang="en-US" sz="4400" b="1" i="1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图片 24583" descr="ori_52f83c7eea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98575"/>
            <a:ext cx="43926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矩形 24585"/>
          <p:cNvSpPr>
            <a:spLocks noChangeArrowheads="1"/>
          </p:cNvSpPr>
          <p:nvPr/>
        </p:nvSpPr>
        <p:spPr bwMode="auto">
          <a:xfrm>
            <a:off x="395288" y="4641850"/>
            <a:ext cx="8748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latin typeface="Arial" panose="020B0604020202020204" pitchFamily="34" charset="0"/>
              </a:rPr>
              <a:t>e.g.     Time is very important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428750"/>
            <a:ext cx="50371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4"/>
          <p:cNvSpPr>
            <a:spLocks noChangeArrowheads="1"/>
          </p:cNvSpPr>
          <p:nvPr/>
        </p:nvSpPr>
        <p:spPr bwMode="auto">
          <a:xfrm>
            <a:off x="714375" y="4902200"/>
            <a:ext cx="7858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latin typeface="GCFrutiger" pitchFamily="50" charset="0"/>
              </a:rPr>
              <a:t>On Chinese New Year’s Eve, families have </a:t>
            </a:r>
            <a:r>
              <a:rPr lang="en-US" altLang="zh-CN" sz="2800" dirty="0">
                <a:solidFill>
                  <a:srgbClr val="FF0000"/>
                </a:solidFill>
                <a:latin typeface="GCFrutiger" pitchFamily="50" charset="0"/>
              </a:rPr>
              <a:t>a big dinner</a:t>
            </a:r>
            <a:r>
              <a:rPr lang="en-US" altLang="zh-CN" sz="2800" dirty="0">
                <a:latin typeface="GCFrutiger" pitchFamily="50" charset="0"/>
              </a:rPr>
              <a:t> together. They often eat </a:t>
            </a:r>
            <a:r>
              <a:rPr lang="en-US" altLang="zh-CN" sz="2800" dirty="0">
                <a:solidFill>
                  <a:srgbClr val="FF0000"/>
                </a:solidFill>
                <a:latin typeface="GCFrutiger" pitchFamily="50" charset="0"/>
              </a:rPr>
              <a:t>fish and dumplings</a:t>
            </a:r>
            <a:r>
              <a:rPr lang="en-US" altLang="zh-CN" sz="2800" dirty="0">
                <a:latin typeface="GCFrutiger" pitchFamily="50" charset="0"/>
              </a:rPr>
              <a:t>.</a:t>
            </a:r>
            <a:endParaRPr lang="zh-CN" altLang="en-US" sz="2800" dirty="0">
              <a:latin typeface="GCFrutiger" pitchFamily="50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50" descr="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52" descr="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d019d2bfa5364c5a18d81f2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1196975"/>
            <a:ext cx="6659563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矩形 12"/>
          <p:cNvSpPr>
            <a:spLocks noChangeArrowheads="1"/>
          </p:cNvSpPr>
          <p:nvPr/>
        </p:nvSpPr>
        <p:spPr bwMode="auto">
          <a:xfrm>
            <a:off x="131763" y="138113"/>
            <a:ext cx="37925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 i="1">
                <a:solidFill>
                  <a:srgbClr val="00B0F0"/>
                </a:solidFill>
                <a:latin typeface="Arial" panose="020B0604020202020204" pitchFamily="34" charset="0"/>
              </a:rPr>
              <a:t>Look and say</a:t>
            </a:r>
            <a:endParaRPr lang="zh-CN" altLang="en-US" sz="4400" b="1" i="1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矩形 25611"/>
          <p:cNvSpPr>
            <a:spLocks noChangeArrowheads="1"/>
          </p:cNvSpPr>
          <p:nvPr/>
        </p:nvSpPr>
        <p:spPr bwMode="auto">
          <a:xfrm>
            <a:off x="2124075" y="5661025"/>
            <a:ext cx="602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4400">
                <a:solidFill>
                  <a:srgbClr val="FF0000"/>
                </a:solidFill>
                <a:latin typeface="Arial" panose="020B0604020202020204" pitchFamily="34" charset="0"/>
              </a:rPr>
              <a:t>have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>
                <a:solidFill>
                  <a:srgbClr val="FF0000"/>
                </a:solidFill>
                <a:latin typeface="Arial" panose="020B0604020202020204" pitchFamily="34" charset="0"/>
              </a:rPr>
              <a:t>a big dinner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内容占位符 3" descr="Redocn_20100422131850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565400"/>
            <a:ext cx="4500563" cy="367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12"/>
          <p:cNvSpPr>
            <a:spLocks noChangeArrowheads="1"/>
          </p:cNvSpPr>
          <p:nvPr/>
        </p:nvSpPr>
        <p:spPr bwMode="auto">
          <a:xfrm>
            <a:off x="240507" y="642938"/>
            <a:ext cx="40433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i="1" dirty="0">
                <a:solidFill>
                  <a:srgbClr val="00B0F0"/>
                </a:solidFill>
                <a:latin typeface="Arial" panose="020B0604020202020204" pitchFamily="34" charset="0"/>
              </a:rPr>
              <a:t>Look and read</a:t>
            </a:r>
            <a:endParaRPr lang="zh-CN" altLang="en-US" sz="4400" b="1" i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内容占位符 3" descr="7a96c47aefda4a8dad1cd39a-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565400"/>
            <a:ext cx="367823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矩形 27655"/>
          <p:cNvSpPr>
            <a:spLocks noChangeArrowheads="1"/>
          </p:cNvSpPr>
          <p:nvPr/>
        </p:nvSpPr>
        <p:spPr bwMode="auto">
          <a:xfrm>
            <a:off x="5364163" y="1412875"/>
            <a:ext cx="2940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Arial" panose="020B0604020202020204" pitchFamily="34" charset="0"/>
              </a:rPr>
              <a:t>dumplings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17563" y="1311275"/>
            <a:ext cx="2889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FF0000"/>
                </a:solidFill>
                <a:latin typeface="Arial" panose="020B0604020202020204" pitchFamily="34" charset="0"/>
              </a:rPr>
              <a:t>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69" grpId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|4.2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WWW.2PPT.COM&#10;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全屏显示(4:3)</PresentationFormat>
  <Paragraphs>109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AngsanaUPC</vt:lpstr>
      <vt:lpstr>Browallia New</vt:lpstr>
      <vt:lpstr>GCFrutiger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important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2017-01-16T02:23:00Z</dcterms:created>
  <dcterms:modified xsi:type="dcterms:W3CDTF">2023-01-16T17:19:38Z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40AF9D3620764A75A575294147189295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