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8" r:id="rId2"/>
    <p:sldId id="269" r:id="rId3"/>
    <p:sldId id="353" r:id="rId4"/>
    <p:sldId id="354" r:id="rId5"/>
    <p:sldId id="292" r:id="rId6"/>
    <p:sldId id="355" r:id="rId7"/>
    <p:sldId id="356" r:id="rId8"/>
    <p:sldId id="295" r:id="rId9"/>
    <p:sldId id="357" r:id="rId10"/>
    <p:sldId id="296" r:id="rId11"/>
    <p:sldId id="358" r:id="rId12"/>
    <p:sldId id="359" r:id="rId13"/>
    <p:sldId id="360" r:id="rId14"/>
    <p:sldId id="271" r:id="rId15"/>
    <p:sldId id="343" r:id="rId16"/>
    <p:sldId id="302" r:id="rId17"/>
    <p:sldId id="277" r:id="rId18"/>
    <p:sldId id="361" r:id="rId19"/>
    <p:sldId id="303" r:id="rId20"/>
    <p:sldId id="362" r:id="rId21"/>
    <p:sldId id="363" r:id="rId22"/>
    <p:sldId id="364" r:id="rId23"/>
    <p:sldId id="397" r:id="rId24"/>
    <p:sldId id="398" r:id="rId25"/>
    <p:sldId id="365" r:id="rId26"/>
    <p:sldId id="399" r:id="rId27"/>
    <p:sldId id="400" r:id="rId28"/>
    <p:sldId id="366" r:id="rId29"/>
    <p:sldId id="401" r:id="rId30"/>
    <p:sldId id="402" r:id="rId31"/>
    <p:sldId id="367" r:id="rId32"/>
    <p:sldId id="368" r:id="rId33"/>
    <p:sldId id="403" r:id="rId34"/>
    <p:sldId id="404" r:id="rId35"/>
    <p:sldId id="370" r:id="rId36"/>
    <p:sldId id="406" r:id="rId37"/>
    <p:sldId id="371" r:id="rId38"/>
    <p:sldId id="405" r:id="rId39"/>
    <p:sldId id="407" r:id="rId40"/>
    <p:sldId id="408" r:id="rId41"/>
    <p:sldId id="373" r:id="rId42"/>
    <p:sldId id="374" r:id="rId43"/>
    <p:sldId id="409" r:id="rId44"/>
    <p:sldId id="410" r:id="rId45"/>
    <p:sldId id="375" r:id="rId46"/>
    <p:sldId id="411" r:id="rId47"/>
    <p:sldId id="412" r:id="rId48"/>
    <p:sldId id="376" r:id="rId49"/>
    <p:sldId id="377" r:id="rId50"/>
    <p:sldId id="413" r:id="rId51"/>
    <p:sldId id="378" r:id="rId52"/>
    <p:sldId id="414" r:id="rId53"/>
    <p:sldId id="379" r:id="rId54"/>
    <p:sldId id="380" r:id="rId55"/>
    <p:sldId id="381" r:id="rId56"/>
    <p:sldId id="415" r:id="rId57"/>
    <p:sldId id="382" r:id="rId58"/>
    <p:sldId id="383" r:id="rId59"/>
    <p:sldId id="384" r:id="rId60"/>
    <p:sldId id="385" r:id="rId61"/>
    <p:sldId id="386" r:id="rId62"/>
    <p:sldId id="416" r:id="rId63"/>
    <p:sldId id="387" r:id="rId64"/>
    <p:sldId id="388" r:id="rId65"/>
    <p:sldId id="389" r:id="rId66"/>
    <p:sldId id="390" r:id="rId67"/>
    <p:sldId id="391" r:id="rId68"/>
    <p:sldId id="417" r:id="rId69"/>
    <p:sldId id="393" r:id="rId70"/>
    <p:sldId id="315" r:id="rId71"/>
    <p:sldId id="418" r:id="rId72"/>
    <p:sldId id="419" r:id="rId73"/>
    <p:sldId id="394" r:id="rId74"/>
    <p:sldId id="395" r:id="rId75"/>
    <p:sldId id="420" r:id="rId76"/>
    <p:sldId id="396" r:id="rId77"/>
    <p:sldId id="422" r:id="rId78"/>
    <p:sldId id="421" r:id="rId7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46608" y="1827325"/>
            <a:ext cx="9539516" cy="2213465"/>
            <a:chOff x="2571" y="1307"/>
            <a:chExt cx="11101" cy="3220"/>
          </a:xfrm>
        </p:grpSpPr>
        <p:sp>
          <p:nvSpPr>
            <p:cNvPr id="3" name="Rectangle 5"/>
            <p:cNvSpPr/>
            <p:nvPr/>
          </p:nvSpPr>
          <p:spPr>
            <a:xfrm>
              <a:off x="4896" y="3497"/>
              <a:ext cx="6451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71" y="1307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6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Life on Mars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11802" y="211193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4072" y="5610852"/>
            <a:ext cx="12196072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480560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没有水、氧气和食物人类就无法生存。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Humans ____________________ water, oxygen or food.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到目前为止，没有人知道火星上是否会有足够的水或氧气供给那里的人们。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 far, nobody knows ________ there would be enough water ________ oxygen on Mars for people there. 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467289" y="2321095"/>
            <a:ext cx="31951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cannot survive without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414843" y="4589283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whether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265409" y="5266174"/>
            <a:ext cx="474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51755" y="1201999"/>
          <a:ext cx="11013216" cy="4480560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为了防止飘浮到太空中，人们将不得不穿上专门设计的靴子。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People would have to wear boots that are specially designed ___________themselves_________________into space.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火星上的生活不仅有挑战性，还很有趣。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Life on Mars would be __________________________.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982874" y="3556130"/>
            <a:ext cx="1520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prevent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020484" y="3579880"/>
            <a:ext cx="2349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floating off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35477" y="5147423"/>
            <a:ext cx="446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interesting as well as challenging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28005" y="1487007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)1.By the year 2100, people might live on Mars.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)2.Now it takes months for a spacecraft to travel from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 the Earth to Mars.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)3.The journey to Mars might be quite uncomfortable.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030376" y="258235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42249" y="3389874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042248" y="490991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68628" y="1249500"/>
          <a:ext cx="11311694" cy="4060709"/>
        </p:xfrm>
        <a:graphic>
          <a:graphicData uri="http://schemas.openxmlformats.org/drawingml/2006/table">
            <a:tbl>
              <a:tblPr/>
              <a:tblGrid>
                <a:gridCol w="1128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)4.Plants can produce oxygen that humans need.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)5.The gravity on Mars is about one­eighth of that 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 the Earth.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)6.Students will go to school by spacecraft in the future.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994750" y="1952960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994750" y="2772357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004644" y="4337920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3413875" cy="70326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5500" y="98176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crowded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越来越拥挤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8151" y="2978852"/>
            <a:ext cx="1020650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own planet, the Earth, is becoming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crowded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polluted because of the rapid increase in population.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我们自己的星球，地球，正因为人口的快速增长而变得越来越拥挤，污染越来越严重。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6" y="1233405"/>
            <a:ext cx="10967254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在英语中，常用“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单音节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形容词或副词的比较级＋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单音节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形容词或副词的比较级”或“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多音节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形容词或副词的原级”表示“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Internet, the world is becoming smaller and smaller.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因为因特网，世界正变得越来越小。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help of the computer, our class will be more and more interesting.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在电脑的帮助下， 我们的课堂将会变得越来越有趣。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341119" y="2831736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越来越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7" y="1152604"/>
            <a:ext cx="11214337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“less and less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＋不可数名词”和“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fewer and fewer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＋复数可数名词”意为“越来越少的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＋复数可数名词或不可数名词” 意为“越来越多的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英语中表示“越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＋形容词或副词的比较级＋陈述句，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＋形容词或副词的比较级＋陈述句”。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better you are prepared, the more you learn.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你准备得越充分，你学到的就越多。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00309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(1)—“Food Safety” problem is becoming ________ these days.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think so. The government must do something to deal with it.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and smaller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worse and worse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and better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nicer and nicer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7932412" y="236859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8689" y="1150283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遂宁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do you improve your English?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you speak, ________ your English will be.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less; the more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more; the better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less; the better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more; the less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1757244" y="209546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(all) over again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再；重新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61900" y="1656220"/>
            <a:ext cx="1083341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hoped that people could start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(all) over again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build a better world on Mars.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人们有望能够在火星上重新开始，建设一个更好的世界。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38819" y="1911927"/>
          <a:ext cx="9962339" cy="466344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行星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乘客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增加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比较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&amp; 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飘浮；漂浮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氧气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56059" y="2166716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planet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144184" y="2914861"/>
            <a:ext cx="1484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passenger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215435" y="3722384"/>
            <a:ext cx="1254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increase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939829" y="4494280"/>
            <a:ext cx="13236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compare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5379217" y="5266175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float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286679" y="6026196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oxygen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73776" y="1175613"/>
            <a:ext cx="1083341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(all) over again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意为“再；重新”；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over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意为“到处，遍及；浑身”。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year I have to make the decision (all) over again.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每年我都得重新作出决定。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drinking some wine, I feel warm all over.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喝酒以后，我感到浑身发热。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00309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(1)I'll have to write it ________________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 have stamps from __________________(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全世界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666696" y="3057365"/>
            <a:ext cx="2160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(all) over again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714198" y="3710507"/>
            <a:ext cx="24938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over the world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许多的，大量的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50025" y="1652495"/>
            <a:ext cx="1083341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present, our spacecraft are too slow to carry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of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passengers to Mars.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目前，我们的宇宙飞船太慢了，无法运送大批的乘客去火星。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意为“许多的，大量的”，修饰复数可数名词。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5022" y="852426"/>
            <a:ext cx="1083341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08759" y="1669899"/>
          <a:ext cx="11340935" cy="4975580"/>
        </p:xfrm>
        <a:graphic>
          <a:graphicData uri="http://schemas.openxmlformats.org/drawingml/2006/table">
            <a:tbl>
              <a:tblPr/>
              <a:tblGrid>
                <a:gridCol w="184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3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98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 number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一些，若干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相当于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some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，后接复数可数名词或代词，谓语动词用复数形式。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number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前可用形容词修饰，表示数量大或小等。如：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 large/small number of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许多的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少数的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5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the number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的数目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介词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of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同其后的名词构成介词短语，修饰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the number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。当它作主语时，谓语动词用单数形式。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33152" y="1650679"/>
            <a:ext cx="10833413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nurse, Helen has a large number of things to do every day.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作为一名护士，海伦每天有许多事情要做。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present, the number of pandas is increasing year by year.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目前，大熊猫的数量正在逐年增长。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19398" y="1226842"/>
            <a:ext cx="1132030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of/large numbers of, a lot of/lots of, a great deal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这几个短语都是“名词＋介词”结构，表示“大量，许多”，但用法不同。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53143" y="980752"/>
          <a:ext cx="10794670" cy="5486400"/>
        </p:xfrm>
        <a:graphic>
          <a:graphicData uri="http://schemas.openxmlformats.org/drawingml/2006/table">
            <a:tbl>
              <a:tblPr/>
              <a:tblGrid>
                <a:gridCol w="267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 large number of/large numbers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只可修饰复数可数名词；作主语时，谓语动词用复数形式；可以换为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many, a lot of, lots of, plenty of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 lot of/ lots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既可修饰不可数名词，也可修饰复数可数名词，可以相应地换为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much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和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many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a great deal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只可修饰不可数名词；作主语时，谓语动词用单数形式；可以换为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much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plenty of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既可修饰不可数名词，也可修饰复数可数名词。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19397" y="970005"/>
            <a:ext cx="1151030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of/Large numbers of people think that time is money.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许多人认为时间就是金钱。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lot of/lots of things in the shop.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商店里有很多东西。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woman spent a great deal of time on shopping.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那位女士花了大量时间购物。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have to do it in a hurry because I have plenty of time.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我不必匆匆忙忙地做这件事，因为我有充足的时间。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00309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________________ the cars in front of the restaurant, we  guess ________________ people are eating in it.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②They find ______________ students are playing in the playground, but they don't know ________________ them.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576642" y="3033615"/>
            <a:ext cx="20433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number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956651" y="3698632"/>
            <a:ext cx="17868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number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324785" y="4399277"/>
            <a:ext cx="17868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number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92382" y="5076170"/>
            <a:ext cx="21203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number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2301" y="829674"/>
            <a:ext cx="11839699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3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 number of tourists _____  over 33 million this year.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A large number of tourists _____  so far because of the new look of our city.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have come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has come   </a:t>
            </a:r>
          </a:p>
          <a:p>
            <a:pPr>
              <a:lnSpc>
                <a:spcPct val="13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has come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have come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13750" y="4505857"/>
            <a:ext cx="11788239" cy="20128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考查主谓一致。句意：“今年游客的数量已经达到三千三百多万人。”“是的。因为我们城市的新面孔，到目前为止，大量的游客已经到来。”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 number of</a:t>
            </a:r>
            <a:r>
              <a:rPr lang="zh-CN" altLang="en-US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的数量”，作主语时，谓语动词用单数形式；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 large number of </a:t>
            </a:r>
            <a:r>
              <a:rPr lang="zh-CN" altLang="en-US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意为“许多的；大量的”，后跟复数可数名词，作主语时，谓语动词用复数形式。故选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152552" y="1610433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670684" y="1294410"/>
          <a:ext cx="10587124" cy="466344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味道好的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味道；有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味道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&amp; linking v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专门地，特地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特殊的，特别的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快的，迅速的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快地，迅速地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892328" y="1531918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tasty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8680556" y="2315687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taste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391091" y="3075708"/>
            <a:ext cx="13115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specially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984858" y="3859480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special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569222" y="4619500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rapid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592972" y="5427024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rapidly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6062" y="1043429"/>
            <a:ext cx="11533014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眉山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city, the number of the teachers ________ about 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000, but only about ________ of them are men teachers.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seven hundreds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seven hundred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seven hundred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seven hundreds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515742" y="1289799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37965" y="13321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development of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的发展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3" y="1959386"/>
            <a:ext cx="1083341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development of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medicine, people can live longer.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随着现代医学的发展，人们能够活得更久。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短语常在句中作状语，表示一种伴随情况或条件。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rapid increase of population, the Earth is becoming more and more crowded.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随着人口的快速增长，地球正变得越来越拥挤。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73776" y="873191"/>
            <a:ext cx="10833413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一起”。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the cinema with my friends tonight.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今晚我将和我的朋友们一起去看电影。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某种工具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opened the door with his key.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他用钥匙开了门。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6062" y="1043429"/>
            <a:ext cx="11533014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表示“有”。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sat down on one of those modern chairs with holes in it and waited.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我坐在其中一把有网眼的新式椅子上等着。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复合结构“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＋宾语＋宾语补足语”在句中用作状语，表示伴随，其中的宾语补足语可以是名词、形容词、副词或介词短语等。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often sleeps with the windows open.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他通常开着窗户睡觉。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lying on the bed with all his clothes on.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他穿着衣服躺在床上。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12697" y="86868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2456" y="9201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6" y="1225689"/>
            <a:ext cx="11216635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(1)Everyone is born ________ the ability to learn.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  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(2)________ all my pocket money, I bought a present for my mother on Mother's Day.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盐城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Xi said that people in the world should build a community ________ a shared future.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452942" y="146607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600884" y="285350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260957" y="558483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26093" y="1367751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speed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的速度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1064" y="2135670"/>
            <a:ext cx="1087299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development of technology, by the year 2100, the journey might only take about 20 minutes in spacecraft that travel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speed of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light!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随着技术的发展， 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2100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年， 乘坐以光速飞行的宇宙飞船，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去火星的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行程或许只要大约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91688" y="1219406"/>
            <a:ext cx="1101550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意为“速度”，常用于短语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a/the speed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的速度”。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high/full speed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low speed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 ran at a very slow speed.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那辆小汽车以非常缓慢的速度行驶。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8395550" y="2154841"/>
            <a:ext cx="18165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以高速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全速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963581" y="2855484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以缓慢的速度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1271" y="1043119"/>
            <a:ext cx="1058403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age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岁时 　　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一开始；起初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末尾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foot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脚下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work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在工作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last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最后，终于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至少    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most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最多，至多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night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在夜里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noon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在中午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目前，现在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risk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有危险，冒风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26273" y="1321844"/>
            <a:ext cx="1015652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同时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times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偶尔，有时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first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起初，起先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weekends/the weekend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在周末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once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立刻，马上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all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完全，根本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 time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每次，一次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moment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193" y="92806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3080" y="9676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562" y="1601546"/>
            <a:ext cx="1113350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莱芜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us less time to go to Beijing because the ______  of trains has increased a lot.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0556858" y="254672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25896" y="4517732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考查名词辨析。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price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意为“价格”；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speed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意为“速度”；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space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意为“空间”；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service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意为“服务”。根据“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takes us less time to go to Beijing”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可知火车提速了。故选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706310" y="1068780"/>
          <a:ext cx="9962339" cy="544068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使人不舒服的；不舒适的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使人舒服的；舒适的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被污染的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挤满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vi.&amp;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拥挤的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挑战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挑战性的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7588026" y="1306285"/>
            <a:ext cx="211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uncomfortable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923003" y="2101933"/>
            <a:ext cx="17732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comfortable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868577" y="2838203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polluted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26073" y="3633849"/>
            <a:ext cx="999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crowd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405439" y="4429497"/>
            <a:ext cx="13076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crowded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3621668" y="5201392"/>
            <a:ext cx="14141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challenge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034824" y="5973288"/>
            <a:ext cx="1688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challenging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562" y="1482793"/>
            <a:ext cx="1113350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盐城改编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________(begin) of the concert, Tan Dun played a piece of music with water.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346064" y="2380472"/>
            <a:ext cx="1484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beginning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modal v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．可能，或许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3" y="1674431"/>
            <a:ext cx="10833413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journey to Mars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quite uncomfortable.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去火星的旅程可能很不舒服。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是情态动词，意为“可能，或许”，表示可能性较小的推测。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42305" y="863127"/>
            <a:ext cx="11949695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must, may, might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表示推测的用法：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(1)must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表示可能性最大的推测，意为“一定”，通常只用于肯定句。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didn't come to school. She must be ill.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她没有来上学，一定是病了。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(2)may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表示可能性较小的推测，意为“可能”，通常用于肯定句或否定句。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rain tomorrow.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明天可能下雨。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may not come tonight.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今晚他可能不来。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8" y="1114658"/>
            <a:ext cx="11133508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(3)might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表示可能性最小的推测，意为“可能”， 通常用于肯定句或否定句。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might arrive on time.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他可能准时到达。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know Kate doesn't like the job, but I might not find it too bad.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我知道凯特不喜欢这份工作，但我也许并不觉得它很差。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8" y="1126532"/>
            <a:ext cx="11133508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(4)can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表推测时通常用于否定句或疑问句，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意为“不可能，一定不”。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the news be true?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这个消息可能是真的吗？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gone to the library. He can't be in the classroom.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他去了图书馆，不可能在教室里。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98155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河南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—Are you going to the cinema tonight?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—I don't know. I ________ go or I ________ stay at home.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will; will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must; must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should; should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might; might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310436" y="293861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3391" y="4731488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考查情态动词的用法。句意：“你今晚要去电影院吗？”“我不知道。我可能去也可能待在家里。”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will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意为“将，会”；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must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意为“必须，一定”；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should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意为“应当”；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might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意为“可能”。由句意可知选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562" y="1316537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宜昌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—Mum, I've signed for a big box by Future Express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快递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What's in it?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not sure. It ________be a present from your brother.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might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108557" y="293861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6519" y="4636486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考查情态动词辨析。句意：“妈妈，我收到快递送来的一个大箱子。里面是什么？”“我不确定。可能是你哥哥寄的礼物吧。”由“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I'm not sure.”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可知是一种猜测，表示可能。故选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1811" y="1185908"/>
            <a:ext cx="1127601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安顺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—Look! The man welcoming us at the school gate ________ be our headmaster.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it ________ be him. He is having a meeting in the office now.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must; can't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must; mustn't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can't; mustn't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mustn't; can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258479" y="209546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4644" y="4577107"/>
            <a:ext cx="11454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考查情态动词的用法。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must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表示肯定的推测；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can't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表示否定的推测，故选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●7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的形式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68778" y="1484373"/>
            <a:ext cx="1114217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would most probably be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pills and would not be so tasty.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食物很可能会以药片的形式存在，而且味道没那么可口。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don't understand it, you can write it down in the form of a question.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如果你不理解它，你可以把它以问题的形式写下来。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73776" y="873191"/>
            <a:ext cx="10833413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 directions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四面八方；各个方向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处于危险中　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实际上，事实上 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总的来说；大体上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hospital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住院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place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在适当位置；准备妥当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public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公开地；在别人面前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lead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处于领先地位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end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最后，终于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fear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恐惧地                  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surprise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惊讶地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随着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的发展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许多的，大量的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以光的速度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感觉不舒服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以药片的形式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相比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735474" y="1786704"/>
            <a:ext cx="3339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 the development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735474" y="2570477"/>
            <a:ext cx="2424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large numbers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892328" y="3354249"/>
            <a:ext cx="27494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the speed of light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438593" y="4138019"/>
            <a:ext cx="976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 ill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58586" y="4886166"/>
            <a:ext cx="2611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form of pills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809203" y="5681812"/>
            <a:ext cx="23239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compare to/with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5023" y="1025706"/>
            <a:ext cx="10833413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need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在困难时，在危难之中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trouble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处于困境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prison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在监狱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服刑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in order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有序，整齐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hurry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匆忙地 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总计；一共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以这种方式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do sth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为了做某事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one's twenties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在某人二十多岁时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one's life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在某人的一生中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spring/summer/autumn/winter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在春天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夏天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秋天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冬天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20th century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世纪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2069" y="99931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955" y="106268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6186" y="1601546"/>
            <a:ext cx="1126413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share it 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以礼物的形式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连云港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Manchester City terrorist attack happened on 22 May, people were so afraid that they ran _______________(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四面八方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871051" y="2522976"/>
            <a:ext cx="2739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form of a gift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502423" y="3912387"/>
            <a:ext cx="22116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all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6186" y="1601546"/>
            <a:ext cx="1126413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眉山  目前，大象面临巨大的危险。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far, the elephants are ________ great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5094208" y="323549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374271" y="3247370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danger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●8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three­eighths num.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八分之三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1271" y="1733754"/>
            <a:ext cx="1083341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gravity on Mars is only about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three­eighths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that on the Earth.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火星上的重力大约只有地球上的八分之三。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three­eighths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意为“八分之三”。 英语中分数的表达法：分子用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，分母用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；分子大于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时，分母变为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形式；分子与分母之间可加连字符，也可不加。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1/3 one third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2/5 two­fifths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1959123" y="405489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基数词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058583" y="403114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序数词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997222" y="474366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复数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66898" y="1199416"/>
            <a:ext cx="10833413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分数后面常跟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短语，作主语时，谓语动词的单复数和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后面名词的单复数保持一致。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Three­fourths of the land is covered by forests in that country.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那个国家四分之三的土地被森林覆盖着。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922179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安顺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do you think of the environ­ment here, Mr Wang?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—Wonderful! ________ of the land ________ covered with trees and grass.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Two fifths; is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fifth; is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fifths; are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fifth; are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633544" y="354425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3687" y="1340288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宿迁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—Mum, ________ of my classmates ________ glasses.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—Oh, my God. You need to protect your eyes well.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three­fourths; wears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three­fourth; wear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three­fourth; wears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three­fourths; wear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904204" y="162045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3591" y="99961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●9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ways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在某些方面；在某种程度上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61900" y="1696318"/>
            <a:ext cx="10833413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life on the Earth, life on Mars would be better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ways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与地球上的生活相比，火星上的生活在某些方面要好些。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ways, success is not as difficult as you imagine.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在某种程度上，成功并非你想象的那么难。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61900" y="944443"/>
            <a:ext cx="10833413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顺便提一下；顺便问一下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one's/the way (to)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找到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one's way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迷路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the/one's way (to)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在去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的路上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no way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一点儿也不，决不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挡道；妨碍别人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2069" y="1141818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5579" y="122893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7" y="1637171"/>
            <a:ext cx="1141851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 can't _________________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找到去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library.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what do you think about this team?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(3)The man who has every­thing is 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在某些方面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man.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(4)He was __________________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在回家的路上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when he suddenly met his friend.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806230" y="2558602"/>
            <a:ext cx="21435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the way to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535572" y="3247371"/>
            <a:ext cx="16385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 the way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535082" y="3959890"/>
            <a:ext cx="19127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some ways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746853" y="5325552"/>
            <a:ext cx="2964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his/the way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在某些方面；在某种程度上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有更多的空间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对某人有极大的帮助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连接到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目前，现在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从一开始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647402" y="1769422"/>
            <a:ext cx="19127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some ways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141711" y="2565069"/>
            <a:ext cx="2349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more space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447998" y="3325090"/>
            <a:ext cx="29234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of great help to sb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619196" y="4120738"/>
            <a:ext cx="15263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connect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307964" y="4880761"/>
            <a:ext cx="14871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present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821076" y="5688281"/>
            <a:ext cx="2692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the beginning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21093" y="109461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●10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v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．连接；联结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85651" y="1743820"/>
            <a:ext cx="10833413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student would have a computer at home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an interplanetary network.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每个学生家里都会有一台电脑与星际网络连接。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为动词，意为“连接；联结”，后可接介词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with, 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8773" y="994930"/>
            <a:ext cx="1083341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48146" y="2123307"/>
          <a:ext cx="10640290" cy="3429000"/>
        </p:xfrm>
        <a:graphic>
          <a:graphicData uri="http://schemas.openxmlformats.org/drawingml/2006/table">
            <a:tbl>
              <a:tblPr/>
              <a:tblGrid>
                <a:gridCol w="179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connect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连接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交通工具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与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衔接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时用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connect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join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常强调被连接的两者能形成一个整体；表示与某人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某物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汇合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或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相聚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也用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join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26274" y="879440"/>
            <a:ext cx="10833413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connect this wire with/to that one.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我们必须把这条电线与那条连接起来。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rivers join at the bridge.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这两条河在大桥处汇合。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连接起来”的英文表达方式是“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connect…with…”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苏伊士运河把非洲和亚洲连接起来。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Suez Canal connects Africa from Asia.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Suez Canal connects Africa with Asia.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194" y="115369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5579" y="124081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2436" y="1680524"/>
            <a:ext cx="1139476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鞍山   修建这条铁路是为了将银川和霍尔果斯连接起来。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railway was built to ________ Yinchuan ________ Huoerguosi.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我不知道这台机器的两部分是如何联结起来的。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know how the two halves of the machine __________ together.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773577" y="3306748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connect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288674" y="3306747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8668682" y="4624908"/>
            <a:ext cx="15031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joined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38150" y="1666232"/>
            <a:ext cx="1155385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want to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with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those from another planet.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人们想与来自另一个星球的人交朋友。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with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from other countries.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他们可以与来自其他国家的人交朋友。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4" y="930703"/>
            <a:ext cx="10833413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the bed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铺床　　　　　　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money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挣钱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mistake/mistakes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犯错误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up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编造；组成，构成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decision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作出决定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choice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作出选择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plan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制订计划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progress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取得进步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fun of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取笑，嘲笑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确保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up one's mind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下定决心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 (to sb/sth)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某物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有影响，起作用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2069" y="102306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1205" y="108643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6186" y="1601545"/>
            <a:ext cx="11430391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 ___________________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anybody.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②Danny needs someone to_________________(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作出决定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for him.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③When you _______________(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犯错误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you should correct it at once.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兰州   永远不要为了结交朋友或保持友谊而做一件错事。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do a wrong thing to________a________or keep one.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754769" y="2534851"/>
            <a:ext cx="25619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friends 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497969" y="3223619"/>
            <a:ext cx="2270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a decision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122908" y="3924263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a mistake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53585" y="5978694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839881" y="5990569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friend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7337" y="129649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迷路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91687" y="2028792"/>
            <a:ext cx="1146676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would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许多人会迷路。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意为“迷路”，相当于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lost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one's way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作形容词，意为“迷失的；失去的，丢失的”，可用作表语、定语或宾语补足语。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还可用来表示“沉迷于；专心致志于”。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20435" y="821928"/>
            <a:ext cx="11771565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got lost in the dark.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我们在黑暗中迷路了。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phone was lost last night.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昨晚我的手机丢了。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make up for all the lost time.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我们必须弥补所有失去的时间。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found their money lost in the end.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最后他们发现他们的钱丢了。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one's life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丧生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weight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减肥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oneself in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沉迷于；专心致志于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3064" y="2040932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带一张地图，否则你会在这座城市里迷路的。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you, or you will __________ in the city.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数以千计的人在那次灾难中丧生。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of people lost their________ in the disaster.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902219" y="3639256"/>
            <a:ext cx="23717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 map 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792380" y="3663006"/>
            <a:ext cx="1116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lost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40962" y="5004918"/>
            <a:ext cx="16241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Thousands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82979" y="5028668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13.in a short period of time____________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14.the total number of people____________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15.make friends with____________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16.(all) over again____________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17.get lost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18.be full of____________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887386" y="1774830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在很短的时期内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635529" y="2570477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人口总数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079861" y="3342373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交朋友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818604" y="414989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再；重新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963581" y="489804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迷路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880453" y="5705563"/>
            <a:ext cx="1418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充满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0997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2" y="1751127"/>
            <a:ext cx="11315700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would have to wear boots that are specially designed to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prevent themselves from floating off into space.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为了防止飘浮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到太空中，人们将不得不穿上专门设计的靴子。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4270" y="900281"/>
            <a:ext cx="11646681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prevent sb (from) doing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sb (from) doing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sb from doing sth(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不可省略，省略后，其意义发生变化。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sb doing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同义。三者用于被动语态时，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都不能省略。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heavy rain prevented/stopped/kept him from coming to school on time.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这场大雨使他没能按时到校。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sorry to keep you waiting for a long time.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我很抱歉让你等了很长时间。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7588028" y="1181063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阻止某人做某事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8502431" y="2511100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让某人一直做某事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00309"/>
            <a:ext cx="1107413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什么都不能阻止他实现他的梦想。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 would _____________ him from 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我们不应该让学生们整天学习。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shouldn't _______________________ all day.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170407" y="3698634"/>
            <a:ext cx="25210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prevent/stop/keep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374273" y="3711772"/>
            <a:ext cx="33161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making his dream come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182281" y="5776816"/>
            <a:ext cx="36679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 the students studying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17112" y="4362938"/>
            <a:ext cx="28961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/achieving his dream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1716" y="952113"/>
            <a:ext cx="109523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on Mars would be interesting as well as challenging.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火星上的生活不仅有挑战性，还很有趣。 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50024" y="2208767"/>
            <a:ext cx="1117779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此句中的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用作连词，连接两个并列的同等成分，意为“不但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而且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；既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，此时相当于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only…but also…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，可以连接单词、短语或句子。但在“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as well as B”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结构中，语意的重点在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，不在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，翻译时要特别注意。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 speak French as well as English.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他不但会说英语，而且会说法语。</a:t>
            </a:r>
            <a:endParaRPr lang="zh-C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73776" y="829364"/>
            <a:ext cx="1099966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连接两个并列成分作主语时，句子的谓语动词应该与前面的名词或代词在人称和数上保持一致。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as well as I has been to the Great Wall.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我和玛丽去过长城。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(2)as well as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还可以构成同级比较结构，意为“和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一样好”。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speaks English as well as a native speaker.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他英语说得和以英语为母语的人一样好。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66898" y="1131839"/>
            <a:ext cx="1086904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是副词短语，意为“也”，相当于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，常位于句尾，不需要用逗号与其他成分隔开。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going to London and my sister is going as well.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我要去伦敦，我妹妹也要去。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00309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老师和学生们都喜欢听英文歌曲。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___________ the students____________________ English songs.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他操作这台机器和我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操作得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一样好。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 operate the machine____________ me.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968526" y="3698633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well as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196142" y="3722384"/>
            <a:ext cx="32271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enjoys/likes listening to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830479" y="5788688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well as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 descr="C:\Users\Administrator.PCOS-1704151516\AppData\Roaming\Tencent\Users\2851827543\QQEIM\WinTemp\RichOle\{C$`3LZHQVI1440BX$3@Q1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158" y="2576946"/>
            <a:ext cx="9696480" cy="1056904"/>
          </a:xfrm>
          <a:prstGeom prst="rect">
            <a:avLst/>
          </a:prstGeom>
          <a:noFill/>
        </p:spPr>
      </p:pic>
      <p:sp>
        <p:nvSpPr>
          <p:cNvPr id="4" name="Rectangle 9"/>
          <p:cNvSpPr/>
          <p:nvPr/>
        </p:nvSpPr>
        <p:spPr>
          <a:xfrm>
            <a:off x="924573" y="1477757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r>
              <a:rPr lang="zh-CN" altLang="en-US" sz="2400" b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1833" y="158519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8660767" y="2731326"/>
            <a:ext cx="11210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crowded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255020" y="3033615"/>
            <a:ext cx="108074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polluted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 descr="C:\Users\Administrator.PCOS-1704151516\AppData\Roaming\Tencent\Users\2851827543\QQEIM\WinTemp\RichOle\BAH(M0KR8U0]SOUVQEJM1K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65" y="878775"/>
            <a:ext cx="10794671" cy="5735782"/>
          </a:xfrm>
          <a:prstGeom prst="rect">
            <a:avLst/>
          </a:prstGeom>
          <a:noFill/>
        </p:spPr>
      </p:pic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7544485" y="1192940"/>
            <a:ext cx="78258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708266" y="1477946"/>
            <a:ext cx="99578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months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8874520" y="2332970"/>
            <a:ext cx="68159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light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9610792" y="2665480"/>
            <a:ext cx="179247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uncomfortable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473233" y="3853012"/>
            <a:ext cx="7104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tasty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808215" y="4506155"/>
            <a:ext cx="161634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three­eighths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378229" y="4874290"/>
            <a:ext cx="72648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wear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271352" y="5194922"/>
            <a:ext cx="7202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26729" y="1084134"/>
          <a:ext cx="11307972" cy="457200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0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66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我们自己的星球，地球，正因为人口的快速增长而变得越来越拥挤，污染越来越严重。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Our own planet, the Earth, is becoming 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________________________ the rapid increase in population.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这里描述的是那里的生活可能是什么样子的。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Here is ________________________.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487781" y="2772358"/>
            <a:ext cx="21900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more and more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369518" y="5147420"/>
            <a:ext cx="38098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life there could be like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847496" y="3542275"/>
            <a:ext cx="44719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crowded and polluted because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2979" y="1404766"/>
          <a:ext cx="10987339" cy="4060709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目前，我们的宇宙飞船太慢了，无法运送大批的乘客去火星。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our  spacecraft  are too  slow___________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  passengers to Mars.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184752" y="3615505"/>
            <a:ext cx="1556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present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9642456" y="3639255"/>
            <a:ext cx="1234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carry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028393" y="4385421"/>
            <a:ext cx="2424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large numbers of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4900</Words>
  <Application>Microsoft Office PowerPoint</Application>
  <PresentationFormat>宽屏</PresentationFormat>
  <Paragraphs>582</Paragraphs>
  <Slides>78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78</vt:i4>
      </vt:variant>
    </vt:vector>
  </HeadingPairs>
  <TitlesOfParts>
    <vt:vector size="8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BD497C7FDF824EEA90E0F338FF83A280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