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0" r:id="rId2"/>
    <p:sldId id="257" r:id="rId3"/>
    <p:sldId id="266" r:id="rId4"/>
    <p:sldId id="267" r:id="rId5"/>
    <p:sldId id="271" r:id="rId6"/>
    <p:sldId id="272" r:id="rId7"/>
    <p:sldId id="273" r:id="rId8"/>
    <p:sldId id="260" r:id="rId9"/>
    <p:sldId id="261" r:id="rId10"/>
    <p:sldId id="274" r:id="rId11"/>
    <p:sldId id="268" r:id="rId12"/>
    <p:sldId id="269" r:id="rId13"/>
    <p:sldId id="270" r:id="rId14"/>
    <p:sldId id="264" r:id="rId15"/>
    <p:sldId id="265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4BFCE-1758-4489-97A0-B4E9F162B31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E4F06-C1F5-4332-B96B-2274DCBDDA0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C98C1-6CEF-496F-B7BD-405081ED55E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80665-27E8-453F-B113-8BB069DE993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FCA135-4462-4D7E-8BCB-0338DB0C598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D1C59-D789-44D9-811D-F6503FBB841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583452-5F77-444A-B3FB-0FD796B9785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7E7CE-671E-4FA0-BDFD-CBC3842F97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0F3AF-4D40-4CBF-8D54-4CAEE6D729A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0BD8-3B8B-4044-811D-E1E417EE7F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8C446-9202-4B94-AEA6-6FFDFA766D9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D5BB9-D4AE-410B-9A2B-6626AD2749F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BF632-18FD-43F6-86F7-29A0B862413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06BC8-972E-42F6-A384-DA06ABBF4C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A7F13-4860-4FC3-8359-5D3CA971F78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16C3C-9229-4551-BFC1-2CE91771E92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31166E-1C62-44A4-A673-E681EC08913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9CADD-126E-40E0-86D4-681D5EDF581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59839-9492-4D39-A64E-5347634B176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6A4D7-9064-409A-B231-18E0E4AB94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BBD55-62B4-483A-B15C-B8C0A99122A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8548-95AE-457D-A58B-E7552FB8B10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fld id="{275A3950-7583-4CF7-836B-2EEFF20981C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fld id="{49D54181-C088-4315-8CBB-8B6021B41C6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Unit%202%20&#23398;&#35789;&#27719;.wmv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928" y="1004879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I’ll help to clean up the city parks.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12318" y="2731544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八年级下册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863079" y="2470787"/>
            <a:ext cx="741784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009447"/>
            <a:ext cx="914307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5597" y="3285309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822325" y="788988"/>
            <a:ext cx="652553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宋体" panose="02010600030101010101" pitchFamily="2" charset="-122"/>
              </a:rPr>
              <a:t>Other ways you could help people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22324" y="1368425"/>
            <a:ext cx="82432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+mj-lt"/>
              </a:rPr>
              <a:t>1. 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+mj-lt"/>
              </a:rPr>
              <a:t>2. 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+mj-lt"/>
              </a:rPr>
              <a:t>3. ______________________________________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+mj-lt"/>
              </a:rPr>
              <a:t>4. ________________________________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196975" y="1473200"/>
            <a:ext cx="569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Help to plant trees by the river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196975" y="2100263"/>
            <a:ext cx="55826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Help to clean up the city park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174750" y="2600325"/>
            <a:ext cx="77667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Visit the old people in the old people’s home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204913" y="3386138"/>
            <a:ext cx="693324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Help young kids to learn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4"/>
          <p:cNvGrpSpPr/>
          <p:nvPr/>
        </p:nvGrpSpPr>
        <p:grpSpPr bwMode="auto">
          <a:xfrm>
            <a:off x="571500" y="581025"/>
            <a:ext cx="830263" cy="584200"/>
            <a:chOff x="449580" y="532314"/>
            <a:chExt cx="83058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0452"/>
              <a:ext cx="74005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275" name="TextBox 3"/>
            <p:cNvSpPr txBox="1">
              <a:spLocks noChangeArrowheads="1"/>
            </p:cNvSpPr>
            <p:nvPr/>
          </p:nvSpPr>
          <p:spPr bwMode="auto">
            <a:xfrm>
              <a:off x="495300" y="532314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1267" name="Text Box 19"/>
          <p:cNvSpPr txBox="1">
            <a:spLocks noChangeArrowheads="1"/>
          </p:cNvSpPr>
          <p:nvPr/>
        </p:nvSpPr>
        <p:spPr bwMode="auto">
          <a:xfrm>
            <a:off x="452438" y="1414463"/>
            <a:ext cx="8280400" cy="3170237"/>
          </a:xfrm>
          <a:prstGeom prst="rect">
            <a:avLst/>
          </a:prstGeom>
          <a:solidFill>
            <a:srgbClr val="CCFF99"/>
          </a:solidFill>
          <a:ln w="28575">
            <a:solidFill>
              <a:schemeClr val="accent2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___ The girl could visit the sick kids in the hospital to 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cheer them up.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___ The boy could give out food at the food bank.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___ The girl could volunteer in an after-school study 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  program to teach kids.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___ The boy could help to clean up the city parks.</a:t>
            </a:r>
          </a:p>
        </p:txBody>
      </p:sp>
      <p:sp>
        <p:nvSpPr>
          <p:cNvPr id="6" name="矩形 5"/>
          <p:cNvSpPr/>
          <p:nvPr/>
        </p:nvSpPr>
        <p:spPr>
          <a:xfrm>
            <a:off x="1311275" y="395288"/>
            <a:ext cx="70104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Listen and number the ways the boy and girl could help others.</a:t>
            </a:r>
            <a:endParaRPr lang="zh-CN" altLang="en-US" sz="28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1825" y="4011613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1825" y="2476500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7538" y="1479550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3888" y="299243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5163" y="1838325"/>
            <a:ext cx="133826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8788" y="1851025"/>
            <a:ext cx="138588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组合 4"/>
          <p:cNvGrpSpPr/>
          <p:nvPr/>
        </p:nvGrpSpPr>
        <p:grpSpPr bwMode="auto">
          <a:xfrm>
            <a:off x="419100" y="862013"/>
            <a:ext cx="830263" cy="584200"/>
            <a:chOff x="449580" y="532314"/>
            <a:chExt cx="83058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0452"/>
              <a:ext cx="74005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2297" name="TextBox 3"/>
            <p:cNvSpPr txBox="1">
              <a:spLocks noChangeArrowheads="1"/>
            </p:cNvSpPr>
            <p:nvPr/>
          </p:nvSpPr>
          <p:spPr bwMode="auto">
            <a:xfrm>
              <a:off x="495300" y="532314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158875" y="460375"/>
            <a:ext cx="742156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Practice the conversation in the picture above. Then make other conversations using the information in 1b.</a:t>
            </a:r>
            <a:endParaRPr lang="zh-CN" altLang="en-US" sz="28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636588" y="2747963"/>
            <a:ext cx="2579687" cy="882650"/>
          </a:xfrm>
          <a:prstGeom prst="wedgeRoundRectCallout">
            <a:avLst>
              <a:gd name="adj1" fmla="val 60088"/>
              <a:gd name="adj2" fmla="val -33583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hope to work outside.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5913438" y="2581275"/>
            <a:ext cx="2667000" cy="1354138"/>
          </a:xfrm>
          <a:prstGeom prst="wedgeRoundRectCallout">
            <a:avLst>
              <a:gd name="adj1" fmla="val -64356"/>
              <a:gd name="adj2" fmla="val -30032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You could help to clean up the city parks.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/>
          <p:cNvGrpSpPr/>
          <p:nvPr/>
        </p:nvGrpSpPr>
        <p:grpSpPr bwMode="auto">
          <a:xfrm>
            <a:off x="541338" y="612775"/>
            <a:ext cx="830262" cy="584200"/>
            <a:chOff x="449580" y="532314"/>
            <a:chExt cx="83058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0452"/>
              <a:ext cx="740058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3336" name="TextBox 3"/>
            <p:cNvSpPr txBox="1">
              <a:spLocks noChangeArrowheads="1"/>
            </p:cNvSpPr>
            <p:nvPr/>
          </p:nvSpPr>
          <p:spPr bwMode="auto">
            <a:xfrm>
              <a:off x="495300" y="532314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265238" y="500063"/>
            <a:ext cx="74898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A group of students are planning a City Park Clean-Up Day. Listen and check (√) the things they are going to do to tell people about it. </a:t>
            </a:r>
          </a:p>
        </p:txBody>
      </p:sp>
      <p:pic>
        <p:nvPicPr>
          <p:cNvPr id="13316" name="Picture 2" descr="E:\2017春下\上课课件\人八英\resource\u2\jpg\u2A_2a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38975" y="2300288"/>
            <a:ext cx="15367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E:\2017春下\上课课件\人八英\resource\u2\jpg\u2A_2a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663" y="2300288"/>
            <a:ext cx="15335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E:\2017春下\上课课件\人八英\resource\u2\jpg\u2A_2a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6625" y="2760663"/>
            <a:ext cx="153352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E:\2017春下\上课课件\人八英\resource\u2\jpg\u2A_2a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6350" y="2424113"/>
            <a:ext cx="151923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E:\2017春下\上课课件\人八英\resource\u2\jpg\u2A_2a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13375" y="2849563"/>
            <a:ext cx="152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403225" y="2116138"/>
            <a:ext cx="396875" cy="3667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a</a:t>
            </a:r>
            <a:endParaRPr lang="zh-CN" altLang="en-US" sz="2800" b="1" dirty="0"/>
          </a:p>
        </p:txBody>
      </p:sp>
      <p:sp>
        <p:nvSpPr>
          <p:cNvPr id="12" name="椭圆 11"/>
          <p:cNvSpPr/>
          <p:nvPr/>
        </p:nvSpPr>
        <p:spPr>
          <a:xfrm>
            <a:off x="2135188" y="2508250"/>
            <a:ext cx="395287" cy="3667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b</a:t>
            </a:r>
            <a:endParaRPr lang="zh-CN" altLang="en-US" sz="2800" b="1" dirty="0"/>
          </a:p>
        </p:txBody>
      </p:sp>
      <p:sp>
        <p:nvSpPr>
          <p:cNvPr id="13" name="椭圆 12"/>
          <p:cNvSpPr/>
          <p:nvPr/>
        </p:nvSpPr>
        <p:spPr>
          <a:xfrm>
            <a:off x="3700463" y="2239963"/>
            <a:ext cx="396875" cy="3667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/>
              <a:t>c</a:t>
            </a:r>
            <a:endParaRPr lang="zh-CN" altLang="en-US" sz="2800" dirty="0"/>
          </a:p>
        </p:txBody>
      </p:sp>
      <p:sp>
        <p:nvSpPr>
          <p:cNvPr id="14" name="椭圆 13"/>
          <p:cNvSpPr/>
          <p:nvPr/>
        </p:nvSpPr>
        <p:spPr>
          <a:xfrm>
            <a:off x="5272088" y="2667000"/>
            <a:ext cx="396875" cy="365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d</a:t>
            </a:r>
            <a:endParaRPr lang="zh-CN" altLang="en-US" sz="2800" b="1" dirty="0"/>
          </a:p>
        </p:txBody>
      </p:sp>
      <p:sp>
        <p:nvSpPr>
          <p:cNvPr id="15" name="椭圆 14"/>
          <p:cNvSpPr/>
          <p:nvPr/>
        </p:nvSpPr>
        <p:spPr>
          <a:xfrm>
            <a:off x="6897688" y="2130425"/>
            <a:ext cx="396875" cy="3651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/>
              <a:t>e</a:t>
            </a:r>
            <a:endParaRPr lang="zh-CN" altLang="en-US" sz="2800" b="1" dirty="0"/>
          </a:p>
        </p:txBody>
      </p:sp>
      <p:sp>
        <p:nvSpPr>
          <p:cNvPr id="17" name="矩形 16"/>
          <p:cNvSpPr/>
          <p:nvPr/>
        </p:nvSpPr>
        <p:spPr>
          <a:xfrm>
            <a:off x="1133475" y="3298825"/>
            <a:ext cx="468313" cy="46831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738438" y="3767138"/>
            <a:ext cx="469900" cy="46831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341813" y="3451225"/>
            <a:ext cx="468312" cy="46831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940425" y="3854450"/>
            <a:ext cx="468313" cy="46831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573963" y="3316288"/>
            <a:ext cx="468312" cy="46831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613025" y="3613150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208463" y="3309938"/>
            <a:ext cx="719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435850" y="3178175"/>
            <a:ext cx="71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/>
          <p:cNvGrpSpPr/>
          <p:nvPr/>
        </p:nvGrpSpPr>
        <p:grpSpPr bwMode="auto">
          <a:xfrm>
            <a:off x="735013" y="400050"/>
            <a:ext cx="830262" cy="584200"/>
            <a:chOff x="449580" y="532314"/>
            <a:chExt cx="830580" cy="584775"/>
          </a:xfrm>
        </p:grpSpPr>
        <p:sp>
          <p:nvSpPr>
            <p:cNvPr id="6" name="椭圆 5"/>
            <p:cNvSpPr/>
            <p:nvPr/>
          </p:nvSpPr>
          <p:spPr>
            <a:xfrm>
              <a:off x="449580" y="570452"/>
              <a:ext cx="740058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4346" name="TextBox 6"/>
            <p:cNvSpPr txBox="1">
              <a:spLocks noChangeArrowheads="1"/>
            </p:cNvSpPr>
            <p:nvPr/>
          </p:nvSpPr>
          <p:spPr bwMode="auto">
            <a:xfrm>
              <a:off x="495300" y="532314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81138" y="430213"/>
            <a:ext cx="492442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Listen again. Fill in the blanks.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66750" y="1023938"/>
            <a:ext cx="82327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1. We need to _____ ____ _____ a plan to tell people 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about the city park clean-up.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2. Clean-Up Day is only two weeks from now. We 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can’t ____ ____ making a plan.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3. We could ____ ____ signs.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00363" y="1120775"/>
            <a:ext cx="2836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come   up    with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11363" y="310515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put   off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05088" y="3738563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put   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90550" y="1036638"/>
            <a:ext cx="811212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4. Let’s make some notices, too. Then I’ll ____ them  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____ after school.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5. We could each ____ ___ 10 students and ask them </a:t>
            </a:r>
          </a:p>
          <a:p>
            <a:pPr eaLnBrk="1" hangingPunct="1">
              <a:lnSpc>
                <a:spcPct val="150000"/>
              </a:lnSpc>
              <a:spcBef>
                <a:spcPct val="1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    to come.</a:t>
            </a:r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6900863" y="1143000"/>
            <a:ext cx="1062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hand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287713" y="2501900"/>
            <a:ext cx="146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call   up 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023938" y="1857375"/>
            <a:ext cx="91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"/>
          <p:cNvGrpSpPr/>
          <p:nvPr/>
        </p:nvGrpSpPr>
        <p:grpSpPr bwMode="auto">
          <a:xfrm>
            <a:off x="666750" y="493713"/>
            <a:ext cx="830263" cy="584200"/>
            <a:chOff x="449580" y="532314"/>
            <a:chExt cx="83058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0452"/>
              <a:ext cx="740057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6394" name="TextBox 3"/>
            <p:cNvSpPr txBox="1">
              <a:spLocks noChangeArrowheads="1"/>
            </p:cNvSpPr>
            <p:nvPr/>
          </p:nvSpPr>
          <p:spPr bwMode="auto">
            <a:xfrm>
              <a:off x="495300" y="532314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360488" y="307975"/>
            <a:ext cx="68849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Make a conversation using the information in 2a and 2b.</a:t>
            </a:r>
            <a:r>
              <a:rPr lang="zh-CN" altLang="en-US" sz="2800" b="1" dirty="0">
                <a:latin typeface="+mj-lt"/>
                <a:ea typeface="宋体" panose="02010600030101010101" pitchFamily="2" charset="-122"/>
              </a:rPr>
              <a:t>    </a:t>
            </a:r>
            <a:endParaRPr lang="en-US" altLang="zh-CN" sz="2800" b="1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9713" y="1712913"/>
            <a:ext cx="1338262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0638" y="1627188"/>
            <a:ext cx="138588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917575" y="1409700"/>
            <a:ext cx="2727325" cy="1503363"/>
          </a:xfrm>
          <a:prstGeom prst="wedgeRoundRectCallout">
            <a:avLst>
              <a:gd name="adj1" fmla="val 63444"/>
              <a:gd name="adj2" fmla="val 33421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We need to come up with a plan for the City Park Clean-Up Day.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6518275" y="2682875"/>
            <a:ext cx="1736725" cy="862013"/>
          </a:xfrm>
          <a:prstGeom prst="wedgeRoundRectCallout">
            <a:avLst>
              <a:gd name="adj1" fmla="val -66310"/>
              <a:gd name="adj2" fmla="val -33444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Let’s have lunch first.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806450" y="3065463"/>
            <a:ext cx="2949575" cy="1501775"/>
          </a:xfrm>
          <a:prstGeom prst="wedgeRoundRectCallout">
            <a:avLst>
              <a:gd name="adj1" fmla="val 63963"/>
              <a:gd name="adj2" fmla="val -36569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No, we need to start now. Clean-Up Day is only two weeks from now.</a:t>
            </a:r>
            <a:r>
              <a:rPr lang="en-US" altLang="zh-CN" sz="2400">
                <a:latin typeface="Times New Roman" panose="02020603050405020304" pitchFamily="18" charset="0"/>
              </a:rPr>
              <a:t> 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"/>
          <p:cNvGrpSpPr/>
          <p:nvPr/>
        </p:nvGrpSpPr>
        <p:grpSpPr bwMode="auto">
          <a:xfrm>
            <a:off x="590550" y="485775"/>
            <a:ext cx="784225" cy="584200"/>
            <a:chOff x="586740" y="524687"/>
            <a:chExt cx="784860" cy="584775"/>
          </a:xfrm>
        </p:grpSpPr>
        <p:sp>
          <p:nvSpPr>
            <p:cNvPr id="3" name="椭圆 2"/>
            <p:cNvSpPr/>
            <p:nvPr/>
          </p:nvSpPr>
          <p:spPr>
            <a:xfrm>
              <a:off x="605805" y="570770"/>
              <a:ext cx="58308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7416" name="TextBox 3"/>
            <p:cNvSpPr txBox="1">
              <a:spLocks noChangeArrowheads="1"/>
            </p:cNvSpPr>
            <p:nvPr/>
          </p:nvSpPr>
          <p:spPr bwMode="auto">
            <a:xfrm>
              <a:off x="586740" y="524687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485775"/>
            <a:ext cx="7756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 smtClean="0">
                <a:latin typeface="+mj-lt"/>
              </a:rPr>
              <a:t>Read the conversation and answer the questions.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9775" y="1255713"/>
            <a:ext cx="78168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6575" indent="-536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 Where’s Helen going to work this summer?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 What did Tom do to help the old people?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    _______________________________________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6500" y="1749425"/>
            <a:ext cx="70326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She’s going to work in an old people’s home.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20788" y="2879725"/>
            <a:ext cx="72247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Reading the newspaper or just talking to the old people.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"/>
          <p:cNvGrpSpPr/>
          <p:nvPr/>
        </p:nvGrpSpPr>
        <p:grpSpPr bwMode="auto">
          <a:xfrm>
            <a:off x="673100" y="438150"/>
            <a:ext cx="785813" cy="584200"/>
            <a:chOff x="586740" y="524687"/>
            <a:chExt cx="784860" cy="584775"/>
          </a:xfrm>
        </p:grpSpPr>
        <p:sp>
          <p:nvSpPr>
            <p:cNvPr id="3" name="椭圆 2"/>
            <p:cNvSpPr/>
            <p:nvPr/>
          </p:nvSpPr>
          <p:spPr>
            <a:xfrm>
              <a:off x="605767" y="570770"/>
              <a:ext cx="583492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740" y="524687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574675" y="1176338"/>
            <a:ext cx="82296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Tx/>
              <a:buNone/>
            </a:pPr>
            <a:r>
              <a:rPr lang="en-US" altLang="zh-CN" sz="2600" b="1">
                <a:solidFill>
                  <a:srgbClr val="FF0066"/>
                </a:solidFill>
                <a:latin typeface="Times New Roman" panose="02020603050405020304" pitchFamily="18" charset="0"/>
              </a:rPr>
              <a:t>Helen:</a:t>
            </a:r>
            <a:r>
              <a:rPr lang="en-US" altLang="zh-CN" sz="2600" b="1">
                <a:latin typeface="Times New Roman" panose="02020603050405020304" pitchFamily="18" charset="0"/>
              </a:rPr>
              <a:t> Hi, Tom. I’m making some plans to work in an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600" b="1">
                <a:latin typeface="Times New Roman" panose="02020603050405020304" pitchFamily="18" charset="0"/>
              </a:rPr>
              <a:t>             old people’s home this summer.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600" b="1">
                <a:solidFill>
                  <a:srgbClr val="008000"/>
                </a:solidFill>
                <a:latin typeface="Times New Roman" panose="02020603050405020304" pitchFamily="18" charset="0"/>
              </a:rPr>
              <a:t>  Tom:</a:t>
            </a:r>
            <a:r>
              <a:rPr lang="en-US" altLang="zh-CN" sz="2600" b="1">
                <a:latin typeface="Times New Roman" panose="02020603050405020304" pitchFamily="18" charset="0"/>
              </a:rPr>
              <a:t> Really? I did that last summer!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600" b="1">
                <a:solidFill>
                  <a:srgbClr val="FF0066"/>
                </a:solidFill>
                <a:latin typeface="Times New Roman" panose="02020603050405020304" pitchFamily="18" charset="0"/>
              </a:rPr>
              <a:t>Helen:</a:t>
            </a:r>
            <a:r>
              <a:rPr lang="en-US" altLang="zh-CN" sz="2600" b="1">
                <a:latin typeface="Times New Roman" panose="02020603050405020304" pitchFamily="18" charset="0"/>
              </a:rPr>
              <a:t> Oh, what did they ask you to help out with?</a:t>
            </a:r>
          </a:p>
          <a:p>
            <a:pPr>
              <a:lnSpc>
                <a:spcPct val="115000"/>
              </a:lnSpc>
            </a:pPr>
            <a:r>
              <a:rPr lang="en-US" altLang="zh-CN" sz="2600" b="1">
                <a:solidFill>
                  <a:srgbClr val="008000"/>
                </a:solidFill>
                <a:latin typeface="Times New Roman" panose="02020603050405020304" pitchFamily="18" charset="0"/>
              </a:rPr>
              <a:t>  Tom:</a:t>
            </a:r>
            <a:r>
              <a:rPr lang="en-US" altLang="zh-CN" sz="2600" b="1">
                <a:latin typeface="Times New Roman" panose="02020603050405020304" pitchFamily="18" charset="0"/>
              </a:rPr>
              <a:t> Mmm… things like reading the newspaper to the </a:t>
            </a:r>
          </a:p>
          <a:p>
            <a:pPr>
              <a:lnSpc>
                <a:spcPct val="115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        old people, or just talking to them. They told me </a:t>
            </a:r>
          </a:p>
          <a:p>
            <a:pPr>
              <a:lnSpc>
                <a:spcPct val="115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        stories about the past and how things used to be.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60475" y="452438"/>
            <a:ext cx="4587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 smtClean="0">
                <a:latin typeface="+mj-lt"/>
              </a:rPr>
              <a:t>Role-play the conversation.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854075" y="1130300"/>
            <a:ext cx="76200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>
                <a:solidFill>
                  <a:srgbClr val="FF0066"/>
                </a:solidFill>
                <a:latin typeface="Times New Roman" panose="02020603050405020304" pitchFamily="18" charset="0"/>
              </a:rPr>
              <a:t>Helen:</a:t>
            </a:r>
            <a:r>
              <a:rPr lang="en-US" altLang="zh-CN" sz="2600" b="1">
                <a:latin typeface="Times New Roman" panose="02020603050405020304" pitchFamily="18" charset="0"/>
              </a:rPr>
              <a:t> That sounds interesting.</a:t>
            </a:r>
          </a:p>
          <a:p>
            <a:pPr>
              <a:lnSpc>
                <a:spcPct val="120000"/>
              </a:lnSpc>
            </a:pPr>
            <a:r>
              <a:rPr lang="en-US" altLang="zh-CN" sz="2600" b="1">
                <a:solidFill>
                  <a:srgbClr val="008000"/>
                </a:solidFill>
                <a:latin typeface="Times New Roman" panose="02020603050405020304" pitchFamily="18" charset="0"/>
              </a:rPr>
              <a:t>  Tom:</a:t>
            </a:r>
            <a:r>
              <a:rPr lang="en-US" altLang="zh-CN" sz="2600" b="1">
                <a:latin typeface="Times New Roman" panose="02020603050405020304" pitchFamily="18" charset="0"/>
              </a:rPr>
              <a:t> Yeah, a lot of old people are lonely. We should </a:t>
            </a:r>
          </a:p>
          <a:p>
            <a:pPr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         listen to them and care for them.</a:t>
            </a:r>
          </a:p>
          <a:p>
            <a:pPr>
              <a:lnSpc>
                <a:spcPct val="120000"/>
              </a:lnSpc>
            </a:pPr>
            <a:r>
              <a:rPr lang="en-US" altLang="zh-CN" sz="2600" b="1">
                <a:solidFill>
                  <a:srgbClr val="FF0066"/>
                </a:solidFill>
                <a:latin typeface="Times New Roman" panose="02020603050405020304" pitchFamily="18" charset="0"/>
              </a:rPr>
              <a:t>Helen:</a:t>
            </a:r>
            <a:r>
              <a:rPr lang="en-US" altLang="zh-CN" sz="2600" b="1">
                <a:latin typeface="Times New Roman" panose="02020603050405020304" pitchFamily="18" charset="0"/>
              </a:rPr>
              <a:t> You’re right. I mean, we’re all going to be old </a:t>
            </a:r>
          </a:p>
          <a:p>
            <a:pPr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        one day,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1285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901700" y="331788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25463" y="877888"/>
            <a:ext cx="82423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Have you ever been a volunteer? What could you do?</a:t>
            </a:r>
          </a:p>
        </p:txBody>
      </p:sp>
      <p:pic>
        <p:nvPicPr>
          <p:cNvPr id="5" name="Picture 7" descr="volunteer-worker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4350" y="1446213"/>
            <a:ext cx="561816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5300" y="1035050"/>
            <a:ext cx="8282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1.The girl could visit the sick kids in the hospital </a:t>
            </a:r>
            <a:r>
              <a:rPr lang="en-US" altLang="zh-CN" sz="2800" b="1" dirty="0" smtClean="0">
                <a:latin typeface="+mj-lt"/>
                <a:ea typeface="宋体" panose="02010600030101010101" pitchFamily="2" charset="-122"/>
              </a:rPr>
              <a:t>to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cheer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 them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up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.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1700" y="2181225"/>
            <a:ext cx="7597775" cy="1066800"/>
          </a:xfrm>
          <a:prstGeom prst="rect">
            <a:avLst/>
          </a:prstGeom>
          <a:ln w="38100">
            <a:solidFill>
              <a:srgbClr val="00B050"/>
            </a:solidFill>
            <a:prstDash val="sysDash"/>
          </a:ln>
        </p:spPr>
        <p:txBody>
          <a:bodyPr>
            <a:spAutoFit/>
          </a:bodyPr>
          <a:lstStyle/>
          <a:p>
            <a:pPr>
              <a:lnSpc>
                <a:spcPts val="38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cheer up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意为“使振奋；使高兴起来”，是动副短语。若是代词作宾语，代词应放在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cheer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与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up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中间。</a:t>
            </a:r>
          </a:p>
        </p:txBody>
      </p:sp>
      <p:sp>
        <p:nvSpPr>
          <p:cNvPr id="4" name="矩形 3"/>
          <p:cNvSpPr/>
          <p:nvPr/>
        </p:nvSpPr>
        <p:spPr>
          <a:xfrm>
            <a:off x="838200" y="3359150"/>
            <a:ext cx="759777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等我们听到李娜赢得比赛时，我们都欢呼了起来。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 b="1" dirty="0">
                <a:latin typeface="+mj-lt"/>
                <a:ea typeface="+mj-ea"/>
                <a:cs typeface="Arial" panose="020B0604020202020204" pitchFamily="34" charset="0"/>
              </a:rPr>
              <a:t>We all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  <a:cs typeface="Arial" panose="020B0604020202020204" pitchFamily="34" charset="0"/>
              </a:rPr>
              <a:t>cheered up </a:t>
            </a:r>
            <a:r>
              <a:rPr lang="en-US" altLang="zh-CN" sz="2800" b="1" dirty="0">
                <a:latin typeface="+mj-lt"/>
                <a:ea typeface="+mj-ea"/>
                <a:cs typeface="Arial" panose="020B0604020202020204" pitchFamily="34" charset="0"/>
              </a:rPr>
              <a:t>when we heard Li Na won the prize.</a:t>
            </a:r>
          </a:p>
        </p:txBody>
      </p:sp>
      <p:pic>
        <p:nvPicPr>
          <p:cNvPr id="20485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1285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387"/>
          <p:cNvSpPr>
            <a:spLocks noChangeArrowheads="1"/>
          </p:cNvSpPr>
          <p:nvPr/>
        </p:nvSpPr>
        <p:spPr bwMode="auto">
          <a:xfrm>
            <a:off x="901700" y="331788"/>
            <a:ext cx="329723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9775" y="927100"/>
            <a:ext cx="75057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2.The boy could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give out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food at the food bank.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7438" y="1956253"/>
            <a:ext cx="7016750" cy="946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give out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意为“分发；发放”，相当于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hand out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它们都是“动词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+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副词”结构的短语。</a:t>
            </a:r>
          </a:p>
        </p:txBody>
      </p:sp>
      <p:sp>
        <p:nvSpPr>
          <p:cNvPr id="4" name="矩形 3"/>
          <p:cNvSpPr/>
          <p:nvPr/>
        </p:nvSpPr>
        <p:spPr>
          <a:xfrm>
            <a:off x="1054100" y="3047819"/>
            <a:ext cx="7083425" cy="1073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老师分发了我们的考试试卷。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The teacher gave/handed out our test papers.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5638" y="304800"/>
            <a:ext cx="8183562" cy="4197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拓展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】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(1)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give out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还可表示“发出（光、热、声音、气味等）”。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     太阳给大地散发光和热。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    The sun gives out light and heat to the earth.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(2)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与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out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相关的短语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  <a:ea typeface="+mj-ea"/>
              </a:rPr>
              <a:t>：</a:t>
            </a:r>
            <a:endParaRPr lang="en-US" altLang="zh-CN" sz="2800" b="1" dirty="0">
              <a:solidFill>
                <a:srgbClr val="0000FF"/>
              </a:solidFill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     look out </a:t>
            </a:r>
            <a:r>
              <a:rPr lang="zh-CN" altLang="en-US" sz="2400" b="1" dirty="0">
                <a:latin typeface="+mj-lt"/>
                <a:ea typeface="+mj-ea"/>
              </a:rPr>
              <a:t>小心</a:t>
            </a:r>
            <a:r>
              <a:rPr lang="zh-CN" altLang="en-US" sz="2800" b="1" dirty="0">
                <a:latin typeface="+mj-lt"/>
                <a:ea typeface="+mj-ea"/>
              </a:rPr>
              <a:t>                 </a:t>
            </a:r>
            <a:r>
              <a:rPr lang="en-US" altLang="zh-CN" sz="2800" b="1" dirty="0">
                <a:latin typeface="+mj-lt"/>
                <a:ea typeface="+mj-ea"/>
              </a:rPr>
              <a:t>eat out</a:t>
            </a:r>
            <a:r>
              <a:rPr lang="zh-CN" altLang="en-US" sz="2400" b="1" dirty="0">
                <a:latin typeface="+mj-lt"/>
                <a:ea typeface="+mj-ea"/>
              </a:rPr>
              <a:t>在外面吃饭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     break out </a:t>
            </a:r>
            <a:r>
              <a:rPr lang="zh-CN" altLang="en-US" sz="2400" b="1" dirty="0">
                <a:latin typeface="+mj-lt"/>
                <a:ea typeface="+mj-ea"/>
              </a:rPr>
              <a:t>发生</a:t>
            </a:r>
            <a:r>
              <a:rPr lang="zh-CN" altLang="en-US" sz="2800" b="1" dirty="0">
                <a:latin typeface="+mj-lt"/>
                <a:ea typeface="+mj-ea"/>
              </a:rPr>
              <a:t>              </a:t>
            </a:r>
            <a:r>
              <a:rPr lang="en-US" altLang="zh-CN" sz="2800" b="1" dirty="0">
                <a:latin typeface="+mj-lt"/>
                <a:ea typeface="+mj-ea"/>
              </a:rPr>
              <a:t>break out</a:t>
            </a:r>
            <a:r>
              <a:rPr lang="zh-CN" altLang="en-US" sz="2400" b="1" dirty="0">
                <a:latin typeface="+mj-lt"/>
                <a:ea typeface="+mj-ea"/>
              </a:rPr>
              <a:t>爆发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     work out</a:t>
            </a:r>
            <a:r>
              <a:rPr lang="zh-CN" altLang="en-US" sz="2400" b="1" dirty="0">
                <a:latin typeface="+mj-lt"/>
                <a:ea typeface="+mj-ea"/>
              </a:rPr>
              <a:t>想出；解决</a:t>
            </a:r>
            <a:r>
              <a:rPr lang="zh-CN" altLang="en-US" sz="2800" b="1" dirty="0">
                <a:latin typeface="+mj-lt"/>
                <a:ea typeface="+mj-ea"/>
              </a:rPr>
              <a:t>      </a:t>
            </a:r>
            <a:r>
              <a:rPr lang="en-US" altLang="zh-CN" sz="2800" b="1" dirty="0">
                <a:latin typeface="+mj-lt"/>
                <a:ea typeface="+mj-ea"/>
              </a:rPr>
              <a:t>go out</a:t>
            </a:r>
            <a:r>
              <a:rPr lang="zh-CN" altLang="en-US" sz="2400" b="1" dirty="0">
                <a:latin typeface="+mj-lt"/>
                <a:ea typeface="+mj-ea"/>
              </a:rPr>
              <a:t>出去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4650" y="579438"/>
            <a:ext cx="8448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3.We need to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come up with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a plan for the City Park </a:t>
            </a:r>
            <a:r>
              <a:rPr lang="en-US" altLang="zh-CN" sz="2800" b="1" dirty="0" smtClean="0">
                <a:latin typeface="+mj-lt"/>
                <a:ea typeface="宋体" panose="02010600030101010101" pitchFamily="2" charset="-122"/>
              </a:rPr>
              <a:t>Clean-Up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Day.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1350" y="1651000"/>
            <a:ext cx="7740650" cy="1631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come up with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意为“（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charset="-122"/>
              </a:rPr>
              <a:t>针对问题、方法等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）提出或想出（主意等）”，相当于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think up/of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，其主语通常为人，且不用于被动语态。</a:t>
            </a:r>
          </a:p>
        </p:txBody>
      </p:sp>
      <p:sp>
        <p:nvSpPr>
          <p:cNvPr id="4" name="矩形 3"/>
          <p:cNvSpPr/>
          <p:nvPr/>
        </p:nvSpPr>
        <p:spPr>
          <a:xfrm>
            <a:off x="565149" y="3282950"/>
            <a:ext cx="8211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j-lt"/>
                <a:ea typeface="+mj-ea"/>
              </a:rPr>
              <a:t>这个聪明的男孩通常能提出一些好主意。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defRPr/>
            </a:pPr>
            <a:r>
              <a:rPr lang="en-US" altLang="zh-CN" sz="2800" b="1" dirty="0">
                <a:latin typeface="+mj-lt"/>
                <a:ea typeface="+mj-ea"/>
              </a:rPr>
              <a:t>The clever boy usually comes up with some good ideas.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4237" y="595313"/>
            <a:ext cx="797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4.They told me stories about the past and how </a:t>
            </a:r>
            <a:r>
              <a:rPr lang="en-US" altLang="zh-CN" sz="2800" b="1" dirty="0" smtClean="0">
                <a:latin typeface="+mj-lt"/>
                <a:ea typeface="宋体" panose="02010600030101010101" pitchFamily="2" charset="-122"/>
              </a:rPr>
              <a:t>things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used to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be.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1425" y="1730375"/>
            <a:ext cx="6865938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used to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后跟动词原形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表示“过去常常做某事”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+mj-lt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9025" y="2355850"/>
            <a:ext cx="7018338" cy="2144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“</a:t>
            </a:r>
            <a:r>
              <a:rPr lang="en-US" altLang="zh-CN" sz="2800" b="1" dirty="0">
                <a:latin typeface="+mj-lt"/>
                <a:ea typeface="+mj-ea"/>
              </a:rPr>
              <a:t>used to 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动词原形”的各种句式：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）肯定句：主语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+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used to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+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动词原形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+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其他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.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           </a:t>
            </a:r>
            <a:r>
              <a:rPr lang="zh-CN" altLang="en-US" sz="2400" b="1" dirty="0">
                <a:latin typeface="+mj-lt"/>
                <a:ea typeface="+mj-ea"/>
              </a:rPr>
              <a:t>他们过去住在北京。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          They used to live in Beijing.</a:t>
            </a:r>
            <a:endParaRPr lang="zh-CN" altLang="en-US" sz="24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0263" y="814388"/>
            <a:ext cx="7459662" cy="1438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(2)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否定句</a:t>
            </a:r>
            <a:r>
              <a:rPr lang="zh-CN" altLang="en-US" sz="2400" b="1" dirty="0">
                <a:latin typeface="+mj-lt"/>
                <a:ea typeface="+mj-ea"/>
              </a:rPr>
              <a:t>：“主语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didn’t use to 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动词原形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其他</a:t>
            </a:r>
            <a:r>
              <a:rPr lang="en-US" altLang="zh-CN" sz="2400" b="1" dirty="0">
                <a:latin typeface="+mj-lt"/>
                <a:ea typeface="+mj-ea"/>
              </a:rPr>
              <a:t>.”</a:t>
            </a:r>
          </a:p>
          <a:p>
            <a:pPr>
              <a:lnSpc>
                <a:spcPts val="35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     </a:t>
            </a:r>
            <a:r>
              <a:rPr lang="zh-CN" altLang="en-US" sz="2400" b="1" dirty="0">
                <a:latin typeface="+mj-lt"/>
                <a:ea typeface="+mj-ea"/>
              </a:rPr>
              <a:t>或“主语</a:t>
            </a:r>
            <a:r>
              <a:rPr lang="en-US" altLang="zh-CN" sz="2400" b="1" dirty="0">
                <a:latin typeface="+mj-lt"/>
                <a:ea typeface="+mj-ea"/>
              </a:rPr>
              <a:t>+ </a:t>
            </a:r>
            <a:r>
              <a:rPr lang="en-US" altLang="zh-CN" sz="2800" b="1" dirty="0" err="1">
                <a:solidFill>
                  <a:srgbClr val="FF0000"/>
                </a:solidFill>
                <a:latin typeface="+mj-lt"/>
                <a:ea typeface="+mj-ea"/>
              </a:rPr>
              <a:t>usedn’t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 to </a:t>
            </a:r>
            <a:r>
              <a:rPr lang="en-US" altLang="zh-CN" sz="2400" b="1" dirty="0">
                <a:latin typeface="+mj-lt"/>
                <a:ea typeface="+mj-ea"/>
              </a:rPr>
              <a:t>+ </a:t>
            </a:r>
            <a:r>
              <a:rPr lang="zh-CN" altLang="en-US" sz="2400" b="1" dirty="0">
                <a:latin typeface="+mj-lt"/>
                <a:ea typeface="+mj-ea"/>
              </a:rPr>
              <a:t>动词原形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其他</a:t>
            </a:r>
            <a:r>
              <a:rPr lang="en-US" altLang="zh-CN" sz="2400" b="1" dirty="0">
                <a:latin typeface="+mj-lt"/>
                <a:ea typeface="+mj-ea"/>
              </a:rPr>
              <a:t>.”</a:t>
            </a:r>
            <a:r>
              <a:rPr lang="zh-CN" altLang="en-US" sz="2400" b="1" dirty="0">
                <a:latin typeface="+mj-lt"/>
                <a:ea typeface="+mj-ea"/>
              </a:rPr>
              <a:t>，在口语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35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     </a:t>
            </a:r>
            <a:r>
              <a:rPr lang="zh-CN" altLang="en-US" sz="2400" b="1" dirty="0">
                <a:latin typeface="+mj-lt"/>
                <a:ea typeface="+mj-ea"/>
              </a:rPr>
              <a:t>中常用“</a:t>
            </a:r>
            <a:r>
              <a:rPr lang="en-US" altLang="zh-CN" sz="2800" b="1" dirty="0">
                <a:latin typeface="+mj-lt"/>
                <a:ea typeface="+mj-ea"/>
              </a:rPr>
              <a:t>didn’t use to</a:t>
            </a:r>
            <a:r>
              <a:rPr lang="en-US" altLang="zh-CN" sz="2400" b="1" dirty="0">
                <a:latin typeface="+mj-lt"/>
                <a:ea typeface="+mj-ea"/>
              </a:rPr>
              <a:t>”</a:t>
            </a:r>
            <a:r>
              <a:rPr lang="zh-CN" altLang="en-US" sz="2400" b="1" dirty="0">
                <a:latin typeface="+mj-lt"/>
                <a:ea typeface="+mj-ea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201738" y="2508250"/>
            <a:ext cx="4652962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我过去不留长发。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I didn’t use to have long hair.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I </a:t>
            </a:r>
            <a:r>
              <a:rPr lang="en-US" altLang="zh-CN" sz="2800" b="1" dirty="0" err="1">
                <a:latin typeface="+mj-lt"/>
                <a:ea typeface="+mj-ea"/>
              </a:rPr>
              <a:t>usedn’t</a:t>
            </a:r>
            <a:r>
              <a:rPr lang="en-US" altLang="zh-CN" sz="2800" b="1" dirty="0">
                <a:latin typeface="+mj-lt"/>
                <a:ea typeface="+mj-ea"/>
              </a:rPr>
              <a:t> to have long hair.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2013" y="973138"/>
            <a:ext cx="7650162" cy="1119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(3)</a:t>
            </a:r>
            <a:r>
              <a:rPr lang="zh-CN" altLang="en-US" sz="2400" b="1" dirty="0">
                <a:latin typeface="+mj-lt"/>
                <a:ea typeface="+mj-ea"/>
              </a:rPr>
              <a:t>一般疑问句：“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Did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主语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en-US" altLang="zh-CN" sz="2800" b="1" dirty="0">
                <a:latin typeface="+mj-lt"/>
                <a:ea typeface="+mj-ea"/>
              </a:rPr>
              <a:t>use to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动词原形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其他</a:t>
            </a:r>
            <a:r>
              <a:rPr lang="en-US" altLang="zh-CN" sz="2400" b="1" dirty="0">
                <a:latin typeface="+mj-lt"/>
                <a:ea typeface="+mj-ea"/>
              </a:rPr>
              <a:t>?”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400" b="1" dirty="0">
                <a:latin typeface="+mj-lt"/>
                <a:ea typeface="+mj-ea"/>
              </a:rPr>
              <a:t>     </a:t>
            </a:r>
            <a:r>
              <a:rPr lang="zh-CN" altLang="en-US" sz="2400" b="1" dirty="0">
                <a:latin typeface="+mj-lt"/>
                <a:ea typeface="+mj-ea"/>
              </a:rPr>
              <a:t>或“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Used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主语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en-US" altLang="zh-CN" sz="2800" b="1" dirty="0">
                <a:latin typeface="+mj-lt"/>
                <a:ea typeface="+mj-ea"/>
              </a:rPr>
              <a:t>to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动词原形</a:t>
            </a:r>
            <a:r>
              <a:rPr lang="en-US" altLang="zh-CN" sz="2400" b="1" dirty="0">
                <a:latin typeface="+mj-lt"/>
                <a:ea typeface="+mj-ea"/>
              </a:rPr>
              <a:t>+</a:t>
            </a:r>
            <a:r>
              <a:rPr lang="zh-CN" altLang="en-US" sz="2400" b="1" dirty="0">
                <a:latin typeface="+mj-lt"/>
                <a:ea typeface="+mj-ea"/>
              </a:rPr>
              <a:t>其他</a:t>
            </a:r>
            <a:r>
              <a:rPr lang="en-US" altLang="zh-CN" sz="2400" b="1" dirty="0">
                <a:latin typeface="+mj-lt"/>
                <a:ea typeface="+mj-ea"/>
              </a:rPr>
              <a:t>?”</a:t>
            </a:r>
            <a:endParaRPr lang="zh-CN" altLang="en-US" sz="2400" b="1" dirty="0">
              <a:latin typeface="+mj-lt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36663" y="2235200"/>
            <a:ext cx="4906962" cy="158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你过去经常弹钢琴吗？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Did you use to play the piano? 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Used you to play the piano? 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7825" y="711200"/>
            <a:ext cx="71358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5.We should listen to them and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care for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them.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5125" y="1366838"/>
            <a:ext cx="80470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       care for 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表示“照顾；照料”，相当于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take care of 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或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  <a:ea typeface="+mj-ea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look after</a:t>
            </a:r>
            <a:r>
              <a:rPr lang="zh-CN" altLang="en-US" sz="2800" b="1" dirty="0">
                <a:solidFill>
                  <a:srgbClr val="0000FF"/>
                </a:solidFill>
                <a:latin typeface="+mj-lt"/>
                <a:ea typeface="+mj-ea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358775" y="2432050"/>
            <a:ext cx="8780463" cy="1587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孩子们在幼儿园被照顾得很好。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The children are well cared for in the kindergarten.</a:t>
            </a:r>
          </a:p>
          <a:p>
            <a:pPr>
              <a:lnSpc>
                <a:spcPts val="4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The children are taken good care of in the kindergarten.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830263" y="808038"/>
            <a:ext cx="5148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</a:rPr>
              <a:t>Ⅰ. Fill in the blanks.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98524" y="1382713"/>
            <a:ext cx="7977687" cy="35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en-US" altLang="zh-CN" sz="2800" b="1" dirty="0" smtClean="0">
                <a:latin typeface="+mj-lt"/>
              </a:rPr>
              <a:t> He helps ____ the classroom.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</a:rPr>
              <a:t>    A. cleans up   B. cleaning up  C. clean up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</a:rPr>
              <a:t>2. I took her to the concert to ____.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</a:rPr>
              <a:t>    A. cheer up her         B. cheer her up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</a:rPr>
              <a:t>    C. cheer she up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</a:rPr>
              <a:t>3. Let’s help ___ food at the food bank.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</a:rPr>
              <a:t>     A. to give out      B. give up     C. giving out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24175" y="1382713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38727" y="2286635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60688" y="3878263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pic>
        <p:nvPicPr>
          <p:cNvPr id="28679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2813" y="68263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387"/>
          <p:cNvSpPr>
            <a:spLocks noChangeArrowheads="1"/>
          </p:cNvSpPr>
          <p:nvPr/>
        </p:nvSpPr>
        <p:spPr bwMode="auto">
          <a:xfrm>
            <a:off x="1624013" y="271463"/>
            <a:ext cx="17811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08000" y="1555750"/>
            <a:ext cx="8636000" cy="282257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tIns="10800" bIns="10800">
            <a:spAutoFit/>
          </a:bodyPr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25880" indent="-609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790700" indent="-609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99005" indent="-609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06675" indent="-609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63875" indent="-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21075" indent="-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978275" indent="-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35475" indent="-609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  <a:ea typeface="+mj-ea"/>
              </a:rPr>
              <a:t>1. You’d better _____ ___ ____  (</a:t>
            </a:r>
            <a:r>
              <a:rPr lang="zh-CN" altLang="en-US" sz="2800" b="1" dirty="0" smtClean="0">
                <a:latin typeface="+mj-lt"/>
                <a:ea typeface="+mj-ea"/>
              </a:rPr>
              <a:t>想出</a:t>
            </a:r>
            <a:r>
              <a:rPr lang="en-US" altLang="zh-CN" sz="2800" b="1" dirty="0" smtClean="0">
                <a:latin typeface="+mj-lt"/>
                <a:ea typeface="+mj-ea"/>
              </a:rPr>
              <a:t>) a better plan.  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  <a:ea typeface="+mj-ea"/>
              </a:rPr>
              <a:t>2. Who will ________ ___ ______ (</a:t>
            </a:r>
            <a:r>
              <a:rPr lang="zh-CN" altLang="en-US" sz="2800" b="1" dirty="0" smtClean="0">
                <a:latin typeface="+mj-lt"/>
                <a:ea typeface="+mj-ea"/>
              </a:rPr>
              <a:t>自愿回答</a:t>
            </a:r>
            <a:r>
              <a:rPr lang="en-US" altLang="zh-CN" sz="2800" b="1" dirty="0" smtClean="0">
                <a:latin typeface="+mj-lt"/>
                <a:ea typeface="+mj-ea"/>
              </a:rPr>
              <a:t>) this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  <a:ea typeface="+mj-ea"/>
              </a:rPr>
              <a:t>    question?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  <a:ea typeface="+mj-ea"/>
              </a:rPr>
              <a:t>3. You could put up a ______ (</a:t>
            </a:r>
            <a:r>
              <a:rPr lang="zh-CN" altLang="en-US" sz="2800" b="1" dirty="0" smtClean="0">
                <a:latin typeface="+mj-lt"/>
                <a:ea typeface="+mj-ea"/>
              </a:rPr>
              <a:t>布告</a:t>
            </a:r>
            <a:r>
              <a:rPr lang="en-US" altLang="zh-CN" sz="2800" b="1" dirty="0" smtClean="0">
                <a:latin typeface="+mj-lt"/>
                <a:ea typeface="+mj-ea"/>
              </a:rPr>
              <a:t>) here.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31800" y="876300"/>
            <a:ext cx="6227763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  <a:ea typeface="+mj-ea"/>
              </a:rPr>
              <a:t>Ⅱ. Complete the sentences.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73375" y="1517650"/>
            <a:ext cx="2673350" cy="58102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come  up  with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35213" y="2128838"/>
            <a:ext cx="3648075" cy="58261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volunteer  to  answer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83025" y="3213100"/>
            <a:ext cx="1101725" cy="58102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tIns="108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notice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5" grpId="0" autoUpdateAnimBg="0"/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760538" y="446088"/>
            <a:ext cx="6454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What can we do to help people?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0538" y="4052888"/>
            <a:ext cx="582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could help to clean up the parks.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6488" y="1112838"/>
            <a:ext cx="44719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2990" y="1346200"/>
            <a:ext cx="8186284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6575" indent="-5365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628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  <a:ea typeface="+mj-ea"/>
              </a:rPr>
              <a:t>4. With no one to talk to. He _____ very ______ ( </a:t>
            </a:r>
            <a:r>
              <a:rPr lang="zh-CN" altLang="en-US" sz="2800" b="1" dirty="0" smtClean="0">
                <a:latin typeface="+mj-lt"/>
                <a:ea typeface="+mj-ea"/>
              </a:rPr>
              <a:t>感觉很孤独</a:t>
            </a:r>
            <a:r>
              <a:rPr lang="en-US" altLang="zh-CN" sz="2800" b="1" dirty="0" smtClean="0">
                <a:latin typeface="+mj-lt"/>
                <a:ea typeface="+mj-ea"/>
              </a:rPr>
              <a:t>).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  <a:ea typeface="+mj-ea"/>
              </a:rPr>
              <a:t>5. The life _____ ___ ___ (</a:t>
            </a:r>
            <a:r>
              <a:rPr lang="zh-CN" altLang="en-US" sz="2800" b="1" dirty="0" smtClean="0">
                <a:latin typeface="+mj-lt"/>
                <a:ea typeface="+mj-ea"/>
              </a:rPr>
              <a:t>曾经是</a:t>
            </a:r>
            <a:r>
              <a:rPr lang="en-US" altLang="zh-CN" sz="2800" b="1" dirty="0" smtClean="0">
                <a:latin typeface="+mj-lt"/>
                <a:ea typeface="+mj-ea"/>
              </a:rPr>
              <a:t>) very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+mj-lt"/>
                <a:ea typeface="+mj-ea"/>
              </a:rPr>
              <a:t>     interesting in my school days.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484110" y="1415687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 lonely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810069" y="1471612"/>
            <a:ext cx="684213" cy="45243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tIns="108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felt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493963" y="2578100"/>
            <a:ext cx="2527300" cy="45243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tIns="108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used    to   be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760538" y="446088"/>
            <a:ext cx="6454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What can we do to help people?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616200" y="4073525"/>
            <a:ext cx="4492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could help old people.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46325" y="1030288"/>
            <a:ext cx="44323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60538" y="446088"/>
            <a:ext cx="6454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What can we do to help people?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408238" y="4008438"/>
            <a:ext cx="47625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could help to plant trees.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4263" y="1123950"/>
            <a:ext cx="46132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60538" y="446088"/>
            <a:ext cx="6454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What can we do to help people?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14463" y="3977822"/>
            <a:ext cx="6723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could help sick people in the hospital.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6675" y="1184275"/>
            <a:ext cx="40862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60538" y="446088"/>
            <a:ext cx="6454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What can we do to help people?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60538" y="4073525"/>
            <a:ext cx="5826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could help to clean up the streets.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4275" y="1184275"/>
            <a:ext cx="42132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322763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898525"/>
            <a:ext cx="39655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9588" y="384175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"/>
          <p:cNvGrpSpPr/>
          <p:nvPr/>
        </p:nvGrpSpPr>
        <p:grpSpPr bwMode="auto">
          <a:xfrm>
            <a:off x="571500" y="474663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9224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9219" name="Picture 5" descr="E:\2017春下\上课课件\人八英\resource\u2\jpg\U2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6738" y="1211263"/>
            <a:ext cx="58975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1243013" y="269875"/>
            <a:ext cx="7389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Look at the ways you could help people in the picture. Then list other ways.</a:t>
            </a:r>
            <a:r>
              <a:rPr lang="zh-CN" altLang="en-US" sz="2800" b="1">
                <a:latin typeface="Times New Roman" panose="02020603050405020304" pitchFamily="18" charset="0"/>
              </a:rPr>
              <a:t>     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49438" y="1357313"/>
            <a:ext cx="16716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+mj-lt"/>
                <a:ea typeface="宋体" panose="02010600030101010101" pitchFamily="2" charset="-122"/>
              </a:rPr>
              <a:t>I hope to work outside.</a:t>
            </a:r>
            <a:endParaRPr lang="zh-CN" altLang="en-US" sz="20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38463" y="1957388"/>
            <a:ext cx="19224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  <a:defRPr/>
            </a:pPr>
            <a:r>
              <a:rPr lang="en-US" altLang="zh-CN" sz="2000" b="1" dirty="0">
                <a:latin typeface="+mj-lt"/>
                <a:ea typeface="宋体" panose="02010600030101010101" pitchFamily="2" charset="-122"/>
              </a:rPr>
              <a:t>You could </a:t>
            </a:r>
          </a:p>
          <a:p>
            <a:pPr algn="ctr">
              <a:lnSpc>
                <a:spcPts val="2100"/>
              </a:lnSpc>
              <a:defRPr/>
            </a:pPr>
            <a:r>
              <a:rPr lang="en-US" altLang="zh-CN" sz="2000" b="1" dirty="0">
                <a:latin typeface="+mj-lt"/>
                <a:ea typeface="宋体" panose="02010600030101010101" pitchFamily="2" charset="-122"/>
              </a:rPr>
              <a:t>help to clean up the city parks.</a:t>
            </a:r>
            <a:endParaRPr lang="zh-CN" altLang="en-US" sz="2000" b="1" dirty="0"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全屏显示(16:9)</PresentationFormat>
  <Paragraphs>171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2023-01-16T17:20:17Z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9CFBAF8A94E44DB782DB3017A3AA9D46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