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8" r:id="rId2"/>
    <p:sldId id="349" r:id="rId3"/>
    <p:sldId id="342" r:id="rId4"/>
    <p:sldId id="311" r:id="rId5"/>
    <p:sldId id="363" r:id="rId6"/>
    <p:sldId id="367" r:id="rId7"/>
    <p:sldId id="366" r:id="rId8"/>
    <p:sldId id="365" r:id="rId9"/>
    <p:sldId id="368" r:id="rId10"/>
    <p:sldId id="347" r:id="rId11"/>
    <p:sldId id="370" r:id="rId12"/>
    <p:sldId id="372" r:id="rId13"/>
    <p:sldId id="350" r:id="rId14"/>
    <p:sldId id="352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A50021"/>
    <a:srgbClr val="CCFFFF"/>
    <a:srgbClr val="E4BAE5"/>
    <a:srgbClr val="0000FF"/>
    <a:srgbClr val="FFCCFF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8" autoAdjust="0"/>
    <p:restoredTop sz="94660"/>
  </p:normalViewPr>
  <p:slideViewPr>
    <p:cSldViewPr snapToGrid="0">
      <p:cViewPr>
        <p:scale>
          <a:sx n="100" d="100"/>
          <a:sy n="100" d="100"/>
        </p:scale>
        <p:origin x="-312" y="-264"/>
      </p:cViewPr>
      <p:guideLst>
        <p:guide orient="horz" pos="2160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C41FE6-40B8-4033-A8A1-509DB95DAFC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D6D395B-DCA2-43CB-9135-546A07DB704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6"/>
          <p:cNvSpPr>
            <a:spLocks noChangeArrowheads="1"/>
          </p:cNvSpPr>
          <p:nvPr/>
        </p:nvSpPr>
        <p:spPr bwMode="auto">
          <a:xfrm>
            <a:off x="504825" y="681038"/>
            <a:ext cx="82184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dirty="0">
                <a:solidFill>
                  <a:schemeClr val="tx1"/>
                </a:solidFill>
              </a:rPr>
              <a:t>Module 10  On the radio</a:t>
            </a:r>
          </a:p>
          <a:p>
            <a:pPr algn="ctr"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</a:rPr>
              <a:t>Unit </a:t>
            </a:r>
            <a:r>
              <a:rPr lang="zh-CN" altLang="en-US" sz="4800" dirty="0" smtClean="0">
                <a:solidFill>
                  <a:srgbClr val="FF0000"/>
                </a:solidFill>
              </a:rPr>
              <a:t>1 I </a:t>
            </a:r>
            <a:r>
              <a:rPr lang="zh-CN" altLang="en-US" sz="4800" dirty="0">
                <a:solidFill>
                  <a:srgbClr val="FF0000"/>
                </a:solidFill>
              </a:rPr>
              <a:t>hope that you can join us one day.</a:t>
            </a:r>
          </a:p>
        </p:txBody>
      </p:sp>
      <p:pic>
        <p:nvPicPr>
          <p:cNvPr id="4100" name="Picture 4" descr="W0200608166051009066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8782" y="3235583"/>
            <a:ext cx="3176587" cy="267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22(8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5239" y="3235583"/>
            <a:ext cx="2277886" cy="267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2966823" y="607867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D003AAC-436B-4B96-BED5-6C299C742D9F}" type="slidenum">
              <a:rPr lang="zh-CN" altLang="en-US"/>
              <a:t>10</a:t>
            </a:fld>
            <a:endParaRPr lang="en-US" altLang="zh-CN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23863" y="887413"/>
            <a:ext cx="8364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CC00FF"/>
                </a:solidFill>
              </a:rPr>
              <a:t>7  </a:t>
            </a:r>
            <a:r>
              <a:rPr lang="en-US" altLang="zh-CN" sz="2800" dirty="0">
                <a:solidFill>
                  <a:srgbClr val="CC00FF"/>
                </a:solidFill>
              </a:rPr>
              <a:t>Work in pairs.</a:t>
            </a:r>
            <a:r>
              <a:rPr lang="zh-CN" altLang="en-US" sz="2800" dirty="0">
                <a:solidFill>
                  <a:srgbClr val="CC00FF"/>
                </a:solidFill>
              </a:rPr>
              <a:t>Ask and answer questions about the radio.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87363" y="1743075"/>
            <a:ext cx="79057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What do you like listening to?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What do you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not like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listening to?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What programme did you listen to the last time you turned on the radio?</a:t>
            </a:r>
          </a:p>
          <a:p>
            <a:pPr>
              <a:lnSpc>
                <a:spcPct val="18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4. What do you need to do if you want to be a presenter?</a:t>
            </a:r>
          </a:p>
        </p:txBody>
      </p:sp>
      <p:pic>
        <p:nvPicPr>
          <p:cNvPr id="13316" name="Picture 6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5357813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米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64363" y="1920875"/>
            <a:ext cx="11430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A780C0BB-47D3-497B-8D81-3808D2A7082F}" type="slidenum">
              <a:rPr lang="zh-CN" altLang="en-US"/>
              <a:t>11</a:t>
            </a:fld>
            <a:endParaRPr lang="en-US" altLang="zh-CN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43250" y="527050"/>
            <a:ext cx="2862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CC00FF"/>
                </a:solidFill>
              </a:rPr>
              <a:t>Happy test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71463" y="1233488"/>
            <a:ext cx="83026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ym typeface="Times New Roman" panose="02020603050405020304" pitchFamily="18" charset="0"/>
              </a:rPr>
              <a:t>Ⅰ.</a:t>
            </a:r>
            <a:r>
              <a:rPr lang="zh-CN" altLang="en-US" dirty="0">
                <a:sym typeface="Times New Roman" panose="02020603050405020304" pitchFamily="18" charset="0"/>
              </a:rPr>
              <a:t>用所给词的适当形式填空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ym typeface="Times New Roman" panose="02020603050405020304" pitchFamily="18" charset="0"/>
              </a:rPr>
              <a:t>We avoid _________ (answer) such a question.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ym typeface="Times New Roman" panose="02020603050405020304" pitchFamily="18" charset="0"/>
              </a:rPr>
              <a:t>Keep _________ (study). You will catch up with others.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ym typeface="Times New Roman" panose="02020603050405020304" pitchFamily="18" charset="0"/>
              </a:rPr>
              <a:t>We need _________ (water) the flowers every day.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ym typeface="Times New Roman" panose="02020603050405020304" pitchFamily="18" charset="0"/>
              </a:rPr>
              <a:t>Zheng Chenggong was a _________ (nation) hero in China.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ym typeface="Times New Roman" panose="02020603050405020304" pitchFamily="18" charset="0"/>
              </a:rPr>
              <a:t>Ye Shiwen is a symb</a:t>
            </a:r>
            <a:r>
              <a:rPr lang="en-US" altLang="zh-CN" dirty="0" err="1">
                <a:sym typeface="Times New Roman" panose="02020603050405020304" pitchFamily="18" charset="0"/>
              </a:rPr>
              <a:t>ol</a:t>
            </a:r>
            <a:r>
              <a:rPr lang="en-US" altLang="zh-CN" dirty="0">
                <a:sym typeface="Times New Roman" panose="02020603050405020304" pitchFamily="18" charset="0"/>
              </a:rPr>
              <a:t> of China</a:t>
            </a:r>
            <a:r>
              <a:rPr lang="zh-CN" altLang="en-US" dirty="0"/>
              <a:t>’</a:t>
            </a:r>
            <a:r>
              <a:rPr lang="en-US" altLang="zh-CN" dirty="0">
                <a:sym typeface="Times New Roman" panose="02020603050405020304" pitchFamily="18" charset="0"/>
              </a:rPr>
              <a:t>s ____________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ym typeface="Times New Roman" panose="02020603050405020304" pitchFamily="18" charset="0"/>
              </a:rPr>
              <a:t> (</a:t>
            </a:r>
            <a:r>
              <a:rPr lang="en-US" altLang="zh-CN" dirty="0" err="1">
                <a:sym typeface="Times New Roman" panose="02020603050405020304" pitchFamily="18" charset="0"/>
              </a:rPr>
              <a:t>internation</a:t>
            </a:r>
            <a:r>
              <a:rPr lang="en-US" altLang="zh-CN" dirty="0">
                <a:sym typeface="Times New Roman" panose="02020603050405020304" pitchFamily="18" charset="0"/>
              </a:rPr>
              <a:t>) sport success.</a:t>
            </a:r>
            <a:endParaRPr lang="zh-CN" altLang="en-US" dirty="0">
              <a:sym typeface="Times New Roman" panose="02020603050405020304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08825" y="650875"/>
            <a:ext cx="167798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54713" y="5654675"/>
            <a:ext cx="2005012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811338" y="1812925"/>
            <a:ext cx="166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answering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46200" y="2538413"/>
            <a:ext cx="166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studying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747838" y="3333750"/>
            <a:ext cx="166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to water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05250" y="4049713"/>
            <a:ext cx="166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national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003800" y="4762500"/>
            <a:ext cx="210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international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ldLvl="0" autoUpdateAnimBg="0"/>
      <p:bldP spid="14343" grpId="0" bldLvl="0" autoUpdateAnimBg="0"/>
      <p:bldP spid="14344" grpId="0" bldLvl="0" autoUpdateAnimBg="0"/>
      <p:bldP spid="14345" grpId="0" bldLvl="0" autoUpdateAnimBg="0"/>
      <p:bldP spid="14346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9194114-8F86-4531-9B14-6AAFACFBAA48}" type="slidenum">
              <a:rPr lang="zh-CN" altLang="en-US"/>
              <a:t>12</a:t>
            </a:fld>
            <a:endParaRPr lang="en-US" altLang="zh-CN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822325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/>
              <a:t>Ⅱ. 完成句子 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1. 非常感谢您带领我们参观电视台。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  We’d like ____ thank you _____ ________ us around Radio Station.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2. 我怎样才能成为一名主持人？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   _____ can I become a ___________?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3. 明天我们要采访一位歌手。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   Tomorrow we’ll _____ _________ ______ a singer.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4. 七点三十新闻播完。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   And that’s _____ _____ _____ the 7:30 news.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5. 我能在广播里读这个吗？</a:t>
            </a:r>
          </a:p>
          <a:p>
            <a:pPr>
              <a:lnSpc>
                <a:spcPct val="125000"/>
              </a:lnSpc>
            </a:pPr>
            <a:r>
              <a:rPr lang="zh-CN" altLang="en-US" dirty="0"/>
              <a:t>    Can I read this ____ ______?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00288" y="1598613"/>
            <a:ext cx="47053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to                        for    showing  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14413" y="2967038"/>
            <a:ext cx="4648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</a:rPr>
              <a:t>How                            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zh-CN" altLang="en-US">
                <a:solidFill>
                  <a:srgbClr val="FF0000"/>
                </a:solidFill>
              </a:rPr>
              <a:t>presenter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00413" y="3884613"/>
            <a:ext cx="4168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</a:rPr>
              <a:t>do    interviews   with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514600" y="4843463"/>
            <a:ext cx="3200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the     end       of  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105150" y="5716588"/>
            <a:ext cx="373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</a:rPr>
              <a:t>on     air</a:t>
            </a:r>
          </a:p>
        </p:txBody>
      </p:sp>
      <p:pic>
        <p:nvPicPr>
          <p:cNvPr id="15368" name="Picture 8" descr="图片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5713" y="4506913"/>
            <a:ext cx="1204912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4900" y="2497138"/>
            <a:ext cx="8953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  <p:bldP spid="1536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C411B57-7094-40F2-B111-9B90F709C4D1}" type="slidenum">
              <a:rPr lang="zh-CN" altLang="en-US"/>
              <a:t>13</a:t>
            </a:fld>
            <a:endParaRPr lang="en-US" altLang="zh-CN"/>
          </a:p>
        </p:txBody>
      </p:sp>
      <p:pic>
        <p:nvPicPr>
          <p:cNvPr id="16386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914400"/>
            <a:ext cx="2160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777875" y="2093913"/>
            <a:ext cx="7621588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just">
              <a:lnSpc>
                <a:spcPct val="16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Write a passage about the experience you listen to the radio.</a:t>
            </a:r>
          </a:p>
        </p:txBody>
      </p:sp>
      <p:pic>
        <p:nvPicPr>
          <p:cNvPr id="16388" name="Picture 11" descr="图片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800600"/>
            <a:ext cx="77755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Group 5"/>
          <p:cNvGrpSpPr/>
          <p:nvPr/>
        </p:nvGrpSpPr>
        <p:grpSpPr bwMode="auto">
          <a:xfrm>
            <a:off x="838200" y="1524000"/>
            <a:ext cx="1371600" cy="1143000"/>
            <a:chOff x="0" y="0"/>
            <a:chExt cx="2880" cy="2553"/>
          </a:xfrm>
        </p:grpSpPr>
        <p:pic>
          <p:nvPicPr>
            <p:cNvPr id="16390" name="Picture 6" descr="xxsx1bpage56"/>
            <p:cNvPicPr preferRelativeResize="0"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700" cy="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160" y="624"/>
              <a:ext cx="720" cy="3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DBD78504-416F-49C4-B4D9-F96B0CF139A2}" type="slidenum">
              <a:rPr lang="zh-CN" altLang="en-US"/>
              <a:t>14</a:t>
            </a:fld>
            <a:endParaRPr lang="en-US" altLang="zh-CN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11238" y="2319338"/>
            <a:ext cx="708183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zh-CN" sz="3000" b="0" dirty="0">
                <a:ea typeface="黑体" panose="02010609060101010101" pitchFamily="49" charset="-122"/>
              </a:rPr>
              <a:t>A wise head makes a close mouth.</a:t>
            </a:r>
          </a:p>
          <a:p>
            <a:pPr algn="ctr">
              <a:lnSpc>
                <a:spcPct val="140000"/>
              </a:lnSpc>
            </a:pP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真人不露相，露相非真人</a:t>
            </a:r>
            <a:r>
              <a:rPr lang="zh-CN" altLang="en-US" sz="30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sz="3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733C99E-3F86-4E4C-BC58-C11589665FB2}" type="slidenum">
              <a:rPr lang="zh-CN" altLang="en-US"/>
              <a:t>2</a:t>
            </a:fld>
            <a:endParaRPr lang="en-US" altLang="zh-CN"/>
          </a:p>
        </p:txBody>
      </p: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76962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9600" y="20193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Do you know what broadcasting station is?</a:t>
            </a:r>
          </a:p>
        </p:txBody>
      </p:sp>
      <p:pic>
        <p:nvPicPr>
          <p:cNvPr id="5124" name="Picture 4" descr="北京电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4575" y="2706688"/>
            <a:ext cx="200501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013000002586781232375434698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33475" y="2738438"/>
            <a:ext cx="1781175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451350" y="5408613"/>
            <a:ext cx="292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Radio Beijing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" y="529272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China National Radio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0E9997B-07D5-4215-B113-23A78B861AE6}" type="slidenum">
              <a:rPr lang="zh-CN" altLang="en-US"/>
              <a:t>3</a:t>
            </a:fld>
            <a:endParaRPr lang="en-US" altLang="zh-CN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0600" y="730250"/>
            <a:ext cx="69135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solidFill>
                  <a:srgbClr val="CC00FF"/>
                </a:solidFill>
              </a:rPr>
              <a:t>Do you listen to the radio?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solidFill>
                  <a:srgbClr val="CC00FF"/>
                </a:solidFill>
              </a:rPr>
              <a:t>What can you hear from the radio?</a:t>
            </a:r>
          </a:p>
        </p:txBody>
      </p:sp>
      <p:pic>
        <p:nvPicPr>
          <p:cNvPr id="6147" name="Picture 3" descr="天气预报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140200"/>
            <a:ext cx="206057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新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85420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娱乐新闻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05400" y="1854200"/>
            <a:ext cx="23622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47800" y="3530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news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00600" y="3759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entertainment news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00400" y="4902200"/>
            <a:ext cx="1600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weather report</a:t>
            </a:r>
          </a:p>
        </p:txBody>
      </p:sp>
      <p:pic>
        <p:nvPicPr>
          <p:cNvPr id="6153" name="Picture 9" descr="体育新闻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368800"/>
            <a:ext cx="20256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162800" y="4902200"/>
            <a:ext cx="15240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sports news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1" grpId="0" autoUpdateAnimBg="0"/>
      <p:bldP spid="6152" grpId="0" autoUpdateAnimBg="0"/>
      <p:bldP spid="61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015045A0-9783-459B-95C7-966D7D3565DA}" type="slidenum">
              <a:rPr lang="zh-CN" altLang="en-US"/>
              <a:t>4</a:t>
            </a:fld>
            <a:endParaRPr lang="en-US" altLang="zh-CN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44488" y="1476375"/>
            <a:ext cx="35052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导演；主管；经理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（广播或电视）播出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避免；防止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背景情况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国家的；国内的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国际的；世界的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主持人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采访；访谈；访问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418013" y="1436688"/>
            <a:ext cx="3690937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director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on air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avoid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national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i</a:t>
            </a:r>
            <a:r>
              <a:rPr lang="en-US" altLang="zh-CN" dirty="0" err="1">
                <a:solidFill>
                  <a:srgbClr val="FF0000"/>
                </a:solidFill>
              </a:rPr>
              <a:t>nternational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presenter</a:t>
            </a:r>
          </a:p>
          <a:p>
            <a:pPr>
              <a:lnSpc>
                <a:spcPct val="17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interview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2819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dirty="0">
                <a:solidFill>
                  <a:srgbClr val="CC00FF"/>
                </a:solidFill>
              </a:rPr>
              <a:t>Presentation </a:t>
            </a:r>
          </a:p>
        </p:txBody>
      </p:sp>
      <p:pic>
        <p:nvPicPr>
          <p:cNvPr id="7173" name="Picture 2" descr="6_110558405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4513" y="1852613"/>
            <a:ext cx="979487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BBEA1D7A-2C54-411E-9261-4F8BF8666E52}" type="slidenum">
              <a:rPr lang="zh-CN" altLang="en-US"/>
              <a:t>5</a:t>
            </a:fld>
            <a:endParaRPr lang="en-US" altLang="zh-CN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69888" y="1285875"/>
            <a:ext cx="556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Listen and complete the notes.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050" y="1800225"/>
            <a:ext cx="8859838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3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7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4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320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9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64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36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When the red light is on, it means _______________.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We collect ___________________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 and write reports in the newsroom.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You should ______________________ if you want to be a presenter.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This is where we ________________ with big stars of sports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41925" y="1911350"/>
            <a:ext cx="206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we</a:t>
            </a:r>
            <a:r>
              <a:rPr lang="en-US" altLang="zh-CN">
                <a:solidFill>
                  <a:srgbClr val="FF0000"/>
                </a:solidFill>
              </a:rPr>
              <a:t>’re on air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05050" y="2435225"/>
            <a:ext cx="665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the latest national and international news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09800" y="3498850"/>
            <a:ext cx="403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speak English really well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17850" y="4652963"/>
            <a:ext cx="316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do interviews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utoUpdateAnimBg="0"/>
      <p:bldP spid="8198" grpId="0" bldLvl="0" autoUpdateAnimBg="0"/>
      <p:bldP spid="8199" grpId="0" bldLvl="0" autoUpdateAnimBg="0"/>
      <p:bldP spid="8200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28DE9723-F597-4A4C-956C-EC5D90E8482E}" type="slidenum">
              <a:rPr lang="zh-CN" altLang="en-US"/>
              <a:t>6</a:t>
            </a:fld>
            <a:endParaRPr lang="en-US" altLang="zh-CN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5113" y="1103313"/>
            <a:ext cx="8823325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/>
              <a:t>1. And we should </a:t>
            </a:r>
            <a:r>
              <a:rPr lang="zh-CN" altLang="en-US" dirty="0">
                <a:solidFill>
                  <a:srgbClr val="FF0000"/>
                </a:solidFill>
              </a:rPr>
              <a:t>avoid</a:t>
            </a:r>
            <a:r>
              <a:rPr lang="zh-CN" altLang="en-US" dirty="0"/>
              <a:t> making any noise in the background.</a:t>
            </a:r>
            <a:br>
              <a:rPr lang="zh-CN" altLang="en-US" dirty="0"/>
            </a:br>
            <a:r>
              <a:rPr lang="zh-CN" altLang="en-US" dirty="0"/>
              <a:t>    我们应该避免在后台制造噪音。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 avoid</a:t>
            </a:r>
            <a:r>
              <a:rPr lang="zh-CN" altLang="en-US" dirty="0"/>
              <a:t>意为“避免；防止”，后面接名词或代词作宾语，也可接动名词作宾语。例如：</a:t>
            </a:r>
          </a:p>
          <a:p>
            <a:pPr>
              <a:lnSpc>
                <a:spcPct val="130000"/>
              </a:lnSpc>
            </a:pPr>
            <a:r>
              <a:rPr lang="zh-CN" altLang="en-US" dirty="0"/>
              <a:t>They all </a:t>
            </a:r>
            <a:r>
              <a:rPr lang="zh-CN" altLang="en-US" dirty="0">
                <a:solidFill>
                  <a:srgbClr val="FF0000"/>
                </a:solidFill>
              </a:rPr>
              <a:t>avoided mentioning</a:t>
            </a:r>
            <a:r>
              <a:rPr lang="zh-CN" altLang="en-US" dirty="0"/>
              <a:t> that name. 他们都避免提及那个名字。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62213" y="5207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600" dirty="0">
                <a:solidFill>
                  <a:srgbClr val="CC00FF"/>
                </a:solidFill>
              </a:rPr>
              <a:t>Language points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9563" y="4051300"/>
            <a:ext cx="8321675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/>
              <a:t>2. And it is where we do interviews with big stars of sports.</a:t>
            </a:r>
            <a:br>
              <a:rPr lang="zh-CN" altLang="en-US" dirty="0"/>
            </a:br>
            <a:r>
              <a:rPr lang="zh-CN" altLang="en-US" dirty="0"/>
              <a:t>这就是我们采访体育明星的地方。</a:t>
            </a:r>
          </a:p>
          <a:p>
            <a:pPr>
              <a:lnSpc>
                <a:spcPct val="125000"/>
              </a:lnSpc>
            </a:pPr>
            <a:r>
              <a:rPr lang="en-US" dirty="0">
                <a:solidFill>
                  <a:srgbClr val="FF0000"/>
                </a:solidFill>
              </a:rPr>
              <a:t>①</a:t>
            </a:r>
            <a:r>
              <a:rPr lang="zh-CN" altLang="en-US" dirty="0">
                <a:solidFill>
                  <a:srgbClr val="FF0000"/>
                </a:solidFill>
              </a:rPr>
              <a:t>where we </a:t>
            </a:r>
            <a:r>
              <a:rPr lang="en-US" altLang="zh-CN" dirty="0">
                <a:solidFill>
                  <a:srgbClr val="FF0000"/>
                </a:solidFill>
              </a:rPr>
              <a:t>do interviews with big stars of sports</a:t>
            </a:r>
            <a:r>
              <a:rPr lang="zh-CN" altLang="en-US" dirty="0">
                <a:solidFill>
                  <a:srgbClr val="FF0000"/>
                </a:solidFill>
              </a:rPr>
              <a:t> 在这个句子中 作表语，是由where引导的表语从句。</a:t>
            </a:r>
          </a:p>
          <a:p>
            <a:pPr>
              <a:lnSpc>
                <a:spcPct val="125000"/>
              </a:lnSpc>
            </a:pPr>
            <a:r>
              <a:rPr lang="zh-CN" altLang="en-US" dirty="0">
                <a:solidFill>
                  <a:srgbClr val="FF0000"/>
                </a:solidFill>
              </a:rPr>
              <a:t>② do interviews with  采访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DB5A2322-1F9D-4C59-BFA3-888BFB586F8B}" type="slidenum">
              <a:rPr lang="zh-CN" altLang="en-US"/>
              <a:t>7</a:t>
            </a:fld>
            <a:endParaRPr lang="en-US" altLang="zh-CN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9875" y="871538"/>
            <a:ext cx="8726488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95275" indent="-295275">
              <a:lnSpc>
                <a:spcPct val="150000"/>
              </a:lnSpc>
            </a:pPr>
            <a:r>
              <a:rPr lang="zh-CN" altLang="en-US" dirty="0"/>
              <a:t>3. Finally, we've just heard that Germany has </a:t>
            </a:r>
            <a:r>
              <a:rPr lang="zh-CN" altLang="en-US" dirty="0">
                <a:solidFill>
                  <a:srgbClr val="FF0000"/>
                </a:solidFill>
              </a:rPr>
              <a:t>won</a:t>
            </a:r>
            <a:r>
              <a:rPr lang="zh-CN" altLang="en-US" dirty="0"/>
              <a:t> the football match, 2</a:t>
            </a:r>
            <a:r>
              <a:rPr lang="en-US" altLang="zh-CN" dirty="0"/>
              <a:t>—1 against England.</a:t>
            </a:r>
          </a:p>
          <a:p>
            <a:pPr marL="295275" indent="-295275">
              <a:lnSpc>
                <a:spcPct val="150000"/>
              </a:lnSpc>
            </a:pPr>
            <a:r>
              <a:rPr lang="zh-CN" altLang="en-US" dirty="0"/>
              <a:t>   最后，我们刚刚听到德国队2比1战胜英国队。</a:t>
            </a:r>
          </a:p>
          <a:p>
            <a:pPr marL="295275" indent="-295275"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 </a:t>
            </a:r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zh-CN" altLang="en-US" dirty="0">
                <a:solidFill>
                  <a:srgbClr val="FF0000"/>
                </a:solidFill>
              </a:rPr>
              <a:t>win和beat的用法比较</a:t>
            </a:r>
            <a:br>
              <a:rPr lang="zh-CN" altLang="en-US" dirty="0">
                <a:solidFill>
                  <a:srgbClr val="FF0000"/>
                </a:solidFill>
              </a:rPr>
            </a:br>
            <a:r>
              <a:rPr lang="zh-CN" altLang="en-US" dirty="0">
                <a:solidFill>
                  <a:srgbClr val="FF0000"/>
                </a:solidFill>
              </a:rPr>
              <a:t>win的宾语一般是表示比赛、竞赛、战争等的名词，beat的宾语一般是表示人的名词。</a:t>
            </a:r>
          </a:p>
          <a:p>
            <a:pPr marL="295275" indent="-295275">
              <a:lnSpc>
                <a:spcPct val="130000"/>
              </a:lnSpc>
            </a:pPr>
            <a:r>
              <a:rPr lang="zh-CN" altLang="en-US" dirty="0"/>
              <a:t>    In the end we won the match (game).</a:t>
            </a:r>
            <a:br>
              <a:rPr lang="zh-CN" altLang="en-US" dirty="0"/>
            </a:br>
            <a:r>
              <a:rPr lang="zh-CN" altLang="en-US" dirty="0"/>
              <a:t> 最后我们赢得了这场比赛。</a:t>
            </a:r>
            <a:r>
              <a:rPr lang="zh-CN" altLang="en-US" dirty="0">
                <a:solidFill>
                  <a:srgbClr val="FF0000"/>
                </a:solidFill>
              </a:rPr>
              <a:t>(不说…beat the match)</a:t>
            </a:r>
            <a:r>
              <a:rPr lang="zh-CN" altLang="en-US" dirty="0">
                <a:solidFill>
                  <a:srgbClr val="FF3300"/>
                </a:solidFill>
              </a:rPr>
              <a:t/>
            </a:r>
            <a:br>
              <a:rPr lang="zh-CN" altLang="en-US" dirty="0">
                <a:solidFill>
                  <a:srgbClr val="FF3300"/>
                </a:solidFill>
              </a:rPr>
            </a:br>
            <a:r>
              <a:rPr lang="zh-CN" altLang="en-US" dirty="0"/>
              <a:t>We know it will be difficult for us to beat them.</a:t>
            </a:r>
            <a:br>
              <a:rPr lang="zh-CN" altLang="en-US" dirty="0"/>
            </a:br>
            <a:r>
              <a:rPr lang="zh-CN" altLang="en-US" dirty="0"/>
              <a:t>我们知道我们将很难打败他们。</a:t>
            </a:r>
            <a:r>
              <a:rPr lang="zh-CN" altLang="en-US" dirty="0">
                <a:solidFill>
                  <a:srgbClr val="FF0000"/>
                </a:solidFill>
              </a:rPr>
              <a:t>（不说… win them）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DEC3AA7-5A72-468A-AAEF-CC67E8D044EA}" type="slidenum">
              <a:rPr lang="zh-CN" altLang="en-US"/>
              <a:t>8</a:t>
            </a:fld>
            <a:endParaRPr lang="en-US" altLang="zh-CN"/>
          </a:p>
        </p:txBody>
      </p:sp>
      <p:pic>
        <p:nvPicPr>
          <p:cNvPr id="11266" name="Picture 2" descr="bv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93738"/>
            <a:ext cx="7799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84300" y="1679575"/>
            <a:ext cx="72390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i="1" u="sng" dirty="0"/>
              <a:t>Everyday English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Come this way.   </a:t>
            </a:r>
            <a:r>
              <a:rPr lang="zh-CN" altLang="en-US" dirty="0"/>
              <a:t>          </a:t>
            </a:r>
            <a:r>
              <a:rPr lang="zh-CN" altLang="en-US" dirty="0">
                <a:solidFill>
                  <a:srgbClr val="CC00FF"/>
                </a:solidFill>
              </a:rPr>
              <a:t>请这边走。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It gets crazy in here.</a:t>
            </a:r>
            <a:r>
              <a:rPr lang="zh-CN" altLang="en-US" dirty="0"/>
              <a:t>     </a:t>
            </a:r>
            <a:r>
              <a:rPr lang="zh-CN" altLang="en-US" dirty="0">
                <a:solidFill>
                  <a:srgbClr val="CC00FF"/>
                </a:solidFill>
              </a:rPr>
              <a:t>在这儿会变得疯狂。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Keep studying.</a:t>
            </a:r>
            <a:r>
              <a:rPr lang="zh-CN" altLang="en-US" dirty="0"/>
              <a:t>               </a:t>
            </a:r>
            <a:r>
              <a:rPr lang="zh-CN" altLang="en-US" dirty="0">
                <a:solidFill>
                  <a:srgbClr val="CC00FF"/>
                </a:solidFill>
              </a:rPr>
              <a:t>坚持学习。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That's great news.  </a:t>
            </a:r>
            <a:r>
              <a:rPr lang="zh-CN" altLang="en-US" dirty="0"/>
              <a:t>       </a:t>
            </a:r>
            <a:r>
              <a:rPr lang="zh-CN" altLang="en-US" dirty="0">
                <a:solidFill>
                  <a:srgbClr val="CC00FF"/>
                </a:solidFill>
              </a:rPr>
              <a:t>那是好消息。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52525" y="5465763"/>
            <a:ext cx="2470150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00650" y="5446713"/>
            <a:ext cx="2509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CAD2C5C-9182-462E-BE48-999D81D963A1}" type="slidenum">
              <a:rPr lang="zh-CN" altLang="en-US"/>
              <a:t>9</a:t>
            </a:fld>
            <a:endParaRPr lang="en-US" altLang="zh-CN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0525" y="774700"/>
            <a:ext cx="846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4  Complete the sentences with the words in the box.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15950" y="1301750"/>
            <a:ext cx="7813675" cy="536575"/>
          </a:xfrm>
          <a:prstGeom prst="flowChartAlternateProcess">
            <a:avLst/>
          </a:prstGeom>
          <a:solidFill>
            <a:srgbClr val="CCFFFF"/>
          </a:solidFill>
          <a:ln w="1905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3250" y="1322388"/>
            <a:ext cx="97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avoid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16075" y="1325563"/>
            <a:ext cx="185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background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65513" y="1314450"/>
            <a:ext cx="2459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international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27675" y="1303338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interviews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035800" y="1325563"/>
            <a:ext cx="136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national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5425" y="1908175"/>
            <a:ext cx="87185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75" indent="-323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905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77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049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621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193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765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337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909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Newspapers and television programmes often have _________ with famous people.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More and more ____________ students are coming to China to learn Chinese.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Every country has its own __________ hero — a person who did something very important for the country and its people.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Try to ________ drinking too much tea or coffee, or you will not be able to sleep well.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Could you speak a little bit louder, please? It is very noisy in the 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19757 0.09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02 0.03472 L -0.07986 0.211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31198 0.339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11996 0.469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2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0.05607 0.658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3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utoUpdateAnimBg="0"/>
      <p:bldP spid="12293" grpId="0" bldLvl="0" autoUpdateAnimBg="0"/>
      <p:bldP spid="12294" grpId="0" bldLvl="0" autoUpdateAnimBg="0"/>
      <p:bldP spid="12295" grpId="0" bldLvl="0" autoUpdateAnimBg="0"/>
      <p:bldP spid="12296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4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4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全屏显示(4:3)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2022-01-19T01:04:50Z</dcterms:created>
  <dcterms:modified xsi:type="dcterms:W3CDTF">2023-01-16T17:20:23Z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5CC832050EF2464BB1E7996A07B256F3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