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9" r:id="rId3"/>
    <p:sldId id="261" r:id="rId4"/>
    <p:sldId id="294" r:id="rId5"/>
    <p:sldId id="29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274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287" r:id="rId28"/>
    <p:sldId id="258" r:id="rId29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A61C-6C9E-4571-98AB-DCE859B0FB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E652-97E8-4E43-81D4-B2F97C751B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3CFE-E85A-4CB1-B388-FD452395EFF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E388-8A17-44FA-AE8B-AAB64D7735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5486400" cy="980456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5486400" cy="569738"/>
          </a:xfrm>
        </p:spPr>
        <p:txBody>
          <a:bodyPr/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610362"/>
          </a:xfrm>
        </p:spPr>
        <p:txBody>
          <a:bodyPr anchor="ctr" anchorCtr="0">
            <a:normAutofit/>
          </a:bodyPr>
          <a:lstStyle>
            <a:lvl1pPr algn="ctr"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377547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659636"/>
            <a:ext cx="5104638" cy="972836"/>
          </a:xfrm>
        </p:spPr>
        <p:txBody>
          <a:bodyPr anchor="ctr" anchorCtr="0"/>
          <a:lstStyle>
            <a:lvl1pPr algn="ctr">
              <a:defRPr sz="4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再 见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7886700" cy="9804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092958"/>
            <a:ext cx="7886700" cy="11452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17"/>
          <p:cNvSpPr txBox="1"/>
          <p:nvPr/>
        </p:nvSpPr>
        <p:spPr>
          <a:xfrm>
            <a:off x="0" y="936069"/>
            <a:ext cx="9144000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defTabSz="3429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Module 5  Look after yourself</a:t>
            </a:r>
            <a:endParaRPr lang="en-US" sz="3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  <a:cs typeface="+mj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912033"/>
            <a:ext cx="9144000" cy="90024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j-lt"/>
              </a:rPr>
              <a:t> 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  <a:sym typeface="+mn-ea"/>
              </a:rPr>
              <a:t>Unit 1  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sym typeface="+mn-ea"/>
              </a:rPr>
              <a:t>We’d better get you to hospital. 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  <a:cs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258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矩形 2"/>
          <p:cNvSpPr/>
          <p:nvPr/>
        </p:nvSpPr>
        <p:spPr>
          <a:xfrm>
            <a:off x="1794272" y="1640681"/>
            <a:ext cx="5614988" cy="2145983"/>
          </a:xfrm>
          <a:prstGeom prst="rect">
            <a:avLst/>
          </a:prstGeom>
          <a:noFill/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>
            <a:spAutoFit/>
          </a:bodyPr>
          <a:lstStyle/>
          <a:p>
            <a:pPr marL="1013460" indent="-1013460" defTabSz="0">
              <a:lnSpc>
                <a:spcPct val="150000"/>
              </a:lnSpc>
              <a:tabLst>
                <a:tab pos="1013460" algn="l"/>
              </a:tabLst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Learning to learn</a:t>
            </a:r>
          </a:p>
          <a:p>
            <a:pPr marL="1013460" indent="-1013460" defTabSz="0">
              <a:lnSpc>
                <a:spcPct val="150000"/>
              </a:lnSpc>
              <a:tabLst>
                <a:tab pos="1013460" algn="l"/>
              </a:tabLst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Timely revision is important in learning. When you review</a:t>
            </a:r>
          </a:p>
          <a:p>
            <a:pPr marL="1013460" indent="-1013460" defTabSz="0">
              <a:lnSpc>
                <a:spcPct val="150000"/>
              </a:lnSpc>
              <a:tabLst>
                <a:tab pos="1013460" algn="l"/>
              </a:tabLst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your lessons, try to list the key structures and expressions </a:t>
            </a:r>
          </a:p>
          <a:p>
            <a:pPr marL="1013460" indent="-1013460" defTabSz="0">
              <a:lnSpc>
                <a:spcPct val="150000"/>
              </a:lnSpc>
              <a:tabLst>
                <a:tab pos="1013460" algn="l"/>
              </a:tabLst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and more importantly, note any occasions where you had</a:t>
            </a:r>
          </a:p>
          <a:p>
            <a:pPr marL="1013460" indent="-1013460" defTabSz="0">
              <a:lnSpc>
                <a:spcPct val="150000"/>
              </a:lnSpc>
              <a:tabLst>
                <a:tab pos="1013460" algn="l"/>
              </a:tabLst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difficulty in learning.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5"/>
          <p:cNvSpPr txBox="1"/>
          <p:nvPr/>
        </p:nvSpPr>
        <p:spPr>
          <a:xfrm>
            <a:off x="1705451" y="1121569"/>
            <a:ext cx="3287316" cy="3739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Answer the questions. </a:t>
            </a:r>
          </a:p>
        </p:txBody>
      </p:sp>
      <p:sp>
        <p:nvSpPr>
          <p:cNvPr id="35851" name="TextBox 14"/>
          <p:cNvSpPr txBox="1">
            <a:spLocks noChangeArrowheads="1"/>
          </p:cNvSpPr>
          <p:nvPr/>
        </p:nvSpPr>
        <p:spPr bwMode="auto">
          <a:xfrm>
            <a:off x="1726883" y="1596629"/>
            <a:ext cx="5912644" cy="228457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Why did Mr Jackson decide to go and look for Tony </a:t>
            </a: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and  Daming?</a:t>
            </a: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What happened to  Daming?</a:t>
            </a: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When did the accident happen?</a:t>
            </a:r>
          </a:p>
        </p:txBody>
      </p:sp>
      <p:sp>
        <p:nvSpPr>
          <p:cNvPr id="13" name="矩形 12"/>
          <p:cNvSpPr/>
          <p:nvPr/>
        </p:nvSpPr>
        <p:spPr>
          <a:xfrm>
            <a:off x="2059067" y="2239566"/>
            <a:ext cx="2991444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Because it was going to rain. </a:t>
            </a:r>
          </a:p>
        </p:txBody>
      </p:sp>
      <p:sp>
        <p:nvSpPr>
          <p:cNvPr id="14" name="矩形 13"/>
          <p:cNvSpPr/>
          <p:nvPr/>
        </p:nvSpPr>
        <p:spPr>
          <a:xfrm>
            <a:off x="2041208" y="3890963"/>
            <a:ext cx="2480487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About ten minutes ago. </a:t>
            </a:r>
          </a:p>
        </p:txBody>
      </p:sp>
      <p:sp>
        <p:nvSpPr>
          <p:cNvPr id="15" name="矩形 14"/>
          <p:cNvSpPr/>
          <p:nvPr/>
        </p:nvSpPr>
        <p:spPr>
          <a:xfrm>
            <a:off x="2055495" y="3096816"/>
            <a:ext cx="5053932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fell over when he was running down the steps.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Text Box 5"/>
          <p:cNvSpPr txBox="1"/>
          <p:nvPr/>
        </p:nvSpPr>
        <p:spPr>
          <a:xfrm>
            <a:off x="1750219" y="945356"/>
            <a:ext cx="5292329" cy="67722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Complete the passage with the words and expression in the box. 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2306241" y="1633538"/>
          <a:ext cx="4786313" cy="411956"/>
        </p:xfrm>
        <a:graphic>
          <a:graphicData uri="http://schemas.openxmlformats.org/drawingml/2006/table">
            <a:tbl>
              <a:tblPr/>
              <a:tblGrid>
                <a:gridCol w="478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956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accident</a:t>
                      </a:r>
                      <a:r>
                        <a:rPr lang="en-US" altLang="zh-CN" sz="1800" kern="1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agreement    blind    catch up    hurt</a:t>
                      </a:r>
                      <a:endParaRPr lang="zh-CN" sz="18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32" marR="51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074" name="TextBox 21"/>
          <p:cNvSpPr txBox="1"/>
          <p:nvPr/>
        </p:nvSpPr>
        <p:spPr>
          <a:xfrm>
            <a:off x="1968104" y="2446735"/>
            <a:ext cx="5351859" cy="219932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We had a(n) (1) __________ to stay together, but Tony and Daming  were too slow. We stopped to wait </a:t>
            </a:r>
          </a:p>
          <a:p>
            <a:pPr>
              <a:lnSpc>
                <a:spcPct val="11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 them to (2) __________. But Daming had a(n) (3) __________ and (4) __________ himself.  He was afraid of going (5) ________ because he could not see very well. It was nothing serious, though. However, we had to call off the walk and go home. </a:t>
            </a:r>
          </a:p>
        </p:txBody>
      </p:sp>
      <p:sp>
        <p:nvSpPr>
          <p:cNvPr id="23" name="矩形 22"/>
          <p:cNvSpPr/>
          <p:nvPr/>
        </p:nvSpPr>
        <p:spPr>
          <a:xfrm>
            <a:off x="3894535" y="2425346"/>
            <a:ext cx="1354931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agreement</a:t>
            </a:r>
            <a:r>
              <a:rPr lang="zh-CN" altLang="en-US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endParaRPr lang="en-US" altLang="zh-CN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06391" y="3040857"/>
            <a:ext cx="96916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catch up</a:t>
            </a:r>
          </a:p>
        </p:txBody>
      </p:sp>
      <p:sp>
        <p:nvSpPr>
          <p:cNvPr id="25" name="矩形 24"/>
          <p:cNvSpPr/>
          <p:nvPr/>
        </p:nvSpPr>
        <p:spPr>
          <a:xfrm>
            <a:off x="2157651" y="3365564"/>
            <a:ext cx="1016945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accident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396979" y="3358754"/>
            <a:ext cx="56911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hurt</a:t>
            </a:r>
            <a:endParaRPr lang="zh-CN" altLang="en-US" sz="1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875485" y="3657601"/>
            <a:ext cx="64531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blind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TextBox 14"/>
          <p:cNvSpPr txBox="1"/>
          <p:nvPr/>
        </p:nvSpPr>
        <p:spPr>
          <a:xfrm>
            <a:off x="1833049" y="1507254"/>
            <a:ext cx="5718572" cy="214674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rgbClr val="CC2F74"/>
                </a:solidFill>
                <a:latin typeface="+mj-lt"/>
                <a:ea typeface="黑体" panose="02010609060101010101" pitchFamily="49" charset="-122"/>
                <a:cs typeface="+mj-lt"/>
              </a:rPr>
              <a:t>Pronunciation and speaking</a:t>
            </a:r>
          </a:p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Read and mark the pauses. </a:t>
            </a:r>
          </a:p>
          <a:p>
            <a:pPr indent="342900" algn="just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It’s 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Daming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. He’s had an accident. He fell over when he was running down the steps. He’s hit his head and his leg hurts. I think he’s broken his leg.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TextBox 14"/>
          <p:cNvSpPr txBox="1"/>
          <p:nvPr/>
        </p:nvSpPr>
        <p:spPr>
          <a:xfrm>
            <a:off x="1712596" y="1592580"/>
            <a:ext cx="5368868" cy="13157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Read aloud. Make sure you pause in the right places. </a:t>
            </a:r>
          </a:p>
          <a:p>
            <a:pPr algn="just">
              <a:lnSpc>
                <a:spcPct val="15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Of course you will! It’s nothing serious. Tony, tell everyone we have to call off the walk and go back home.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TextBox 14"/>
          <p:cNvSpPr txBox="1"/>
          <p:nvPr/>
        </p:nvSpPr>
        <p:spPr>
          <a:xfrm>
            <a:off x="1812608" y="1048941"/>
            <a:ext cx="5531644" cy="355806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Work in groups. Talk about an accident you have had. Say: 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• where it happened    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It happened on my way to school. 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• what happened 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A car stopped in front of me. I fell off  my bike. 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• how you were hurt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I cut my face, and hurt my arms and knees. 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• how long it took to get better</a:t>
            </a:r>
          </a:p>
          <a:p>
            <a:pPr>
              <a:lnSpc>
                <a:spcPct val="12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</a:t>
            </a:r>
            <a:r>
              <a:rPr lang="en-US" altLang="zh-CN" sz="1800" i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It was three weeks before I could ride my bike  again.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TextBox 19"/>
          <p:cNvSpPr txBox="1"/>
          <p:nvPr/>
        </p:nvSpPr>
        <p:spPr>
          <a:xfrm>
            <a:off x="2443878" y="1478757"/>
            <a:ext cx="387429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catch up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赶上；追上</a:t>
            </a:r>
          </a:p>
        </p:txBody>
      </p:sp>
      <p:sp>
        <p:nvSpPr>
          <p:cNvPr id="8209" name="矩形 20"/>
          <p:cNvSpPr>
            <a:spLocks noChangeArrowheads="1"/>
          </p:cNvSpPr>
          <p:nvPr/>
        </p:nvSpPr>
        <p:spPr bwMode="auto">
          <a:xfrm>
            <a:off x="2366487" y="2071687"/>
            <a:ext cx="5050631" cy="84484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en-US" altLang="zh-CN" sz="1800" kern="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You’re walking so fast that I can’t catch up. </a:t>
            </a: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en-US" altLang="zh-CN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zh-CN" altLang="en-US" sz="1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你走得太快了，我跟不上。</a:t>
            </a:r>
          </a:p>
        </p:txBody>
      </p:sp>
      <p:sp>
        <p:nvSpPr>
          <p:cNvPr id="20" name="矩形 20"/>
          <p:cNvSpPr>
            <a:spLocks noChangeArrowheads="1"/>
          </p:cNvSpPr>
          <p:nvPr/>
        </p:nvSpPr>
        <p:spPr bwMode="auto">
          <a:xfrm>
            <a:off x="2515077" y="2914651"/>
            <a:ext cx="4850606" cy="162044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en-US" altLang="zh-CN" sz="1800" b="1" kern="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catch up </a:t>
            </a:r>
            <a:r>
              <a:rPr lang="zh-CN" altLang="en-US" sz="1800" b="1" kern="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为“动词＋副词”结构，代词作宾语要放在中间。</a:t>
            </a: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en-US" altLang="zh-CN" sz="1800" kern="1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eg: Go on ahead. We’ll catch you up. </a:t>
            </a:r>
            <a:endParaRPr lang="en-US" altLang="zh-CN" sz="1800" kern="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342900" fontAlgn="base">
              <a:lnSpc>
                <a:spcPct val="130000"/>
              </a:lnSpc>
              <a:spcAft>
                <a:spcPct val="0"/>
              </a:spcAft>
              <a:buNone/>
              <a:defRPr/>
            </a:pPr>
            <a:r>
              <a:rPr lang="zh-CN" altLang="en-US" sz="1800" kern="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你先走。我们随后会赶上你。</a:t>
            </a:r>
          </a:p>
        </p:txBody>
      </p:sp>
      <p:sp>
        <p:nvSpPr>
          <p:cNvPr id="16390" name="文本框 11"/>
          <p:cNvSpPr txBox="1">
            <a:spLocks noChangeArrowheads="1"/>
          </p:cNvSpPr>
          <p:nvPr/>
        </p:nvSpPr>
        <p:spPr bwMode="auto">
          <a:xfrm>
            <a:off x="2894410" y="689134"/>
            <a:ext cx="3643313" cy="5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Language points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071450" y="1851660"/>
            <a:ext cx="5005388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catch up with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表示“赶上；达到（某水平）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Meimei is working hard to catch up with others.  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梅梅正在努力学习来赶上别人。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TextBox 16"/>
          <p:cNvSpPr txBox="1"/>
          <p:nvPr/>
        </p:nvSpPr>
        <p:spPr>
          <a:xfrm>
            <a:off x="2245995" y="1328024"/>
            <a:ext cx="4645819" cy="4293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in a few minutes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几分钟后</a:t>
            </a:r>
          </a:p>
        </p:txBody>
      </p:sp>
      <p:sp>
        <p:nvSpPr>
          <p:cNvPr id="21517" name="矩形 18"/>
          <p:cNvSpPr/>
          <p:nvPr/>
        </p:nvSpPr>
        <p:spPr>
          <a:xfrm>
            <a:off x="2307194" y="1872615"/>
            <a:ext cx="4464844" cy="9002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They will arrive in a few minutes. 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他们将在几分钟后到达。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07432" y="2819876"/>
            <a:ext cx="4523185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＋时间段”表示在一段时间之后，此结构一般用于一般将来时中。对其提问用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soon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（多久之后）。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Box 13"/>
          <p:cNvSpPr txBox="1"/>
          <p:nvPr/>
        </p:nvSpPr>
        <p:spPr>
          <a:xfrm>
            <a:off x="2171224" y="906542"/>
            <a:ext cx="3767138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after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接一段时间的区别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218611" y="1870234"/>
          <a:ext cx="5003960" cy="2852928"/>
        </p:xfrm>
        <a:graphic>
          <a:graphicData uri="http://schemas.openxmlformats.org/drawingml/2006/table">
            <a:tbl>
              <a:tblPr/>
              <a:tblGrid>
                <a:gridCol w="62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1800" b="1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1800" b="1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1800" b="1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84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1800" b="1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</a:t>
                      </a:r>
                      <a:endParaRPr lang="zh-CN" sz="1800" b="1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常表示将来一段时间之后，一般用于将来时的句子中。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 will go home in three days. 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三天后她将回家。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64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1800" b="1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after</a:t>
                      </a:r>
                      <a:endParaRPr lang="zh-CN" sz="1800" b="1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常表示过去一段时间之后，一般用于过去时的句子中。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They went home after three hours. 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18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他们三个小时之后回家了。</a:t>
                      </a:r>
                    </a:p>
                  </a:txBody>
                  <a:tcPr marL="51440" marR="51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16"/>
          <p:cNvSpPr/>
          <p:nvPr/>
        </p:nvSpPr>
        <p:spPr>
          <a:xfrm>
            <a:off x="1607407" y="1542772"/>
            <a:ext cx="5712619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Look at the picture and answer the questions. 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1. Do you think the person is seriously hurt?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2. What do you think has happened to him?</a:t>
            </a:r>
          </a:p>
        </p:txBody>
      </p:sp>
      <p:sp>
        <p:nvSpPr>
          <p:cNvPr id="6154" name="TextBox 22"/>
          <p:cNvSpPr txBox="1"/>
          <p:nvPr/>
        </p:nvSpPr>
        <p:spPr>
          <a:xfrm>
            <a:off x="1625266" y="1207068"/>
            <a:ext cx="3070392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dirty="0">
                <a:solidFill>
                  <a:srgbClr val="CC2F74"/>
                </a:solidFill>
                <a:latin typeface="+mj-lt"/>
                <a:ea typeface="黑体" panose="02010609060101010101" pitchFamily="49" charset="-122"/>
                <a:cs typeface="+mj-lt"/>
              </a:rPr>
              <a:t>Listening and vocabulary</a:t>
            </a:r>
          </a:p>
        </p:txBody>
      </p:sp>
      <p:pic>
        <p:nvPicPr>
          <p:cNvPr id="6155" name="Picture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59982" y="3040630"/>
            <a:ext cx="1895475" cy="175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 dirty="0"/>
              <a:t>新课导入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TextBox 16"/>
          <p:cNvSpPr txBox="1"/>
          <p:nvPr/>
        </p:nvSpPr>
        <p:spPr>
          <a:xfrm>
            <a:off x="2112169" y="1437799"/>
            <a:ext cx="5370671" cy="4293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agreement /</a:t>
            </a:r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ə’ɡriːmənt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n.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协议；同意；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意见一致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16" name="TextBox 22"/>
          <p:cNvSpPr txBox="1"/>
          <p:nvPr/>
        </p:nvSpPr>
        <p:spPr>
          <a:xfrm>
            <a:off x="2199085" y="2034540"/>
            <a:ext cx="3730830" cy="85408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I am in agreement with what he said. </a:t>
            </a:r>
          </a:p>
          <a:p>
            <a:pPr>
              <a:lnSpc>
                <a:spcPct val="150000"/>
              </a:lnSpc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我同意他所说的。</a:t>
            </a:r>
          </a:p>
        </p:txBody>
      </p:sp>
      <p:sp>
        <p:nvSpPr>
          <p:cNvPr id="25" name="矩形 24"/>
          <p:cNvSpPr/>
          <p:nvPr/>
        </p:nvSpPr>
        <p:spPr>
          <a:xfrm>
            <a:off x="2294096" y="2921318"/>
            <a:ext cx="5006579" cy="110299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agreement</a:t>
            </a:r>
            <a:r>
              <a:rPr lang="zh-CN" altLang="en-US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的常用短语：</a:t>
            </a:r>
          </a:p>
          <a:p>
            <a:pPr>
              <a:lnSpc>
                <a:spcPct val="130000"/>
              </a:lnSpc>
            </a:pPr>
            <a:r>
              <a:rPr lang="en-US" altLang="zh-CN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an agreement </a:t>
            </a:r>
            <a:r>
              <a:rPr lang="zh-CN" altLang="en-US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达成协议 </a:t>
            </a:r>
          </a:p>
          <a:p>
            <a:pPr>
              <a:lnSpc>
                <a:spcPct val="130000"/>
              </a:lnSpc>
            </a:pPr>
            <a:r>
              <a:rPr lang="en-US" altLang="zh-CN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in agreement on / about sth.  </a:t>
            </a:r>
            <a:r>
              <a:rPr lang="zh-CN" altLang="en-US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对某事意见一致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986916" y="728425"/>
            <a:ext cx="3526631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(2)agreement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的动词形式为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agree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6916" y="1223964"/>
            <a:ext cx="4480322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agree with, agree on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agree to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12595" y="1621971"/>
          <a:ext cx="6510473" cy="3337560"/>
        </p:xfrm>
        <a:graphic>
          <a:graphicData uri="http://schemas.openxmlformats.org/drawingml/2006/table">
            <a:tbl>
              <a:tblPr/>
              <a:tblGrid>
                <a:gridCol w="66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b="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agree  with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alt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同意某人的意见、观点或所说的话</a:t>
                      </a:r>
                      <a:r>
                        <a:rPr lang="zh-CN" alt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，后接表示人的名词或代词，也可接表示意见、看法的词等。</a:t>
                      </a: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: My parents agreed with my opinion. </a:t>
                      </a: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alt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我的父母赞同我的看法。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b="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agree  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zh-CN" alt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通过协商，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就</a:t>
                      </a:r>
                      <a:r>
                        <a:rPr 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取得一致意见</a:t>
                      </a:r>
                      <a:r>
                        <a:rPr lang="zh-CN" altLang="en-US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，宾语通常是名词。</a:t>
                      </a: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eg: We agreed on the time to have a match. </a:t>
                      </a:r>
                      <a:endParaRPr lang="zh-CN" sz="17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alt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17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我们就举办一场比赛的时间达成了一致意见。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b="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agree  to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同意或接受</a:t>
                      </a:r>
                      <a:r>
                        <a:rPr 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……”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，后面常接表示计划、建议、安排、决定等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的名词，含愿意协助工作的意思，还可以接动词原形，表示</a:t>
                      </a:r>
                      <a:r>
                        <a:rPr 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同意做某事</a:t>
                      </a:r>
                      <a:r>
                        <a:rPr 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sz="1700" kern="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: He agreed to buy a bike for his son. </a:t>
                      </a:r>
                    </a:p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en-US" alt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17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他同意给他儿子买一辆自行车。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TextBox 16"/>
          <p:cNvSpPr txBox="1"/>
          <p:nvPr/>
        </p:nvSpPr>
        <p:spPr>
          <a:xfrm>
            <a:off x="2739390" y="1238013"/>
            <a:ext cx="2924240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blind /</a:t>
            </a:r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blaɪnd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失明的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6" name="TextBox 22"/>
          <p:cNvSpPr txBox="1"/>
          <p:nvPr/>
        </p:nvSpPr>
        <p:spPr>
          <a:xfrm>
            <a:off x="2685336" y="2802494"/>
            <a:ext cx="4704159" cy="173021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表达“左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右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两只眼睛失明了”用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blind in the left eye / right eye / both eyes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The dog is blind in the right eye.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那只狗右眼失明了。</a:t>
            </a:r>
          </a:p>
        </p:txBody>
      </p:sp>
      <p:sp>
        <p:nvSpPr>
          <p:cNvPr id="31762" name="TextBox 23"/>
          <p:cNvSpPr txBox="1"/>
          <p:nvPr/>
        </p:nvSpPr>
        <p:spPr>
          <a:xfrm>
            <a:off x="2739390" y="1788557"/>
            <a:ext cx="2613536" cy="90024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He is blind in one eye. 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他一只眼睛失明了。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Box 13"/>
          <p:cNvSpPr txBox="1"/>
          <p:nvPr/>
        </p:nvSpPr>
        <p:spPr>
          <a:xfrm>
            <a:off x="2489359" y="1093232"/>
            <a:ext cx="4650581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be blind to sth.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对某事视而不见</a:t>
            </a:r>
          </a:p>
          <a:p>
            <a:pPr>
              <a:lnSpc>
                <a:spcPct val="15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I’m blind to his naughtiness.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我对他的淘气视而不见。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9121" y="2358152"/>
            <a:ext cx="4589859" cy="21459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the blind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指“盲人”，作主语时，谓语动词用复数形式。“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＋形容词”表示某一类人，如：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poor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穷人，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rich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富人等。</a:t>
            </a:r>
          </a:p>
          <a:p>
            <a:pPr>
              <a:lnSpc>
                <a:spcPct val="15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The blind usually have good hearing.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盲人通常听力好。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5" name="TextBox 16"/>
          <p:cNvSpPr txBox="1"/>
          <p:nvPr/>
        </p:nvSpPr>
        <p:spPr>
          <a:xfrm>
            <a:off x="2323148" y="1340168"/>
            <a:ext cx="2855119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call for help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呼救；求助</a:t>
            </a:r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879" name="TextBox 19"/>
          <p:cNvSpPr txBox="1"/>
          <p:nvPr/>
        </p:nvSpPr>
        <p:spPr>
          <a:xfrm>
            <a:off x="2322910" y="1842374"/>
            <a:ext cx="5042297" cy="7894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The man who fell into the river called for help 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in a loud voice.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落水男子大声呼救。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50545" y="2701052"/>
            <a:ext cx="4374274" cy="186974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call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相关的短语　 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call for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需要；要求；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call on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号召；            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call up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打电话；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call off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取消；决定终止</a:t>
            </a:r>
          </a:p>
          <a:p>
            <a:pPr>
              <a:lnSpc>
                <a:spcPct val="13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This plan calls for a lot of money.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这项计划需要很多钱。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TextBox 19"/>
          <p:cNvSpPr txBox="1"/>
          <p:nvPr/>
        </p:nvSpPr>
        <p:spPr>
          <a:xfrm>
            <a:off x="2297192" y="1288256"/>
            <a:ext cx="3768724" cy="4293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 It’s nothing serious. 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没什么大事。</a:t>
            </a:r>
          </a:p>
        </p:txBody>
      </p:sp>
      <p:sp>
        <p:nvSpPr>
          <p:cNvPr id="39952" name="TextBox 30"/>
          <p:cNvSpPr txBox="1"/>
          <p:nvPr/>
        </p:nvSpPr>
        <p:spPr>
          <a:xfrm>
            <a:off x="2297430" y="1920955"/>
            <a:ext cx="4036219" cy="9002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eg: Don’t worry! It’s nothing serious! </a:t>
            </a:r>
            <a:endParaRPr lang="en-US" altLang="zh-CN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别担心！没什么大事！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2199" y="2944416"/>
            <a:ext cx="4907434" cy="131574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something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常用于肯定句中，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anything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常用于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否定句和一般疑问句中，</a:t>
            </a:r>
            <a:r>
              <a:rPr lang="en-US" altLang="zh-CN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nothing</a:t>
            </a: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意为“没有</a:t>
            </a:r>
            <a:endParaRPr lang="en-US" altLang="zh-CN" sz="18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什么”。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183368" y="1822371"/>
            <a:ext cx="5005388" cy="167866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形容词修饰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something, anything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nothing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不定代词时，要放在不定代词后面。</a:t>
            </a:r>
          </a:p>
          <a:p>
            <a:pPr>
              <a:lnSpc>
                <a:spcPct val="150000"/>
              </a:lnSpc>
            </a:pP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There’s nothing new in today’s newspaper. 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今天的报纸上没有什么新东西。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语法要点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文本框 1"/>
          <p:cNvSpPr txBox="1"/>
          <p:nvPr/>
        </p:nvSpPr>
        <p:spPr>
          <a:xfrm>
            <a:off x="1881664" y="2064306"/>
            <a:ext cx="5622131" cy="200739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本节课主要练习了听力，学习了知识点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catch up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in a few minutes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agreement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blind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call for help</a:t>
            </a:r>
            <a:r>
              <a:rPr lang="en-US" altLang="zh-CN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nothing serious.</a:t>
            </a: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的用法，并学习了关于安全事故的文章。</a:t>
            </a:r>
          </a:p>
        </p:txBody>
      </p:sp>
      <p:sp>
        <p:nvSpPr>
          <p:cNvPr id="32771" name="文本框 11"/>
          <p:cNvSpPr txBox="1">
            <a:spLocks noChangeArrowheads="1"/>
          </p:cNvSpPr>
          <p:nvPr/>
        </p:nvSpPr>
        <p:spPr bwMode="auto">
          <a:xfrm>
            <a:off x="3571161" y="1239203"/>
            <a:ext cx="3643313" cy="5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宋体" panose="02010600030101010101" pitchFamily="2" charset="-122"/>
                <a:cs typeface="+mj-lt"/>
              </a:rPr>
              <a:t>Summary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54355" y="17145"/>
            <a:ext cx="7886700" cy="617220"/>
          </a:xfrm>
        </p:spPr>
        <p:txBody>
          <a:bodyPr/>
          <a:lstStyle/>
          <a:p>
            <a:r>
              <a:rPr lang="zh-CN" altLang="en-US"/>
              <a:t>回顾总结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0513" y="2084927"/>
            <a:ext cx="5104638" cy="972836"/>
          </a:xfrm>
        </p:spPr>
        <p:txBody>
          <a:bodyPr/>
          <a:lstStyle/>
          <a:p>
            <a:r>
              <a:rPr lang="zh-CN" altLang="en-US"/>
              <a:t>再见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086725" y="8763000"/>
            <a:ext cx="228600" cy="16192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Box 12"/>
          <p:cNvSpPr txBox="1"/>
          <p:nvPr/>
        </p:nvSpPr>
        <p:spPr>
          <a:xfrm>
            <a:off x="1914288" y="1097280"/>
            <a:ext cx="5163740" cy="256127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Listen and answer the questions. 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1. Has Tony’s dad ever had an accident?</a:t>
            </a:r>
          </a:p>
          <a:p>
            <a:pPr>
              <a:lnSpc>
                <a:spcPct val="150000"/>
              </a:lnSpc>
            </a:pP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  <a:cs typeface="+mj-lt"/>
            </a:endParaRPr>
          </a:p>
          <a:p>
            <a:pPr>
              <a:lnSpc>
                <a:spcPct val="150000"/>
              </a:lnSpc>
            </a:pP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  <a:cs typeface="+mj-lt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2. How long did it take for the wound to get better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after Tony’s dad cut his finger?</a:t>
            </a:r>
          </a:p>
        </p:txBody>
      </p:sp>
      <p:sp>
        <p:nvSpPr>
          <p:cNvPr id="14" name="矩形 13"/>
          <p:cNvSpPr/>
          <p:nvPr/>
        </p:nvSpPr>
        <p:spPr>
          <a:xfrm>
            <a:off x="2096453" y="1950079"/>
            <a:ext cx="4619625" cy="9002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Yes, he cut his finger once, and he fell off his bike. </a:t>
            </a:r>
          </a:p>
        </p:txBody>
      </p:sp>
      <p:sp>
        <p:nvSpPr>
          <p:cNvPr id="16" name="矩形 15"/>
          <p:cNvSpPr/>
          <p:nvPr/>
        </p:nvSpPr>
        <p:spPr>
          <a:xfrm>
            <a:off x="2173843" y="3653352"/>
            <a:ext cx="4464844" cy="9002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 took about a month for the wound to get better.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 dirty="0"/>
              <a:t>课堂操练</a:t>
            </a:r>
          </a:p>
        </p:txBody>
      </p:sp>
      <p:pic>
        <p:nvPicPr>
          <p:cNvPr id="2" name="40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70609" y="12188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3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Box 14"/>
          <p:cNvSpPr txBox="1"/>
          <p:nvPr/>
        </p:nvSpPr>
        <p:spPr>
          <a:xfrm>
            <a:off x="1906429" y="1342072"/>
            <a:ext cx="5856685" cy="206216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What parts of his body hurt after Tony’s dad fell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off his bike?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What is Tony reading about for his school trip?</a:t>
            </a:r>
          </a:p>
        </p:txBody>
      </p:sp>
      <p:sp>
        <p:nvSpPr>
          <p:cNvPr id="11" name="矩形 10"/>
          <p:cNvSpPr/>
          <p:nvPr/>
        </p:nvSpPr>
        <p:spPr>
          <a:xfrm>
            <a:off x="2273141" y="2049304"/>
            <a:ext cx="4619625" cy="9002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His knee and shoulder hurt after he fell off his bike. </a:t>
            </a:r>
          </a:p>
        </p:txBody>
      </p:sp>
      <p:sp>
        <p:nvSpPr>
          <p:cNvPr id="12" name="矩形 11"/>
          <p:cNvSpPr/>
          <p:nvPr/>
        </p:nvSpPr>
        <p:spPr>
          <a:xfrm>
            <a:off x="2211496" y="3463005"/>
            <a:ext cx="4235054" cy="9002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is reading about personal safety and accidents in the mountains.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Box 11"/>
          <p:cNvSpPr txBox="1"/>
          <p:nvPr/>
        </p:nvSpPr>
        <p:spPr>
          <a:xfrm>
            <a:off x="1528525" y="1171338"/>
            <a:ext cx="6367972" cy="383643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Tony: Have you ever had an accident, Dad? </a:t>
            </a: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Dad: Well, yes. I cut my finger once and it took about a month for the  </a:t>
            </a: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wound to get better. Oh, and I fell off my bike once as well.</a:t>
            </a: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I was lying on the ground for about ten minutes. My knee </a:t>
            </a: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and my shoulder hurt for a long time after that.</a:t>
            </a: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Tony: Did you have a temperature after that? </a:t>
            </a: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Dad: No, I didn’t. Why do you ask?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Tony: Oh, I’m just reading about personal safety and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accidents in the mountains for my school trip.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Dad: I should think the only thing you’ll get is stomach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ache because you eat too much.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Tony: Dad! That’s not true. </a:t>
            </a:r>
          </a:p>
        </p:txBody>
      </p:sp>
      <p:sp>
        <p:nvSpPr>
          <p:cNvPr id="7171" name="文本框 3"/>
          <p:cNvSpPr txBox="1">
            <a:spLocks noChangeArrowheads="1"/>
          </p:cNvSpPr>
          <p:nvPr/>
        </p:nvSpPr>
        <p:spPr bwMode="auto">
          <a:xfrm>
            <a:off x="1506855" y="718185"/>
            <a:ext cx="3300276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D33320"/>
                </a:solidFill>
                <a:latin typeface="+mj-lt"/>
                <a:ea typeface="宋体" panose="02010600030101010101" pitchFamily="2" charset="-122"/>
                <a:cs typeface="+mj-lt"/>
              </a:rPr>
              <a:t>Listening Material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Box 15"/>
          <p:cNvSpPr txBox="1">
            <a:spLocks noChangeArrowheads="1"/>
          </p:cNvSpPr>
          <p:nvPr/>
        </p:nvSpPr>
        <p:spPr bwMode="auto">
          <a:xfrm>
            <a:off x="1763316" y="996792"/>
            <a:ext cx="5815013" cy="377713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Listen and read. 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  <a:cs typeface="+mj-lt"/>
            </a:endParaRP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      Betty: I’m tired,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Mr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Jackson. 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Mr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Jackson: Let’s wait for the others. They’ll </a:t>
            </a:r>
            <a:r>
              <a:rPr lang="en-US" altLang="zh-CN" sz="18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+mj-lt"/>
              </a:rPr>
              <a:t>catch up ❶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                 </a:t>
            </a:r>
            <a:r>
              <a:rPr lang="en-US" altLang="zh-CN" sz="18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+mj-lt"/>
              </a:rPr>
              <a:t>in a few minutes </a:t>
            </a:r>
            <a:r>
              <a:rPr lang="en-US" altLang="zh-CN" sz="1800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+mj-lt"/>
              </a:rPr>
              <a:t>❷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. 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      Betty: Who’s missing?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Mr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Jackson: Tony and </a:t>
            </a:r>
            <a:r>
              <a:rPr lang="en-US" altLang="zh-CN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Daming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. They’re always at the 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                back of the group. I thought we had an          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                </a:t>
            </a:r>
            <a:r>
              <a:rPr lang="en-US" altLang="zh-CN" sz="18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+mj-lt"/>
              </a:rPr>
              <a:t>agreement ❸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to stay together. </a:t>
            </a:r>
          </a:p>
          <a:p>
            <a:pPr marL="942340" indent="-942340" defTabSz="34290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黑体" panose="02010609060101010101" pitchFamily="49" charset="-122"/>
                <a:cs typeface="+mj-lt"/>
              </a:rPr>
              <a:t>          Betty: They were walking more slowly than us. </a:t>
            </a:r>
          </a:p>
          <a:p>
            <a:pPr marL="942340" indent="-94234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黑体" panose="02010609060101010101" pitchFamily="49" charset="-122"/>
              <a:cs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Box 14"/>
          <p:cNvSpPr txBox="1"/>
          <p:nvPr/>
        </p:nvSpPr>
        <p:spPr>
          <a:xfrm>
            <a:off x="1785938" y="776288"/>
            <a:ext cx="5856685" cy="405622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 Jackson: I think it’s going to rain. I’ll go back and look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for them.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Tony: (Moving closer) Help! It’s Daming. He’s had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an accident. He fell over when he was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running down the steps. He’s hit his head and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his leg hurts. I think he’s broken his leg.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 Jackson: When did he fall?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Tony: About ten minutes ago.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 Jackson: OK, show me where he is… There he is! Hey,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Daming, how do you feel?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Daming: My leg hurts, and I can’t see very well. Will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I go </a:t>
            </a: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blind </a:t>
            </a:r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❹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矩形 2"/>
          <p:cNvSpPr/>
          <p:nvPr/>
        </p:nvSpPr>
        <p:spPr>
          <a:xfrm>
            <a:off x="1721167" y="995363"/>
            <a:ext cx="5873354" cy="351663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 Jackson: No, you’ve just hit your head. You’ve cut your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knee too. There’s blood on your leg. Can you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move your foot?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Daming: Yes. Ouch! But I can’t walk.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 Jackson: We’d better get you to hospital. I’ll 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call for help </a:t>
            </a:r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❺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on my mobile.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Daming: Is it serious? Will I live?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 Jackson: Of course you will! 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nothing serious. ❻                       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Tony, tell everyone we have to call off the walk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and go back home.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2908459" y="752951"/>
            <a:ext cx="3263504" cy="166116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7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Everyday English</a:t>
            </a:r>
            <a:endParaRPr lang="zh-CN" altLang="en-US" sz="1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57175" indent="-25717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Who’s missing?</a:t>
            </a:r>
          </a:p>
          <a:p>
            <a:pPr marL="257175" indent="-25717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do you feel?</a:t>
            </a:r>
          </a:p>
          <a:p>
            <a:pPr marL="257175" indent="-25717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nothing serious. </a:t>
            </a:r>
          </a:p>
        </p:txBody>
      </p:sp>
      <p:sp>
        <p:nvSpPr>
          <p:cNvPr id="14344" name="矩形 2"/>
          <p:cNvSpPr/>
          <p:nvPr/>
        </p:nvSpPr>
        <p:spPr>
          <a:xfrm>
            <a:off x="1833563" y="2396729"/>
            <a:ext cx="5732860" cy="24822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Now complete the accident report.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Accident report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Where: ____________________              Who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What happened: __________________________________ 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________________________________________________</a:t>
            </a:r>
            <a:r>
              <a:rPr lang="en-US" altLang="zh-CN" sz="1700" u="sng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                                   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the person was hurt:</a:t>
            </a:r>
            <a:r>
              <a:rPr lang="zh-CN" alt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 </a:t>
            </a:r>
          </a:p>
          <a:p>
            <a:pPr marL="1013460" indent="-1013460" defTabSz="0">
              <a:lnSpc>
                <a:spcPct val="130000"/>
              </a:lnSpc>
              <a:tabLst>
                <a:tab pos="1013460" algn="l"/>
              </a:tabLst>
            </a:pPr>
            <a:r>
              <a:rPr lang="en-US" altLang="zh-CN" sz="1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________________________________________________</a:t>
            </a:r>
          </a:p>
        </p:txBody>
      </p:sp>
      <p:sp>
        <p:nvSpPr>
          <p:cNvPr id="12" name="矩形 11"/>
          <p:cNvSpPr/>
          <p:nvPr/>
        </p:nvSpPr>
        <p:spPr>
          <a:xfrm>
            <a:off x="2767012" y="3061006"/>
            <a:ext cx="2708672" cy="4293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mountains</a:t>
            </a:r>
          </a:p>
        </p:txBody>
      </p:sp>
      <p:sp>
        <p:nvSpPr>
          <p:cNvPr id="14" name="矩形 13"/>
          <p:cNvSpPr/>
          <p:nvPr/>
        </p:nvSpPr>
        <p:spPr>
          <a:xfrm>
            <a:off x="1833562" y="4079607"/>
            <a:ext cx="5662613" cy="7894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He hit his head and his leg hurt. </a:t>
            </a:r>
          </a:p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cut his knee. </a:t>
            </a:r>
          </a:p>
        </p:txBody>
      </p:sp>
      <p:sp>
        <p:nvSpPr>
          <p:cNvPr id="15" name="矩形 14"/>
          <p:cNvSpPr/>
          <p:nvPr/>
        </p:nvSpPr>
        <p:spPr>
          <a:xfrm>
            <a:off x="1763316" y="3390257"/>
            <a:ext cx="5012531" cy="7894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He fell over when he was running </a:t>
            </a:r>
          </a:p>
          <a:p>
            <a:pPr>
              <a:lnSpc>
                <a:spcPct val="130000"/>
              </a:lnSpc>
            </a:pPr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down the steps. </a:t>
            </a:r>
          </a:p>
        </p:txBody>
      </p:sp>
      <p:sp>
        <p:nvSpPr>
          <p:cNvPr id="16" name="矩形 15"/>
          <p:cNvSpPr/>
          <p:nvPr/>
        </p:nvSpPr>
        <p:spPr>
          <a:xfrm>
            <a:off x="6065044" y="3096688"/>
            <a:ext cx="91201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Daming</a:t>
            </a:r>
            <a:endParaRPr lang="zh-CN" altLang="en-US" sz="18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6263" y="17145"/>
            <a:ext cx="7886700" cy="617220"/>
          </a:xfrm>
        </p:spPr>
        <p:txBody>
          <a:bodyPr/>
          <a:lstStyle/>
          <a:p>
            <a:r>
              <a:rPr lang="zh-CN" altLang="en-US"/>
              <a:t>课堂操练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WM_DOC_GUID" val="{3e356c23-1c0b-4733-ac25-7f4e2b489ea0}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1947</Words>
  <Application>Microsoft Office PowerPoint</Application>
  <PresentationFormat>全屏显示(16:9)</PresentationFormat>
  <Paragraphs>230</Paragraphs>
  <Slides>28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新课导入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课堂操练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语法要点</vt:lpstr>
      <vt:lpstr>回顾总结</vt:lpstr>
      <vt:lpstr>再见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2021-02-14T13:08:00Z</cp:lastPrinted>
  <dcterms:created xsi:type="dcterms:W3CDTF">2021-02-14T13:08:00Z</dcterms:created>
  <dcterms:modified xsi:type="dcterms:W3CDTF">2023-01-16T17:20:35Z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4A3E7BF705E74977A6D93188666ECD69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