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57" r:id="rId2"/>
    <p:sldId id="450" r:id="rId3"/>
    <p:sldId id="451" r:id="rId4"/>
    <p:sldId id="452" r:id="rId5"/>
    <p:sldId id="453" r:id="rId6"/>
    <p:sldId id="454" r:id="rId7"/>
    <p:sldId id="446" r:id="rId8"/>
    <p:sldId id="437" r:id="rId9"/>
    <p:sldId id="448" r:id="rId10"/>
    <p:sldId id="449" r:id="rId11"/>
    <p:sldId id="256" r:id="rId12"/>
    <p:sldId id="455" r:id="rId13"/>
    <p:sldId id="456" r:id="rId14"/>
    <p:sldId id="434" r:id="rId15"/>
  </p:sldIdLst>
  <p:sldSz cx="9144000" cy="6858000" type="screen4x3"/>
  <p:notesSz cx="6858000" cy="9144000"/>
  <p:custDataLst>
    <p:tags r:id="rId18"/>
  </p:custDataLst>
  <p:defaultTextStyle>
    <a:defPPr>
      <a:defRPr lang="zh-CN"/>
    </a:defPPr>
    <a:lvl1pPr algn="ctr" rtl="0" fontAlgn="base">
      <a:spcBef>
        <a:spcPct val="50000"/>
      </a:spcBef>
      <a:spcAft>
        <a:spcPct val="0"/>
      </a:spcAft>
      <a:defRPr sz="2400" kern="1200">
        <a:solidFill>
          <a:srgbClr val="FFFF00"/>
        </a:solidFill>
        <a:latin typeface="Arial" panose="020B0604020202020204" pitchFamily="34" charset="0"/>
        <a:ea typeface="华文隶书" panose="02010800040101010101" pitchFamily="2" charset="-122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400" kern="1200">
        <a:solidFill>
          <a:srgbClr val="FFFF00"/>
        </a:solidFill>
        <a:latin typeface="Arial" panose="020B0604020202020204" pitchFamily="34" charset="0"/>
        <a:ea typeface="华文隶书" panose="02010800040101010101" pitchFamily="2" charset="-122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400" kern="1200">
        <a:solidFill>
          <a:srgbClr val="FFFF00"/>
        </a:solidFill>
        <a:latin typeface="Arial" panose="020B0604020202020204" pitchFamily="34" charset="0"/>
        <a:ea typeface="华文隶书" panose="02010800040101010101" pitchFamily="2" charset="-122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400" kern="1200">
        <a:solidFill>
          <a:srgbClr val="FFFF00"/>
        </a:solidFill>
        <a:latin typeface="Arial" panose="020B0604020202020204" pitchFamily="34" charset="0"/>
        <a:ea typeface="华文隶书" panose="02010800040101010101" pitchFamily="2" charset="-122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400" kern="1200">
        <a:solidFill>
          <a:srgbClr val="FFFF00"/>
        </a:solidFill>
        <a:latin typeface="Arial" panose="020B0604020202020204" pitchFamily="34" charset="0"/>
        <a:ea typeface="华文隶书" panose="0201080004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rgbClr val="FFFF00"/>
        </a:solidFill>
        <a:latin typeface="Arial" panose="020B0604020202020204" pitchFamily="34" charset="0"/>
        <a:ea typeface="华文隶书" panose="0201080004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rgbClr val="FFFF00"/>
        </a:solidFill>
        <a:latin typeface="Arial" panose="020B0604020202020204" pitchFamily="34" charset="0"/>
        <a:ea typeface="华文隶书" panose="0201080004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rgbClr val="FFFF00"/>
        </a:solidFill>
        <a:latin typeface="Arial" panose="020B0604020202020204" pitchFamily="34" charset="0"/>
        <a:ea typeface="华文隶书" panose="0201080004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rgbClr val="FFFF00"/>
        </a:solidFill>
        <a:latin typeface="Arial" panose="020B0604020202020204" pitchFamily="34" charset="0"/>
        <a:ea typeface="华文隶书" panose="0201080004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CCCCFF"/>
    <a:srgbClr val="FF9900"/>
    <a:srgbClr val="FFFF00"/>
    <a:srgbClr val="0033CC"/>
    <a:srgbClr val="FF0000"/>
    <a:srgbClr val="0000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00" autoAdjust="0"/>
    <p:restoredTop sz="91074" autoAdjust="0"/>
  </p:normalViewPr>
  <p:slideViewPr>
    <p:cSldViewPr snapToObjects="1">
      <p:cViewPr>
        <p:scale>
          <a:sx n="100" d="100"/>
          <a:sy n="100" d="100"/>
        </p:scale>
        <p:origin x="-468" y="-264"/>
      </p:cViewPr>
      <p:guideLst>
        <p:guide orient="horz" pos="107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273648D-94AC-4E02-BE2F-50B22C41FB9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3648D-94AC-4E02-BE2F-50B22C41FB96}" type="slidenum">
              <a:rPr lang="en-US" altLang="zh-CN" smtClean="0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9A541-4E11-4623-BAA0-1EE638D278C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B0D07-81BF-4AD8-A1EA-FCFAB2008A8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2C79D-57A8-4D9D-A5A8-C64C0309CFC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DDD76-8BB8-416A-B961-B6C740B0653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612C4-452B-40DF-95F5-8B7D4CF2F99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4C64D-E293-4583-8DCD-3874EFAACB4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049B0-A863-45A2-AF98-F937A39A0C5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8B7DD-1D89-4597-902A-76559E8C9E8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A43AD-8FB0-43BB-9CB2-8A6070B4E93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49920-9DC8-41CA-85D6-A34B0E709AE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A26D2-27DD-4979-963E-EEB9FE5DDFB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86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spcBef>
                <a:spcPct val="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6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6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F2F99AAD-C1B1-4087-B4C1-356E5C9ECABE}" type="slidenum">
              <a:rPr lang="en-US" altLang="zh-CN"/>
              <a:t>‹#›</a:t>
            </a:fld>
            <a:endParaRPr lang="en-US" altLang="zh-CN"/>
          </a:p>
        </p:txBody>
      </p:sp>
      <p:pic>
        <p:nvPicPr>
          <p:cNvPr id="1031" name="Picture 7" descr="图片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/>
          <a:lstStyle/>
          <a:p>
            <a:r>
              <a:rPr lang="en-US" altLang="zh-CN" sz="6000" dirty="0" smtClean="0">
                <a:solidFill>
                  <a:srgbClr val="FF00FF"/>
                </a:solidFill>
                <a:latin typeface="汉仪长美黑简" pitchFamily="49" charset="-122"/>
                <a:ea typeface="汉仪长美黑简" pitchFamily="49" charset="-122"/>
              </a:rPr>
              <a:t>21.4 </a:t>
            </a:r>
            <a:r>
              <a:rPr lang="zh-CN" altLang="en-US" sz="6000" dirty="0" smtClean="0">
                <a:solidFill>
                  <a:srgbClr val="FF00FF"/>
                </a:solidFill>
                <a:latin typeface="汉仪长美黑简" pitchFamily="49" charset="-122"/>
                <a:ea typeface="汉仪长美黑简" pitchFamily="49" charset="-122"/>
              </a:rPr>
              <a:t>一次函数的应用</a:t>
            </a:r>
          </a:p>
        </p:txBody>
      </p:sp>
      <p:sp>
        <p:nvSpPr>
          <p:cNvPr id="4" name="矩形 3"/>
          <p:cNvSpPr/>
          <p:nvPr/>
        </p:nvSpPr>
        <p:spPr>
          <a:xfrm>
            <a:off x="2931808" y="501317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pPr algn="l"/>
            <a:r>
              <a:rPr lang="en-US" altLang="zh-CN" sz="3200" dirty="0" smtClean="0"/>
              <a:t>(2)</a:t>
            </a:r>
            <a:r>
              <a:rPr lang="zh-CN" altLang="en-US" sz="3200" dirty="0" smtClean="0"/>
              <a:t>分析</a:t>
            </a:r>
            <a:r>
              <a:rPr lang="en-US" altLang="zh-CN" sz="3200" dirty="0" smtClean="0"/>
              <a:t>:</a:t>
            </a:r>
            <a:r>
              <a:rPr lang="zh-CN" altLang="en-US" sz="3200" dirty="0" smtClean="0"/>
              <a:t>由表格给出的数据可以看出，每增加</a:t>
            </a:r>
            <a:r>
              <a:rPr lang="en-US" altLang="zh-CN" sz="3200" dirty="0" smtClean="0"/>
              <a:t>5</a:t>
            </a:r>
            <a:r>
              <a:rPr lang="zh-CN" altLang="en-US" sz="3200" dirty="0" smtClean="0"/>
              <a:t>千克，台秤的指针按顺时针方向旋转</a:t>
            </a:r>
            <a:r>
              <a:rPr lang="en-US" altLang="zh-CN" sz="3200" dirty="0" smtClean="0"/>
              <a:t>12</a:t>
            </a:r>
            <a:r>
              <a:rPr lang="zh-CN" altLang="en-US" sz="3200" dirty="0" smtClean="0"/>
              <a:t>度，所以</a:t>
            </a:r>
            <a:r>
              <a:rPr lang="en-US" altLang="zh-CN" sz="3200" dirty="0" smtClean="0"/>
              <a:t>y</a:t>
            </a:r>
            <a:r>
              <a:rPr lang="zh-CN" altLang="en-US" sz="3200" dirty="0" smtClean="0"/>
              <a:t>是</a:t>
            </a:r>
            <a:r>
              <a:rPr lang="en-US" altLang="zh-CN" sz="3200" dirty="0" smtClean="0"/>
              <a:t>x</a:t>
            </a:r>
            <a:r>
              <a:rPr lang="zh-CN" altLang="en-US" sz="3200" dirty="0" smtClean="0"/>
              <a:t>的正比例函数。根据条件可得</a:t>
            </a:r>
            <a:br>
              <a:rPr lang="zh-CN" altLang="en-US" sz="3200" dirty="0" smtClean="0"/>
            </a:br>
            <a:r>
              <a:rPr lang="en-US" altLang="zh-CN" sz="3200" dirty="0" smtClean="0"/>
              <a:t>y=12/5x(0≤x≤150)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971550" y="2952750"/>
            <a:ext cx="72009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FF3399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dirty="0">
                <a:solidFill>
                  <a:schemeClr val="tx1"/>
                </a:solidFill>
              </a:rPr>
              <a:t>(3)</a:t>
            </a:r>
            <a:r>
              <a:rPr lang="zh-CN" altLang="en-US" sz="3200" dirty="0">
                <a:solidFill>
                  <a:schemeClr val="tx1"/>
                </a:solidFill>
              </a:rPr>
              <a:t>当</a:t>
            </a:r>
            <a:r>
              <a:rPr lang="en-US" altLang="zh-CN" sz="3200" dirty="0">
                <a:solidFill>
                  <a:schemeClr val="tx1"/>
                </a:solidFill>
              </a:rPr>
              <a:t>y=180</a:t>
            </a:r>
            <a:r>
              <a:rPr lang="zh-CN" altLang="en-US" sz="3200" dirty="0">
                <a:solidFill>
                  <a:schemeClr val="tx1"/>
                </a:solidFill>
              </a:rPr>
              <a:t>时，</a:t>
            </a:r>
            <a:r>
              <a:rPr lang="en-US" altLang="zh-CN" sz="3200" dirty="0">
                <a:solidFill>
                  <a:schemeClr val="tx1"/>
                </a:solidFill>
              </a:rPr>
              <a:t>180=12/5x.</a:t>
            </a:r>
            <a:r>
              <a:rPr lang="zh-CN" altLang="en-US" sz="3200" dirty="0">
                <a:solidFill>
                  <a:schemeClr val="tx1"/>
                </a:solidFill>
              </a:rPr>
              <a:t>解得</a:t>
            </a:r>
            <a:r>
              <a:rPr lang="en-US" altLang="zh-CN" sz="3200" dirty="0">
                <a:solidFill>
                  <a:schemeClr val="tx1"/>
                </a:solidFill>
              </a:rPr>
              <a:t>x=75</a:t>
            </a:r>
          </a:p>
          <a:p>
            <a:pPr algn="l"/>
            <a:r>
              <a:rPr lang="zh-CN" altLang="en-US" sz="3200" dirty="0">
                <a:solidFill>
                  <a:schemeClr val="tx1"/>
                </a:solidFill>
              </a:rPr>
              <a:t>当</a:t>
            </a:r>
            <a:r>
              <a:rPr lang="en-US" altLang="zh-CN" sz="3200" dirty="0">
                <a:solidFill>
                  <a:schemeClr val="tx1"/>
                </a:solidFill>
              </a:rPr>
              <a:t>x=50</a:t>
            </a:r>
            <a:r>
              <a:rPr lang="zh-CN" altLang="en-US" sz="3200" dirty="0">
                <a:solidFill>
                  <a:schemeClr val="tx1"/>
                </a:solidFill>
              </a:rPr>
              <a:t>时，</a:t>
            </a:r>
            <a:r>
              <a:rPr lang="en-US" altLang="zh-CN" sz="3200" dirty="0">
                <a:solidFill>
                  <a:schemeClr val="tx1"/>
                </a:solidFill>
              </a:rPr>
              <a:t>y=12/5x50=120.</a:t>
            </a:r>
          </a:p>
          <a:p>
            <a:pPr algn="l"/>
            <a:r>
              <a:rPr lang="zh-CN" altLang="en-US" sz="3200" dirty="0">
                <a:solidFill>
                  <a:schemeClr val="tx1"/>
                </a:solidFill>
              </a:rPr>
              <a:t>即</a:t>
            </a:r>
            <a:r>
              <a:rPr lang="zh-CN" altLang="en-US" sz="3200" b="1" dirty="0">
                <a:solidFill>
                  <a:schemeClr val="tx1"/>
                </a:solidFill>
              </a:rPr>
              <a:t>当体重为</a:t>
            </a:r>
            <a:r>
              <a:rPr lang="en-US" altLang="zh-CN" sz="3200" b="1" dirty="0">
                <a:solidFill>
                  <a:schemeClr val="tx1"/>
                </a:solidFill>
              </a:rPr>
              <a:t>75</a:t>
            </a:r>
            <a:r>
              <a:rPr lang="zh-CN" altLang="en-US" sz="3200" b="1" dirty="0">
                <a:solidFill>
                  <a:schemeClr val="tx1"/>
                </a:solidFill>
              </a:rPr>
              <a:t>千克时，台秤的指针恰好转到</a:t>
            </a:r>
            <a:r>
              <a:rPr lang="en-US" altLang="zh-CN" sz="3200" b="1" dirty="0">
                <a:solidFill>
                  <a:schemeClr val="tx1"/>
                </a:solidFill>
              </a:rPr>
              <a:t>180</a:t>
            </a:r>
            <a:r>
              <a:rPr lang="zh-CN" altLang="en-US" sz="3200" b="1" dirty="0">
                <a:solidFill>
                  <a:schemeClr val="tx1"/>
                </a:solidFill>
              </a:rPr>
              <a:t>度的位置？当体重为</a:t>
            </a:r>
            <a:r>
              <a:rPr lang="en-US" altLang="zh-CN" sz="3200" b="1" dirty="0">
                <a:solidFill>
                  <a:schemeClr val="tx1"/>
                </a:solidFill>
              </a:rPr>
              <a:t>50</a:t>
            </a:r>
            <a:r>
              <a:rPr lang="zh-CN" altLang="en-US" sz="3200" b="1" dirty="0">
                <a:solidFill>
                  <a:schemeClr val="tx1"/>
                </a:solidFill>
              </a:rPr>
              <a:t>千克时，台秤的指针转过的角度是</a:t>
            </a:r>
            <a:r>
              <a:rPr lang="en-US" altLang="zh-CN" sz="3200" b="1" dirty="0">
                <a:solidFill>
                  <a:schemeClr val="tx1"/>
                </a:solidFill>
              </a:rPr>
              <a:t>120</a:t>
            </a:r>
            <a:r>
              <a:rPr lang="zh-CN" altLang="en-US" sz="3200" b="1" dirty="0">
                <a:solidFill>
                  <a:schemeClr val="tx1"/>
                </a:solidFill>
              </a:rPr>
              <a:t>度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？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4" descr="qj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7813" y="4138613"/>
            <a:ext cx="2147887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Oval 4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172450" y="6237288"/>
            <a:ext cx="503238" cy="3270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zh-CN" altLang="en-US" sz="1400">
                <a:solidFill>
                  <a:srgbClr val="0033CC"/>
                </a:solidFill>
              </a:rPr>
              <a:t>返回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900113" y="1341438"/>
            <a:ext cx="7272337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algn="l" eaLnBrk="1" hangingPunct="1"/>
            <a:r>
              <a:rPr lang="en-US" altLang="zh-CN" sz="2000" b="1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        </a:t>
            </a:r>
            <a:r>
              <a:rPr lang="zh-CN" altLang="en-US" sz="2000" b="1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小亮在银行取完款后发现存折上的余额是</a:t>
            </a:r>
            <a:r>
              <a:rPr lang="en-US" altLang="zh-CN" sz="2000" b="1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100</a:t>
            </a:r>
            <a:r>
              <a:rPr lang="zh-CN" altLang="en-US" sz="2000" b="1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元，他计划今后三年每月存款</a:t>
            </a:r>
            <a:r>
              <a:rPr lang="en-US" altLang="zh-CN" sz="2000" b="1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10</a:t>
            </a:r>
            <a:r>
              <a:rPr lang="zh-CN" altLang="en-US" sz="2000" b="1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元，只存不取，余额总数</a:t>
            </a:r>
            <a:r>
              <a:rPr lang="en-US" altLang="zh-CN" sz="2000" b="1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y</a:t>
            </a:r>
            <a:r>
              <a:rPr lang="zh-CN" altLang="en-US" sz="2000" b="1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（单位：元）将随时间</a:t>
            </a:r>
            <a:r>
              <a:rPr lang="en-US" altLang="zh-CN" sz="2000" b="1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x</a:t>
            </a:r>
            <a:r>
              <a:rPr lang="zh-CN" altLang="en-US" sz="2000" b="1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（单位：月）的变化而变化。试帮他写出函数解析式，并画出图象草图。</a:t>
            </a:r>
          </a:p>
        </p:txBody>
      </p:sp>
      <p:grpSp>
        <p:nvGrpSpPr>
          <p:cNvPr id="2" name="Group 48"/>
          <p:cNvGrpSpPr/>
          <p:nvPr/>
        </p:nvGrpSpPr>
        <p:grpSpPr bwMode="auto">
          <a:xfrm>
            <a:off x="1979613" y="3522663"/>
            <a:ext cx="2687637" cy="2714625"/>
            <a:chOff x="793" y="2251"/>
            <a:chExt cx="1693" cy="1710"/>
          </a:xfrm>
        </p:grpSpPr>
        <p:sp>
          <p:nvSpPr>
            <p:cNvPr id="5130" name="Line 49"/>
            <p:cNvSpPr>
              <a:spLocks noChangeShapeType="1"/>
            </p:cNvSpPr>
            <p:nvPr/>
          </p:nvSpPr>
          <p:spPr bwMode="auto">
            <a:xfrm flipV="1">
              <a:off x="1164" y="2553"/>
              <a:ext cx="0" cy="120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1" name="Line 50"/>
            <p:cNvSpPr>
              <a:spLocks noChangeShapeType="1"/>
            </p:cNvSpPr>
            <p:nvPr/>
          </p:nvSpPr>
          <p:spPr bwMode="auto">
            <a:xfrm>
              <a:off x="1164" y="3755"/>
              <a:ext cx="112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2" name="Line 51"/>
            <p:cNvSpPr>
              <a:spLocks noChangeShapeType="1"/>
            </p:cNvSpPr>
            <p:nvPr/>
          </p:nvSpPr>
          <p:spPr bwMode="auto">
            <a:xfrm>
              <a:off x="1877" y="3029"/>
              <a:ext cx="0" cy="72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3" name="Line 52"/>
            <p:cNvSpPr>
              <a:spLocks noChangeShapeType="1"/>
            </p:cNvSpPr>
            <p:nvPr/>
          </p:nvSpPr>
          <p:spPr bwMode="auto">
            <a:xfrm>
              <a:off x="1164" y="3029"/>
              <a:ext cx="713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4" name="Text Box 53"/>
            <p:cNvSpPr txBox="1">
              <a:spLocks noChangeArrowheads="1"/>
            </p:cNvSpPr>
            <p:nvPr/>
          </p:nvSpPr>
          <p:spPr bwMode="auto">
            <a:xfrm>
              <a:off x="1020" y="366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9pPr>
            </a:lstStyle>
            <a:p>
              <a:pPr eaLnBrk="1" hangingPunct="1"/>
              <a:r>
                <a:rPr lang="en-US" altLang="zh-CN" sz="2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5135" name="Text Box 54"/>
            <p:cNvSpPr txBox="1">
              <a:spLocks noChangeArrowheads="1"/>
            </p:cNvSpPr>
            <p:nvPr/>
          </p:nvSpPr>
          <p:spPr bwMode="auto">
            <a:xfrm>
              <a:off x="1051" y="2251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9pPr>
            </a:lstStyle>
            <a:p>
              <a:pPr eaLnBrk="1" hangingPunct="1"/>
              <a:r>
                <a:rPr lang="en-US" altLang="zh-CN" sz="200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5136" name="Text Box 55"/>
            <p:cNvSpPr txBox="1">
              <a:spLocks noChangeArrowheads="1"/>
            </p:cNvSpPr>
            <p:nvPr/>
          </p:nvSpPr>
          <p:spPr bwMode="auto">
            <a:xfrm>
              <a:off x="2290" y="3642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9pPr>
            </a:lstStyle>
            <a:p>
              <a:pPr eaLnBrk="1" hangingPunct="1"/>
              <a:r>
                <a:rPr lang="en-US" altLang="zh-CN" sz="200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5137" name="Text Box 56"/>
            <p:cNvSpPr txBox="1">
              <a:spLocks noChangeArrowheads="1"/>
            </p:cNvSpPr>
            <p:nvPr/>
          </p:nvSpPr>
          <p:spPr bwMode="auto">
            <a:xfrm>
              <a:off x="1743" y="3711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9pPr>
            </a:lstStyle>
            <a:p>
              <a:pPr eaLnBrk="1" hangingPunct="1"/>
              <a:r>
                <a:rPr lang="en-US" altLang="zh-CN" sz="2000">
                  <a:solidFill>
                    <a:schemeClr val="tx1"/>
                  </a:solidFill>
                </a:rPr>
                <a:t>36</a:t>
              </a:r>
            </a:p>
          </p:txBody>
        </p:sp>
        <p:sp>
          <p:nvSpPr>
            <p:cNvPr id="5138" name="Text Box 57"/>
            <p:cNvSpPr txBox="1">
              <a:spLocks noChangeArrowheads="1"/>
            </p:cNvSpPr>
            <p:nvPr/>
          </p:nvSpPr>
          <p:spPr bwMode="auto">
            <a:xfrm>
              <a:off x="793" y="3416"/>
              <a:ext cx="38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9pPr>
            </a:lstStyle>
            <a:p>
              <a:pPr eaLnBrk="1" hangingPunct="1"/>
              <a:r>
                <a:rPr lang="en-US" altLang="zh-CN" sz="2000">
                  <a:solidFill>
                    <a:schemeClr val="tx1"/>
                  </a:solidFill>
                </a:rPr>
                <a:t>100</a:t>
              </a:r>
            </a:p>
          </p:txBody>
        </p:sp>
        <p:sp>
          <p:nvSpPr>
            <p:cNvPr id="5139" name="Text Box 58"/>
            <p:cNvSpPr txBox="1">
              <a:spLocks noChangeArrowheads="1"/>
            </p:cNvSpPr>
            <p:nvPr/>
          </p:nvSpPr>
          <p:spPr bwMode="auto">
            <a:xfrm>
              <a:off x="818" y="2804"/>
              <a:ext cx="38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9pPr>
            </a:lstStyle>
            <a:p>
              <a:pPr eaLnBrk="1" hangingPunct="1"/>
              <a:r>
                <a:rPr lang="en-US" altLang="zh-CN" sz="2000">
                  <a:solidFill>
                    <a:schemeClr val="tx1"/>
                  </a:solidFill>
                </a:rPr>
                <a:t>460</a:t>
              </a:r>
            </a:p>
          </p:txBody>
        </p:sp>
        <p:sp>
          <p:nvSpPr>
            <p:cNvPr id="5140" name="Line 59"/>
            <p:cNvSpPr>
              <a:spLocks noChangeShapeType="1"/>
            </p:cNvSpPr>
            <p:nvPr/>
          </p:nvSpPr>
          <p:spPr bwMode="auto">
            <a:xfrm flipV="1">
              <a:off x="1164" y="3029"/>
              <a:ext cx="713" cy="546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1131888" y="2697163"/>
            <a:ext cx="6389687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algn="l" eaLnBrk="1" hangingPunct="1"/>
            <a:r>
              <a:rPr lang="zh-CN" altLang="en-US" sz="2000" b="1">
                <a:solidFill>
                  <a:srgbClr val="0000CC"/>
                </a:solidFill>
              </a:rPr>
              <a:t>解：</a:t>
            </a:r>
            <a:r>
              <a:rPr lang="zh-CN" altLang="en-US" sz="2000" b="1">
                <a:solidFill>
                  <a:srgbClr val="0000CC"/>
                </a:solidFill>
                <a:latin typeface="黑体" panose="02010609060101010101" charset="-122"/>
                <a:ea typeface="黑体" panose="02010609060101010101" charset="-122"/>
              </a:rPr>
              <a:t>函数解析式是：</a:t>
            </a:r>
            <a:r>
              <a:rPr lang="en-US" altLang="zh-CN" sz="2000" b="1">
                <a:solidFill>
                  <a:srgbClr val="0000CC"/>
                </a:solidFill>
                <a:latin typeface="黑体" panose="02010609060101010101" charset="-122"/>
                <a:ea typeface="黑体" panose="02010609060101010101" charset="-122"/>
              </a:rPr>
              <a:t>y=10x+100  (0≤x≤36</a:t>
            </a:r>
            <a:r>
              <a:rPr lang="zh-CN" altLang="en-US" sz="2000" b="1">
                <a:solidFill>
                  <a:srgbClr val="0000CC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000" b="1">
                <a:solidFill>
                  <a:srgbClr val="0000CC"/>
                </a:solidFill>
                <a:latin typeface="黑体" panose="02010609060101010101" charset="-122"/>
                <a:ea typeface="黑体" panose="02010609060101010101" charset="-122"/>
              </a:rPr>
              <a:t>x</a:t>
            </a:r>
            <a:r>
              <a:rPr lang="zh-CN" altLang="en-US" sz="2000" b="1">
                <a:solidFill>
                  <a:srgbClr val="0000CC"/>
                </a:solidFill>
                <a:latin typeface="黑体" panose="02010609060101010101" charset="-122"/>
                <a:ea typeface="黑体" panose="02010609060101010101" charset="-122"/>
              </a:rPr>
              <a:t>为整数</a:t>
            </a:r>
            <a:r>
              <a:rPr lang="en-US" altLang="zh-CN" sz="2000" b="1">
                <a:solidFill>
                  <a:srgbClr val="0000CC"/>
                </a:solidFill>
                <a:latin typeface="黑体" panose="02010609060101010101" charset="-122"/>
                <a:ea typeface="黑体" panose="02010609060101010101" charset="-122"/>
              </a:rPr>
              <a:t>)</a:t>
            </a:r>
          </a:p>
          <a:p>
            <a:pPr algn="l" eaLnBrk="1" hangingPunct="1"/>
            <a:r>
              <a:rPr lang="en-US" altLang="zh-CN" sz="2000" b="1">
                <a:solidFill>
                  <a:srgbClr val="0000CC"/>
                </a:solidFill>
                <a:latin typeface="黑体" panose="02010609060101010101" charset="-122"/>
                <a:ea typeface="黑体" panose="02010609060101010101" charset="-122"/>
              </a:rPr>
              <a:t>        </a:t>
            </a:r>
            <a:r>
              <a:rPr lang="zh-CN" altLang="en-US" sz="2000" b="1">
                <a:solidFill>
                  <a:srgbClr val="0000CC"/>
                </a:solidFill>
                <a:latin typeface="黑体" panose="02010609060101010101" charset="-122"/>
                <a:ea typeface="黑体" panose="02010609060101010101" charset="-122"/>
              </a:rPr>
              <a:t>图象如下：</a:t>
            </a:r>
          </a:p>
        </p:txBody>
      </p:sp>
      <p:grpSp>
        <p:nvGrpSpPr>
          <p:cNvPr id="3" name="Group 61"/>
          <p:cNvGrpSpPr/>
          <p:nvPr/>
        </p:nvGrpSpPr>
        <p:grpSpPr bwMode="auto">
          <a:xfrm>
            <a:off x="1741488" y="622300"/>
            <a:ext cx="2657475" cy="479425"/>
            <a:chOff x="1097" y="392"/>
            <a:chExt cx="1674" cy="302"/>
          </a:xfrm>
        </p:grpSpPr>
        <p:pic>
          <p:nvPicPr>
            <p:cNvPr id="5128" name="Picture 62" descr="d3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097" y="392"/>
              <a:ext cx="377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11" name="WordArt 63"/>
            <p:cNvSpPr>
              <a:spLocks noChangeArrowheads="1" noChangeShapeType="1" noTextEdit="1"/>
            </p:cNvSpPr>
            <p:nvPr/>
          </p:nvSpPr>
          <p:spPr bwMode="auto">
            <a:xfrm>
              <a:off x="1546" y="406"/>
              <a:ext cx="1225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47755"/>
                </a:avLst>
              </a:prstTxWarp>
            </a:bodyPr>
            <a:lstStyle/>
            <a:p>
              <a:pPr>
                <a:defRPr/>
              </a:pPr>
              <a:r>
                <a:rPr lang="zh-CN" altLang="en-US" sz="3600" b="1" kern="10">
                  <a:ln w="25400">
                    <a:noFill/>
                    <a:round/>
                  </a:ln>
                  <a:solidFill>
                    <a:schemeClr val="accent2"/>
                  </a:solidFill>
                  <a:effectLst>
                    <a:outerShdw dist="35921" dir="2700000" algn="ctr" rotWithShape="0">
                      <a:srgbClr val="808080">
                        <a:alpha val="80000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</a:rPr>
                <a:t>问题情景</a:t>
              </a:r>
              <a:r>
                <a:rPr lang="en-US" altLang="zh-CN" sz="3600" b="1" kern="10">
                  <a:ln w="25400">
                    <a:noFill/>
                    <a:round/>
                  </a:ln>
                  <a:solidFill>
                    <a:schemeClr val="accent2"/>
                  </a:solidFill>
                  <a:effectLst>
                    <a:outerShdw dist="35921" dir="2700000" algn="ctr" rotWithShape="0">
                      <a:srgbClr val="808080">
                        <a:alpha val="80000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</a:rPr>
                <a:t>1</a:t>
              </a:r>
              <a:endParaRPr lang="zh-CN" altLang="en-US" sz="3600" b="1" kern="10">
                <a:ln w="25400">
                  <a:noFill/>
                  <a:rou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5" grpId="0"/>
      <p:bldP spid="210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912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 smtClean="0"/>
              <a:t>例：为节约用水，某市制定以下用水收费标准，每户每月用水不超过</a:t>
            </a:r>
            <a:r>
              <a:rPr lang="en-US" altLang="zh-CN" dirty="0" smtClean="0"/>
              <a:t>8</a:t>
            </a:r>
            <a:r>
              <a:rPr lang="zh-CN" altLang="en-US" dirty="0" smtClean="0"/>
              <a:t>立方米，每立方米收取</a:t>
            </a:r>
            <a:r>
              <a:rPr lang="en-US" altLang="zh-CN" dirty="0" smtClean="0"/>
              <a:t>1</a:t>
            </a:r>
            <a:r>
              <a:rPr lang="zh-CN" altLang="en-US" dirty="0" smtClean="0"/>
              <a:t>元外加</a:t>
            </a:r>
            <a:r>
              <a:rPr lang="en-US" altLang="zh-CN" dirty="0" smtClean="0"/>
              <a:t>0.3</a:t>
            </a:r>
            <a:r>
              <a:rPr lang="zh-CN" altLang="en-US" dirty="0" smtClean="0"/>
              <a:t>元的污水处理费，超过时，超过部分每立方米收取</a:t>
            </a:r>
            <a:r>
              <a:rPr lang="en-US" altLang="zh-CN" dirty="0" smtClean="0"/>
              <a:t>1.5</a:t>
            </a:r>
            <a:r>
              <a:rPr lang="zh-CN" altLang="en-US" dirty="0" smtClean="0"/>
              <a:t>元外加</a:t>
            </a:r>
            <a:r>
              <a:rPr lang="en-US" altLang="zh-CN" dirty="0" smtClean="0"/>
              <a:t>1.2</a:t>
            </a:r>
            <a:r>
              <a:rPr lang="zh-CN" altLang="en-US" dirty="0" smtClean="0"/>
              <a:t>元污水处理费，现设一户每月用水</a:t>
            </a:r>
            <a:r>
              <a:rPr lang="en-US" altLang="zh-CN" dirty="0" smtClean="0"/>
              <a:t>x</a:t>
            </a:r>
            <a:r>
              <a:rPr lang="zh-CN" altLang="en-US" dirty="0" smtClean="0"/>
              <a:t>立方米，应缴水费</a:t>
            </a:r>
            <a:r>
              <a:rPr lang="en-US" altLang="zh-CN" dirty="0" smtClean="0"/>
              <a:t>y</a:t>
            </a:r>
            <a:r>
              <a:rPr lang="zh-CN" altLang="en-US" dirty="0" smtClean="0"/>
              <a:t>元。</a:t>
            </a:r>
          </a:p>
          <a:p>
            <a:pPr>
              <a:buFontTx/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）求出</a:t>
            </a:r>
            <a:r>
              <a:rPr lang="en-US" altLang="zh-CN" dirty="0" smtClean="0"/>
              <a:t>y</a:t>
            </a:r>
            <a:r>
              <a:rPr lang="zh-CN" altLang="en-US" dirty="0" smtClean="0"/>
              <a:t>关于</a:t>
            </a:r>
            <a:r>
              <a:rPr lang="en-US" altLang="zh-CN" dirty="0" smtClean="0"/>
              <a:t>x</a:t>
            </a:r>
            <a:r>
              <a:rPr lang="zh-CN" altLang="en-US" dirty="0" smtClean="0"/>
              <a:t>的函数关系式；</a:t>
            </a:r>
          </a:p>
          <a:p>
            <a:pPr>
              <a:buFontTx/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）该市一户某月若用水</a:t>
            </a:r>
            <a:r>
              <a:rPr lang="en-US" altLang="zh-CN" dirty="0" smtClean="0"/>
              <a:t>x=5</a:t>
            </a:r>
            <a:r>
              <a:rPr lang="zh-CN" altLang="en-US" dirty="0" smtClean="0"/>
              <a:t>立方米时，或</a:t>
            </a:r>
            <a:r>
              <a:rPr lang="en-US" altLang="zh-CN" dirty="0" smtClean="0"/>
              <a:t>x=10</a:t>
            </a:r>
            <a:r>
              <a:rPr lang="zh-CN" altLang="en-US" dirty="0" smtClean="0"/>
              <a:t>立方米时，求应缴水费</a:t>
            </a:r>
            <a:r>
              <a:rPr lang="en-US" altLang="zh-CN" dirty="0" smtClean="0"/>
              <a:t>;</a:t>
            </a:r>
          </a:p>
          <a:p>
            <a:pPr>
              <a:buFontTx/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）该市一户某月缴水费</a:t>
            </a:r>
            <a:r>
              <a:rPr lang="en-US" altLang="zh-CN" dirty="0" smtClean="0"/>
              <a:t>26.6</a:t>
            </a:r>
            <a:r>
              <a:rPr lang="zh-CN" altLang="en-US" dirty="0" smtClean="0"/>
              <a:t>元，求该户这月用水量。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2286000"/>
          </a:xfrm>
        </p:spPr>
        <p:txBody>
          <a:bodyPr/>
          <a:lstStyle/>
          <a:p>
            <a:r>
              <a:rPr lang="zh-CN" altLang="en-US" dirty="0" smtClean="0"/>
              <a:t>分析：</a:t>
            </a:r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</a:t>
            </a:r>
            <a:r>
              <a:rPr lang="en-US" altLang="zh-CN" dirty="0" smtClean="0"/>
              <a:t>x</a:t>
            </a:r>
            <a:r>
              <a:rPr lang="zh-CN" altLang="zh-CN" dirty="0" smtClean="0"/>
              <a:t>≤</a:t>
            </a:r>
            <a:r>
              <a:rPr lang="en-US" altLang="zh-CN" dirty="0" smtClean="0"/>
              <a:t>8</a:t>
            </a:r>
            <a:r>
              <a:rPr lang="zh-CN" altLang="en-US" dirty="0" smtClean="0"/>
              <a:t>时，每立方米收费（</a:t>
            </a:r>
            <a:r>
              <a:rPr lang="en-US" altLang="zh-CN" dirty="0" smtClean="0"/>
              <a:t>1+0.3</a:t>
            </a:r>
            <a:r>
              <a:rPr lang="zh-CN" altLang="en-US" dirty="0" smtClean="0"/>
              <a:t>）元</a:t>
            </a:r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r>
              <a:rPr lang="en-US" altLang="zh-CN" dirty="0" smtClean="0"/>
              <a:t>x</a:t>
            </a:r>
            <a:r>
              <a:rPr lang="zh-CN" altLang="en-US" dirty="0" smtClean="0"/>
              <a:t>＞</a:t>
            </a:r>
            <a:r>
              <a:rPr lang="en-US" altLang="zh-CN" dirty="0" smtClean="0"/>
              <a:t>8</a:t>
            </a:r>
            <a:r>
              <a:rPr lang="zh-CN" altLang="en-US" dirty="0" smtClean="0"/>
              <a:t>时，超过的部分每立方米收费（</a:t>
            </a:r>
            <a:r>
              <a:rPr lang="en-US" altLang="zh-CN" dirty="0" smtClean="0"/>
              <a:t>1.5+1.2</a:t>
            </a:r>
            <a:r>
              <a:rPr lang="zh-CN" altLang="en-US" dirty="0" smtClean="0"/>
              <a:t>）元。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81000" y="33528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200">
                <a:solidFill>
                  <a:schemeClr val="tx1"/>
                </a:solidFill>
                <a:ea typeface="宋体" panose="02010600030101010101" pitchFamily="2" charset="-122"/>
              </a:rPr>
              <a:t>解</a:t>
            </a:r>
            <a:r>
              <a:rPr lang="zh-CN" altLang="en-US" sz="3200">
                <a:solidFill>
                  <a:schemeClr val="tx1"/>
                </a:solidFill>
                <a:ea typeface="宋体" panose="02010600030101010101" pitchFamily="2" charset="-122"/>
                <a:sym typeface="Wingdings" panose="05000000000000000000" pitchFamily="2" charset="2"/>
              </a:rPr>
              <a:t>（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Wingdings" panose="05000000000000000000" pitchFamily="2" charset="2"/>
              </a:rPr>
              <a:t>1</a:t>
            </a:r>
            <a:r>
              <a:rPr lang="zh-CN" altLang="en-US" sz="3200">
                <a:solidFill>
                  <a:schemeClr val="tx1"/>
                </a:solidFill>
                <a:ea typeface="宋体" panose="02010600030101010101" pitchFamily="2" charset="-122"/>
                <a:sym typeface="Wingdings" panose="05000000000000000000" pitchFamily="2" charset="2"/>
              </a:rPr>
              <a:t>）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Wingdings" panose="05000000000000000000" pitchFamily="2" charset="2"/>
              </a:rPr>
              <a:t>y</a:t>
            </a:r>
            <a:r>
              <a:rPr lang="zh-CN" altLang="en-US" sz="3200">
                <a:solidFill>
                  <a:schemeClr val="tx1"/>
                </a:solidFill>
                <a:ea typeface="宋体" panose="02010600030101010101" pitchFamily="2" charset="-122"/>
                <a:sym typeface="Wingdings" panose="05000000000000000000" pitchFamily="2" charset="2"/>
              </a:rPr>
              <a:t>关于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Wingdings" panose="05000000000000000000" pitchFamily="2" charset="2"/>
              </a:rPr>
              <a:t>x</a:t>
            </a:r>
            <a:r>
              <a:rPr lang="zh-CN" altLang="en-US" sz="3200">
                <a:solidFill>
                  <a:schemeClr val="tx1"/>
                </a:solidFill>
                <a:ea typeface="宋体" panose="02010600030101010101" pitchFamily="2" charset="-122"/>
                <a:sym typeface="Wingdings" panose="05000000000000000000" pitchFamily="2" charset="2"/>
              </a:rPr>
              <a:t>的函数关系式为：</a:t>
            </a:r>
            <a:endParaRPr lang="zh-CN" altLang="en-US" sz="32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4114800" y="19431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6" name="Equation" r:id="rId3" imgW="434975" imgH="676910" progId="Equation.DSMT4">
                  <p:embed/>
                </p:oleObj>
              </mc:Choice>
              <mc:Fallback>
                <p:oleObj name="Equation" r:id="rId3" imgW="434975" imgH="67691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9431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013" name="Group 5"/>
          <p:cNvGrpSpPr/>
          <p:nvPr/>
        </p:nvGrpSpPr>
        <p:grpSpPr bwMode="auto">
          <a:xfrm>
            <a:off x="533400" y="4038600"/>
            <a:ext cx="7696200" cy="1752600"/>
            <a:chOff x="624" y="2544"/>
            <a:chExt cx="4848" cy="1104"/>
          </a:xfrm>
        </p:grpSpPr>
        <p:graphicFrame>
          <p:nvGraphicFramePr>
            <p:cNvPr id="43014" name="Object 6"/>
            <p:cNvGraphicFramePr>
              <a:graphicFrameLocks noChangeAspect="1"/>
            </p:cNvGraphicFramePr>
            <p:nvPr/>
          </p:nvGraphicFramePr>
          <p:xfrm>
            <a:off x="1008" y="2544"/>
            <a:ext cx="773" cy="11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27" name="Equation" r:id="rId5" imgW="177800" imgH="253365" progId="Equation.DSMT4">
                    <p:embed/>
                  </p:oleObj>
                </mc:Choice>
                <mc:Fallback>
                  <p:oleObj name="Equation" r:id="rId5" imgW="177800" imgH="253365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2544"/>
                          <a:ext cx="773" cy="11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015" name="Text Box 7"/>
            <p:cNvSpPr txBox="1">
              <a:spLocks noChangeArrowheads="1"/>
            </p:cNvSpPr>
            <p:nvPr/>
          </p:nvSpPr>
          <p:spPr bwMode="auto">
            <a:xfrm>
              <a:off x="1296" y="2592"/>
              <a:ext cx="33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 sz="2800" dirty="0">
                  <a:solidFill>
                    <a:schemeClr val="tx1"/>
                  </a:solidFill>
                  <a:ea typeface="宋体" panose="02010600030101010101" pitchFamily="2" charset="-122"/>
                </a:rPr>
                <a:t>(1+0.3)x =1.3x        (0≤x≤8)</a:t>
              </a:r>
            </a:p>
          </p:txBody>
        </p:sp>
        <p:sp>
          <p:nvSpPr>
            <p:cNvPr id="43016" name="Text Box 8"/>
            <p:cNvSpPr txBox="1">
              <a:spLocks noChangeArrowheads="1"/>
            </p:cNvSpPr>
            <p:nvPr/>
          </p:nvSpPr>
          <p:spPr bwMode="auto">
            <a:xfrm>
              <a:off x="1296" y="3120"/>
              <a:ext cx="41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zh-CN" sz="2800">
                  <a:solidFill>
                    <a:schemeClr val="tx1"/>
                  </a:solidFill>
                  <a:ea typeface="宋体" panose="02010600030101010101" pitchFamily="2" charset="-122"/>
                </a:rPr>
                <a:t>(1.5+1.2)(</a:t>
              </a:r>
              <a:r>
                <a:rPr lang="en-US" altLang="zh-CN" sz="2800" i="1">
                  <a:solidFill>
                    <a:schemeClr val="tx1"/>
                  </a:solidFill>
                  <a:ea typeface="隶书" panose="02010509060101010101" pitchFamily="49" charset="-122"/>
                </a:rPr>
                <a:t>x</a:t>
              </a:r>
              <a:r>
                <a:rPr lang="en-US" altLang="zh-CN" sz="2800">
                  <a:solidFill>
                    <a:schemeClr val="tx1"/>
                  </a:solidFill>
                  <a:ea typeface="宋体" panose="02010600030101010101" pitchFamily="2" charset="-122"/>
                </a:rPr>
                <a:t>-8)+1.3 </a:t>
              </a:r>
              <a:r>
                <a:rPr lang="en-US" altLang="zh-CN" sz="1800">
                  <a:solidFill>
                    <a:schemeClr val="tx1"/>
                  </a:solidFill>
                  <a:ea typeface="宋体" panose="02010600030101010101" pitchFamily="2" charset="-122"/>
                </a:rPr>
                <a:t>× </a:t>
              </a:r>
              <a:r>
                <a:rPr lang="en-US" altLang="zh-CN" sz="2800">
                  <a:solidFill>
                    <a:schemeClr val="tx1"/>
                  </a:solidFill>
                  <a:ea typeface="宋体" panose="02010600030101010101" pitchFamily="2" charset="-122"/>
                </a:rPr>
                <a:t>8=2.7</a:t>
              </a:r>
              <a:r>
                <a:rPr lang="en-US" altLang="zh-CN" sz="2800" i="1">
                  <a:solidFill>
                    <a:schemeClr val="tx1"/>
                  </a:solidFill>
                  <a:ea typeface="宋体" panose="02010600030101010101" pitchFamily="2" charset="-122"/>
                </a:rPr>
                <a:t>x</a:t>
              </a:r>
              <a:r>
                <a:rPr lang="en-US" altLang="zh-CN" sz="2800">
                  <a:solidFill>
                    <a:schemeClr val="tx1"/>
                  </a:solidFill>
                  <a:ea typeface="宋体" panose="02010600030101010101" pitchFamily="2" charset="-122"/>
                </a:rPr>
                <a:t>-11.2    (x</a:t>
              </a:r>
              <a:r>
                <a:rPr lang="zh-CN" altLang="en-US" sz="2800">
                  <a:solidFill>
                    <a:schemeClr val="tx1"/>
                  </a:solidFill>
                  <a:ea typeface="宋体" panose="02010600030101010101" pitchFamily="2" charset="-122"/>
                </a:rPr>
                <a:t>＞</a:t>
              </a:r>
              <a:r>
                <a:rPr lang="en-US" altLang="zh-CN" sz="2800">
                  <a:solidFill>
                    <a:schemeClr val="tx1"/>
                  </a:solidFill>
                  <a:ea typeface="宋体" panose="02010600030101010101" pitchFamily="2" charset="-122"/>
                </a:rPr>
                <a:t>8)</a:t>
              </a:r>
            </a:p>
          </p:txBody>
        </p:sp>
        <p:sp>
          <p:nvSpPr>
            <p:cNvPr id="43017" name="Text Box 9"/>
            <p:cNvSpPr txBox="1">
              <a:spLocks noChangeArrowheads="1"/>
            </p:cNvSpPr>
            <p:nvPr/>
          </p:nvSpPr>
          <p:spPr bwMode="auto">
            <a:xfrm>
              <a:off x="624" y="2880"/>
              <a:ext cx="4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 sz="3200">
                  <a:solidFill>
                    <a:schemeClr val="tx1"/>
                  </a:solidFill>
                  <a:ea typeface="宋体" panose="02010600030101010101" pitchFamily="2" charset="-122"/>
                </a:rPr>
                <a:t>y=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6"/>
          <p:cNvGrpSpPr/>
          <p:nvPr/>
        </p:nvGrpSpPr>
        <p:grpSpPr bwMode="auto">
          <a:xfrm>
            <a:off x="1741488" y="1123950"/>
            <a:ext cx="2657475" cy="479425"/>
            <a:chOff x="1097" y="708"/>
            <a:chExt cx="1674" cy="302"/>
          </a:xfrm>
        </p:grpSpPr>
        <p:pic>
          <p:nvPicPr>
            <p:cNvPr id="13317" name="Picture 54" descr="d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097" y="708"/>
              <a:ext cx="377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8" name="WordArt 55"/>
            <p:cNvSpPr>
              <a:spLocks noChangeArrowheads="1" noChangeShapeType="1" noTextEdit="1"/>
            </p:cNvSpPr>
            <p:nvPr/>
          </p:nvSpPr>
          <p:spPr bwMode="auto">
            <a:xfrm>
              <a:off x="1546" y="722"/>
              <a:ext cx="1225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47755"/>
                </a:avLst>
              </a:prstTxWarp>
            </a:bodyPr>
            <a:lstStyle/>
            <a:p>
              <a:r>
                <a:rPr lang="zh-CN" altLang="en-US" sz="3600" b="1" kern="10">
                  <a:ln w="25400">
                    <a:solidFill>
                      <a:srgbClr val="0066CC"/>
                    </a:solidFill>
                    <a:round/>
                  </a:ln>
                  <a:solidFill>
                    <a:schemeClr val="bg1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</a:rPr>
                <a:t>课堂小结</a:t>
              </a:r>
            </a:p>
          </p:txBody>
        </p:sp>
      </p:grpSp>
      <p:sp>
        <p:nvSpPr>
          <p:cNvPr id="13315" name="Text Box 59"/>
          <p:cNvSpPr txBox="1">
            <a:spLocks noChangeArrowheads="1"/>
          </p:cNvSpPr>
          <p:nvPr/>
        </p:nvSpPr>
        <p:spPr bwMode="auto">
          <a:xfrm>
            <a:off x="2155825" y="19161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13316" name="Text Box 60"/>
          <p:cNvSpPr txBox="1">
            <a:spLocks noChangeArrowheads="1"/>
          </p:cNvSpPr>
          <p:nvPr/>
        </p:nvSpPr>
        <p:spPr bwMode="auto">
          <a:xfrm>
            <a:off x="755576" y="2276872"/>
            <a:ext cx="756084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algn="l" eaLnBrk="1" hangingPunct="1"/>
            <a:r>
              <a:rPr lang="zh-CN" altLang="en-US" sz="3600" b="1" dirty="0" smtClean="0">
                <a:solidFill>
                  <a:schemeClr val="tx1"/>
                </a:solidFill>
              </a:rPr>
              <a:t>请</a:t>
            </a:r>
            <a:r>
              <a:rPr lang="zh-CN" altLang="en-US" sz="3600" b="1" dirty="0">
                <a:solidFill>
                  <a:schemeClr val="tx1"/>
                </a:solidFill>
              </a:rPr>
              <a:t>你结合自己的课堂学习，谈谈本节课还有什么疑问？交流一下有哪些收获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？ </a:t>
            </a:r>
            <a:endParaRPr lang="zh-CN" alt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2601913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zh-CN" altLang="en-US" dirty="0" smtClean="0">
                <a:solidFill>
                  <a:srgbClr val="00FF00"/>
                </a:solidFill>
                <a:ea typeface="黑体" panose="02010609060101010101" charset="-122"/>
              </a:rPr>
              <a:t>热身练习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95288" y="1484313"/>
            <a:ext cx="83534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．汽车由南京驶往相距</a:t>
            </a:r>
            <a:r>
              <a:rPr lang="en-US" altLang="zh-CN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300</a:t>
            </a:r>
            <a:r>
              <a:rPr lang="zh-CN" altLang="en-US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千米的上海，当它的平均速度是</a:t>
            </a:r>
            <a:r>
              <a:rPr lang="en-US" altLang="zh-CN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100</a:t>
            </a:r>
            <a:r>
              <a:rPr lang="zh-CN" altLang="en-US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千米</a:t>
            </a:r>
            <a:r>
              <a:rPr lang="en-US" altLang="zh-CN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/</a:t>
            </a:r>
            <a:r>
              <a:rPr lang="zh-CN" altLang="en-US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时，下面哪个图形表示汽车距上海的路程</a:t>
            </a:r>
            <a:r>
              <a:rPr lang="en-US" altLang="zh-CN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s</a:t>
            </a:r>
            <a:r>
              <a:rPr lang="zh-CN" altLang="en-US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（千米）与行驶时间</a:t>
            </a:r>
            <a:r>
              <a:rPr lang="en-US" altLang="zh-CN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t</a:t>
            </a:r>
            <a:r>
              <a:rPr lang="zh-CN" altLang="en-US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（小时）的函数关系？（    ）</a:t>
            </a:r>
          </a:p>
        </p:txBody>
      </p:sp>
      <p:grpSp>
        <p:nvGrpSpPr>
          <p:cNvPr id="35844" name="Group 4"/>
          <p:cNvGrpSpPr/>
          <p:nvPr/>
        </p:nvGrpSpPr>
        <p:grpSpPr bwMode="auto">
          <a:xfrm>
            <a:off x="107950" y="3500438"/>
            <a:ext cx="2447925" cy="2125662"/>
            <a:chOff x="340" y="2024"/>
            <a:chExt cx="1542" cy="1339"/>
          </a:xfrm>
        </p:grpSpPr>
        <p:sp>
          <p:nvSpPr>
            <p:cNvPr id="35845" name="Text Box 5"/>
            <p:cNvSpPr txBox="1">
              <a:spLocks noChangeArrowheads="1"/>
            </p:cNvSpPr>
            <p:nvPr/>
          </p:nvSpPr>
          <p:spPr bwMode="auto">
            <a:xfrm>
              <a:off x="658" y="2024"/>
              <a:ext cx="8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 sz="2000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rPr>
                <a:t>S</a:t>
              </a:r>
              <a:r>
                <a:rPr lang="zh-CN" altLang="en-US" sz="2000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rPr>
                <a:t>（千米）</a:t>
              </a:r>
            </a:p>
          </p:txBody>
        </p:sp>
        <p:sp>
          <p:nvSpPr>
            <p:cNvPr id="35846" name="Line 6"/>
            <p:cNvSpPr>
              <a:spLocks noChangeShapeType="1"/>
            </p:cNvSpPr>
            <p:nvPr/>
          </p:nvSpPr>
          <p:spPr bwMode="auto">
            <a:xfrm>
              <a:off x="476" y="3113"/>
              <a:ext cx="104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47" name="Line 7"/>
            <p:cNvSpPr>
              <a:spLocks noChangeShapeType="1"/>
            </p:cNvSpPr>
            <p:nvPr/>
          </p:nvSpPr>
          <p:spPr bwMode="auto">
            <a:xfrm flipV="1">
              <a:off x="657" y="2160"/>
              <a:ext cx="1" cy="117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48" name="Text Box 8"/>
            <p:cNvSpPr txBox="1">
              <a:spLocks noChangeArrowheads="1"/>
            </p:cNvSpPr>
            <p:nvPr/>
          </p:nvSpPr>
          <p:spPr bwMode="auto">
            <a:xfrm>
              <a:off x="1111" y="3113"/>
              <a:ext cx="7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 sz="2000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rPr>
                <a:t>t</a:t>
              </a:r>
              <a:r>
                <a:rPr lang="zh-CN" altLang="en-US" sz="2000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rPr>
                <a:t>（小时）</a:t>
              </a:r>
            </a:p>
          </p:txBody>
        </p:sp>
        <p:sp>
          <p:nvSpPr>
            <p:cNvPr id="35849" name="Line 9"/>
            <p:cNvSpPr>
              <a:spLocks noChangeShapeType="1"/>
            </p:cNvSpPr>
            <p:nvPr/>
          </p:nvSpPr>
          <p:spPr bwMode="auto">
            <a:xfrm>
              <a:off x="658" y="2523"/>
              <a:ext cx="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50" name="Line 10"/>
            <p:cNvSpPr>
              <a:spLocks noChangeShapeType="1"/>
            </p:cNvSpPr>
            <p:nvPr/>
          </p:nvSpPr>
          <p:spPr bwMode="auto">
            <a:xfrm flipH="1" flipV="1">
              <a:off x="1066" y="3068"/>
              <a:ext cx="0" cy="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51" name="Text Box 11"/>
            <p:cNvSpPr txBox="1">
              <a:spLocks noChangeArrowheads="1"/>
            </p:cNvSpPr>
            <p:nvPr/>
          </p:nvSpPr>
          <p:spPr bwMode="auto">
            <a:xfrm>
              <a:off x="430" y="3067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rPr>
                <a:t>o</a:t>
              </a:r>
            </a:p>
          </p:txBody>
        </p:sp>
        <p:sp>
          <p:nvSpPr>
            <p:cNvPr id="35852" name="Text Box 12"/>
            <p:cNvSpPr txBox="1">
              <a:spLocks noChangeArrowheads="1"/>
            </p:cNvSpPr>
            <p:nvPr/>
          </p:nvSpPr>
          <p:spPr bwMode="auto">
            <a:xfrm>
              <a:off x="340" y="2387"/>
              <a:ext cx="3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 sz="2000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rPr>
                <a:t>300</a:t>
              </a:r>
            </a:p>
          </p:txBody>
        </p:sp>
        <p:sp>
          <p:nvSpPr>
            <p:cNvPr id="35853" name="Text Box 13"/>
            <p:cNvSpPr txBox="1">
              <a:spLocks noChangeArrowheads="1"/>
            </p:cNvSpPr>
            <p:nvPr/>
          </p:nvSpPr>
          <p:spPr bwMode="auto">
            <a:xfrm>
              <a:off x="975" y="3067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 sz="2000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rPr>
                <a:t>3</a:t>
              </a:r>
            </a:p>
          </p:txBody>
        </p:sp>
      </p:grpSp>
      <p:grpSp>
        <p:nvGrpSpPr>
          <p:cNvPr id="35854" name="Group 14"/>
          <p:cNvGrpSpPr/>
          <p:nvPr/>
        </p:nvGrpSpPr>
        <p:grpSpPr bwMode="auto">
          <a:xfrm>
            <a:off x="2195513" y="3500438"/>
            <a:ext cx="2447925" cy="2125662"/>
            <a:chOff x="340" y="2024"/>
            <a:chExt cx="1542" cy="1339"/>
          </a:xfrm>
        </p:grpSpPr>
        <p:sp>
          <p:nvSpPr>
            <p:cNvPr id="35855" name="Text Box 15"/>
            <p:cNvSpPr txBox="1">
              <a:spLocks noChangeArrowheads="1"/>
            </p:cNvSpPr>
            <p:nvPr/>
          </p:nvSpPr>
          <p:spPr bwMode="auto">
            <a:xfrm>
              <a:off x="658" y="2024"/>
              <a:ext cx="8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 sz="2000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rPr>
                <a:t>S</a:t>
              </a:r>
              <a:r>
                <a:rPr lang="zh-CN" altLang="en-US" sz="2000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rPr>
                <a:t>（千米）</a:t>
              </a:r>
            </a:p>
          </p:txBody>
        </p:sp>
        <p:sp>
          <p:nvSpPr>
            <p:cNvPr id="35856" name="Line 16"/>
            <p:cNvSpPr>
              <a:spLocks noChangeShapeType="1"/>
            </p:cNvSpPr>
            <p:nvPr/>
          </p:nvSpPr>
          <p:spPr bwMode="auto">
            <a:xfrm>
              <a:off x="476" y="3113"/>
              <a:ext cx="104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57" name="Line 17"/>
            <p:cNvSpPr>
              <a:spLocks noChangeShapeType="1"/>
            </p:cNvSpPr>
            <p:nvPr/>
          </p:nvSpPr>
          <p:spPr bwMode="auto">
            <a:xfrm flipV="1">
              <a:off x="657" y="2160"/>
              <a:ext cx="1" cy="117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58" name="Text Box 18"/>
            <p:cNvSpPr txBox="1">
              <a:spLocks noChangeArrowheads="1"/>
            </p:cNvSpPr>
            <p:nvPr/>
          </p:nvSpPr>
          <p:spPr bwMode="auto">
            <a:xfrm>
              <a:off x="1111" y="3113"/>
              <a:ext cx="7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 sz="2000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rPr>
                <a:t>t</a:t>
              </a:r>
              <a:r>
                <a:rPr lang="zh-CN" altLang="en-US" sz="2000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rPr>
                <a:t>（小时）</a:t>
              </a:r>
            </a:p>
          </p:txBody>
        </p:sp>
        <p:sp>
          <p:nvSpPr>
            <p:cNvPr id="35859" name="Line 19"/>
            <p:cNvSpPr>
              <a:spLocks noChangeShapeType="1"/>
            </p:cNvSpPr>
            <p:nvPr/>
          </p:nvSpPr>
          <p:spPr bwMode="auto">
            <a:xfrm>
              <a:off x="658" y="2523"/>
              <a:ext cx="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60" name="Line 20"/>
            <p:cNvSpPr>
              <a:spLocks noChangeShapeType="1"/>
            </p:cNvSpPr>
            <p:nvPr/>
          </p:nvSpPr>
          <p:spPr bwMode="auto">
            <a:xfrm flipH="1" flipV="1">
              <a:off x="1066" y="3068"/>
              <a:ext cx="0" cy="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61" name="Text Box 21"/>
            <p:cNvSpPr txBox="1">
              <a:spLocks noChangeArrowheads="1"/>
            </p:cNvSpPr>
            <p:nvPr/>
          </p:nvSpPr>
          <p:spPr bwMode="auto">
            <a:xfrm>
              <a:off x="430" y="3067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rPr>
                <a:t>o</a:t>
              </a:r>
            </a:p>
          </p:txBody>
        </p:sp>
        <p:sp>
          <p:nvSpPr>
            <p:cNvPr id="35862" name="Text Box 22"/>
            <p:cNvSpPr txBox="1">
              <a:spLocks noChangeArrowheads="1"/>
            </p:cNvSpPr>
            <p:nvPr/>
          </p:nvSpPr>
          <p:spPr bwMode="auto">
            <a:xfrm>
              <a:off x="340" y="2387"/>
              <a:ext cx="3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 sz="2000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rPr>
                <a:t>300</a:t>
              </a:r>
            </a:p>
          </p:txBody>
        </p:sp>
        <p:sp>
          <p:nvSpPr>
            <p:cNvPr id="35863" name="Text Box 23"/>
            <p:cNvSpPr txBox="1">
              <a:spLocks noChangeArrowheads="1"/>
            </p:cNvSpPr>
            <p:nvPr/>
          </p:nvSpPr>
          <p:spPr bwMode="auto">
            <a:xfrm>
              <a:off x="975" y="3067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 sz="2000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rPr>
                <a:t>3</a:t>
              </a:r>
            </a:p>
          </p:txBody>
        </p:sp>
      </p:grpSp>
      <p:grpSp>
        <p:nvGrpSpPr>
          <p:cNvPr id="35864" name="Group 24"/>
          <p:cNvGrpSpPr/>
          <p:nvPr/>
        </p:nvGrpSpPr>
        <p:grpSpPr bwMode="auto">
          <a:xfrm>
            <a:off x="4356100" y="3463925"/>
            <a:ext cx="2447925" cy="2125663"/>
            <a:chOff x="340" y="2024"/>
            <a:chExt cx="1542" cy="1339"/>
          </a:xfrm>
        </p:grpSpPr>
        <p:sp>
          <p:nvSpPr>
            <p:cNvPr id="35865" name="Text Box 25"/>
            <p:cNvSpPr txBox="1">
              <a:spLocks noChangeArrowheads="1"/>
            </p:cNvSpPr>
            <p:nvPr/>
          </p:nvSpPr>
          <p:spPr bwMode="auto">
            <a:xfrm>
              <a:off x="658" y="2024"/>
              <a:ext cx="8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 sz="2000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rPr>
                <a:t>S</a:t>
              </a:r>
              <a:r>
                <a:rPr lang="zh-CN" altLang="en-US" sz="2000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rPr>
                <a:t>（千米）</a:t>
              </a:r>
            </a:p>
          </p:txBody>
        </p:sp>
        <p:sp>
          <p:nvSpPr>
            <p:cNvPr id="35866" name="Line 26"/>
            <p:cNvSpPr>
              <a:spLocks noChangeShapeType="1"/>
            </p:cNvSpPr>
            <p:nvPr/>
          </p:nvSpPr>
          <p:spPr bwMode="auto">
            <a:xfrm>
              <a:off x="476" y="3113"/>
              <a:ext cx="104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67" name="Line 27"/>
            <p:cNvSpPr>
              <a:spLocks noChangeShapeType="1"/>
            </p:cNvSpPr>
            <p:nvPr/>
          </p:nvSpPr>
          <p:spPr bwMode="auto">
            <a:xfrm flipV="1">
              <a:off x="657" y="2160"/>
              <a:ext cx="1" cy="117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68" name="Text Box 28"/>
            <p:cNvSpPr txBox="1">
              <a:spLocks noChangeArrowheads="1"/>
            </p:cNvSpPr>
            <p:nvPr/>
          </p:nvSpPr>
          <p:spPr bwMode="auto">
            <a:xfrm>
              <a:off x="1111" y="3113"/>
              <a:ext cx="7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 sz="2000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rPr>
                <a:t>t</a:t>
              </a:r>
              <a:r>
                <a:rPr lang="zh-CN" altLang="en-US" sz="2000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rPr>
                <a:t>（小时）</a:t>
              </a:r>
            </a:p>
          </p:txBody>
        </p:sp>
        <p:sp>
          <p:nvSpPr>
            <p:cNvPr id="35869" name="Line 29"/>
            <p:cNvSpPr>
              <a:spLocks noChangeShapeType="1"/>
            </p:cNvSpPr>
            <p:nvPr/>
          </p:nvSpPr>
          <p:spPr bwMode="auto">
            <a:xfrm>
              <a:off x="658" y="2523"/>
              <a:ext cx="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70" name="Line 30"/>
            <p:cNvSpPr>
              <a:spLocks noChangeShapeType="1"/>
            </p:cNvSpPr>
            <p:nvPr/>
          </p:nvSpPr>
          <p:spPr bwMode="auto">
            <a:xfrm flipH="1" flipV="1">
              <a:off x="1066" y="3068"/>
              <a:ext cx="0" cy="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71" name="Text Box 31"/>
            <p:cNvSpPr txBox="1">
              <a:spLocks noChangeArrowheads="1"/>
            </p:cNvSpPr>
            <p:nvPr/>
          </p:nvSpPr>
          <p:spPr bwMode="auto">
            <a:xfrm>
              <a:off x="430" y="3067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rPr>
                <a:t>o</a:t>
              </a:r>
            </a:p>
          </p:txBody>
        </p:sp>
        <p:sp>
          <p:nvSpPr>
            <p:cNvPr id="35872" name="Text Box 32"/>
            <p:cNvSpPr txBox="1">
              <a:spLocks noChangeArrowheads="1"/>
            </p:cNvSpPr>
            <p:nvPr/>
          </p:nvSpPr>
          <p:spPr bwMode="auto">
            <a:xfrm>
              <a:off x="340" y="2387"/>
              <a:ext cx="3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 sz="2000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rPr>
                <a:t>300</a:t>
              </a:r>
            </a:p>
          </p:txBody>
        </p:sp>
        <p:sp>
          <p:nvSpPr>
            <p:cNvPr id="35873" name="Text Box 33"/>
            <p:cNvSpPr txBox="1">
              <a:spLocks noChangeArrowheads="1"/>
            </p:cNvSpPr>
            <p:nvPr/>
          </p:nvSpPr>
          <p:spPr bwMode="auto">
            <a:xfrm>
              <a:off x="975" y="3067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 sz="2000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rPr>
                <a:t>3</a:t>
              </a:r>
            </a:p>
          </p:txBody>
        </p:sp>
      </p:grpSp>
      <p:grpSp>
        <p:nvGrpSpPr>
          <p:cNvPr id="35874" name="Group 34"/>
          <p:cNvGrpSpPr/>
          <p:nvPr/>
        </p:nvGrpSpPr>
        <p:grpSpPr bwMode="auto">
          <a:xfrm>
            <a:off x="6588125" y="3463925"/>
            <a:ext cx="2447925" cy="2125663"/>
            <a:chOff x="340" y="2024"/>
            <a:chExt cx="1542" cy="1339"/>
          </a:xfrm>
        </p:grpSpPr>
        <p:sp>
          <p:nvSpPr>
            <p:cNvPr id="35875" name="Text Box 35"/>
            <p:cNvSpPr txBox="1">
              <a:spLocks noChangeArrowheads="1"/>
            </p:cNvSpPr>
            <p:nvPr/>
          </p:nvSpPr>
          <p:spPr bwMode="auto">
            <a:xfrm>
              <a:off x="658" y="2024"/>
              <a:ext cx="8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 sz="2000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rPr>
                <a:t>S</a:t>
              </a:r>
              <a:r>
                <a:rPr lang="zh-CN" altLang="en-US" sz="2000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rPr>
                <a:t>（千米）</a:t>
              </a:r>
            </a:p>
          </p:txBody>
        </p:sp>
        <p:sp>
          <p:nvSpPr>
            <p:cNvPr id="35876" name="Line 36"/>
            <p:cNvSpPr>
              <a:spLocks noChangeShapeType="1"/>
            </p:cNvSpPr>
            <p:nvPr/>
          </p:nvSpPr>
          <p:spPr bwMode="auto">
            <a:xfrm>
              <a:off x="476" y="3113"/>
              <a:ext cx="104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77" name="Line 37"/>
            <p:cNvSpPr>
              <a:spLocks noChangeShapeType="1"/>
            </p:cNvSpPr>
            <p:nvPr/>
          </p:nvSpPr>
          <p:spPr bwMode="auto">
            <a:xfrm flipV="1">
              <a:off x="657" y="2160"/>
              <a:ext cx="1" cy="117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78" name="Text Box 38"/>
            <p:cNvSpPr txBox="1">
              <a:spLocks noChangeArrowheads="1"/>
            </p:cNvSpPr>
            <p:nvPr/>
          </p:nvSpPr>
          <p:spPr bwMode="auto">
            <a:xfrm>
              <a:off x="1111" y="3113"/>
              <a:ext cx="7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 sz="2000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rPr>
                <a:t>t</a:t>
              </a:r>
              <a:r>
                <a:rPr lang="zh-CN" altLang="en-US" sz="2000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rPr>
                <a:t>（小时）</a:t>
              </a:r>
            </a:p>
          </p:txBody>
        </p:sp>
        <p:sp>
          <p:nvSpPr>
            <p:cNvPr id="35879" name="Line 39"/>
            <p:cNvSpPr>
              <a:spLocks noChangeShapeType="1"/>
            </p:cNvSpPr>
            <p:nvPr/>
          </p:nvSpPr>
          <p:spPr bwMode="auto">
            <a:xfrm>
              <a:off x="658" y="2523"/>
              <a:ext cx="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80" name="Line 40"/>
            <p:cNvSpPr>
              <a:spLocks noChangeShapeType="1"/>
            </p:cNvSpPr>
            <p:nvPr/>
          </p:nvSpPr>
          <p:spPr bwMode="auto">
            <a:xfrm flipH="1" flipV="1">
              <a:off x="1066" y="3068"/>
              <a:ext cx="0" cy="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81" name="Text Box 41"/>
            <p:cNvSpPr txBox="1">
              <a:spLocks noChangeArrowheads="1"/>
            </p:cNvSpPr>
            <p:nvPr/>
          </p:nvSpPr>
          <p:spPr bwMode="auto">
            <a:xfrm>
              <a:off x="430" y="3067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rPr>
                <a:t>o</a:t>
              </a:r>
            </a:p>
          </p:txBody>
        </p:sp>
        <p:sp>
          <p:nvSpPr>
            <p:cNvPr id="35882" name="Text Box 42"/>
            <p:cNvSpPr txBox="1">
              <a:spLocks noChangeArrowheads="1"/>
            </p:cNvSpPr>
            <p:nvPr/>
          </p:nvSpPr>
          <p:spPr bwMode="auto">
            <a:xfrm>
              <a:off x="340" y="2387"/>
              <a:ext cx="3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 sz="2000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rPr>
                <a:t>300</a:t>
              </a:r>
            </a:p>
          </p:txBody>
        </p:sp>
        <p:sp>
          <p:nvSpPr>
            <p:cNvPr id="35883" name="Text Box 43"/>
            <p:cNvSpPr txBox="1">
              <a:spLocks noChangeArrowheads="1"/>
            </p:cNvSpPr>
            <p:nvPr/>
          </p:nvSpPr>
          <p:spPr bwMode="auto">
            <a:xfrm>
              <a:off x="975" y="3067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 sz="2000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rPr>
                <a:t>3</a:t>
              </a:r>
            </a:p>
          </p:txBody>
        </p:sp>
      </p:grpSp>
      <p:sp>
        <p:nvSpPr>
          <p:cNvPr id="35884" name="Line 44"/>
          <p:cNvSpPr>
            <a:spLocks noChangeShapeType="1"/>
          </p:cNvSpPr>
          <p:nvPr/>
        </p:nvSpPr>
        <p:spPr bwMode="auto">
          <a:xfrm flipV="1">
            <a:off x="611188" y="4292600"/>
            <a:ext cx="6477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85" name="Line 45"/>
          <p:cNvSpPr>
            <a:spLocks noChangeShapeType="1"/>
          </p:cNvSpPr>
          <p:nvPr/>
        </p:nvSpPr>
        <p:spPr bwMode="auto">
          <a:xfrm>
            <a:off x="2700338" y="4292600"/>
            <a:ext cx="6477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86" name="Line 46"/>
          <p:cNvSpPr>
            <a:spLocks noChangeShapeType="1"/>
          </p:cNvSpPr>
          <p:nvPr/>
        </p:nvSpPr>
        <p:spPr bwMode="auto">
          <a:xfrm>
            <a:off x="4859338" y="425608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87" name="Text Box 47"/>
          <p:cNvSpPr txBox="1">
            <a:spLocks noChangeArrowheads="1"/>
          </p:cNvSpPr>
          <p:nvPr/>
        </p:nvSpPr>
        <p:spPr bwMode="auto">
          <a:xfrm>
            <a:off x="755650" y="5589588"/>
            <a:ext cx="503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35888" name="Text Box 48"/>
          <p:cNvSpPr txBox="1">
            <a:spLocks noChangeArrowheads="1"/>
          </p:cNvSpPr>
          <p:nvPr/>
        </p:nvSpPr>
        <p:spPr bwMode="auto">
          <a:xfrm>
            <a:off x="2843213" y="5661025"/>
            <a:ext cx="792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35889" name="Text Box 49"/>
          <p:cNvSpPr txBox="1">
            <a:spLocks noChangeArrowheads="1"/>
          </p:cNvSpPr>
          <p:nvPr/>
        </p:nvSpPr>
        <p:spPr bwMode="auto">
          <a:xfrm>
            <a:off x="5076825" y="5589588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35890" name="Text Box 50"/>
          <p:cNvSpPr txBox="1">
            <a:spLocks noChangeArrowheads="1"/>
          </p:cNvSpPr>
          <p:nvPr/>
        </p:nvSpPr>
        <p:spPr bwMode="auto">
          <a:xfrm>
            <a:off x="7308850" y="5589588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35891" name="Freeform 51"/>
          <p:cNvSpPr/>
          <p:nvPr/>
        </p:nvSpPr>
        <p:spPr bwMode="auto">
          <a:xfrm>
            <a:off x="7092950" y="4221163"/>
            <a:ext cx="719138" cy="936625"/>
          </a:xfrm>
          <a:custGeom>
            <a:avLst/>
            <a:gdLst>
              <a:gd name="T0" fmla="*/ 0 w 453"/>
              <a:gd name="T1" fmla="*/ 590 h 590"/>
              <a:gd name="T2" fmla="*/ 272 w 453"/>
              <a:gd name="T3" fmla="*/ 454 h 590"/>
              <a:gd name="T4" fmla="*/ 453 w 453"/>
              <a:gd name="T5" fmla="*/ 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3" h="590">
                <a:moveTo>
                  <a:pt x="0" y="590"/>
                </a:moveTo>
                <a:cubicBezTo>
                  <a:pt x="98" y="571"/>
                  <a:pt x="196" y="552"/>
                  <a:pt x="272" y="454"/>
                </a:cubicBezTo>
                <a:cubicBezTo>
                  <a:pt x="348" y="356"/>
                  <a:pt x="423" y="83"/>
                  <a:pt x="453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71378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．某机动车出发前油箱内有油</a:t>
            </a:r>
            <a:r>
              <a:rPr lang="en-US" altLang="zh-CN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42</a:t>
            </a:r>
            <a:r>
              <a:rPr lang="zh-CN" altLang="en-US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升，行驶若干小时后，途中在加油站加油若干升。油箱中余油量</a:t>
            </a:r>
            <a:r>
              <a:rPr lang="en-US" altLang="zh-CN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Q</a:t>
            </a:r>
            <a:r>
              <a:rPr lang="zh-CN" altLang="en-US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（升）与行驶时间</a:t>
            </a:r>
            <a:r>
              <a:rPr lang="en-US" altLang="zh-CN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t</a:t>
            </a:r>
            <a:r>
              <a:rPr lang="zh-CN" altLang="en-US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（时）之间的函数关系如图所示，根据下图回答问题：</a:t>
            </a: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 cstate="email"/>
          <a:srcRect r="6435" b="6842"/>
          <a:stretch>
            <a:fillRect/>
          </a:stretch>
        </p:blipFill>
        <p:spPr bwMode="auto">
          <a:xfrm>
            <a:off x="4716463" y="2852738"/>
            <a:ext cx="4032250" cy="377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23850" y="2349500"/>
            <a:ext cx="64817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）机动车行驶</a:t>
            </a:r>
            <a:r>
              <a:rPr lang="zh-CN" altLang="en-US" sz="2800" b="1" u="sng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        </a:t>
            </a:r>
            <a:r>
              <a:rPr lang="zh-CN" altLang="en-US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小时后加油；</a:t>
            </a:r>
          </a:p>
          <a:p>
            <a:pPr algn="l">
              <a:spcBef>
                <a:spcPct val="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）中途加油</a:t>
            </a:r>
            <a:r>
              <a:rPr lang="zh-CN" altLang="en-US" sz="2800" b="1" u="sng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         </a:t>
            </a:r>
            <a:r>
              <a:rPr lang="zh-CN" altLang="en-US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升；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86042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3</a:t>
            </a:r>
            <a:r>
              <a:rPr lang="zh-CN" altLang="en-US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、小明出去散步，从家走了</a:t>
            </a:r>
            <a:r>
              <a:rPr lang="en-US" altLang="zh-CN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20</a:t>
            </a:r>
            <a:r>
              <a:rPr lang="zh-CN" altLang="en-US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分钟， 到了一个离家</a:t>
            </a:r>
            <a:r>
              <a:rPr lang="en-US" altLang="zh-CN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900</a:t>
            </a:r>
            <a:r>
              <a:rPr lang="zh-CN" altLang="en-US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米的阅报亭，看了</a:t>
            </a:r>
            <a:r>
              <a:rPr lang="en-US" altLang="zh-CN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10</a:t>
            </a:r>
            <a:r>
              <a:rPr lang="zh-CN" altLang="en-US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分钟报纸后，用了</a:t>
            </a:r>
            <a:r>
              <a:rPr lang="en-US" altLang="zh-CN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15</a:t>
            </a:r>
            <a:r>
              <a:rPr lang="zh-CN" altLang="en-US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分钟返回到家。下面能够表示小明离家时间与离家距离之间的关系的是</a:t>
            </a:r>
            <a:r>
              <a:rPr lang="zh-CN" altLang="en-US" sz="2800" b="1" dirty="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  <a:hlinkClick r:id="rId2" action="ppaction://hlinksldjump"/>
              </a:rPr>
              <a:t>（     ） </a:t>
            </a:r>
            <a:endParaRPr lang="zh-CN" altLang="en-US" sz="2800" b="1" dirty="0">
              <a:solidFill>
                <a:schemeClr val="tx1"/>
              </a:solidFill>
              <a:latin typeface="Garamond" panose="02020404030301010803" pitchFamily="18" charset="0"/>
              <a:ea typeface="宋体" panose="02010600030101010101" pitchFamily="2" charset="-122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403350" y="2420938"/>
            <a:ext cx="5400675" cy="244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2800" b="1" dirty="0">
                <a:solidFill>
                  <a:srgbClr val="00FF00"/>
                </a:solidFill>
                <a:latin typeface="黑体" panose="02010609060101010101" charset="-122"/>
                <a:ea typeface="黑体" panose="02010609060101010101" charset="-122"/>
              </a:rPr>
              <a:t>从家走了</a:t>
            </a:r>
            <a:r>
              <a:rPr lang="en-US" altLang="zh-CN" sz="2800" b="1" dirty="0">
                <a:solidFill>
                  <a:srgbClr val="00FF00"/>
                </a:solidFill>
                <a:latin typeface="黑体" panose="02010609060101010101" charset="-122"/>
                <a:ea typeface="黑体" panose="02010609060101010101" charset="-122"/>
              </a:rPr>
              <a:t>20</a:t>
            </a:r>
            <a:r>
              <a:rPr lang="zh-CN" altLang="en-US" sz="2800" b="1" dirty="0">
                <a:solidFill>
                  <a:srgbClr val="00FF00"/>
                </a:solidFill>
                <a:latin typeface="黑体" panose="02010609060101010101" charset="-122"/>
                <a:ea typeface="黑体" panose="02010609060101010101" charset="-122"/>
              </a:rPr>
              <a:t>分钟，</a:t>
            </a:r>
          </a:p>
          <a:p>
            <a:pPr algn="l"/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到了一个离家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900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米的阅报亭，</a:t>
            </a:r>
          </a:p>
          <a:p>
            <a:pPr algn="l"/>
            <a:r>
              <a:rPr lang="zh-CN" altLang="en-US" sz="2800" b="1" dirty="0">
                <a:solidFill>
                  <a:srgbClr val="00FF00"/>
                </a:solidFill>
                <a:latin typeface="黑体" panose="02010609060101010101" charset="-122"/>
                <a:ea typeface="黑体" panose="02010609060101010101" charset="-122"/>
              </a:rPr>
              <a:t>看了</a:t>
            </a:r>
            <a:r>
              <a:rPr lang="en-US" altLang="zh-CN" sz="2800" b="1" dirty="0">
                <a:solidFill>
                  <a:srgbClr val="00FF00"/>
                </a:solidFill>
                <a:latin typeface="黑体" panose="02010609060101010101" charset="-122"/>
                <a:ea typeface="黑体" panose="02010609060101010101" charset="-122"/>
              </a:rPr>
              <a:t>10</a:t>
            </a:r>
            <a:r>
              <a:rPr lang="zh-CN" altLang="en-US" sz="2800" b="1" dirty="0">
                <a:solidFill>
                  <a:srgbClr val="00FF00"/>
                </a:solidFill>
                <a:latin typeface="黑体" panose="02010609060101010101" charset="-122"/>
                <a:ea typeface="黑体" panose="02010609060101010101" charset="-122"/>
              </a:rPr>
              <a:t>分钟报纸后，</a:t>
            </a:r>
          </a:p>
          <a:p>
            <a:pPr algn="l"/>
            <a:r>
              <a:rPr lang="zh-CN" altLang="en-US" sz="2800" b="1" dirty="0">
                <a:solidFill>
                  <a:srgbClr val="00FF00"/>
                </a:solidFill>
                <a:latin typeface="黑体" panose="02010609060101010101" charset="-122"/>
                <a:ea typeface="黑体" panose="02010609060101010101" charset="-122"/>
              </a:rPr>
              <a:t>用了</a:t>
            </a:r>
            <a:r>
              <a:rPr lang="en-US" altLang="zh-CN" sz="2800" b="1" dirty="0">
                <a:solidFill>
                  <a:srgbClr val="00FF00"/>
                </a:solidFill>
                <a:latin typeface="黑体" panose="02010609060101010101" charset="-122"/>
                <a:ea typeface="黑体" panose="02010609060101010101" charset="-122"/>
              </a:rPr>
              <a:t>15</a:t>
            </a:r>
            <a:r>
              <a:rPr lang="zh-CN" altLang="en-US" sz="2800" b="1" dirty="0">
                <a:solidFill>
                  <a:srgbClr val="00FF00"/>
                </a:solidFill>
                <a:latin typeface="黑体" panose="02010609060101010101" charset="-122"/>
                <a:ea typeface="黑体" panose="02010609060101010101" charset="-122"/>
              </a:rPr>
              <a:t>分钟返回到家。</a:t>
            </a: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3419475" y="981075"/>
            <a:ext cx="252095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395288" y="1412875"/>
            <a:ext cx="244792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3203575" y="1412875"/>
            <a:ext cx="2663825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6372225" y="1412875"/>
            <a:ext cx="2303463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6588125" y="981075"/>
            <a:ext cx="223202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  <p:bldP spid="37892" grpId="0" animBg="1"/>
      <p:bldP spid="37893" grpId="0" animBg="1"/>
      <p:bldP spid="37894" grpId="0" animBg="1"/>
      <p:bldP spid="37895" grpId="0" animBg="1"/>
      <p:bldP spid="378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/>
          <p:nvPr/>
        </p:nvGrpSpPr>
        <p:grpSpPr bwMode="auto">
          <a:xfrm>
            <a:off x="323850" y="636588"/>
            <a:ext cx="4032250" cy="2792412"/>
            <a:chOff x="204" y="401"/>
            <a:chExt cx="2540" cy="1759"/>
          </a:xfrm>
        </p:grpSpPr>
        <p:pic>
          <p:nvPicPr>
            <p:cNvPr id="38915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4" y="401"/>
              <a:ext cx="2540" cy="17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8916" name="Text Box 4"/>
            <p:cNvSpPr txBox="1">
              <a:spLocks noChangeArrowheads="1"/>
            </p:cNvSpPr>
            <p:nvPr/>
          </p:nvSpPr>
          <p:spPr bwMode="auto">
            <a:xfrm>
              <a:off x="2154" y="572"/>
              <a:ext cx="49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anose="020B0A04020102020204" pitchFamily="34" charset="0"/>
                  <a:ea typeface="宋体" panose="02010600030101010101" pitchFamily="2" charset="-122"/>
                </a:rPr>
                <a:t>A</a:t>
              </a:r>
            </a:p>
          </p:txBody>
        </p:sp>
      </p:grpSp>
      <p:grpSp>
        <p:nvGrpSpPr>
          <p:cNvPr id="38917" name="Group 5"/>
          <p:cNvGrpSpPr/>
          <p:nvPr/>
        </p:nvGrpSpPr>
        <p:grpSpPr bwMode="auto">
          <a:xfrm>
            <a:off x="4716463" y="3756025"/>
            <a:ext cx="4105275" cy="2841625"/>
            <a:chOff x="2971" y="2366"/>
            <a:chExt cx="2586" cy="1790"/>
          </a:xfrm>
        </p:grpSpPr>
        <p:pic>
          <p:nvPicPr>
            <p:cNvPr id="38918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1" y="2366"/>
              <a:ext cx="2586" cy="17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8919" name="Text Box 7"/>
            <p:cNvSpPr txBox="1">
              <a:spLocks noChangeArrowheads="1"/>
            </p:cNvSpPr>
            <p:nvPr/>
          </p:nvSpPr>
          <p:spPr bwMode="auto">
            <a:xfrm>
              <a:off x="4785" y="2568"/>
              <a:ext cx="49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anose="020B0A04020102020204" pitchFamily="34" charset="0"/>
                  <a:ea typeface="宋体" panose="02010600030101010101" pitchFamily="2" charset="-122"/>
                </a:rPr>
                <a:t>D</a:t>
              </a:r>
            </a:p>
          </p:txBody>
        </p:sp>
      </p:grpSp>
      <p:grpSp>
        <p:nvGrpSpPr>
          <p:cNvPr id="38920" name="Group 8"/>
          <p:cNvGrpSpPr/>
          <p:nvPr/>
        </p:nvGrpSpPr>
        <p:grpSpPr bwMode="auto">
          <a:xfrm>
            <a:off x="322263" y="3789363"/>
            <a:ext cx="4033837" cy="2794000"/>
            <a:chOff x="203" y="2387"/>
            <a:chExt cx="2541" cy="1760"/>
          </a:xfrm>
        </p:grpSpPr>
        <p:pic>
          <p:nvPicPr>
            <p:cNvPr id="38921" name="Picture 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3" y="2387"/>
              <a:ext cx="2541" cy="17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8922" name="Text Box 10"/>
            <p:cNvSpPr txBox="1">
              <a:spLocks noChangeArrowheads="1"/>
            </p:cNvSpPr>
            <p:nvPr/>
          </p:nvSpPr>
          <p:spPr bwMode="auto">
            <a:xfrm>
              <a:off x="2064" y="2614"/>
              <a:ext cx="49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anose="020B0A04020102020204" pitchFamily="34" charset="0"/>
                  <a:ea typeface="宋体" panose="02010600030101010101" pitchFamily="2" charset="-122"/>
                </a:rPr>
                <a:t>C</a:t>
              </a:r>
            </a:p>
          </p:txBody>
        </p:sp>
      </p:grpSp>
      <p:grpSp>
        <p:nvGrpSpPr>
          <p:cNvPr id="38923" name="Group 11"/>
          <p:cNvGrpSpPr/>
          <p:nvPr/>
        </p:nvGrpSpPr>
        <p:grpSpPr bwMode="auto">
          <a:xfrm>
            <a:off x="4748213" y="692150"/>
            <a:ext cx="4000500" cy="2770188"/>
            <a:chOff x="2991" y="436"/>
            <a:chExt cx="2520" cy="1745"/>
          </a:xfrm>
        </p:grpSpPr>
        <p:pic>
          <p:nvPicPr>
            <p:cNvPr id="38924" name="Picture 1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91" y="436"/>
              <a:ext cx="2520" cy="17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8925" name="Text Box 13"/>
            <p:cNvSpPr txBox="1">
              <a:spLocks noChangeArrowheads="1"/>
            </p:cNvSpPr>
            <p:nvPr/>
          </p:nvSpPr>
          <p:spPr bwMode="auto">
            <a:xfrm>
              <a:off x="4740" y="618"/>
              <a:ext cx="49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anose="020B0A04020102020204" pitchFamily="34" charset="0"/>
                  <a:ea typeface="宋体" panose="02010600030101010101" pitchFamily="2" charset="-122"/>
                </a:rPr>
                <a:t>B</a:t>
              </a:r>
            </a:p>
          </p:txBody>
        </p:sp>
      </p:grpSp>
      <p:sp>
        <p:nvSpPr>
          <p:cNvPr id="38926" name="Line 14">
            <a:hlinkClick r:id="rId6" action="ppaction://hlinksldjump"/>
          </p:cNvPr>
          <p:cNvSpPr>
            <a:spLocks noChangeShapeType="1"/>
          </p:cNvSpPr>
          <p:nvPr/>
        </p:nvSpPr>
        <p:spPr bwMode="auto">
          <a:xfrm>
            <a:off x="4284663" y="65246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27" name="Oval 15"/>
          <p:cNvSpPr>
            <a:spLocks noChangeArrowheads="1"/>
          </p:cNvSpPr>
          <p:nvPr/>
        </p:nvSpPr>
        <p:spPr bwMode="auto">
          <a:xfrm>
            <a:off x="1979613" y="5589588"/>
            <a:ext cx="647700" cy="719137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8" name="Oval 16"/>
          <p:cNvSpPr>
            <a:spLocks noChangeArrowheads="1"/>
          </p:cNvSpPr>
          <p:nvPr/>
        </p:nvSpPr>
        <p:spPr bwMode="auto">
          <a:xfrm>
            <a:off x="5867400" y="1052513"/>
            <a:ext cx="647700" cy="719137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9" name="Oval 17"/>
          <p:cNvSpPr>
            <a:spLocks noChangeArrowheads="1"/>
          </p:cNvSpPr>
          <p:nvPr/>
        </p:nvSpPr>
        <p:spPr bwMode="auto">
          <a:xfrm>
            <a:off x="1403350" y="981075"/>
            <a:ext cx="1800225" cy="719138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30" name="Freeform 18"/>
          <p:cNvSpPr/>
          <p:nvPr/>
        </p:nvSpPr>
        <p:spPr bwMode="auto">
          <a:xfrm>
            <a:off x="7308850" y="4149725"/>
            <a:ext cx="1008063" cy="695325"/>
          </a:xfrm>
          <a:custGeom>
            <a:avLst/>
            <a:gdLst>
              <a:gd name="T0" fmla="*/ 0 w 635"/>
              <a:gd name="T1" fmla="*/ 181 h 438"/>
              <a:gd name="T2" fmla="*/ 272 w 635"/>
              <a:gd name="T3" fmla="*/ 408 h 438"/>
              <a:gd name="T4" fmla="*/ 635 w 635"/>
              <a:gd name="T5" fmla="*/ 0 h 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5" h="438">
                <a:moveTo>
                  <a:pt x="0" y="181"/>
                </a:moveTo>
                <a:cubicBezTo>
                  <a:pt x="83" y="309"/>
                  <a:pt x="166" y="438"/>
                  <a:pt x="272" y="408"/>
                </a:cubicBezTo>
                <a:cubicBezTo>
                  <a:pt x="378" y="378"/>
                  <a:pt x="574" y="68"/>
                  <a:pt x="635" y="0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3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7" grpId="0" animBg="1"/>
      <p:bldP spid="38927" grpId="1" animBg="1"/>
      <p:bldP spid="38928" grpId="0" animBg="1"/>
      <p:bldP spid="38928" grpId="1" animBg="1"/>
      <p:bldP spid="38929" grpId="0" animBg="1"/>
      <p:bldP spid="38929" grpId="1" animBg="1"/>
      <p:bldP spid="389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/>
          <p:nvPr/>
        </p:nvGrpSpPr>
        <p:grpSpPr bwMode="auto">
          <a:xfrm>
            <a:off x="4716463" y="3213100"/>
            <a:ext cx="4105275" cy="2841625"/>
            <a:chOff x="2971" y="2366"/>
            <a:chExt cx="2586" cy="1790"/>
          </a:xfrm>
        </p:grpSpPr>
        <p:pic>
          <p:nvPicPr>
            <p:cNvPr id="39939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1" y="2366"/>
              <a:ext cx="2586" cy="17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9940" name="Text Box 4"/>
            <p:cNvSpPr txBox="1">
              <a:spLocks noChangeArrowheads="1"/>
            </p:cNvSpPr>
            <p:nvPr/>
          </p:nvSpPr>
          <p:spPr bwMode="auto">
            <a:xfrm>
              <a:off x="4785" y="2568"/>
              <a:ext cx="49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anose="020B0A04020102020204" pitchFamily="34" charset="0"/>
                  <a:ea typeface="宋体" panose="02010600030101010101" pitchFamily="2" charset="-122"/>
                </a:rPr>
                <a:t>D</a:t>
              </a:r>
            </a:p>
          </p:txBody>
        </p:sp>
      </p:grpSp>
      <p:sp>
        <p:nvSpPr>
          <p:cNvPr id="39941" name="Freeform 5"/>
          <p:cNvSpPr/>
          <p:nvPr/>
        </p:nvSpPr>
        <p:spPr bwMode="auto">
          <a:xfrm>
            <a:off x="7308850" y="3573463"/>
            <a:ext cx="1008063" cy="695325"/>
          </a:xfrm>
          <a:custGeom>
            <a:avLst/>
            <a:gdLst>
              <a:gd name="T0" fmla="*/ 0 w 635"/>
              <a:gd name="T1" fmla="*/ 181 h 438"/>
              <a:gd name="T2" fmla="*/ 272 w 635"/>
              <a:gd name="T3" fmla="*/ 408 h 438"/>
              <a:gd name="T4" fmla="*/ 635 w 635"/>
              <a:gd name="T5" fmla="*/ 0 h 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5" h="438">
                <a:moveTo>
                  <a:pt x="0" y="181"/>
                </a:moveTo>
                <a:cubicBezTo>
                  <a:pt x="83" y="309"/>
                  <a:pt x="166" y="438"/>
                  <a:pt x="272" y="408"/>
                </a:cubicBezTo>
                <a:cubicBezTo>
                  <a:pt x="378" y="378"/>
                  <a:pt x="574" y="68"/>
                  <a:pt x="635" y="0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9942" name="Group 6"/>
          <p:cNvGrpSpPr/>
          <p:nvPr/>
        </p:nvGrpSpPr>
        <p:grpSpPr bwMode="auto">
          <a:xfrm>
            <a:off x="611188" y="2133600"/>
            <a:ext cx="7489825" cy="1217613"/>
            <a:chOff x="385" y="572"/>
            <a:chExt cx="4718" cy="767"/>
          </a:xfrm>
        </p:grpSpPr>
        <p:sp>
          <p:nvSpPr>
            <p:cNvPr id="39943" name="Text Box 7"/>
            <p:cNvSpPr txBox="1">
              <a:spLocks noChangeArrowheads="1"/>
            </p:cNvSpPr>
            <p:nvPr/>
          </p:nvSpPr>
          <p:spPr bwMode="auto">
            <a:xfrm>
              <a:off x="385" y="754"/>
              <a:ext cx="47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zh-CN" altLang="en-US" sz="2800" dirty="0">
                  <a:solidFill>
                    <a:schemeClr val="tx1"/>
                  </a:solidFill>
                  <a:ea typeface="黑体" panose="02010609060101010101" charset="-122"/>
                </a:rPr>
                <a:t>你能用                               表示这个函数吗？ </a:t>
              </a:r>
            </a:p>
          </p:txBody>
        </p:sp>
        <p:sp>
          <p:nvSpPr>
            <p:cNvPr id="39944" name="WordArt 8"/>
            <p:cNvSpPr>
              <a:spLocks noChangeArrowheads="1" noChangeShapeType="1" noTextEdit="1"/>
            </p:cNvSpPr>
            <p:nvPr/>
          </p:nvSpPr>
          <p:spPr bwMode="auto">
            <a:xfrm rot="-309105">
              <a:off x="1292" y="572"/>
              <a:ext cx="1566" cy="76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CascadeUp">
                <a:avLst>
                  <a:gd name="adj" fmla="val 100000"/>
                </a:avLst>
              </a:prstTxWarp>
              <a:scene3d>
                <a:camera prst="legacyPerspectiveFront">
                  <a:rot lat="20519999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</a:sp3d>
            </a:bodyPr>
            <a:lstStyle/>
            <a:p>
              <a:r>
                <a:rPr lang="zh-CN" altLang="en-US" sz="3600" kern="10" dirty="0">
                  <a:ln w="9525">
                    <a:round/>
                  </a:ln>
                  <a:gradFill rotWithShape="0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709105" scaled="1"/>
                  </a:gradFill>
                  <a:latin typeface="华文新魏" panose="02010800040101010101" charset="-122"/>
                  <a:ea typeface="华文新魏" panose="02010800040101010101" charset="-122"/>
                </a:rPr>
                <a:t>解析法</a:t>
              </a:r>
            </a:p>
          </p:txBody>
        </p:sp>
      </p:grp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755650" y="1341438"/>
            <a:ext cx="7991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2800" b="1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小明第</a:t>
            </a:r>
            <a:r>
              <a:rPr lang="en-US" altLang="zh-CN" sz="2800" b="1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15</a:t>
            </a:r>
            <a:r>
              <a:rPr lang="zh-CN" altLang="en-US" sz="2800" b="1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分钟和</a:t>
            </a:r>
            <a:r>
              <a:rPr lang="en-US" altLang="zh-CN" sz="2800" b="1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35</a:t>
            </a:r>
            <a:r>
              <a:rPr lang="zh-CN" altLang="en-US" sz="2800" b="1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分钟离家的距离分别是多少？</a:t>
            </a:r>
          </a:p>
        </p:txBody>
      </p:sp>
      <p:sp>
        <p:nvSpPr>
          <p:cNvPr id="39946" name="Rectangle 10"/>
          <p:cNvSpPr>
            <a:spLocks noRot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>
              <a:spcBef>
                <a:spcPct val="0"/>
              </a:spcBef>
            </a:pPr>
            <a:r>
              <a:rPr lang="zh-CN" altLang="en-US" sz="4400" dirty="0">
                <a:solidFill>
                  <a:srgbClr val="00FF00"/>
                </a:solidFill>
                <a:latin typeface="黑体" panose="02010609060101010101" charset="-122"/>
                <a:ea typeface="黑体" panose="02010609060101010101" charset="-122"/>
              </a:rPr>
              <a:t>提出问题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zh-CN" altLang="en-US" sz="2400" b="1" smtClean="0"/>
              <a:t>某公司与销售人员签订了这样的工资合同：工资由两部分组成，一部分是基本工资，每人每月</a:t>
            </a:r>
            <a:r>
              <a:rPr lang="en-US" altLang="zh-CN" sz="2400" b="1" smtClean="0"/>
              <a:t>300</a:t>
            </a:r>
            <a:r>
              <a:rPr lang="zh-CN" altLang="en-US" sz="2400" b="1" smtClean="0"/>
              <a:t>元；另一部分是按月销售量确定的奖励工资，每销售</a:t>
            </a:r>
            <a:r>
              <a:rPr lang="en-US" altLang="zh-CN" sz="2400" b="1" smtClean="0"/>
              <a:t>1</a:t>
            </a:r>
            <a:r>
              <a:rPr lang="zh-CN" altLang="en-US" sz="2400" b="1" smtClean="0"/>
              <a:t>件产品，奖励工资</a:t>
            </a:r>
            <a:r>
              <a:rPr lang="en-US" altLang="zh-CN" sz="2400" b="1" smtClean="0"/>
              <a:t>10</a:t>
            </a:r>
            <a:r>
              <a:rPr lang="zh-CN" altLang="en-US" sz="2400" b="1" smtClean="0"/>
              <a:t>元。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b="1" smtClean="0"/>
              <a:t>1</a:t>
            </a:r>
            <a:r>
              <a:rPr lang="zh-CN" altLang="en-US" sz="2800" b="1" smtClean="0"/>
              <a:t>、设某销售员销售产品</a:t>
            </a:r>
            <a:r>
              <a:rPr lang="en-US" altLang="zh-CN" sz="2800" b="1" smtClean="0"/>
              <a:t>x</a:t>
            </a:r>
            <a:r>
              <a:rPr lang="zh-CN" altLang="en-US" sz="2800" b="1" smtClean="0"/>
              <a:t>件，他应得的工资记为</a:t>
            </a:r>
            <a:r>
              <a:rPr lang="en-US" altLang="zh-CN" sz="2800" b="1" smtClean="0"/>
              <a:t>y</a:t>
            </a:r>
            <a:r>
              <a:rPr lang="zh-CN" altLang="en-US" sz="2800" b="1" smtClean="0"/>
              <a:t>元。求</a:t>
            </a:r>
            <a:r>
              <a:rPr lang="en-US" altLang="zh-CN" sz="2800" b="1" smtClean="0"/>
              <a:t>y</a:t>
            </a:r>
            <a:r>
              <a:rPr lang="zh-CN" altLang="en-US" sz="2800" b="1" smtClean="0"/>
              <a:t>与</a:t>
            </a:r>
            <a:r>
              <a:rPr lang="en-US" altLang="zh-CN" sz="2800" b="1" smtClean="0"/>
              <a:t>x</a:t>
            </a:r>
            <a:r>
              <a:rPr lang="zh-CN" altLang="en-US" sz="2800" b="1" smtClean="0"/>
              <a:t>之间的函数关系式。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932363" y="2009775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Y=10x+3000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57200" y="2466975"/>
            <a:ext cx="7931150" cy="152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 dirty="0">
                <a:solidFill>
                  <a:schemeClr val="tx1"/>
                </a:solidFill>
              </a:rPr>
              <a:t>2</a:t>
            </a:r>
            <a:r>
              <a:rPr lang="zh-CN" altLang="en-US" b="1" dirty="0">
                <a:solidFill>
                  <a:schemeClr val="tx1"/>
                </a:solidFill>
              </a:rPr>
              <a:t>、用求出的函数关系式，解决下列问题</a:t>
            </a:r>
          </a:p>
          <a:p>
            <a:r>
              <a:rPr lang="zh-CN" altLang="en-US" dirty="0">
                <a:solidFill>
                  <a:srgbClr val="FF0000"/>
                </a:solidFill>
              </a:rPr>
              <a:t>（</a:t>
            </a:r>
            <a:r>
              <a:rPr lang="en-US" altLang="zh-CN" dirty="0">
                <a:solidFill>
                  <a:srgbClr val="FF0000"/>
                </a:solidFill>
              </a:rPr>
              <a:t>1</a:t>
            </a:r>
            <a:r>
              <a:rPr lang="zh-CN" altLang="en-US" dirty="0">
                <a:solidFill>
                  <a:srgbClr val="FF0000"/>
                </a:solidFill>
              </a:rPr>
              <a:t>）</a:t>
            </a:r>
            <a:r>
              <a:rPr lang="zh-CN" altLang="en-US" sz="2800" b="1" dirty="0">
                <a:solidFill>
                  <a:schemeClr val="tx1"/>
                </a:solidFill>
              </a:rPr>
              <a:t>某销售员的工资为</a:t>
            </a:r>
            <a:r>
              <a:rPr lang="en-US" altLang="zh-CN" sz="2800" b="1" dirty="0">
                <a:solidFill>
                  <a:schemeClr val="tx1"/>
                </a:solidFill>
              </a:rPr>
              <a:t>4100</a:t>
            </a:r>
            <a:r>
              <a:rPr lang="zh-CN" altLang="en-US" sz="2800" b="1" dirty="0">
                <a:solidFill>
                  <a:schemeClr val="tx1"/>
                </a:solidFill>
              </a:rPr>
              <a:t>元，他这个月销售了多少件产品？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331913" y="3883025"/>
            <a:ext cx="6624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当</a:t>
            </a:r>
            <a:r>
              <a:rPr lang="en-US" altLang="zh-CN">
                <a:solidFill>
                  <a:srgbClr val="FF0000"/>
                </a:solidFill>
              </a:rPr>
              <a:t>y=4100</a:t>
            </a:r>
            <a:r>
              <a:rPr lang="zh-CN" altLang="en-US">
                <a:solidFill>
                  <a:srgbClr val="FF0000"/>
                </a:solidFill>
              </a:rPr>
              <a:t>时，</a:t>
            </a:r>
            <a:r>
              <a:rPr lang="en-US" altLang="zh-CN">
                <a:solidFill>
                  <a:srgbClr val="FF0000"/>
                </a:solidFill>
              </a:rPr>
              <a:t>4100=10x+3000.</a:t>
            </a:r>
            <a:r>
              <a:rPr lang="zh-CN" altLang="en-US">
                <a:solidFill>
                  <a:srgbClr val="FF0000"/>
                </a:solidFill>
              </a:rPr>
              <a:t>解得</a:t>
            </a:r>
            <a:r>
              <a:rPr lang="en-US" altLang="zh-CN">
                <a:solidFill>
                  <a:srgbClr val="FF0000"/>
                </a:solidFill>
              </a:rPr>
              <a:t>x=110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498475" y="4340225"/>
            <a:ext cx="77152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 dirty="0">
                <a:solidFill>
                  <a:schemeClr val="tx1"/>
                </a:solidFill>
              </a:rPr>
              <a:t>（</a:t>
            </a:r>
            <a:r>
              <a:rPr lang="en-US" altLang="zh-CN" b="1" dirty="0">
                <a:solidFill>
                  <a:schemeClr val="tx1"/>
                </a:solidFill>
              </a:rPr>
              <a:t>2</a:t>
            </a:r>
            <a:r>
              <a:rPr lang="zh-CN" altLang="en-US" b="1" dirty="0">
                <a:solidFill>
                  <a:schemeClr val="tx1"/>
                </a:solidFill>
              </a:rPr>
              <a:t>）</a:t>
            </a:r>
            <a:r>
              <a:rPr lang="zh-CN" altLang="en-US" sz="2800" b="1" dirty="0">
                <a:solidFill>
                  <a:schemeClr val="tx1"/>
                </a:solidFill>
              </a:rPr>
              <a:t>要使月工资超过</a:t>
            </a:r>
            <a:r>
              <a:rPr lang="en-US" altLang="zh-CN" sz="2800" b="1" dirty="0">
                <a:solidFill>
                  <a:schemeClr val="tx1"/>
                </a:solidFill>
              </a:rPr>
              <a:t>4500</a:t>
            </a:r>
            <a:r>
              <a:rPr lang="zh-CN" altLang="en-US" sz="2800" b="1" dirty="0">
                <a:solidFill>
                  <a:schemeClr val="tx1"/>
                </a:solidFill>
              </a:rPr>
              <a:t>元，该月的销售量应当超过多少件？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331913" y="5373688"/>
            <a:ext cx="6624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由题意得</a:t>
            </a:r>
            <a:r>
              <a:rPr lang="en-US" altLang="zh-CN">
                <a:solidFill>
                  <a:srgbClr val="FF0000"/>
                </a:solidFill>
              </a:rPr>
              <a:t>10x+3000</a:t>
            </a:r>
            <a:r>
              <a:rPr lang="zh-CN" altLang="en-US">
                <a:solidFill>
                  <a:srgbClr val="FF0000"/>
                </a:solidFill>
              </a:rPr>
              <a:t>＞</a:t>
            </a:r>
            <a:r>
              <a:rPr lang="en-US" altLang="zh-CN">
                <a:solidFill>
                  <a:srgbClr val="FF0000"/>
                </a:solidFill>
              </a:rPr>
              <a:t>4500.</a:t>
            </a:r>
            <a:r>
              <a:rPr lang="zh-CN" altLang="en-US">
                <a:solidFill>
                  <a:srgbClr val="FF0000"/>
                </a:solidFill>
              </a:rPr>
              <a:t>解得</a:t>
            </a:r>
            <a:r>
              <a:rPr lang="en-US" altLang="zh-CN">
                <a:solidFill>
                  <a:srgbClr val="FF0000"/>
                </a:solidFill>
              </a:rPr>
              <a:t>x</a:t>
            </a:r>
            <a:r>
              <a:rPr lang="zh-CN" altLang="en-US">
                <a:solidFill>
                  <a:srgbClr val="FF0000"/>
                </a:solidFill>
              </a:rPr>
              <a:t>＞</a:t>
            </a:r>
            <a:r>
              <a:rPr lang="en-US" altLang="zh-CN">
                <a:solidFill>
                  <a:srgbClr val="FF0000"/>
                </a:solidFill>
              </a:rPr>
              <a:t>150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1" grpId="0"/>
      <p:bldP spid="29704" grpId="0"/>
      <p:bldP spid="297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1384300" y="2282825"/>
            <a:ext cx="60674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/>
            <a:endParaRPr lang="zh-CN" altLang="zh-CN" sz="4000"/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743075" y="2211388"/>
            <a:ext cx="184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/>
            <a:endParaRPr lang="zh-CN" altLang="zh-CN" sz="4000"/>
          </a:p>
        </p:txBody>
      </p:sp>
      <p:sp>
        <p:nvSpPr>
          <p:cNvPr id="280583" name="Text Box 7"/>
          <p:cNvSpPr txBox="1">
            <a:spLocks noChangeArrowheads="1"/>
          </p:cNvSpPr>
          <p:nvPr/>
        </p:nvSpPr>
        <p:spPr bwMode="auto">
          <a:xfrm>
            <a:off x="755650" y="1119188"/>
            <a:ext cx="7559675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algn="l" eaLnBrk="1" hangingPunct="1"/>
            <a:r>
              <a:rPr lang="en-US" altLang="zh-CN" sz="2800" b="1" dirty="0">
                <a:solidFill>
                  <a:schemeClr val="tx1"/>
                </a:solidFill>
                <a:latin typeface="华文隶书" panose="02010800040101010101" pitchFamily="2" charset="-122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latin typeface="华文隶书" panose="02010800040101010101" pitchFamily="2" charset="-122"/>
              </a:rPr>
              <a:t>某种称量体重的台秤，最大称量是</a:t>
            </a:r>
            <a:r>
              <a:rPr lang="en-US" altLang="zh-CN" sz="2800" b="1" dirty="0">
                <a:solidFill>
                  <a:schemeClr val="tx1"/>
                </a:solidFill>
                <a:latin typeface="华文隶书" panose="02010800040101010101" pitchFamily="2" charset="-122"/>
              </a:rPr>
              <a:t>150</a:t>
            </a:r>
            <a:r>
              <a:rPr lang="en-US" altLang="zh-CN" sz="2800" b="1" dirty="0">
                <a:solidFill>
                  <a:schemeClr val="tx1"/>
                </a:solidFill>
              </a:rPr>
              <a:t>㎏</a:t>
            </a:r>
            <a:r>
              <a:rPr lang="zh-CN" altLang="en-US" sz="2800" b="1" dirty="0">
                <a:solidFill>
                  <a:schemeClr val="tx1"/>
                </a:solidFill>
              </a:rPr>
              <a:t>。称体重时，体重</a:t>
            </a:r>
            <a:r>
              <a:rPr lang="en-US" altLang="zh-CN" sz="2800" b="1" dirty="0">
                <a:solidFill>
                  <a:schemeClr val="tx1"/>
                </a:solidFill>
              </a:rPr>
              <a:t>x</a:t>
            </a:r>
            <a:r>
              <a:rPr lang="zh-CN" altLang="en-US" sz="2800" b="1" dirty="0">
                <a:solidFill>
                  <a:schemeClr val="tx1"/>
                </a:solidFill>
              </a:rPr>
              <a:t>（ </a:t>
            </a:r>
            <a:r>
              <a:rPr lang="en-US" altLang="zh-CN" sz="2800" b="1" dirty="0">
                <a:solidFill>
                  <a:schemeClr val="tx1"/>
                </a:solidFill>
              </a:rPr>
              <a:t>㎏</a:t>
            </a:r>
            <a:r>
              <a:rPr lang="zh-CN" altLang="en-US" sz="2800" b="1" dirty="0"/>
              <a:t> </a:t>
            </a:r>
            <a:r>
              <a:rPr lang="zh-CN" altLang="en-US" sz="2800" b="1" dirty="0">
                <a:solidFill>
                  <a:schemeClr val="tx1"/>
                </a:solidFill>
              </a:rPr>
              <a:t>）与指针按顺时针方向转过的角</a:t>
            </a:r>
            <a:r>
              <a:rPr lang="en-US" altLang="zh-CN" sz="2800" b="1" dirty="0">
                <a:solidFill>
                  <a:schemeClr val="tx1"/>
                </a:solidFill>
              </a:rPr>
              <a:t>y(°)</a:t>
            </a:r>
            <a:r>
              <a:rPr lang="zh-CN" altLang="en-US" sz="2800" b="1" dirty="0">
                <a:solidFill>
                  <a:schemeClr val="tx1"/>
                </a:solidFill>
                <a:latin typeface="华文隶书" panose="02010800040101010101" pitchFamily="2" charset="-122"/>
              </a:rPr>
              <a:t>有如下一些对应数值：    </a:t>
            </a:r>
          </a:p>
        </p:txBody>
      </p:sp>
      <p:grpSp>
        <p:nvGrpSpPr>
          <p:cNvPr id="2" name="Group 8"/>
          <p:cNvGrpSpPr/>
          <p:nvPr/>
        </p:nvGrpSpPr>
        <p:grpSpPr bwMode="auto">
          <a:xfrm>
            <a:off x="1057275" y="206375"/>
            <a:ext cx="3478213" cy="912813"/>
            <a:chOff x="1130" y="358"/>
            <a:chExt cx="1750" cy="368"/>
          </a:xfrm>
        </p:grpSpPr>
        <p:pic>
          <p:nvPicPr>
            <p:cNvPr id="3078" name="Picture 9" descr="d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130" y="358"/>
              <a:ext cx="40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9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655" y="358"/>
              <a:ext cx="1225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47755"/>
                </a:avLst>
              </a:prstTxWarp>
            </a:bodyPr>
            <a:lstStyle/>
            <a:p>
              <a:r>
                <a:rPr lang="zh-CN" altLang="en-US" sz="3600" b="1" kern="10" dirty="0">
                  <a:ln w="25400">
                    <a:solidFill>
                      <a:srgbClr val="0066CC"/>
                    </a:solidFill>
                    <a:round/>
                  </a:ln>
                  <a:solidFill>
                    <a:schemeClr val="bg1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</a:rPr>
                <a:t>一起探究</a:t>
              </a:r>
            </a:p>
          </p:txBody>
        </p:sp>
      </p:grpSp>
      <p:graphicFrame>
        <p:nvGraphicFramePr>
          <p:cNvPr id="3130" name="Group 58"/>
          <p:cNvGraphicFramePr>
            <a:graphicFrameLocks noGrp="1"/>
          </p:cNvGraphicFramePr>
          <p:nvPr/>
        </p:nvGraphicFramePr>
        <p:xfrm>
          <a:off x="1042988" y="2459038"/>
          <a:ext cx="6985000" cy="1049973"/>
        </p:xfrm>
        <a:graphic>
          <a:graphicData uri="http://schemas.openxmlformats.org/drawingml/2006/table">
            <a:tbl>
              <a:tblPr/>
              <a:tblGrid>
                <a:gridCol w="1165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X/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㎏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y/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31" name="Text Box 59"/>
          <p:cNvSpPr txBox="1">
            <a:spLocks noChangeArrowheads="1"/>
          </p:cNvSpPr>
          <p:nvPr/>
        </p:nvSpPr>
        <p:spPr bwMode="auto">
          <a:xfrm>
            <a:off x="1057275" y="3508375"/>
            <a:ext cx="74898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chemeClr val="tx1"/>
                </a:solidFill>
              </a:rPr>
              <a:t>(1)</a:t>
            </a:r>
            <a:r>
              <a:rPr lang="zh-CN" altLang="en-US" sz="2800" b="1" dirty="0">
                <a:solidFill>
                  <a:schemeClr val="tx1"/>
                </a:solidFill>
              </a:rPr>
              <a:t>在直角坐标系中，分别以上表中的每对对应数值为横坐标和纵坐标，描点连线，画出图像</a:t>
            </a:r>
          </a:p>
        </p:txBody>
      </p:sp>
      <p:sp>
        <p:nvSpPr>
          <p:cNvPr id="3132" name="Text Box 60"/>
          <p:cNvSpPr txBox="1">
            <a:spLocks noChangeArrowheads="1"/>
          </p:cNvSpPr>
          <p:nvPr/>
        </p:nvSpPr>
        <p:spPr bwMode="auto">
          <a:xfrm>
            <a:off x="1057275" y="4454525"/>
            <a:ext cx="71612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chemeClr val="tx1"/>
                </a:solidFill>
              </a:rPr>
              <a:t>（</a:t>
            </a:r>
            <a:r>
              <a:rPr lang="en-US" altLang="zh-CN" sz="2800" b="1" dirty="0">
                <a:solidFill>
                  <a:schemeClr val="tx1"/>
                </a:solidFill>
              </a:rPr>
              <a:t>2</a:t>
            </a:r>
            <a:r>
              <a:rPr lang="zh-CN" altLang="en-US" sz="2800" b="1" dirty="0">
                <a:solidFill>
                  <a:schemeClr val="tx1"/>
                </a:solidFill>
              </a:rPr>
              <a:t>）求</a:t>
            </a:r>
            <a:r>
              <a:rPr lang="en-US" altLang="zh-CN" sz="2800" b="1" dirty="0">
                <a:solidFill>
                  <a:schemeClr val="tx1"/>
                </a:solidFill>
              </a:rPr>
              <a:t>y</a:t>
            </a:r>
            <a:r>
              <a:rPr lang="zh-CN" altLang="en-US" sz="2800" b="1" dirty="0">
                <a:solidFill>
                  <a:schemeClr val="tx1"/>
                </a:solidFill>
              </a:rPr>
              <a:t>与</a:t>
            </a:r>
            <a:r>
              <a:rPr lang="en-US" altLang="zh-CN" sz="2800" b="1" dirty="0">
                <a:solidFill>
                  <a:schemeClr val="tx1"/>
                </a:solidFill>
              </a:rPr>
              <a:t>x</a:t>
            </a:r>
            <a:r>
              <a:rPr lang="zh-CN" altLang="en-US" sz="2800" b="1" dirty="0">
                <a:solidFill>
                  <a:schemeClr val="tx1"/>
                </a:solidFill>
              </a:rPr>
              <a:t>之间的函数解析式，并指出自变量</a:t>
            </a:r>
            <a:r>
              <a:rPr lang="en-US" altLang="zh-CN" sz="2800" b="1" dirty="0">
                <a:solidFill>
                  <a:schemeClr val="tx1"/>
                </a:solidFill>
              </a:rPr>
              <a:t>x</a:t>
            </a:r>
            <a:r>
              <a:rPr lang="zh-CN" altLang="en-US" sz="2800" b="1" dirty="0">
                <a:solidFill>
                  <a:schemeClr val="tx1"/>
                </a:solidFill>
              </a:rPr>
              <a:t>的取值范围</a:t>
            </a:r>
          </a:p>
        </p:txBody>
      </p:sp>
      <p:sp>
        <p:nvSpPr>
          <p:cNvPr id="3133" name="Text Box 61"/>
          <p:cNvSpPr txBox="1">
            <a:spLocks noChangeArrowheads="1"/>
          </p:cNvSpPr>
          <p:nvPr/>
        </p:nvSpPr>
        <p:spPr bwMode="auto">
          <a:xfrm>
            <a:off x="755650" y="5400675"/>
            <a:ext cx="7777163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chemeClr val="tx1"/>
                </a:solidFill>
              </a:rPr>
              <a:t>（</a:t>
            </a:r>
            <a:r>
              <a:rPr lang="en-US" altLang="zh-CN" sz="2800" b="1" dirty="0">
                <a:solidFill>
                  <a:schemeClr val="tx1"/>
                </a:solidFill>
              </a:rPr>
              <a:t>3</a:t>
            </a:r>
            <a:r>
              <a:rPr lang="zh-CN" altLang="en-US" sz="2800" b="1" dirty="0">
                <a:solidFill>
                  <a:schemeClr val="tx1"/>
                </a:solidFill>
              </a:rPr>
              <a:t>）当体重为多少千克时，台秤的指针恰好转到</a:t>
            </a:r>
            <a:r>
              <a:rPr lang="en-US" altLang="zh-CN" sz="2800" b="1" dirty="0">
                <a:solidFill>
                  <a:schemeClr val="tx1"/>
                </a:solidFill>
              </a:rPr>
              <a:t>180</a:t>
            </a:r>
            <a:r>
              <a:rPr lang="zh-CN" altLang="en-US" sz="2800" b="1" dirty="0">
                <a:solidFill>
                  <a:schemeClr val="tx1"/>
                </a:solidFill>
              </a:rPr>
              <a:t>度的位置？当体重为</a:t>
            </a:r>
            <a:r>
              <a:rPr lang="en-US" altLang="zh-CN" sz="2800" b="1" dirty="0">
                <a:solidFill>
                  <a:schemeClr val="tx1"/>
                </a:solidFill>
              </a:rPr>
              <a:t>50</a:t>
            </a:r>
            <a:r>
              <a:rPr lang="zh-CN" altLang="en-US" sz="2800" b="1" dirty="0">
                <a:solidFill>
                  <a:schemeClr val="tx1"/>
                </a:solidFill>
              </a:rPr>
              <a:t>千克时，台秤的指针转过的角度多少？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280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0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3" grpId="0"/>
      <p:bldP spid="280583" grpId="1"/>
      <p:bldP spid="3131" grpId="0"/>
      <p:bldP spid="31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Line 2"/>
          <p:cNvSpPr>
            <a:spLocks noChangeShapeType="1"/>
          </p:cNvSpPr>
          <p:nvPr/>
        </p:nvSpPr>
        <p:spPr bwMode="auto">
          <a:xfrm>
            <a:off x="827088" y="5949950"/>
            <a:ext cx="61928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 flipV="1">
            <a:off x="1835150" y="2565400"/>
            <a:ext cx="0" cy="3887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V="1">
            <a:off x="5580063" y="5805488"/>
            <a:ext cx="0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V="1">
            <a:off x="6156325" y="5805488"/>
            <a:ext cx="0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 flipV="1">
            <a:off x="6443663" y="5805488"/>
            <a:ext cx="0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 flipV="1">
            <a:off x="4716463" y="5805488"/>
            <a:ext cx="0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V="1">
            <a:off x="5292725" y="5805488"/>
            <a:ext cx="0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V="1">
            <a:off x="5867400" y="5805488"/>
            <a:ext cx="0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V="1">
            <a:off x="4140200" y="5805488"/>
            <a:ext cx="0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V="1">
            <a:off x="4427538" y="5805488"/>
            <a:ext cx="0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V="1">
            <a:off x="5003800" y="5805488"/>
            <a:ext cx="0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V="1">
            <a:off x="2987675" y="5805488"/>
            <a:ext cx="0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V="1">
            <a:off x="3563938" y="5805488"/>
            <a:ext cx="0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V="1">
            <a:off x="3851275" y="5805488"/>
            <a:ext cx="0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V="1">
            <a:off x="2411413" y="5805488"/>
            <a:ext cx="0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V="1">
            <a:off x="2700338" y="5805488"/>
            <a:ext cx="0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V="1">
            <a:off x="3276600" y="5805488"/>
            <a:ext cx="0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1258888" y="5805488"/>
            <a:ext cx="0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 flipV="1">
            <a:off x="1547813" y="5805488"/>
            <a:ext cx="0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V="1">
            <a:off x="2124075" y="5805488"/>
            <a:ext cx="0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1819275" y="3679825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1819275" y="3932238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1819275" y="4437063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1835150" y="4941888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>
            <a:off x="1835150" y="5445125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>
            <a:off x="1819275" y="4184650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>
            <a:off x="1819275" y="4710113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21" name="Line 29"/>
          <p:cNvSpPr>
            <a:spLocks noChangeShapeType="1"/>
          </p:cNvSpPr>
          <p:nvPr/>
        </p:nvSpPr>
        <p:spPr bwMode="auto">
          <a:xfrm>
            <a:off x="1835150" y="5195888"/>
            <a:ext cx="146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>
            <a:off x="1835150" y="5715000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23" name="Line 31"/>
          <p:cNvSpPr>
            <a:spLocks noChangeShapeType="1"/>
          </p:cNvSpPr>
          <p:nvPr/>
        </p:nvSpPr>
        <p:spPr bwMode="auto">
          <a:xfrm>
            <a:off x="1835150" y="6237288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24" name="Line 32"/>
          <p:cNvSpPr>
            <a:spLocks noChangeShapeType="1"/>
          </p:cNvSpPr>
          <p:nvPr/>
        </p:nvSpPr>
        <p:spPr bwMode="auto">
          <a:xfrm>
            <a:off x="1819275" y="2924175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25" name="Line 33"/>
          <p:cNvSpPr>
            <a:spLocks noChangeShapeType="1"/>
          </p:cNvSpPr>
          <p:nvPr/>
        </p:nvSpPr>
        <p:spPr bwMode="auto">
          <a:xfrm>
            <a:off x="1819275" y="3175000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26" name="Line 34"/>
          <p:cNvSpPr>
            <a:spLocks noChangeShapeType="1"/>
          </p:cNvSpPr>
          <p:nvPr/>
        </p:nvSpPr>
        <p:spPr bwMode="auto">
          <a:xfrm>
            <a:off x="1819275" y="3427413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27" name="Text Box 35"/>
          <p:cNvSpPr txBox="1">
            <a:spLocks noChangeArrowheads="1"/>
          </p:cNvSpPr>
          <p:nvPr/>
        </p:nvSpPr>
        <p:spPr bwMode="auto">
          <a:xfrm>
            <a:off x="6516688" y="607218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b="1">
                <a:solidFill>
                  <a:srgbClr val="FF3399"/>
                </a:solidFill>
                <a:ea typeface="宋体" panose="02010600030101010101" pitchFamily="2" charset="-122"/>
              </a:rPr>
              <a:t>x</a:t>
            </a:r>
            <a:endParaRPr lang="zh-CN" altLang="en-US" b="1">
              <a:solidFill>
                <a:srgbClr val="FF3399"/>
              </a:solidFill>
              <a:ea typeface="宋体" panose="02010600030101010101" pitchFamily="2" charset="-122"/>
            </a:endParaRPr>
          </a:p>
        </p:txBody>
      </p:sp>
      <p:sp>
        <p:nvSpPr>
          <p:cNvPr id="33828" name="Text Box 36"/>
          <p:cNvSpPr txBox="1">
            <a:spLocks noChangeArrowheads="1"/>
          </p:cNvSpPr>
          <p:nvPr/>
        </p:nvSpPr>
        <p:spPr bwMode="auto">
          <a:xfrm>
            <a:off x="1166813" y="229552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b="1">
                <a:solidFill>
                  <a:srgbClr val="FF3399"/>
                </a:solidFill>
                <a:ea typeface="宋体" panose="02010600030101010101" pitchFamily="2" charset="-122"/>
              </a:rPr>
              <a:t>y</a:t>
            </a:r>
            <a:endParaRPr lang="zh-CN" altLang="en-US" b="1">
              <a:solidFill>
                <a:srgbClr val="FF3399"/>
              </a:solidFill>
              <a:ea typeface="宋体" panose="02010600030101010101" pitchFamily="2" charset="-122"/>
            </a:endParaRPr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1403350" y="594995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>
                <a:solidFill>
                  <a:srgbClr val="FF3399"/>
                </a:solidFill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2268538" y="5997575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2000">
                <a:solidFill>
                  <a:srgbClr val="FF3399"/>
                </a:solidFill>
                <a:ea typeface="宋体" panose="02010600030101010101" pitchFamily="2" charset="-122"/>
              </a:rPr>
              <a:t>15</a:t>
            </a:r>
          </a:p>
        </p:txBody>
      </p:sp>
      <p:sp>
        <p:nvSpPr>
          <p:cNvPr id="33831" name="Text Box 39"/>
          <p:cNvSpPr txBox="1">
            <a:spLocks noChangeArrowheads="1"/>
          </p:cNvSpPr>
          <p:nvPr/>
        </p:nvSpPr>
        <p:spPr bwMode="auto">
          <a:xfrm>
            <a:off x="2843213" y="5997575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2000">
                <a:solidFill>
                  <a:srgbClr val="FF3399"/>
                </a:solidFill>
                <a:ea typeface="宋体" panose="02010600030101010101" pitchFamily="2" charset="-122"/>
              </a:rPr>
              <a:t>30</a:t>
            </a:r>
          </a:p>
        </p:txBody>
      </p:sp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3348038" y="5997575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2000">
                <a:solidFill>
                  <a:srgbClr val="FF3399"/>
                </a:solidFill>
                <a:ea typeface="宋体" panose="02010600030101010101" pitchFamily="2" charset="-122"/>
              </a:rPr>
              <a:t>45</a:t>
            </a:r>
          </a:p>
        </p:txBody>
      </p:sp>
      <p:sp>
        <p:nvSpPr>
          <p:cNvPr id="33833" name="Text Box 41"/>
          <p:cNvSpPr txBox="1">
            <a:spLocks noChangeArrowheads="1"/>
          </p:cNvSpPr>
          <p:nvPr/>
        </p:nvSpPr>
        <p:spPr bwMode="auto">
          <a:xfrm>
            <a:off x="3995738" y="5997575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2000">
                <a:solidFill>
                  <a:srgbClr val="FF3399"/>
                </a:solidFill>
                <a:ea typeface="宋体" panose="02010600030101010101" pitchFamily="2" charset="-122"/>
              </a:rPr>
              <a:t>60</a:t>
            </a:r>
          </a:p>
        </p:txBody>
      </p:sp>
      <p:sp>
        <p:nvSpPr>
          <p:cNvPr id="33834" name="Text Box 42"/>
          <p:cNvSpPr txBox="1">
            <a:spLocks noChangeArrowheads="1"/>
          </p:cNvSpPr>
          <p:nvPr/>
        </p:nvSpPr>
        <p:spPr bwMode="auto">
          <a:xfrm>
            <a:off x="4572000" y="5997575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2000">
                <a:solidFill>
                  <a:srgbClr val="FF3399"/>
                </a:solidFill>
                <a:ea typeface="宋体" panose="02010600030101010101" pitchFamily="2" charset="-122"/>
              </a:rPr>
              <a:t>75</a:t>
            </a:r>
          </a:p>
        </p:txBody>
      </p:sp>
      <p:sp>
        <p:nvSpPr>
          <p:cNvPr id="33836" name="Text Box 44"/>
          <p:cNvSpPr txBox="1">
            <a:spLocks noChangeArrowheads="1"/>
          </p:cNvSpPr>
          <p:nvPr/>
        </p:nvSpPr>
        <p:spPr bwMode="auto">
          <a:xfrm>
            <a:off x="971550" y="5276850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2000">
                <a:solidFill>
                  <a:srgbClr val="FF3399"/>
                </a:solidFill>
                <a:ea typeface="宋体" panose="02010600030101010101" pitchFamily="2" charset="-122"/>
              </a:rPr>
              <a:t>36</a:t>
            </a:r>
          </a:p>
        </p:txBody>
      </p:sp>
      <p:sp>
        <p:nvSpPr>
          <p:cNvPr id="33837" name="Text Box 45"/>
          <p:cNvSpPr txBox="1">
            <a:spLocks noChangeArrowheads="1"/>
          </p:cNvSpPr>
          <p:nvPr/>
        </p:nvSpPr>
        <p:spPr bwMode="auto">
          <a:xfrm>
            <a:off x="971550" y="3763963"/>
            <a:ext cx="608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2000">
                <a:solidFill>
                  <a:srgbClr val="FF3399"/>
                </a:solidFill>
                <a:ea typeface="宋体" panose="02010600030101010101" pitchFamily="2" charset="-122"/>
              </a:rPr>
              <a:t>144</a:t>
            </a:r>
          </a:p>
        </p:txBody>
      </p:sp>
      <p:sp>
        <p:nvSpPr>
          <p:cNvPr id="33839" name="Text Box 47"/>
          <p:cNvSpPr txBox="1">
            <a:spLocks noChangeArrowheads="1"/>
          </p:cNvSpPr>
          <p:nvPr/>
        </p:nvSpPr>
        <p:spPr bwMode="auto">
          <a:xfrm>
            <a:off x="971550" y="4772025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2000">
                <a:solidFill>
                  <a:srgbClr val="FF3399"/>
                </a:solidFill>
                <a:ea typeface="BatangChe" pitchFamily="49" charset="-127"/>
              </a:rPr>
              <a:t>72</a:t>
            </a:r>
          </a:p>
        </p:txBody>
      </p:sp>
      <p:sp>
        <p:nvSpPr>
          <p:cNvPr id="33840" name="Text Box 48"/>
          <p:cNvSpPr txBox="1">
            <a:spLocks noChangeArrowheads="1"/>
          </p:cNvSpPr>
          <p:nvPr/>
        </p:nvSpPr>
        <p:spPr bwMode="auto">
          <a:xfrm>
            <a:off x="971550" y="4292600"/>
            <a:ext cx="608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2000">
                <a:solidFill>
                  <a:srgbClr val="FF3399"/>
                </a:solidFill>
                <a:ea typeface="宋体" panose="02010600030101010101" pitchFamily="2" charset="-122"/>
              </a:rPr>
              <a:t>108</a:t>
            </a:r>
          </a:p>
        </p:txBody>
      </p:sp>
      <p:sp>
        <p:nvSpPr>
          <p:cNvPr id="33842" name="Line 50"/>
          <p:cNvSpPr>
            <a:spLocks noChangeShapeType="1"/>
          </p:cNvSpPr>
          <p:nvPr/>
        </p:nvSpPr>
        <p:spPr bwMode="auto">
          <a:xfrm>
            <a:off x="684213" y="2925763"/>
            <a:ext cx="6913562" cy="0"/>
          </a:xfrm>
          <a:prstGeom prst="line">
            <a:avLst/>
          </a:prstGeom>
          <a:noFill/>
          <a:ln w="3175" cap="rnd">
            <a:solidFill>
              <a:srgbClr val="FF33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611188" y="2276475"/>
            <a:ext cx="6913562" cy="4581525"/>
          </a:xfrm>
          <a:prstGeom prst="rect">
            <a:avLst/>
          </a:prstGeom>
          <a:noFill/>
          <a:ln w="3175" cap="rnd">
            <a:solidFill>
              <a:srgbClr val="FF3399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44" name="Line 52"/>
          <p:cNvSpPr>
            <a:spLocks noChangeShapeType="1"/>
          </p:cNvSpPr>
          <p:nvPr/>
        </p:nvSpPr>
        <p:spPr bwMode="auto">
          <a:xfrm>
            <a:off x="684213" y="3429000"/>
            <a:ext cx="6913562" cy="0"/>
          </a:xfrm>
          <a:prstGeom prst="line">
            <a:avLst/>
          </a:prstGeom>
          <a:noFill/>
          <a:ln w="3175" cap="rnd">
            <a:solidFill>
              <a:srgbClr val="FF33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45" name="Line 53"/>
          <p:cNvSpPr>
            <a:spLocks noChangeShapeType="1"/>
          </p:cNvSpPr>
          <p:nvPr/>
        </p:nvSpPr>
        <p:spPr bwMode="auto">
          <a:xfrm>
            <a:off x="684213" y="3933825"/>
            <a:ext cx="6913562" cy="0"/>
          </a:xfrm>
          <a:prstGeom prst="line">
            <a:avLst/>
          </a:prstGeom>
          <a:noFill/>
          <a:ln w="3175" cap="rnd">
            <a:solidFill>
              <a:srgbClr val="FF33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46" name="Line 54"/>
          <p:cNvSpPr>
            <a:spLocks noChangeShapeType="1"/>
          </p:cNvSpPr>
          <p:nvPr/>
        </p:nvSpPr>
        <p:spPr bwMode="auto">
          <a:xfrm>
            <a:off x="684213" y="4437063"/>
            <a:ext cx="6913562" cy="0"/>
          </a:xfrm>
          <a:prstGeom prst="line">
            <a:avLst/>
          </a:prstGeom>
          <a:noFill/>
          <a:ln w="3175" cap="rnd">
            <a:solidFill>
              <a:srgbClr val="FF33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47" name="Line 55"/>
          <p:cNvSpPr>
            <a:spLocks noChangeShapeType="1"/>
          </p:cNvSpPr>
          <p:nvPr/>
        </p:nvSpPr>
        <p:spPr bwMode="auto">
          <a:xfrm>
            <a:off x="684213" y="4941888"/>
            <a:ext cx="6913562" cy="0"/>
          </a:xfrm>
          <a:prstGeom prst="line">
            <a:avLst/>
          </a:prstGeom>
          <a:noFill/>
          <a:ln w="3175" cap="rnd">
            <a:solidFill>
              <a:srgbClr val="FF33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48" name="Line 56"/>
          <p:cNvSpPr>
            <a:spLocks noChangeShapeType="1"/>
          </p:cNvSpPr>
          <p:nvPr/>
        </p:nvSpPr>
        <p:spPr bwMode="auto">
          <a:xfrm>
            <a:off x="684213" y="5445125"/>
            <a:ext cx="6913562" cy="0"/>
          </a:xfrm>
          <a:prstGeom prst="line">
            <a:avLst/>
          </a:prstGeom>
          <a:noFill/>
          <a:ln w="3175" cap="rnd">
            <a:solidFill>
              <a:srgbClr val="FF33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49" name="Line 57"/>
          <p:cNvSpPr>
            <a:spLocks noChangeShapeType="1"/>
          </p:cNvSpPr>
          <p:nvPr/>
        </p:nvSpPr>
        <p:spPr bwMode="auto">
          <a:xfrm>
            <a:off x="684213" y="5942013"/>
            <a:ext cx="6913562" cy="0"/>
          </a:xfrm>
          <a:prstGeom prst="line">
            <a:avLst/>
          </a:prstGeom>
          <a:noFill/>
          <a:ln w="3175">
            <a:solidFill>
              <a:srgbClr val="FF33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50" name="Line 58"/>
          <p:cNvSpPr>
            <a:spLocks noChangeShapeType="1"/>
          </p:cNvSpPr>
          <p:nvPr/>
        </p:nvSpPr>
        <p:spPr bwMode="auto">
          <a:xfrm>
            <a:off x="1260475" y="2497138"/>
            <a:ext cx="0" cy="4032250"/>
          </a:xfrm>
          <a:prstGeom prst="line">
            <a:avLst/>
          </a:prstGeom>
          <a:noFill/>
          <a:ln w="3175" cap="rnd">
            <a:solidFill>
              <a:srgbClr val="FF33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51" name="Line 59"/>
          <p:cNvSpPr>
            <a:spLocks noChangeShapeType="1"/>
          </p:cNvSpPr>
          <p:nvPr/>
        </p:nvSpPr>
        <p:spPr bwMode="auto">
          <a:xfrm>
            <a:off x="6445250" y="2420938"/>
            <a:ext cx="0" cy="4032250"/>
          </a:xfrm>
          <a:prstGeom prst="line">
            <a:avLst/>
          </a:prstGeom>
          <a:noFill/>
          <a:ln w="3175" cap="rnd">
            <a:solidFill>
              <a:srgbClr val="FF33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52" name="Line 60"/>
          <p:cNvSpPr>
            <a:spLocks noChangeShapeType="1"/>
          </p:cNvSpPr>
          <p:nvPr/>
        </p:nvSpPr>
        <p:spPr bwMode="auto">
          <a:xfrm>
            <a:off x="1835150" y="2497138"/>
            <a:ext cx="0" cy="4032250"/>
          </a:xfrm>
          <a:prstGeom prst="line">
            <a:avLst/>
          </a:prstGeom>
          <a:noFill/>
          <a:ln w="3175" cap="rnd">
            <a:solidFill>
              <a:srgbClr val="FF33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53" name="Line 61"/>
          <p:cNvSpPr>
            <a:spLocks noChangeShapeType="1"/>
          </p:cNvSpPr>
          <p:nvPr/>
        </p:nvSpPr>
        <p:spPr bwMode="auto">
          <a:xfrm>
            <a:off x="2411413" y="2457450"/>
            <a:ext cx="0" cy="4032250"/>
          </a:xfrm>
          <a:prstGeom prst="line">
            <a:avLst/>
          </a:prstGeom>
          <a:noFill/>
          <a:ln w="3175" cap="rnd">
            <a:solidFill>
              <a:srgbClr val="FF33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54" name="Line 62"/>
          <p:cNvSpPr>
            <a:spLocks noChangeShapeType="1"/>
          </p:cNvSpPr>
          <p:nvPr/>
        </p:nvSpPr>
        <p:spPr bwMode="auto">
          <a:xfrm>
            <a:off x="2989263" y="2420938"/>
            <a:ext cx="0" cy="4032250"/>
          </a:xfrm>
          <a:prstGeom prst="line">
            <a:avLst/>
          </a:prstGeom>
          <a:noFill/>
          <a:ln w="3175" cap="rnd">
            <a:solidFill>
              <a:srgbClr val="FF33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55" name="Line 63"/>
          <p:cNvSpPr>
            <a:spLocks noChangeShapeType="1"/>
          </p:cNvSpPr>
          <p:nvPr/>
        </p:nvSpPr>
        <p:spPr bwMode="auto">
          <a:xfrm>
            <a:off x="3563938" y="2420938"/>
            <a:ext cx="0" cy="4032250"/>
          </a:xfrm>
          <a:prstGeom prst="line">
            <a:avLst/>
          </a:prstGeom>
          <a:noFill/>
          <a:ln w="3175" cap="rnd">
            <a:solidFill>
              <a:srgbClr val="FF33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56" name="Line 64"/>
          <p:cNvSpPr>
            <a:spLocks noChangeShapeType="1"/>
          </p:cNvSpPr>
          <p:nvPr/>
        </p:nvSpPr>
        <p:spPr bwMode="auto">
          <a:xfrm>
            <a:off x="4140200" y="2420938"/>
            <a:ext cx="0" cy="4032250"/>
          </a:xfrm>
          <a:prstGeom prst="line">
            <a:avLst/>
          </a:prstGeom>
          <a:noFill/>
          <a:ln w="3175" cap="rnd">
            <a:solidFill>
              <a:srgbClr val="FF33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57" name="Line 65"/>
          <p:cNvSpPr>
            <a:spLocks noChangeShapeType="1"/>
          </p:cNvSpPr>
          <p:nvPr/>
        </p:nvSpPr>
        <p:spPr bwMode="auto">
          <a:xfrm>
            <a:off x="4716463" y="2420938"/>
            <a:ext cx="0" cy="4032250"/>
          </a:xfrm>
          <a:prstGeom prst="line">
            <a:avLst/>
          </a:prstGeom>
          <a:noFill/>
          <a:ln w="3175" cap="rnd">
            <a:solidFill>
              <a:srgbClr val="FF33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58" name="Line 66"/>
          <p:cNvSpPr>
            <a:spLocks noChangeShapeType="1"/>
          </p:cNvSpPr>
          <p:nvPr/>
        </p:nvSpPr>
        <p:spPr bwMode="auto">
          <a:xfrm>
            <a:off x="5364163" y="2420938"/>
            <a:ext cx="0" cy="4032250"/>
          </a:xfrm>
          <a:prstGeom prst="line">
            <a:avLst/>
          </a:prstGeom>
          <a:noFill/>
          <a:ln w="3175" cap="rnd">
            <a:solidFill>
              <a:srgbClr val="FF33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59" name="Line 67"/>
          <p:cNvSpPr>
            <a:spLocks noChangeShapeType="1"/>
          </p:cNvSpPr>
          <p:nvPr/>
        </p:nvSpPr>
        <p:spPr bwMode="auto">
          <a:xfrm>
            <a:off x="5868988" y="2420938"/>
            <a:ext cx="0" cy="4032250"/>
          </a:xfrm>
          <a:prstGeom prst="line">
            <a:avLst/>
          </a:prstGeom>
          <a:noFill/>
          <a:ln w="3175" cap="rnd">
            <a:solidFill>
              <a:srgbClr val="FF33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60" name="Line 68"/>
          <p:cNvSpPr>
            <a:spLocks noChangeShapeType="1"/>
          </p:cNvSpPr>
          <p:nvPr/>
        </p:nvSpPr>
        <p:spPr bwMode="auto">
          <a:xfrm>
            <a:off x="7021513" y="2420938"/>
            <a:ext cx="0" cy="4032250"/>
          </a:xfrm>
          <a:prstGeom prst="line">
            <a:avLst/>
          </a:prstGeom>
          <a:noFill/>
          <a:ln w="3175" cap="rnd">
            <a:solidFill>
              <a:srgbClr val="FF33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61" name="Text Box 69"/>
          <p:cNvSpPr txBox="1">
            <a:spLocks noChangeArrowheads="1"/>
          </p:cNvSpPr>
          <p:nvPr/>
        </p:nvSpPr>
        <p:spPr bwMode="auto">
          <a:xfrm>
            <a:off x="1524000" y="457200"/>
            <a:ext cx="739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zh-CN" altLang="en-US" sz="2800" b="1">
                <a:solidFill>
                  <a:schemeClr val="tx1"/>
                </a:solidFill>
                <a:latin typeface="Trebuchet MS" panose="020B0603020202020204" pitchFamily="34" charset="0"/>
                <a:ea typeface="华文行楷" panose="02010800040101010101" pitchFamily="2" charset="-122"/>
              </a:rPr>
              <a:t>       </a:t>
            </a:r>
            <a:endParaRPr lang="zh-CN" altLang="en-US" sz="280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3862" name="Line 70"/>
          <p:cNvSpPr>
            <a:spLocks noChangeShapeType="1"/>
          </p:cNvSpPr>
          <p:nvPr/>
        </p:nvSpPr>
        <p:spPr bwMode="auto">
          <a:xfrm flipV="1">
            <a:off x="1835150" y="2852738"/>
            <a:ext cx="3529013" cy="3089275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64" name="Text Box 72"/>
          <p:cNvSpPr txBox="1">
            <a:spLocks noChangeArrowheads="1"/>
          </p:cNvSpPr>
          <p:nvPr/>
        </p:nvSpPr>
        <p:spPr bwMode="auto">
          <a:xfrm>
            <a:off x="611188" y="320675"/>
            <a:ext cx="7924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zh-CN" altLang="en-US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   </a:t>
            </a:r>
            <a:r>
              <a:rPr lang="en-US" altLang="zh-CN" b="1" dirty="0">
                <a:solidFill>
                  <a:schemeClr val="tx1"/>
                </a:solidFill>
              </a:rPr>
              <a:t>(1)</a:t>
            </a:r>
            <a:r>
              <a:rPr lang="zh-CN" altLang="en-US" b="1" dirty="0">
                <a:solidFill>
                  <a:schemeClr val="tx1"/>
                </a:solidFill>
              </a:rPr>
              <a:t>在直角坐标系中，分别以上表中的每对对应数值为横坐标和纵坐标，描点连线，画出图像</a:t>
            </a:r>
          </a:p>
          <a:p>
            <a:pPr algn="l">
              <a:spcBef>
                <a:spcPct val="0"/>
              </a:spcBef>
            </a:pPr>
            <a:r>
              <a:rPr lang="zh-CN" altLang="en-US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</a:p>
        </p:txBody>
      </p:sp>
      <p:sp>
        <p:nvSpPr>
          <p:cNvPr id="33865" name="Line 73"/>
          <p:cNvSpPr>
            <a:spLocks noChangeShapeType="1"/>
          </p:cNvSpPr>
          <p:nvPr/>
        </p:nvSpPr>
        <p:spPr bwMode="auto">
          <a:xfrm flipH="1">
            <a:off x="1824038" y="5445125"/>
            <a:ext cx="587375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67" name="Text Box 75"/>
          <p:cNvSpPr txBox="1">
            <a:spLocks noChangeArrowheads="1"/>
          </p:cNvSpPr>
          <p:nvPr/>
        </p:nvSpPr>
        <p:spPr bwMode="auto">
          <a:xfrm>
            <a:off x="5943600" y="245745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zh-CN" altLang="en-US" sz="2800" b="1">
              <a:solidFill>
                <a:srgbClr val="0000FF"/>
              </a:solidFill>
              <a:ea typeface="宋体" panose="02010600030101010101" pitchFamily="2" charset="-122"/>
            </a:endParaRPr>
          </a:p>
        </p:txBody>
      </p:sp>
      <p:sp>
        <p:nvSpPr>
          <p:cNvPr id="33872" name="Line 80"/>
          <p:cNvSpPr>
            <a:spLocks noChangeShapeType="1"/>
          </p:cNvSpPr>
          <p:nvPr/>
        </p:nvSpPr>
        <p:spPr bwMode="auto">
          <a:xfrm flipV="1">
            <a:off x="2411413" y="5445125"/>
            <a:ext cx="0" cy="498475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33934" name="Group 142"/>
          <p:cNvGraphicFramePr>
            <a:graphicFrameLocks noGrp="1"/>
          </p:cNvGraphicFramePr>
          <p:nvPr/>
        </p:nvGraphicFramePr>
        <p:xfrm>
          <a:off x="498475" y="1212850"/>
          <a:ext cx="8147050" cy="1036320"/>
        </p:xfrm>
        <a:graphic>
          <a:graphicData uri="http://schemas.openxmlformats.org/drawingml/2006/table">
            <a:tbl>
              <a:tblPr/>
              <a:tblGrid>
                <a:gridCol w="1289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X/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㎏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y/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905" name="Line 113"/>
          <p:cNvSpPr>
            <a:spLocks noChangeShapeType="1"/>
          </p:cNvSpPr>
          <p:nvPr/>
        </p:nvSpPr>
        <p:spPr bwMode="auto">
          <a:xfrm>
            <a:off x="4427538" y="3679825"/>
            <a:ext cx="34925" cy="84138"/>
          </a:xfrm>
          <a:prstGeom prst="line">
            <a:avLst/>
          </a:prstGeom>
          <a:noFill/>
          <a:ln w="3175" cap="rnd">
            <a:solidFill>
              <a:srgbClr val="FF33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910" name="Line 118"/>
          <p:cNvSpPr>
            <a:spLocks noChangeShapeType="1"/>
          </p:cNvSpPr>
          <p:nvPr/>
        </p:nvSpPr>
        <p:spPr bwMode="auto">
          <a:xfrm>
            <a:off x="4572000" y="3763963"/>
            <a:ext cx="0" cy="0"/>
          </a:xfrm>
          <a:prstGeom prst="line">
            <a:avLst/>
          </a:prstGeom>
          <a:noFill/>
          <a:ln w="3175" cap="rnd">
            <a:solidFill>
              <a:srgbClr val="FF33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916" name="Line 124"/>
          <p:cNvSpPr>
            <a:spLocks noChangeShapeType="1"/>
          </p:cNvSpPr>
          <p:nvPr/>
        </p:nvSpPr>
        <p:spPr bwMode="auto">
          <a:xfrm flipH="1">
            <a:off x="3814763" y="4184650"/>
            <a:ext cx="36512" cy="0"/>
          </a:xfrm>
          <a:prstGeom prst="line">
            <a:avLst/>
          </a:prstGeom>
          <a:noFill/>
          <a:ln w="3175" cap="rnd">
            <a:solidFill>
              <a:srgbClr val="FF33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917" name="Line 125"/>
          <p:cNvSpPr>
            <a:spLocks noChangeShapeType="1"/>
          </p:cNvSpPr>
          <p:nvPr/>
        </p:nvSpPr>
        <p:spPr bwMode="auto">
          <a:xfrm>
            <a:off x="3814763" y="4292600"/>
            <a:ext cx="0" cy="0"/>
          </a:xfrm>
          <a:prstGeom prst="line">
            <a:avLst/>
          </a:prstGeom>
          <a:noFill/>
          <a:ln w="3175" cap="rnd">
            <a:solidFill>
              <a:srgbClr val="FF3399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幻灯片 1&quot;/&gt;&lt;property id=&quot;20307&quot; value=&quot;426&quot;/&gt;&lt;/object&gt;&lt;object type=&quot;3&quot; unique_id=&quot;10005&quot;&gt;&lt;property id=&quot;20148&quot; value=&quot;5&quot;/&gt;&lt;property id=&quot;20300&quot; value=&quot;幻灯片 2&quot;/&gt;&lt;property id=&quot;20307&quot; value=&quot;437&quot;/&gt;&lt;/object&gt;&lt;object type=&quot;3&quot; unique_id=&quot;10006&quot;&gt;&lt;property id=&quot;20148&quot; value=&quot;5&quot;/&gt;&lt;property id=&quot;20300&quot; value=&quot;幻灯片 3&quot;/&gt;&lt;property id=&quot;20307&quot; value=&quot;444&quot;/&gt;&lt;/object&gt;&lt;object type=&quot;3&quot; unique_id=&quot;10007&quot;&gt;&lt;property id=&quot;20148&quot; value=&quot;5&quot;/&gt;&lt;property id=&quot;20300&quot; value=&quot;幻灯片 4&quot;/&gt;&lt;property id=&quot;20307&quot; value=&quot;256&quot;/&gt;&lt;/object&gt;&lt;object type=&quot;3&quot; unique_id=&quot;10008&quot;&gt;&lt;property id=&quot;20148&quot; value=&quot;5&quot;/&gt;&lt;property id=&quot;20300&quot; value=&quot;幻灯片 5&quot;/&gt;&lt;property id=&quot;20307&quot; value=&quot;445&quot;/&gt;&lt;/object&gt;&lt;object type=&quot;3&quot; unique_id=&quot;10009&quot;&gt;&lt;property id=&quot;20148&quot; value=&quot;5&quot;/&gt;&lt;property id=&quot;20300&quot; value=&quot;幻灯片 6&quot;/&gt;&lt;property id=&quot;20307&quot; value=&quot;429&quot;/&gt;&lt;/object&gt;&lt;object type=&quot;3&quot; unique_id=&quot;10010&quot;&gt;&lt;property id=&quot;20148&quot; value=&quot;5&quot;/&gt;&lt;property id=&quot;20300&quot; value=&quot;幻灯片 7&quot;/&gt;&lt;property id=&quot;20307&quot; value=&quot;430&quot;/&gt;&lt;/object&gt;&lt;object type=&quot;3&quot; unique_id=&quot;10011&quot;&gt;&lt;property id=&quot;20148&quot; value=&quot;5&quot;/&gt;&lt;property id=&quot;20300&quot; value=&quot;幻灯片 8&quot;/&gt;&lt;property id=&quot;20307&quot; value=&quot;428&quot;/&gt;&lt;/object&gt;&lt;object type=&quot;3&quot; unique_id=&quot;10012&quot;&gt;&lt;property id=&quot;20148&quot; value=&quot;5&quot;/&gt;&lt;property id=&quot;20300&quot; value=&quot;幻灯片 9&quot;/&gt;&lt;property id=&quot;20307&quot; value=&quot;431&quot;/&gt;&lt;/object&gt;&lt;object type=&quot;3&quot; unique_id=&quot;10013&quot;&gt;&lt;property id=&quot;20148&quot; value=&quot;5&quot;/&gt;&lt;property id=&quot;20300&quot; value=&quot;幻灯片 10&quot;/&gt;&lt;property id=&quot;20307&quot; value=&quot;438&quot;/&gt;&lt;/object&gt;&lt;object type=&quot;3&quot; unique_id=&quot;10014&quot;&gt;&lt;property id=&quot;20148&quot; value=&quot;5&quot;/&gt;&lt;property id=&quot;20300&quot; value=&quot;幻灯片 11&quot;/&gt;&lt;property id=&quot;20307&quot; value=&quot;433&quot;/&gt;&lt;/object&gt;&lt;object type=&quot;3&quot; unique_id=&quot;10015&quot;&gt;&lt;property id=&quot;20148&quot; value=&quot;5&quot;/&gt;&lt;property id=&quot;20300&quot; value=&quot;幻灯片 12&quot;/&gt;&lt;property id=&quot;20307&quot; value=&quot;434&quot;/&gt;&lt;/object&gt;&lt;object type=&quot;3&quot; unique_id=&quot;10016&quot;&gt;&lt;property id=&quot;20148&quot; value=&quot;5&quot;/&gt;&lt;property id=&quot;20300&quot; value=&quot;幻灯片 13&quot;/&gt;&lt;property id=&quot;20307&quot; value=&quot;441&quot;/&gt;&lt;/object&gt;&lt;object type=&quot;3&quot; unique_id=&quot;10017&quot;&gt;&lt;property id=&quot;20148&quot; value=&quot;5&quot;/&gt;&lt;property id=&quot;20300&quot; value=&quot;幻灯片 14&quot;/&gt;&lt;property id=&quot;20307&quot; value=&quot;435&quot;/&gt;&lt;/object&gt;&lt;object type=&quot;3&quot; unique_id=&quot;10018&quot;&gt;&lt;property id=&quot;20148&quot; value=&quot;5&quot;/&gt;&lt;property id=&quot;20300&quot; value=&quot;幻灯片 15&quot;/&gt;&lt;property id=&quot;20307&quot; value=&quot;43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zh-CN" alt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panose="020B0604020202020204" pitchFamily="34" charset="0"/>
            <a:ea typeface="华文隶书" panose="0201080004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zh-CN" alt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panose="020B0604020202020204" pitchFamily="34" charset="0"/>
            <a:ea typeface="华文隶书" panose="02010800040101010101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1057</Words>
  <Application>Microsoft Office PowerPoint</Application>
  <PresentationFormat>全屏显示(4:3)</PresentationFormat>
  <Paragraphs>126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30" baseType="lpstr">
      <vt:lpstr>BatangChe</vt:lpstr>
      <vt:lpstr>汉仪长美黑简</vt:lpstr>
      <vt:lpstr>黑体</vt:lpstr>
      <vt:lpstr>华文行楷</vt:lpstr>
      <vt:lpstr>华文隶书</vt:lpstr>
      <vt:lpstr>华文新魏</vt:lpstr>
      <vt:lpstr>隶书</vt:lpstr>
      <vt:lpstr>宋体</vt:lpstr>
      <vt:lpstr>微软雅黑</vt:lpstr>
      <vt:lpstr>Arial</vt:lpstr>
      <vt:lpstr>Arial Black</vt:lpstr>
      <vt:lpstr>Garamond</vt:lpstr>
      <vt:lpstr>Trebuchet MS</vt:lpstr>
      <vt:lpstr>Wingdings</vt:lpstr>
      <vt:lpstr>WWW.2PPT.COM
</vt:lpstr>
      <vt:lpstr>Equation</vt:lpstr>
      <vt:lpstr>21.4 一次函数的应用</vt:lpstr>
      <vt:lpstr>热身练习</vt:lpstr>
      <vt:lpstr>PowerPoint 演示文稿</vt:lpstr>
      <vt:lpstr>PowerPoint 演示文稿</vt:lpstr>
      <vt:lpstr>PowerPoint 演示文稿</vt:lpstr>
      <vt:lpstr>PowerPoint 演示文稿</vt:lpstr>
      <vt:lpstr>某公司与销售人员签订了这样的工资合同：工资由两部分组成，一部分是基本工资，每人每月300元；另一部分是按月销售量确定的奖励工资，每销售1件产品，奖励工资10元。</vt:lpstr>
      <vt:lpstr>PowerPoint 演示文稿</vt:lpstr>
      <vt:lpstr>PowerPoint 演示文稿</vt:lpstr>
      <vt:lpstr>(2)分析:由表格给出的数据可以看出，每增加5千克，台秤的指针按顺时针方向旋转12度，所以y是x的正比例函数。根据条件可得 y=12/5x(0≤x≤150)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2022-01-07T08:15:48Z</dcterms:created>
  <dcterms:modified xsi:type="dcterms:W3CDTF">2023-01-16T17:20:42Z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030DD9AF9AA04A4185A7B4C3C54459C1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