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8" r:id="rId2"/>
    <p:sldId id="272" r:id="rId3"/>
    <p:sldId id="271" r:id="rId4"/>
    <p:sldId id="270" r:id="rId5"/>
    <p:sldId id="269" r:id="rId6"/>
    <p:sldId id="268" r:id="rId7"/>
    <p:sldId id="267" r:id="rId8"/>
    <p:sldId id="266" r:id="rId9"/>
    <p:sldId id="265" r:id="rId10"/>
    <p:sldId id="264" r:id="rId11"/>
    <p:sldId id="263" r:id="rId12"/>
    <p:sldId id="262" r:id="rId13"/>
    <p:sldId id="261" r:id="rId14"/>
    <p:sldId id="260" r:id="rId15"/>
    <p:sldId id="259" r:id="rId16"/>
    <p:sldId id="273" r:id="rId17"/>
    <p:sldId id="274" r:id="rId18"/>
    <p:sldId id="276" r:id="rId19"/>
    <p:sldId id="275" r:id="rId2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A7E95D0-5B40-4ED4-912C-E7F55AF9E19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290E7CC4-83A7-4CBD-8940-052A319CCAD9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7D6BBA-A8FA-41AA-BBF2-11532CC1CCDE}" type="slidenum">
              <a:rPr lang="zh-CN" altLang="en-US" smtClean="0"/>
              <a:t>8</a:t>
            </a:fld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23"/>
          <p:cNvSpPr/>
          <p:nvPr/>
        </p:nvSpPr>
        <p:spPr>
          <a:xfrm flipV="1">
            <a:off x="4332288" y="2120900"/>
            <a:ext cx="479425" cy="277813"/>
          </a:xfrm>
          <a:custGeom>
            <a:avLst/>
            <a:gdLst/>
            <a:ahLst/>
            <a:cxnLst/>
            <a:rect l="l" t="t" r="r" b="b"/>
            <a:pathLst>
              <a:path w="1527520" h="884353">
                <a:moveTo>
                  <a:pt x="763760" y="0"/>
                </a:moveTo>
                <a:lnTo>
                  <a:pt x="1527520" y="763760"/>
                </a:lnTo>
                <a:lnTo>
                  <a:pt x="1406927" y="884353"/>
                </a:lnTo>
                <a:lnTo>
                  <a:pt x="763760" y="241187"/>
                </a:lnTo>
                <a:lnTo>
                  <a:pt x="120593" y="884353"/>
                </a:lnTo>
                <a:lnTo>
                  <a:pt x="0" y="7637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KSO_CT2"/>
          <p:cNvSpPr>
            <a:spLocks noGrp="1"/>
          </p:cNvSpPr>
          <p:nvPr>
            <p:ph type="subTitle" idx="1"/>
          </p:nvPr>
        </p:nvSpPr>
        <p:spPr>
          <a:xfrm>
            <a:off x="1184499" y="2614228"/>
            <a:ext cx="6775002" cy="467211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 smtClean="0"/>
          </a:p>
        </p:txBody>
      </p: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1138399" y="184417"/>
            <a:ext cx="6867203" cy="1720077"/>
          </a:xfrm>
        </p:spPr>
        <p:txBody>
          <a:bodyPr>
            <a:noAutofit/>
          </a:bodyPr>
          <a:lstStyle>
            <a:lvl1pPr algn="ctr">
              <a:defRPr sz="4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  <a:cs typeface="Aharoni" panose="02010803020104030203" pitchFamily="2" charset="-79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6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1997535-C07C-4CF0-82D4-C549516A00D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0FE9C27-C635-48B0-A979-8B0F7E21206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934644" y="457200"/>
            <a:ext cx="2949178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4082125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934644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F964E-119A-4753-A36E-82706045949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7079C-02B0-4355-A025-BE72884B4AE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A881C-2C8A-4740-8589-2960BCFDFEA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55021-8CEF-4309-A8A7-52D2FECDA0D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7628467" y="365125"/>
            <a:ext cx="886883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1585381" y="365125"/>
            <a:ext cx="5949952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B0876-BA5D-40FA-B7E2-B02AACDEEAA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A3FE9-48BE-47D7-B208-4D749D0B9B8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7505" indent="-357505">
              <a:buSzPct val="150000"/>
              <a:buFontTx/>
              <a:buBlip>
                <a:blip r:embed="rId2"/>
              </a:buBlip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CF39E-BB4B-4609-BC75-4B4751246D2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FFEF5-6C0E-44CC-8913-129DB92907D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CF39E-BB4B-4609-BC75-4B4751246D2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FFEF5-6C0E-44CC-8913-129DB92907D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108199"/>
            <a:ext cx="5995988" cy="1235075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tx1">
                    <a:lumMod val="65000"/>
                    <a:lumOff val="35000"/>
                  </a:schemeClr>
                </a:solidFill>
                <a:effectLst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3038169" y="3444565"/>
            <a:ext cx="3067663" cy="357478"/>
          </a:xfrm>
          <a:prstGeom prst="roundRect">
            <a:avLst>
              <a:gd name="adj" fmla="val 25639"/>
            </a:avLst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j-ea"/>
                <a:ea typeface="+mj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EC383-54BA-48D5-B991-9CC14356FDE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CD71E-A44E-40CC-AC59-830B31198DE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45E18-AF3D-4651-BB93-1CB4EB8116A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E72E7-BD42-434B-801C-4D6054DB25C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51F2A-BCBB-4197-81DC-C51393A3E08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00F87-FC84-4B0E-9AEC-7FF34B311AB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21569-3D8F-4E29-A5D1-51BFE1CCAC1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C7C03-6012-445F-AF03-7DFEF04B84E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706AC-6910-45B1-871C-3AF7D8367F9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3B880-B995-433C-B632-5BE10CE41A8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858442" y="533402"/>
            <a:ext cx="2949178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4115992" y="1063628"/>
            <a:ext cx="4629150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858442" y="2133602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E3C12-AEB9-49BE-80FC-E8ADF1569A3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D8317-10D5-45AF-BA6F-01025A1D5D8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6"/>
          <p:cNvPicPr>
            <a:picLocks noChangeAspect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0" y="5734050"/>
            <a:ext cx="91440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KSO_BT1"/>
          <p:cNvSpPr>
            <a:spLocks noGrp="1"/>
          </p:cNvSpPr>
          <p:nvPr>
            <p:ph type="title"/>
          </p:nvPr>
        </p:nvSpPr>
        <p:spPr bwMode="auto">
          <a:xfrm>
            <a:off x="419100" y="161925"/>
            <a:ext cx="8291513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en-US" smtClean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253ED1D-6B42-4CED-9973-EF3CE5AE917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59A62F5-1673-4470-88C3-8AFEE5E85C39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1031" name="KSO_BC1"/>
          <p:cNvSpPr>
            <a:spLocks noGrp="1"/>
          </p:cNvSpPr>
          <p:nvPr>
            <p:ph type="body" idx="1"/>
          </p:nvPr>
        </p:nvSpPr>
        <p:spPr bwMode="auto">
          <a:xfrm>
            <a:off x="419100" y="1027113"/>
            <a:ext cx="8291513" cy="519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rgbClr val="D17607"/>
          </a:solidFill>
          <a:latin typeface="华文新魏" panose="02010800040101010101" pitchFamily="2" charset="-122"/>
          <a:ea typeface="华文新魏" panose="0201080004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D17607"/>
          </a:solidFill>
          <a:latin typeface="华文新魏" panose="02010800040101010101" pitchFamily="2" charset="-122"/>
          <a:ea typeface="华文新魏" panose="0201080004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D17607"/>
          </a:solidFill>
          <a:latin typeface="华文新魏" panose="02010800040101010101" pitchFamily="2" charset="-122"/>
          <a:ea typeface="华文新魏" panose="0201080004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D17607"/>
          </a:solidFill>
          <a:latin typeface="华文新魏" panose="02010800040101010101" pitchFamily="2" charset="-122"/>
          <a:ea typeface="华文新魏" panose="0201080004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D17607"/>
          </a:solidFill>
          <a:latin typeface="华文新魏" panose="02010800040101010101" pitchFamily="2" charset="-122"/>
          <a:ea typeface="华文新魏" panose="0201080004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D17607"/>
          </a:solidFill>
          <a:latin typeface="华文新魏" panose="02010800040101010101" pitchFamily="2" charset="-122"/>
          <a:ea typeface="华文新魏" panose="0201080004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D17607"/>
          </a:solidFill>
          <a:latin typeface="华文新魏" panose="02010800040101010101" pitchFamily="2" charset="-122"/>
          <a:ea typeface="华文新魏" panose="0201080004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D17607"/>
          </a:solidFill>
          <a:latin typeface="华文新魏" panose="02010800040101010101" pitchFamily="2" charset="-122"/>
          <a:ea typeface="华文新魏" panose="0201080004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D17607"/>
          </a:solidFill>
          <a:latin typeface="华文新魏" panose="02010800040101010101" pitchFamily="2" charset="-122"/>
          <a:ea typeface="华文新魏" panose="02010800040101010101" pitchFamily="2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rgbClr val="AA287F"/>
        </a:buClr>
        <a:buSzPct val="150000"/>
        <a:buBlip>
          <a:blip r:embed="rId15"/>
        </a:buBlip>
        <a:defRPr sz="2000" kern="1200">
          <a:solidFill>
            <a:schemeClr val="accent1"/>
          </a:solidFill>
          <a:latin typeface="华文行楷" panose="02010800040101010101" pitchFamily="2" charset="-122"/>
          <a:ea typeface="华文行楷" panose="02010800040101010101" pitchFamily="2" charset="-122"/>
          <a:cs typeface="+mn-cs"/>
        </a:defRPr>
      </a:lvl1pPr>
      <a:lvl2pPr marL="357505" indent="-357505" algn="just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EE876F"/>
        </a:buClr>
        <a:buFont typeface="幼圆" panose="02010509060101010101" pitchFamily="49" charset="-122"/>
        <a:buChar char=" "/>
        <a:defRPr sz="1600" kern="1200">
          <a:solidFill>
            <a:srgbClr val="7F7F7F"/>
          </a:solidFill>
          <a:latin typeface="华文新魏" panose="02010800040101010101" pitchFamily="2" charset="-122"/>
          <a:ea typeface="华文新魏" panose="0201080004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410" y="1196752"/>
            <a:ext cx="9136590" cy="19389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Unit 6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Is it your </a:t>
            </a:r>
            <a:r>
              <a:rPr lang="en-US" altLang="zh-CN" sz="6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skirt</a:t>
            </a:r>
            <a:endParaRPr lang="en-US" altLang="zh-CN" sz="6000" b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5085184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横卷形 1"/>
          <p:cNvSpPr/>
          <p:nvPr/>
        </p:nvSpPr>
        <p:spPr>
          <a:xfrm>
            <a:off x="1187450" y="1484313"/>
            <a:ext cx="7129463" cy="3168650"/>
          </a:xfrm>
          <a:prstGeom prst="horizontalScroll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/>
              <a:t>Is it your ……?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dirty="0"/>
              <a:t>这是你的</a:t>
            </a:r>
            <a:r>
              <a:rPr lang="en-US" altLang="zh-CN" sz="4000" dirty="0"/>
              <a:t>……</a:t>
            </a:r>
            <a:r>
              <a:rPr lang="zh-CN" altLang="en-US" sz="4000" dirty="0"/>
              <a:t>吗？</a:t>
            </a:r>
            <a:endParaRPr lang="en-US" altLang="zh-CN" sz="40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dirty="0"/>
              <a:t>肯定回答</a:t>
            </a:r>
            <a:r>
              <a:rPr lang="en-US" altLang="zh-CN" sz="4000" dirty="0"/>
              <a:t>: Yes, it is</a:t>
            </a:r>
            <a:r>
              <a:rPr lang="en-US" altLang="zh-CN" sz="4000" dirty="0" smtClean="0"/>
              <a:t>.</a:t>
            </a:r>
            <a:endParaRPr lang="en-US" altLang="zh-CN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2627313" y="0"/>
            <a:ext cx="4248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 dirty="0">
                <a:solidFill>
                  <a:srgbClr val="FFC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Let’s do</a:t>
            </a:r>
            <a:endParaRPr lang="zh-CN" altLang="en-US" sz="3600" dirty="0">
              <a:solidFill>
                <a:srgbClr val="FFC000"/>
              </a:solidFill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62688" y="1196975"/>
            <a:ext cx="2881312" cy="374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23850" y="1700213"/>
            <a:ext cx="554355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600">
                <a:ea typeface="微软雅黑" panose="020B0503020204020204" pitchFamily="34" charset="-122"/>
              </a:rPr>
              <a:t>A: _________________?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3600">
                <a:ea typeface="微软雅黑" panose="020B0503020204020204" pitchFamily="34" charset="-122"/>
              </a:rPr>
              <a:t>B: Yes, _____________.</a:t>
            </a:r>
            <a:endParaRPr lang="zh-CN" altLang="en-US" sz="3600"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4213" y="4005263"/>
            <a:ext cx="5256212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600">
                <a:solidFill>
                  <a:srgbClr val="FF0000"/>
                </a:solidFill>
                <a:ea typeface="微软雅黑" panose="020B0503020204020204" pitchFamily="34" charset="-122"/>
              </a:rPr>
              <a:t>Is it your bag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3600">
                <a:solidFill>
                  <a:srgbClr val="FF0000"/>
                </a:solidFill>
                <a:ea typeface="微软雅黑" panose="020B0503020204020204" pitchFamily="34" charset="-122"/>
              </a:rPr>
              <a:t>It is</a:t>
            </a:r>
            <a:endParaRPr lang="zh-CN" altLang="en-US" sz="360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72075" y="0"/>
            <a:ext cx="3971925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395288" y="1989138"/>
            <a:ext cx="5545137" cy="153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600">
                <a:ea typeface="微软雅黑" panose="020B0503020204020204" pitchFamily="34" charset="-122"/>
              </a:rPr>
              <a:t>A: _________________?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3600">
                <a:ea typeface="微软雅黑" panose="020B0503020204020204" pitchFamily="34" charset="-122"/>
              </a:rPr>
              <a:t>B: Yes, _____________.</a:t>
            </a:r>
            <a:endParaRPr lang="zh-CN" altLang="en-US" sz="3600"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84213" y="4005263"/>
            <a:ext cx="5256212" cy="153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600">
                <a:solidFill>
                  <a:srgbClr val="FF0000"/>
                </a:solidFill>
                <a:ea typeface="微软雅黑" panose="020B0503020204020204" pitchFamily="34" charset="-122"/>
              </a:rPr>
              <a:t>Is it your desk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3600">
                <a:solidFill>
                  <a:srgbClr val="FF0000"/>
                </a:solidFill>
                <a:ea typeface="微软雅黑" panose="020B0503020204020204" pitchFamily="34" charset="-122"/>
              </a:rPr>
              <a:t>It is</a:t>
            </a:r>
            <a:endParaRPr lang="zh-CN" altLang="en-US" sz="360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27763" y="0"/>
            <a:ext cx="2916237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395288" y="1989138"/>
            <a:ext cx="5545137" cy="153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600">
                <a:ea typeface="微软雅黑" panose="020B0503020204020204" pitchFamily="34" charset="-122"/>
              </a:rPr>
              <a:t>A: _________________?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3600">
                <a:ea typeface="微软雅黑" panose="020B0503020204020204" pitchFamily="34" charset="-122"/>
              </a:rPr>
              <a:t>B: Yes, _____________.</a:t>
            </a:r>
            <a:endParaRPr lang="zh-CN" altLang="en-US" sz="3600"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84213" y="4005263"/>
            <a:ext cx="5256212" cy="153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600">
                <a:solidFill>
                  <a:srgbClr val="FF0000"/>
                </a:solidFill>
                <a:ea typeface="微软雅黑" panose="020B0503020204020204" pitchFamily="34" charset="-122"/>
              </a:rPr>
              <a:t>Is it your chair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3600">
                <a:solidFill>
                  <a:srgbClr val="FF0000"/>
                </a:solidFill>
                <a:ea typeface="微软雅黑" panose="020B0503020204020204" pitchFamily="34" charset="-122"/>
              </a:rPr>
              <a:t>It is</a:t>
            </a:r>
            <a:endParaRPr lang="zh-CN" altLang="en-US" sz="360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34013" y="0"/>
            <a:ext cx="3709987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395288" y="1989138"/>
            <a:ext cx="5545137" cy="153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600">
                <a:ea typeface="微软雅黑" panose="020B0503020204020204" pitchFamily="34" charset="-122"/>
              </a:rPr>
              <a:t>A: _________________?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3600">
                <a:ea typeface="微软雅黑" panose="020B0503020204020204" pitchFamily="34" charset="-122"/>
              </a:rPr>
              <a:t>B: Yes, _____________.</a:t>
            </a:r>
            <a:endParaRPr lang="zh-CN" altLang="en-US" sz="3600"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84213" y="4005263"/>
            <a:ext cx="5256212" cy="153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600">
                <a:solidFill>
                  <a:srgbClr val="FF0000"/>
                </a:solidFill>
                <a:ea typeface="微软雅黑" panose="020B0503020204020204" pitchFamily="34" charset="-122"/>
              </a:rPr>
              <a:t>Is it your notebook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3600">
                <a:solidFill>
                  <a:srgbClr val="FF0000"/>
                </a:solidFill>
                <a:ea typeface="微软雅黑" panose="020B0503020204020204" pitchFamily="34" charset="-122"/>
              </a:rPr>
              <a:t>It is</a:t>
            </a:r>
            <a:endParaRPr lang="zh-CN" altLang="en-US" sz="360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5550" y="0"/>
            <a:ext cx="283845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0" y="1484313"/>
            <a:ext cx="5545138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600">
                <a:ea typeface="微软雅黑" panose="020B0503020204020204" pitchFamily="34" charset="-122"/>
              </a:rPr>
              <a:t>A: _________________?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3600">
                <a:ea typeface="微软雅黑" panose="020B0503020204020204" pitchFamily="34" charset="-122"/>
              </a:rPr>
              <a:t>B: Yes, _____________.</a:t>
            </a:r>
            <a:endParaRPr lang="zh-CN" altLang="en-US" sz="3600"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84213" y="4005263"/>
            <a:ext cx="5256212" cy="153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600">
                <a:solidFill>
                  <a:srgbClr val="FF0000"/>
                </a:solidFill>
                <a:ea typeface="微软雅黑" panose="020B0503020204020204" pitchFamily="34" charset="-122"/>
              </a:rPr>
              <a:t>Is it your Chinese book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3600">
                <a:solidFill>
                  <a:srgbClr val="FF0000"/>
                </a:solidFill>
                <a:ea typeface="微软雅黑" panose="020B0503020204020204" pitchFamily="34" charset="-122"/>
              </a:rPr>
              <a:t>It is</a:t>
            </a:r>
            <a:endParaRPr lang="zh-CN" altLang="en-US" sz="360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913" y="1916113"/>
            <a:ext cx="6624637" cy="185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同桌间就所学句型互相做对话练习。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2627313" y="0"/>
            <a:ext cx="4248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 dirty="0">
                <a:solidFill>
                  <a:srgbClr val="FFC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Let’s read</a:t>
            </a:r>
            <a:endParaRPr lang="zh-CN" altLang="en-US" sz="3600" dirty="0">
              <a:solidFill>
                <a:srgbClr val="FFC000"/>
              </a:solidFill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913" y="2133600"/>
            <a:ext cx="6624637" cy="160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>
                <a:solidFill>
                  <a:schemeClr val="accent4">
                    <a:lumMod val="60000"/>
                    <a:lumOff val="40000"/>
                  </a:schemeClr>
                </a:solidFill>
                <a:ea typeface="微软雅黑" panose="020B0503020204020204" pitchFamily="34" charset="-122"/>
              </a:rPr>
              <a:t>A: Hi, Li Yan, is it your skirt?</a:t>
            </a: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>
                <a:solidFill>
                  <a:schemeClr val="accent4">
                    <a:lumMod val="60000"/>
                    <a:lumOff val="40000"/>
                  </a:schemeClr>
                </a:solidFill>
                <a:ea typeface="微软雅黑" panose="020B0503020204020204" pitchFamily="34" charset="-122"/>
              </a:rPr>
              <a:t>B: Oh, yes, thank you.</a:t>
            </a:r>
            <a:endParaRPr lang="zh-CN" altLang="en-US" sz="4000" dirty="0">
              <a:solidFill>
                <a:schemeClr val="accent4">
                  <a:lumMod val="60000"/>
                  <a:lumOff val="40000"/>
                </a:schemeClr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1785938" y="571500"/>
            <a:ext cx="6572250" cy="335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6600" dirty="0">
                <a:solidFill>
                  <a:srgbClr val="00B050"/>
                </a:solidFill>
                <a:latin typeface="Franklin Gothic Book" panose="020B0503020102020204" pitchFamily="34" charset="0"/>
                <a:ea typeface="黑体" panose="02010609060101010101" pitchFamily="49" charset="-122"/>
              </a:rPr>
              <a:t>Homework:</a:t>
            </a:r>
          </a:p>
          <a:p>
            <a:pPr algn="ctr" eaLnBrk="1" hangingPunct="1"/>
            <a:endParaRPr lang="en-US" altLang="zh-CN" sz="6600" dirty="0">
              <a:solidFill>
                <a:srgbClr val="00B050"/>
              </a:solidFill>
              <a:latin typeface="Franklin Gothic Book" panose="020B0503020102020204" pitchFamily="34" charset="0"/>
              <a:ea typeface="黑体" panose="02010609060101010101" pitchFamily="49" charset="-122"/>
            </a:endParaRPr>
          </a:p>
          <a:p>
            <a:pPr eaLnBrk="1" hangingPunct="1"/>
            <a:r>
              <a:rPr lang="en-US" altLang="zh-CN" sz="4000" dirty="0">
                <a:solidFill>
                  <a:srgbClr val="00B050"/>
                </a:solidFill>
                <a:latin typeface="Franklin Gothic Book" panose="020B0503020102020204" pitchFamily="34" charset="0"/>
                <a:ea typeface="黑体" panose="02010609060101010101" pitchFamily="49" charset="-122"/>
              </a:rPr>
              <a:t>1.</a:t>
            </a:r>
            <a:r>
              <a:rPr lang="zh-CN" altLang="en-US" sz="4000" dirty="0">
                <a:solidFill>
                  <a:srgbClr val="00B050"/>
                </a:solidFill>
                <a:latin typeface="Franklin Gothic Book" panose="020B0503020102020204" pitchFamily="34" charset="0"/>
                <a:ea typeface="黑体" panose="02010609060101010101" pitchFamily="49" charset="-122"/>
              </a:rPr>
              <a:t>熟读本课对话</a:t>
            </a:r>
            <a:r>
              <a:rPr lang="en-US" altLang="zh-CN" sz="4000" dirty="0">
                <a:solidFill>
                  <a:srgbClr val="00B050"/>
                </a:solidFill>
                <a:latin typeface="Franklin Gothic Book" panose="020B0503020102020204" pitchFamily="34" charset="0"/>
                <a:ea typeface="黑体" panose="02010609060101010101" pitchFamily="49" charset="-122"/>
              </a:rPr>
              <a:t>;</a:t>
            </a:r>
          </a:p>
          <a:p>
            <a:pPr eaLnBrk="1" hangingPunct="1"/>
            <a:r>
              <a:rPr lang="en-US" altLang="zh-CN" sz="4000" dirty="0">
                <a:solidFill>
                  <a:srgbClr val="00B050"/>
                </a:solidFill>
                <a:latin typeface="Franklin Gothic Book" panose="020B0503020102020204" pitchFamily="34" charset="0"/>
                <a:ea typeface="黑体" panose="02010609060101010101" pitchFamily="49" charset="-122"/>
              </a:rPr>
              <a:t>2.</a:t>
            </a:r>
            <a:r>
              <a:rPr lang="zh-CN" altLang="en-US" sz="4000" dirty="0">
                <a:solidFill>
                  <a:srgbClr val="00B050"/>
                </a:solidFill>
                <a:latin typeface="Franklin Gothic Book" panose="020B0503020102020204" pitchFamily="34" charset="0"/>
                <a:ea typeface="黑体" panose="02010609060101010101" pitchFamily="49" charset="-122"/>
              </a:rPr>
              <a:t>抄写本课重点单词</a:t>
            </a:r>
            <a:r>
              <a:rPr lang="en-US" altLang="zh-CN" sz="4000" dirty="0">
                <a:solidFill>
                  <a:srgbClr val="00B050"/>
                </a:solidFill>
                <a:latin typeface="Franklin Gothic Book" panose="020B0503020102020204" pitchFamily="34" charset="0"/>
                <a:ea typeface="黑体" panose="02010609060101010101" pitchFamily="49" charset="-122"/>
              </a:rPr>
              <a:t>3</a:t>
            </a:r>
            <a:r>
              <a:rPr lang="zh-CN" altLang="en-US" sz="4000" dirty="0">
                <a:solidFill>
                  <a:srgbClr val="00B050"/>
                </a:solidFill>
                <a:latin typeface="Franklin Gothic Book" panose="020B0503020102020204" pitchFamily="34" charset="0"/>
                <a:ea typeface="黑体" panose="02010609060101010101" pitchFamily="49" charset="-122"/>
              </a:rPr>
              <a:t>遍。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84213" y="2852738"/>
            <a:ext cx="7848600" cy="1016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Thank you</a:t>
            </a:r>
            <a:endParaRPr lang="zh-CN" altLang="en-US" sz="6000" b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2627313" y="0"/>
            <a:ext cx="4248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 dirty="0">
                <a:solidFill>
                  <a:srgbClr val="FFC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Let’s learn</a:t>
            </a:r>
            <a:endParaRPr lang="zh-CN" altLang="en-US" sz="3600" dirty="0">
              <a:solidFill>
                <a:srgbClr val="FFC000"/>
              </a:solidFill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95513" y="1700213"/>
            <a:ext cx="5111750" cy="326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476250"/>
            <a:ext cx="2838450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476250"/>
            <a:ext cx="4264025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268538" y="3933825"/>
            <a:ext cx="4464050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4400" dirty="0">
                <a:solidFill>
                  <a:srgbClr val="92D050"/>
                </a:solidFill>
                <a:latin typeface="华文新魏" panose="02010800040101010101" pitchFamily="2" charset="-122"/>
                <a:ea typeface="华文楷体" panose="02010600040101010101" pitchFamily="2" charset="-122"/>
              </a:rPr>
              <a:t>skirt</a:t>
            </a:r>
          </a:p>
          <a:p>
            <a:pPr algn="ctr" eaLnBrk="1" hangingPunct="1">
              <a:lnSpc>
                <a:spcPct val="130000"/>
              </a:lnSpc>
            </a:pPr>
            <a:r>
              <a:rPr lang="zh-CN" altLang="en-US" sz="4400" dirty="0">
                <a:solidFill>
                  <a:srgbClr val="92D050"/>
                </a:solidFill>
                <a:latin typeface="华文新魏" panose="02010800040101010101" pitchFamily="2" charset="-122"/>
                <a:ea typeface="华文楷体" panose="02010600040101010101" pitchFamily="2" charset="-122"/>
              </a:rPr>
              <a:t>短裙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0"/>
            <a:ext cx="445770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339975" y="4149725"/>
            <a:ext cx="4464050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4400" dirty="0">
                <a:solidFill>
                  <a:srgbClr val="92D050"/>
                </a:solidFill>
                <a:latin typeface="华文新魏" panose="02010800040101010101" pitchFamily="2" charset="-122"/>
                <a:ea typeface="华文楷体" panose="02010600040101010101" pitchFamily="2" charset="-122"/>
              </a:rPr>
              <a:t>T-shirt</a:t>
            </a:r>
          </a:p>
          <a:p>
            <a:pPr algn="ctr" eaLnBrk="1" hangingPunct="1">
              <a:lnSpc>
                <a:spcPct val="130000"/>
              </a:lnSpc>
            </a:pPr>
            <a:r>
              <a:rPr lang="en-US" altLang="zh-CN" sz="4400" dirty="0">
                <a:solidFill>
                  <a:srgbClr val="92D050"/>
                </a:solidFill>
                <a:latin typeface="华文新魏" panose="02010800040101010101" pitchFamily="2" charset="-122"/>
                <a:ea typeface="华文楷体" panose="02010600040101010101" pitchFamily="2" charset="-122"/>
              </a:rPr>
              <a:t>T</a:t>
            </a:r>
            <a:r>
              <a:rPr lang="zh-CN" altLang="en-US" sz="4400" dirty="0">
                <a:solidFill>
                  <a:srgbClr val="92D050"/>
                </a:solidFill>
                <a:latin typeface="华文新魏" panose="02010800040101010101" pitchFamily="2" charset="-122"/>
                <a:ea typeface="华文楷体" panose="02010600040101010101" pitchFamily="2" charset="-122"/>
              </a:rPr>
              <a:t>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2484438" y="0"/>
            <a:ext cx="4248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 dirty="0">
                <a:solidFill>
                  <a:srgbClr val="FFC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Look and say</a:t>
            </a:r>
            <a:endParaRPr lang="zh-CN" altLang="en-US" sz="3600" dirty="0">
              <a:solidFill>
                <a:srgbClr val="FFC000"/>
              </a:solidFill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052513"/>
            <a:ext cx="3095625" cy="349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19475" y="1916113"/>
            <a:ext cx="5545138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dirty="0">
                <a:solidFill>
                  <a:schemeClr val="accent4">
                    <a:lumMod val="60000"/>
                    <a:lumOff val="40000"/>
                  </a:schemeClr>
                </a:solidFill>
                <a:ea typeface="微软雅黑" panose="020B0503020204020204" pitchFamily="34" charset="-122"/>
              </a:rPr>
              <a:t>This is a __________.</a:t>
            </a:r>
            <a:endParaRPr lang="zh-CN" altLang="en-US" sz="3600" dirty="0">
              <a:solidFill>
                <a:schemeClr val="accent4">
                  <a:lumMod val="60000"/>
                  <a:lumOff val="4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63938" y="3573463"/>
            <a:ext cx="381635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3600" dirty="0">
                <a:solidFill>
                  <a:srgbClr val="FF0000"/>
                </a:solidFill>
                <a:ea typeface="微软雅黑" panose="020B0503020204020204" pitchFamily="34" charset="-122"/>
              </a:rPr>
              <a:t>T-shirt</a:t>
            </a:r>
            <a:endParaRPr lang="zh-CN" altLang="en-US" sz="3600" dirty="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412875"/>
            <a:ext cx="3776663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98863" y="1844675"/>
            <a:ext cx="5545137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dirty="0">
                <a:solidFill>
                  <a:schemeClr val="accent4">
                    <a:lumMod val="60000"/>
                    <a:lumOff val="40000"/>
                  </a:schemeClr>
                </a:solidFill>
                <a:ea typeface="微软雅黑" panose="020B0503020204020204" pitchFamily="34" charset="-122"/>
              </a:rPr>
              <a:t>This is a __________.</a:t>
            </a:r>
            <a:endParaRPr lang="zh-CN" altLang="en-US" sz="3600" dirty="0">
              <a:solidFill>
                <a:schemeClr val="accent4">
                  <a:lumMod val="60000"/>
                  <a:lumOff val="4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924300" y="3573463"/>
            <a:ext cx="381635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3600" dirty="0">
                <a:solidFill>
                  <a:srgbClr val="FF0000"/>
                </a:solidFill>
                <a:ea typeface="微软雅黑" panose="020B0503020204020204" pitchFamily="34" charset="-122"/>
              </a:rPr>
              <a:t>skirt</a:t>
            </a:r>
            <a:endParaRPr lang="zh-CN" altLang="en-US" sz="3600" dirty="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2627313" y="0"/>
            <a:ext cx="4248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 dirty="0">
                <a:solidFill>
                  <a:srgbClr val="FFC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Let’s learn</a:t>
            </a:r>
            <a:endParaRPr lang="zh-CN" altLang="en-US" sz="3600" dirty="0">
              <a:solidFill>
                <a:srgbClr val="FFC000"/>
              </a:solidFill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628775"/>
            <a:ext cx="377507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椭圆形标注 3"/>
          <p:cNvSpPr/>
          <p:nvPr/>
        </p:nvSpPr>
        <p:spPr>
          <a:xfrm>
            <a:off x="3924300" y="908050"/>
            <a:ext cx="4824413" cy="1584325"/>
          </a:xfrm>
          <a:prstGeom prst="wedgeEllipse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dirty="0"/>
              <a:t>A: is it your skirt?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</a:rPr>
              <a:t>这是你的短裙吗？</a:t>
            </a:r>
          </a:p>
        </p:txBody>
      </p:sp>
      <p:sp>
        <p:nvSpPr>
          <p:cNvPr id="5" name="椭圆形标注 4"/>
          <p:cNvSpPr/>
          <p:nvPr/>
        </p:nvSpPr>
        <p:spPr>
          <a:xfrm>
            <a:off x="4067175" y="3573463"/>
            <a:ext cx="4826000" cy="1584325"/>
          </a:xfrm>
          <a:prstGeom prst="wedgeEllipseCallout">
            <a:avLst>
              <a:gd name="adj1" fmla="val -30004"/>
              <a:gd name="adj2" fmla="val -6690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dirty="0"/>
              <a:t>B: Yes, it is.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</a:rPr>
              <a:t>是的。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268413"/>
            <a:ext cx="2801938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椭圆形标注 2"/>
          <p:cNvSpPr/>
          <p:nvPr/>
        </p:nvSpPr>
        <p:spPr>
          <a:xfrm>
            <a:off x="3492500" y="908050"/>
            <a:ext cx="5651500" cy="1584325"/>
          </a:xfrm>
          <a:prstGeom prst="wedgeEllipse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dirty="0"/>
              <a:t>A: is it your T-shirt?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</a:rPr>
              <a:t>这是你的</a:t>
            </a:r>
            <a:r>
              <a:rPr lang="en-US" altLang="zh-CN" sz="3600" dirty="0">
                <a:latin typeface="华文楷体" panose="02010600040101010101" pitchFamily="2" charset="-122"/>
                <a:ea typeface="华文楷体" panose="02010600040101010101" pitchFamily="2" charset="-122"/>
              </a:rPr>
              <a:t>T</a:t>
            </a:r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</a:rPr>
              <a:t>恤吗？</a:t>
            </a:r>
          </a:p>
        </p:txBody>
      </p:sp>
      <p:sp>
        <p:nvSpPr>
          <p:cNvPr id="4" name="椭圆形标注 3"/>
          <p:cNvSpPr/>
          <p:nvPr/>
        </p:nvSpPr>
        <p:spPr>
          <a:xfrm>
            <a:off x="4067175" y="3573463"/>
            <a:ext cx="4826000" cy="1584325"/>
          </a:xfrm>
          <a:prstGeom prst="wedgeEllipseCallout">
            <a:avLst>
              <a:gd name="adj1" fmla="val -30004"/>
              <a:gd name="adj2" fmla="val -6690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dirty="0"/>
              <a:t>B: Yes, it is.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</a:rPr>
              <a:t>是的。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自定义 1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F89A28"/>
      </a:accent1>
      <a:accent2>
        <a:srgbClr val="D93E19"/>
      </a:accent2>
      <a:accent3>
        <a:srgbClr val="AA5065"/>
      </a:accent3>
      <a:accent4>
        <a:srgbClr val="AA287F"/>
      </a:accent4>
      <a:accent5>
        <a:srgbClr val="A8804A"/>
      </a:accent5>
      <a:accent6>
        <a:srgbClr val="DE2273"/>
      </a:accent6>
      <a:hlink>
        <a:srgbClr val="2998E3"/>
      </a:hlink>
      <a:folHlink>
        <a:srgbClr val="CC7116"/>
      </a:folHlink>
    </a:clrScheme>
    <a:fontScheme name="自定义 1">
      <a:majorFont>
        <a:latin typeface="Arial"/>
        <a:ea typeface="华文新魏"/>
        <a:cs typeface=""/>
      </a:majorFont>
      <a:minorFont>
        <a:latin typeface="华文新魏"/>
        <a:ea typeface="华文行楷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A000120140929A36PPBG</Template>
  <TotalTime>0</TotalTime>
  <Words>227</Words>
  <Application>Microsoft Office PowerPoint</Application>
  <PresentationFormat>全屏显示(4:3)</PresentationFormat>
  <Paragraphs>56</Paragraphs>
  <Slides>19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2" baseType="lpstr">
      <vt:lpstr>Aharoni</vt:lpstr>
      <vt:lpstr>黑体</vt:lpstr>
      <vt:lpstr>华文行楷</vt:lpstr>
      <vt:lpstr>华文楷体</vt:lpstr>
      <vt:lpstr>华文新魏</vt:lpstr>
      <vt:lpstr>宋体</vt:lpstr>
      <vt:lpstr>微软雅黑</vt:lpstr>
      <vt:lpstr>幼圆</vt:lpstr>
      <vt:lpstr>Arial</vt:lpstr>
      <vt:lpstr>Calibri</vt:lpstr>
      <vt:lpstr>Franklin Gothic Book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2015-05-17T11:04:00Z</dcterms:created>
  <dcterms:modified xsi:type="dcterms:W3CDTF">2023-01-16T17:20:56Z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A0F8ED8746444E53AAF4314DE0F2DFAD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