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312" r:id="rId2"/>
    <p:sldId id="264" r:id="rId3"/>
    <p:sldId id="339" r:id="rId4"/>
    <p:sldId id="267" r:id="rId5"/>
    <p:sldId id="310" r:id="rId6"/>
    <p:sldId id="265"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266" r:id="rId23"/>
    <p:sldId id="355" r:id="rId24"/>
    <p:sldId id="356" r:id="rId25"/>
    <p:sldId id="357" r:id="rId26"/>
    <p:sldId id="269" r:id="rId27"/>
    <p:sldId id="358" r:id="rId28"/>
    <p:sldId id="359"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B8139C-5481-4107-B826-ED62C3732F7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0D6C09-4A08-4F11-A225-EB1F8BE6A07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0D6C09-4A08-4F11-A225-EB1F8BE6A074}"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1547664" y="2780928"/>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个人简历：</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www.1ppt.com/jianli/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手抄报：</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www.1ppt.com/shouchaobao/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B87C0D61-AB1E-453D-8D24-403D68537F2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5C72F590-B127-4F54-A160-F02EA41D077D}"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E207CA54-1AB5-4DB5-9B4B-BAD82A262C7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EFD5F38-9246-4E95-A119-77DDFC8E95A4}"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113854D2-FFB2-4040-92AD-26A8BE8E0E44}"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F315D9B1-92CA-4D57-A144-6DA6AD7E6B29}"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章节">
    <p:bg>
      <p:bgPr>
        <a:solidFill>
          <a:srgbClr val="EAEAEA"/>
        </a:solidFill>
        <a:effectLst/>
      </p:bgPr>
    </p:bg>
    <p:spTree>
      <p:nvGrpSpPr>
        <p:cNvPr id="1" name=""/>
        <p:cNvGrpSpPr/>
        <p:nvPr/>
      </p:nvGrpSpPr>
      <p:grpSpPr>
        <a:xfrm>
          <a:off x="0" y="0"/>
          <a:ext cx="0" cy="0"/>
          <a:chOff x="0" y="0"/>
          <a:chExt cx="0" cy="0"/>
        </a:xfrm>
      </p:grpSpPr>
      <p:sp>
        <p:nvSpPr>
          <p:cNvPr id="14" name="矩形 13"/>
          <p:cNvSpPr/>
          <p:nvPr userDrawn="1"/>
        </p:nvSpPr>
        <p:spPr>
          <a:xfrm>
            <a:off x="8585198" y="6453337"/>
            <a:ext cx="504056" cy="3649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b="0" dirty="0">
                <a:solidFill>
                  <a:srgbClr val="5F5F5F"/>
                </a:solidFill>
              </a:rPr>
              <a:t>-</a:t>
            </a:r>
            <a:fld id="{C2D1088F-7570-48BA-BC40-D11F25FB6C22}" type="slidenum">
              <a:rPr lang="zh-CN" altLang="en-US" sz="1400" b="0" smtClean="0">
                <a:solidFill>
                  <a:srgbClr val="5F5F5F"/>
                </a:solidFill>
              </a:rPr>
              <a:t>‹#›</a:t>
            </a:fld>
            <a:r>
              <a:rPr lang="en-US" altLang="zh-CN" sz="1400" b="0" dirty="0">
                <a:solidFill>
                  <a:srgbClr val="5F5F5F"/>
                </a:solidFill>
              </a:rPr>
              <a:t>-</a:t>
            </a:r>
            <a:endParaRPr lang="zh-CN" altLang="en-US" sz="1400" b="0" dirty="0">
              <a:solidFill>
                <a:srgbClr val="5F5F5F"/>
              </a:solidFill>
            </a:endParaRPr>
          </a:p>
        </p:txBody>
      </p:sp>
      <p:sp>
        <p:nvSpPr>
          <p:cNvPr id="2" name="矩形 1"/>
          <p:cNvSpPr/>
          <p:nvPr userDrawn="1"/>
        </p:nvSpPr>
        <p:spPr>
          <a:xfrm>
            <a:off x="0" y="2420888"/>
            <a:ext cx="9144000" cy="1512168"/>
          </a:xfrm>
          <a:prstGeom prst="rect">
            <a:avLst/>
          </a:prstGeom>
          <a:solidFill>
            <a:srgbClr val="C04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title"/>
          </p:nvPr>
        </p:nvSpPr>
        <p:spPr>
          <a:xfrm>
            <a:off x="1470484" y="2924944"/>
            <a:ext cx="6203032" cy="576064"/>
          </a:xfrm>
          <a:prstGeom prst="rect">
            <a:avLst/>
          </a:prstGeom>
        </p:spPr>
        <p:txBody>
          <a:bodyPr/>
          <a:lstStyle>
            <a:lvl1pPr>
              <a:defRPr sz="2800">
                <a:solidFill>
                  <a:schemeClr val="bg1"/>
                </a:solidFill>
              </a:defRPr>
            </a:lvl1pPr>
          </a:lstStyle>
          <a:p>
            <a:r>
              <a:rPr lang="zh-CN" altLang="en-US"/>
              <a:t>单击此处编辑母版标题样式</a:t>
            </a:r>
            <a:endParaRPr lang="zh-CN" altLang="en-US"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栏目二">
    <p:spTree>
      <p:nvGrpSpPr>
        <p:cNvPr id="1" name=""/>
        <p:cNvGrpSpPr/>
        <p:nvPr/>
      </p:nvGrpSpPr>
      <p:grpSpPr>
        <a:xfrm>
          <a:off x="0" y="0"/>
          <a:ext cx="0" cy="0"/>
          <a:chOff x="0" y="0"/>
          <a:chExt cx="0" cy="0"/>
        </a:xfrm>
      </p:grpSpPr>
      <p:grpSp>
        <p:nvGrpSpPr>
          <p:cNvPr id="2" name="组合 1"/>
          <p:cNvGrpSpPr/>
          <p:nvPr userDrawn="1"/>
        </p:nvGrpSpPr>
        <p:grpSpPr>
          <a:xfrm>
            <a:off x="5641960" y="-27384"/>
            <a:ext cx="1774840" cy="880109"/>
            <a:chOff x="11613" y="1584001"/>
            <a:chExt cx="1513881" cy="733424"/>
          </a:xfrm>
        </p:grpSpPr>
        <p:pic>
          <p:nvPicPr>
            <p:cNvPr id="7" name="图片 6"/>
            <p:cNvPicPr>
              <a:picLocks noChangeAspect="1"/>
            </p:cNvPicPr>
            <p:nvPr userDrawn="1"/>
          </p:nvPicPr>
          <p:blipFill>
            <a:blip r:embed="rId2" cstate="email"/>
            <a:stretch>
              <a:fillRect/>
            </a:stretch>
          </p:blipFill>
          <p:spPr>
            <a:xfrm>
              <a:off x="11613" y="1584001"/>
              <a:ext cx="1513881" cy="733424"/>
            </a:xfrm>
            <a:prstGeom prst="rect">
              <a:avLst/>
            </a:prstGeom>
          </p:spPr>
        </p:pic>
        <p:sp>
          <p:nvSpPr>
            <p:cNvPr id="9" name="TextBox 8">
              <a:hlinkClick r:id="rId3" action="ppaction://hlinksldjump"/>
            </p:cNvPr>
            <p:cNvSpPr txBox="1"/>
            <p:nvPr userDrawn="1"/>
          </p:nvSpPr>
          <p:spPr>
            <a:xfrm>
              <a:off x="142045" y="1807573"/>
              <a:ext cx="1229485" cy="256481"/>
            </a:xfrm>
            <a:prstGeom prst="rect">
              <a:avLst/>
            </a:prstGeom>
            <a:noFill/>
          </p:spPr>
          <p:txBody>
            <a:bodyPr wrap="none" rtlCol="0">
              <a:spAutoFit/>
            </a:bodyPr>
            <a:lstStyle/>
            <a:p>
              <a:r>
                <a:rPr lang="zh-CN" altLang="en-US" sz="1400">
                  <a:solidFill>
                    <a:schemeClr val="bg1"/>
                  </a:solidFill>
                  <a:latin typeface="黑体" panose="02010609060101010101" pitchFamily="2" charset="-122"/>
                  <a:ea typeface="黑体" panose="02010609060101010101" pitchFamily="2" charset="-122"/>
                </a:rPr>
                <a:t>课前篇自主预习</a:t>
              </a:r>
              <a:endParaRPr lang="zh-CN" altLang="en-US" sz="1400" dirty="0">
                <a:solidFill>
                  <a:schemeClr val="bg1"/>
                </a:solidFill>
                <a:latin typeface="黑体" panose="02010609060101010101" pitchFamily="2" charset="-122"/>
                <a:ea typeface="黑体" panose="02010609060101010101" pitchFamily="2" charset="-122"/>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栏目三">
    <p:spTree>
      <p:nvGrpSpPr>
        <p:cNvPr id="1" name=""/>
        <p:cNvGrpSpPr/>
        <p:nvPr/>
      </p:nvGrpSpPr>
      <p:grpSpPr>
        <a:xfrm>
          <a:off x="0" y="0"/>
          <a:ext cx="0" cy="0"/>
          <a:chOff x="0" y="0"/>
          <a:chExt cx="0" cy="0"/>
        </a:xfrm>
      </p:grpSpPr>
      <p:grpSp>
        <p:nvGrpSpPr>
          <p:cNvPr id="2" name="组合 1"/>
          <p:cNvGrpSpPr/>
          <p:nvPr userDrawn="1"/>
        </p:nvGrpSpPr>
        <p:grpSpPr>
          <a:xfrm>
            <a:off x="7318464" y="-27384"/>
            <a:ext cx="1764576" cy="880109"/>
            <a:chOff x="-43696" y="2237065"/>
            <a:chExt cx="1578004" cy="733424"/>
          </a:xfrm>
        </p:grpSpPr>
        <p:pic>
          <p:nvPicPr>
            <p:cNvPr id="8" name="图片 7"/>
            <p:cNvPicPr>
              <a:picLocks noChangeAspect="1"/>
            </p:cNvPicPr>
            <p:nvPr userDrawn="1"/>
          </p:nvPicPr>
          <p:blipFill>
            <a:blip r:embed="rId2" cstate="email"/>
            <a:stretch>
              <a:fillRect/>
            </a:stretch>
          </p:blipFill>
          <p:spPr>
            <a:xfrm>
              <a:off x="-43696" y="2237065"/>
              <a:ext cx="1578004" cy="733424"/>
            </a:xfrm>
            <a:prstGeom prst="rect">
              <a:avLst/>
            </a:prstGeom>
          </p:spPr>
        </p:pic>
        <p:sp>
          <p:nvSpPr>
            <p:cNvPr id="10" name="TextBox 9">
              <a:hlinkClick r:id="rId3" action="ppaction://hlinksldjump"/>
            </p:cNvPr>
            <p:cNvSpPr txBox="1"/>
            <p:nvPr userDrawn="1"/>
          </p:nvSpPr>
          <p:spPr>
            <a:xfrm>
              <a:off x="83966" y="2460637"/>
              <a:ext cx="1289016" cy="256481"/>
            </a:xfrm>
            <a:prstGeom prst="rect">
              <a:avLst/>
            </a:prstGeom>
            <a:noFill/>
          </p:spPr>
          <p:txBody>
            <a:bodyPr wrap="none" rtlCol="0">
              <a:spAutoFit/>
            </a:bodyPr>
            <a:lstStyle/>
            <a:p>
              <a:r>
                <a:rPr lang="zh-CN" altLang="en-US" sz="1400">
                  <a:solidFill>
                    <a:schemeClr val="bg1"/>
                  </a:solidFill>
                  <a:latin typeface="黑体" panose="02010609060101010101" pitchFamily="2" charset="-122"/>
                  <a:ea typeface="黑体" panose="02010609060101010101" pitchFamily="2" charset="-122"/>
                </a:rPr>
                <a:t>课堂篇学习理解</a:t>
              </a:r>
              <a:endParaRPr lang="zh-CN" altLang="en-US" sz="1400" dirty="0">
                <a:solidFill>
                  <a:schemeClr val="bg1"/>
                </a:solidFill>
                <a:latin typeface="黑体" panose="02010609060101010101" pitchFamily="2" charset="-122"/>
                <a:ea typeface="黑体" panose="02010609060101010101" pitchFamily="2" charset="-122"/>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DE2C9E93-40AB-42AD-AE53-FA0F308A9F0D}"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75DF4887-7BD7-435C-B40F-EB46FC08E1DB}"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07ABE2C4-938E-41AE-A7D3-97EE85F6041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B716B7E4-3460-4218-BB5A-AFDB0567C065}"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CAF98520-E001-49C5-A17C-5873EDAEC95C}"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1A805F3F-9934-40C3-8464-76BB5395ED2F}"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4F00E685-6BA9-4185-9439-D0B737D6D7EE}"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F48C858C-FADC-4213-A290-41067ABE2BC5}"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71AB424-AC03-4F6D-B8FB-8551AFDA0DAE}"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BE90519A-7660-41F0-AF46-B76D2C0D4E7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A72BD4E-E03E-4B35-8357-37DBDA98E258}"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CB051C05-051B-46AE-8677-90E6494FA88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4FDF2E7-AE8C-4A79-B39A-547545EB347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FEA5D4FB-C31A-46B4-865F-27B9A5515A6A}"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4B455F0-5D88-4E20-9109-C1059CDA77E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516BBAAC-8BC8-46E3-97B1-B0A61FCFF856}"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258D0D74-C294-4F6D-B3EA-7E3921073352}" type="datetimeFigureOut">
              <a:rPr lang="zh-CN" altLang="en-US"/>
              <a:t>2023-01-17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fld id="{D4A5E822-692B-4BFD-8D3E-9144173A18AC}"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slide" Target="slide26.xml"/></Relationships>
</file>

<file path=ppt/slides/_rels/slide1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slide" Target="slide26.xml"/></Relationships>
</file>

<file path=ppt/slides/_rels/slide12.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5" Type="http://schemas.openxmlformats.org/officeDocument/2006/relationships/image" Target="../media/image11.jpeg"/><Relationship Id="rId4" Type="http://schemas.openxmlformats.org/officeDocument/2006/relationships/slide" Target="slide26.xml"/></Relationships>
</file>

<file path=ppt/slides/_rels/slide13.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12.e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package" Target="../embeddings/Microsoft_Word___3.docx"/><Relationship Id="rId5" Type="http://schemas.openxmlformats.org/officeDocument/2006/relationships/slide" Target="slide26.xml"/><Relationship Id="rId4" Type="http://schemas.openxmlformats.org/officeDocument/2006/relationships/slide" Target="slide22.xml"/></Relationships>
</file>

<file path=ppt/slides/_rels/slide1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1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slide" Target="slide26.xml"/></Relationships>
</file>

<file path=ppt/slides/_rels/slide1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4.png"/><Relationship Id="rId4" Type="http://schemas.openxmlformats.org/officeDocument/2006/relationships/slide" Target="slide26.xml"/></Relationships>
</file>

<file path=ppt/slides/_rels/slide17.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15.emf"/><Relationship Id="rId2" Type="http://schemas.openxmlformats.org/officeDocument/2006/relationships/slideLayout" Target="../slideLayouts/slideLayout14.xml"/><Relationship Id="rId1" Type="http://schemas.openxmlformats.org/officeDocument/2006/relationships/vmlDrawing" Target="../drawings/vmlDrawing5.vml"/><Relationship Id="rId6" Type="http://schemas.openxmlformats.org/officeDocument/2006/relationships/package" Target="../embeddings/Microsoft_Word___4.docx"/><Relationship Id="rId5" Type="http://schemas.openxmlformats.org/officeDocument/2006/relationships/slide" Target="slide26.xml"/><Relationship Id="rId4" Type="http://schemas.openxmlformats.org/officeDocument/2006/relationships/slide" Target="slide22.xml"/></Relationships>
</file>

<file path=ppt/slides/_rels/slide18.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16.emf"/><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package" Target="../embeddings/Microsoft_Word___5.docx"/><Relationship Id="rId5" Type="http://schemas.openxmlformats.org/officeDocument/2006/relationships/slide" Target="slide26.xml"/><Relationship Id="rId4" Type="http://schemas.openxmlformats.org/officeDocument/2006/relationships/slide" Target="slide22.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4.e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package" Target="../embeddings/Microsoft_Word___.docx"/><Relationship Id="rId5" Type="http://schemas.openxmlformats.org/officeDocument/2006/relationships/slide" Target="slide5.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7.png"/><Relationship Id="rId4" Type="http://schemas.openxmlformats.org/officeDocument/2006/relationships/slide" Target="slide26.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18.png"/><Relationship Id="rId4" Type="http://schemas.openxmlformats.org/officeDocument/2006/relationships/slide" Target="slide26.xml"/></Relationships>
</file>

<file path=ppt/slides/_rels/slide22.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2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5.e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package" Target="../embeddings/Microsoft_Word___1.docx"/><Relationship Id="rId5" Type="http://schemas.openxmlformats.org/officeDocument/2006/relationships/slide" Target="slide5.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slide" Target="slide5.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13.xml"/><Relationship Id="rId4" Type="http://schemas.openxmlformats.org/officeDocument/2006/relationships/slide" Target="slide5.xml"/></Relationships>
</file>

<file path=ppt/slides/_rels/slide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slide" Target="slide26.xml"/></Relationships>
</file>

<file path=ppt/slides/_rels/slide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xml"/><Relationship Id="rId1" Type="http://schemas.openxmlformats.org/officeDocument/2006/relationships/slideLayout" Target="../slideLayouts/slideLayout14.xml"/><Relationship Id="rId4" Type="http://schemas.openxmlformats.org/officeDocument/2006/relationships/slide" Target="slide26.xml"/></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7.e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package" Target="../embeddings/Microsoft_Word___2.docx"/><Relationship Id="rId5" Type="http://schemas.openxmlformats.org/officeDocument/2006/relationships/slide" Target="slide26.xml"/><Relationship Id="rId4" Type="http://schemas.openxmlformats.org/officeDocument/2006/relationships/slide" Target="slide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0" y="4221088"/>
            <a:ext cx="9144000" cy="576064"/>
          </a:xfrm>
        </p:spPr>
        <p:txBody>
          <a:bodyPr/>
          <a:lstStyle/>
          <a:p>
            <a:r>
              <a:rPr lang="en-US" altLang="zh-CN" sz="3200" b="1" dirty="0">
                <a:solidFill>
                  <a:schemeClr val="tx1"/>
                </a:solidFill>
              </a:rPr>
              <a:t>Section</a:t>
            </a:r>
            <a:r>
              <a:rPr lang="en-US" altLang="zh-CN" sz="3200" dirty="0">
                <a:solidFill>
                  <a:schemeClr val="tx1"/>
                </a:solidFill>
              </a:rPr>
              <a:t> </a:t>
            </a:r>
            <a:r>
              <a:rPr lang="en-US" altLang="zh-CN" sz="3200" b="1" dirty="0">
                <a:solidFill>
                  <a:schemeClr val="tx1"/>
                </a:solidFill>
              </a:rPr>
              <a:t>B</a:t>
            </a:r>
            <a:r>
              <a:rPr lang="zh-CN" altLang="zh-CN" sz="3200" dirty="0">
                <a:solidFill>
                  <a:schemeClr val="tx1"/>
                </a:solidFill>
              </a:rPr>
              <a:t>　</a:t>
            </a:r>
            <a:r>
              <a:rPr lang="en-US" altLang="zh-CN" sz="3200" b="1" dirty="0">
                <a:solidFill>
                  <a:schemeClr val="tx1"/>
                </a:solidFill>
              </a:rPr>
              <a:t>Using</a:t>
            </a:r>
            <a:r>
              <a:rPr lang="en-US" altLang="zh-CN" sz="3200" dirty="0">
                <a:solidFill>
                  <a:schemeClr val="tx1"/>
                </a:solidFill>
              </a:rPr>
              <a:t> </a:t>
            </a:r>
            <a:r>
              <a:rPr lang="en-US" altLang="zh-CN" sz="3200" b="1" dirty="0">
                <a:solidFill>
                  <a:schemeClr val="tx1"/>
                </a:solidFill>
              </a:rPr>
              <a:t>language</a:t>
            </a:r>
            <a:endParaRPr lang="zh-CN" altLang="zh-CN" sz="3200" dirty="0">
              <a:solidFill>
                <a:schemeClr val="tx1"/>
              </a:solidFill>
            </a:endParaRPr>
          </a:p>
        </p:txBody>
      </p:sp>
      <p:sp>
        <p:nvSpPr>
          <p:cNvPr id="3" name="标题 3"/>
          <p:cNvSpPr txBox="1"/>
          <p:nvPr/>
        </p:nvSpPr>
        <p:spPr bwMode="auto">
          <a:xfrm>
            <a:off x="0" y="2852936"/>
            <a:ext cx="914400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rtl="0" fontAlgn="base">
              <a:spcBef>
                <a:spcPct val="0"/>
              </a:spcBef>
              <a:spcAft>
                <a:spcPct val="0"/>
              </a:spcAft>
              <a:defRPr sz="2800" kern="1200">
                <a:solidFill>
                  <a:schemeClr val="bg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r>
              <a:rPr lang="en-US" altLang="zh-CN" sz="5400" b="1" smtClean="0"/>
              <a:t>Unit</a:t>
            </a:r>
            <a:r>
              <a:rPr lang="en-US" altLang="zh-CN" sz="5400" smtClean="0"/>
              <a:t> </a:t>
            </a:r>
            <a:r>
              <a:rPr lang="en-US" altLang="zh-CN" sz="5400" b="1" smtClean="0"/>
              <a:t>2  Let’s</a:t>
            </a:r>
            <a:r>
              <a:rPr lang="en-US" altLang="zh-CN" sz="5400" smtClean="0"/>
              <a:t> </a:t>
            </a:r>
            <a:r>
              <a:rPr lang="en-US" altLang="zh-CN" sz="5400" b="1" smtClean="0"/>
              <a:t>celebrate</a:t>
            </a:r>
            <a:r>
              <a:rPr lang="en-US" altLang="zh-CN" sz="5400" smtClean="0"/>
              <a:t>!</a:t>
            </a:r>
            <a:endParaRPr lang="zh-CN" altLang="zh-CN" sz="5400" dirty="0"/>
          </a:p>
        </p:txBody>
      </p:sp>
      <p:sp>
        <p:nvSpPr>
          <p:cNvPr id="5" name="TextBox 4"/>
          <p:cNvSpPr txBox="1"/>
          <p:nvPr/>
        </p:nvSpPr>
        <p:spPr>
          <a:xfrm>
            <a:off x="2684303" y="980728"/>
            <a:ext cx="3775393" cy="523220"/>
          </a:xfrm>
          <a:prstGeom prst="rect">
            <a:avLst/>
          </a:prstGeom>
          <a:noFill/>
        </p:spPr>
        <p:txBody>
          <a:bodyPr wrap="none" rtlCol="0">
            <a:spAutoFit/>
          </a:bodyPr>
          <a:lstStyle/>
          <a:p>
            <a:pPr algn="ctr"/>
            <a:r>
              <a:rPr lang="zh-CN" altLang="en-US" sz="2800" dirty="0"/>
              <a:t>外研</a:t>
            </a:r>
            <a:r>
              <a:rPr lang="zh-CN" altLang="en-US" sz="2800" dirty="0" smtClean="0"/>
              <a:t>版高中英语必修二</a:t>
            </a:r>
            <a:endParaRPr lang="zh-CN" altLang="en-US" sz="2800" dirty="0"/>
          </a:p>
        </p:txBody>
      </p:sp>
      <p:sp>
        <p:nvSpPr>
          <p:cNvPr id="6" name="矩形 5"/>
          <p:cNvSpPr/>
          <p:nvPr/>
        </p:nvSpPr>
        <p:spPr>
          <a:xfrm>
            <a:off x="0" y="5882357"/>
            <a:ext cx="9151975"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strips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508000" y="1299702"/>
            <a:ext cx="8128000" cy="4809623"/>
            <a:chOff x="508000" y="1299702"/>
            <a:chExt cx="8128000" cy="4809623"/>
          </a:xfrm>
        </p:grpSpPr>
        <p:pic>
          <p:nvPicPr>
            <p:cNvPr id="3" name="图片 2"/>
            <p:cNvPicPr>
              <a:picLocks noChangeAspect="1"/>
            </p:cNvPicPr>
            <p:nvPr/>
          </p:nvPicPr>
          <p:blipFill>
            <a:blip r:embed="rId5" cstate="email"/>
            <a:stretch>
              <a:fillRect/>
            </a:stretch>
          </p:blipFill>
          <p:spPr>
            <a:xfrm>
              <a:off x="508000" y="1299702"/>
              <a:ext cx="8128000" cy="4512595"/>
            </a:xfrm>
            <a:prstGeom prst="rect">
              <a:avLst/>
            </a:prstGeom>
          </p:spPr>
        </p:pic>
        <p:pic>
          <p:nvPicPr>
            <p:cNvPr id="7" name="图片 6"/>
            <p:cNvPicPr>
              <a:picLocks noChangeAspect="1"/>
            </p:cNvPicPr>
            <p:nvPr/>
          </p:nvPicPr>
          <p:blipFill>
            <a:blip r:embed="rId6"/>
            <a:stretch>
              <a:fillRect/>
            </a:stretch>
          </p:blipFill>
          <p:spPr>
            <a:xfrm>
              <a:off x="538689" y="5812297"/>
              <a:ext cx="8040235" cy="297028"/>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508000" y="2093711"/>
            <a:ext cx="8128000" cy="2687238"/>
            <a:chOff x="508000" y="2093711"/>
            <a:chExt cx="8128000" cy="2687238"/>
          </a:xfrm>
        </p:grpSpPr>
        <p:pic>
          <p:nvPicPr>
            <p:cNvPr id="2" name="图片 1"/>
            <p:cNvPicPr>
              <a:picLocks noChangeAspect="1"/>
            </p:cNvPicPr>
            <p:nvPr/>
          </p:nvPicPr>
          <p:blipFill>
            <a:blip r:embed="rId5" cstate="email"/>
            <a:stretch>
              <a:fillRect/>
            </a:stretch>
          </p:blipFill>
          <p:spPr>
            <a:xfrm>
              <a:off x="508000" y="2331051"/>
              <a:ext cx="8128000" cy="2449898"/>
            </a:xfrm>
            <a:prstGeom prst="rect">
              <a:avLst/>
            </a:prstGeom>
          </p:spPr>
        </p:pic>
        <p:pic>
          <p:nvPicPr>
            <p:cNvPr id="6" name="图片 5"/>
            <p:cNvPicPr>
              <a:picLocks noChangeAspect="1"/>
            </p:cNvPicPr>
            <p:nvPr/>
          </p:nvPicPr>
          <p:blipFill>
            <a:blip r:embed="rId6"/>
            <a:stretch>
              <a:fillRect/>
            </a:stretch>
          </p:blipFill>
          <p:spPr>
            <a:xfrm flipV="1">
              <a:off x="532889" y="2093711"/>
              <a:ext cx="8056309" cy="247614"/>
            </a:xfrm>
            <a:prstGeom prst="rect">
              <a:avLst/>
            </a:prstGeom>
          </p:spPr>
        </p:pic>
      </p:grpSp>
      <p:sp>
        <p:nvSpPr>
          <p:cNvPr id="8" name="矩形 7"/>
          <p:cNvSpPr/>
          <p:nvPr/>
        </p:nvSpPr>
        <p:spPr>
          <a:xfrm>
            <a:off x="686140" y="3339096"/>
            <a:ext cx="7781905" cy="1111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095941"/>
            <a:ext cx="8128000" cy="537377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b="1" dirty="0">
                <a:solidFill>
                  <a:srgbClr val="000000"/>
                </a:solidFill>
                <a:latin typeface="Times New Roman" panose="02020603050405020304" pitchFamily="18" charset="0"/>
                <a:cs typeface="Times New Roman" panose="02020603050405020304" pitchFamily="18" charset="0"/>
              </a:rPr>
              <a:t>attract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v.</a:t>
            </a:r>
            <a:r>
              <a:rPr lang="zh-CN" altLang="zh-CN" sz="2200" dirty="0">
                <a:solidFill>
                  <a:srgbClr val="000000"/>
                </a:solidFill>
                <a:latin typeface="Times New Roman" panose="02020603050405020304" pitchFamily="18" charset="0"/>
                <a:cs typeface="Times New Roman" panose="02020603050405020304" pitchFamily="18" charset="0"/>
              </a:rPr>
              <a:t>吸引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引起</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的兴趣</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【课文原句】</a:t>
            </a:r>
            <a:r>
              <a:rPr lang="en-US" altLang="zh-CN" sz="2200" dirty="0">
                <a:solidFill>
                  <a:srgbClr val="000000"/>
                </a:solidFill>
                <a:latin typeface="Times New Roman" panose="02020603050405020304" pitchFamily="18" charset="0"/>
                <a:cs typeface="Times New Roman" panose="02020603050405020304" pitchFamily="18" charset="0"/>
              </a:rPr>
              <a:t>The lantern fair </a:t>
            </a:r>
            <a:r>
              <a:rPr lang="en-US" altLang="zh-CN" sz="2200" b="1" dirty="0">
                <a:solidFill>
                  <a:srgbClr val="000000"/>
                </a:solidFill>
                <a:latin typeface="Times New Roman" panose="02020603050405020304" pitchFamily="18" charset="0"/>
                <a:cs typeface="Times New Roman" panose="02020603050405020304" pitchFamily="18" charset="0"/>
              </a:rPr>
              <a:t>attracts</a:t>
            </a:r>
            <a:r>
              <a:rPr lang="en-US" altLang="zh-CN" sz="2200" dirty="0">
                <a:solidFill>
                  <a:srgbClr val="000000"/>
                </a:solidFill>
                <a:latin typeface="Times New Roman" panose="02020603050405020304" pitchFamily="18" charset="0"/>
                <a:cs typeface="Times New Roman" panose="02020603050405020304" pitchFamily="18" charset="0"/>
              </a:rPr>
              <a:t> a lot of people,</a:t>
            </a: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so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one of the busiest times of year for the traffic police.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灯会吸引了很多人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所以它是交警一年中最繁忙的时刻之一。</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【词汇精讲】</a:t>
            </a:r>
            <a:r>
              <a:rPr lang="zh-CN" altLang="zh-CN" sz="2200" dirty="0">
                <a:solidFill>
                  <a:srgbClr val="000000"/>
                </a:solidFill>
                <a:latin typeface="Times New Roman" panose="02020603050405020304" pitchFamily="18" charset="0"/>
                <a:cs typeface="Times New Roman" panose="02020603050405020304" pitchFamily="18" charset="0"/>
              </a:rPr>
              <a:t>句中的</a:t>
            </a:r>
            <a:r>
              <a:rPr lang="en-US" altLang="zh-CN" sz="2200" dirty="0">
                <a:solidFill>
                  <a:srgbClr val="000000"/>
                </a:solidFill>
                <a:latin typeface="Times New Roman" panose="02020603050405020304" pitchFamily="18" charset="0"/>
                <a:cs typeface="Times New Roman" panose="02020603050405020304" pitchFamily="18" charset="0"/>
              </a:rPr>
              <a:t>attract</a:t>
            </a:r>
            <a:r>
              <a:rPr lang="zh-CN" altLang="zh-CN" sz="2200" dirty="0">
                <a:solidFill>
                  <a:srgbClr val="000000"/>
                </a:solidFill>
                <a:latin typeface="Times New Roman" panose="02020603050405020304" pitchFamily="18" charset="0"/>
                <a:cs typeface="Times New Roman" panose="02020603050405020304" pitchFamily="18" charset="0"/>
              </a:rPr>
              <a:t>是及物动词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意为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吸引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引起</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的兴趣</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 is not unusual for teenagers of your generation to be </a:t>
            </a:r>
            <a:r>
              <a:rPr lang="en-US" altLang="zh-CN" sz="2200" b="1" dirty="0">
                <a:solidFill>
                  <a:srgbClr val="000000"/>
                </a:solidFill>
                <a:latin typeface="Times New Roman" panose="02020603050405020304" pitchFamily="18" charset="0"/>
                <a:cs typeface="Times New Roman" panose="02020603050405020304" pitchFamily="18" charset="0"/>
              </a:rPr>
              <a:t>attracted</a:t>
            </a:r>
            <a:r>
              <a:rPr lang="en-US" altLang="zh-CN" sz="2200" dirty="0">
                <a:solidFill>
                  <a:srgbClr val="000000"/>
                </a:solidFill>
                <a:latin typeface="Times New Roman" panose="02020603050405020304" pitchFamily="18" charset="0"/>
                <a:cs typeface="Times New Roman" panose="02020603050405020304" pitchFamily="18" charset="0"/>
              </a:rPr>
              <a:t> to computer games and the online world.</a:t>
            </a:r>
            <a:r>
              <a:rPr lang="zh-CN" altLang="zh-CN" sz="2200" dirty="0">
                <a:solidFill>
                  <a:srgbClr val="000000"/>
                </a:solidFill>
                <a:latin typeface="Times New Roman" panose="02020603050405020304" pitchFamily="18" charset="0"/>
                <a:cs typeface="Times New Roman" panose="02020603050405020304" pitchFamily="18" charset="0"/>
              </a:rPr>
              <a:t>你们这一代青少年被电脑游戏和网络世界所吸引是很正常的。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Baidu</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Apollo</a:t>
            </a:r>
            <a:r>
              <a:rPr lang="en-US" altLang="zh-CN" sz="2200" dirty="0">
                <a:solidFill>
                  <a:srgbClr val="000000"/>
                </a:solidFill>
                <a:latin typeface="Times New Roman" panose="02020603050405020304" pitchFamily="18" charset="0"/>
                <a:cs typeface="Times New Roman" panose="02020603050405020304" pitchFamily="18" charset="0"/>
              </a:rPr>
              <a:t> self-driving bus </a:t>
            </a:r>
            <a:r>
              <a:rPr lang="en-US" altLang="zh-CN" sz="2200" b="1" dirty="0">
                <a:solidFill>
                  <a:srgbClr val="000000"/>
                </a:solidFill>
                <a:latin typeface="Times New Roman" panose="02020603050405020304" pitchFamily="18" charset="0"/>
                <a:cs typeface="Times New Roman" panose="02020603050405020304" pitchFamily="18" charset="0"/>
              </a:rPr>
              <a:t>attracts</a:t>
            </a:r>
            <a:r>
              <a:rPr lang="en-US" altLang="zh-CN" sz="2200" dirty="0">
                <a:solidFill>
                  <a:srgbClr val="000000"/>
                </a:solidFill>
                <a:latin typeface="Times New Roman" panose="02020603050405020304" pitchFamily="18" charset="0"/>
                <a:cs typeface="Times New Roman" panose="02020603050405020304" pitchFamily="18" charset="0"/>
              </a:rPr>
              <a:t> attention at a park in Beijing.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百度公司的</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阿波罗</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号无人驾驶公共汽车在北京的一个公园吸引了人们的注意力。</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6" name="M15.eps" descr="id:2147496898;FounderCES"/>
          <p:cNvPicPr/>
          <p:nvPr/>
        </p:nvPicPr>
        <p:blipFill>
          <a:blip r:embed="rId5" cstate="email"/>
          <a:stretch>
            <a:fillRect/>
          </a:stretch>
        </p:blipFill>
        <p:spPr>
          <a:xfrm>
            <a:off x="7416135" y="1371615"/>
            <a:ext cx="1167765" cy="9772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3"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5"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484784"/>
            <a:ext cx="2225289" cy="498598"/>
          </a:xfrm>
          <a:prstGeom prst="rect">
            <a:avLst/>
          </a:prstGeom>
        </p:spPr>
        <p:txBody>
          <a:bodyPr wrap="none">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【词汇拓展】</a:t>
            </a:r>
            <a:r>
              <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nvGraphicFramePr>
        <p:xfrm>
          <a:off x="-27608" y="1969828"/>
          <a:ext cx="8128000" cy="3591209"/>
        </p:xfrm>
        <a:graphic>
          <a:graphicData uri="http://schemas.openxmlformats.org/presentationml/2006/ole">
            <mc:AlternateContent xmlns:mc="http://schemas.openxmlformats.org/markup-compatibility/2006">
              <mc:Choice xmlns:v="urn:schemas-microsoft-com:vml" Requires="v">
                <p:oleObj spid="_x0000_s7177" name="文档" r:id="rId6" imgW="3843020" imgH="1697990" progId="Word.Document.12">
                  <p:embed/>
                </p:oleObj>
              </mc:Choice>
              <mc:Fallback>
                <p:oleObj name="文档" r:id="rId6" imgW="3843020" imgH="1697990" progId="Word.Document.12">
                  <p:embed/>
                  <p:pic>
                    <p:nvPicPr>
                      <p:cNvPr id="0" name="对象 2"/>
                      <p:cNvPicPr/>
                      <p:nvPr/>
                    </p:nvPicPr>
                    <p:blipFill>
                      <a:blip r:embed="rId7"/>
                      <a:stretch>
                        <a:fillRect/>
                      </a:stretch>
                    </p:blipFill>
                    <p:spPr>
                      <a:xfrm>
                        <a:off x="-27608" y="1969828"/>
                        <a:ext cx="8128000" cy="3591209"/>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4" name="矩形 3"/>
          <p:cNvSpPr>
            <a:spLocks noChangeAspect="1"/>
          </p:cNvSpPr>
          <p:nvPr/>
        </p:nvSpPr>
        <p:spPr>
          <a:xfrm>
            <a:off x="508000" y="2521133"/>
            <a:ext cx="8128000" cy="206973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various clubs are </a:t>
            </a:r>
            <a:r>
              <a:rPr lang="en-US" altLang="zh-CN" sz="2200" b="1" dirty="0">
                <a:solidFill>
                  <a:srgbClr val="000000"/>
                </a:solidFill>
                <a:latin typeface="Times New Roman" panose="02020603050405020304" pitchFamily="18" charset="0"/>
                <a:cs typeface="Times New Roman" panose="02020603050405020304" pitchFamily="18" charset="0"/>
              </a:rPr>
              <a:t>attractive</a:t>
            </a:r>
            <a:r>
              <a:rPr lang="en-US" altLang="zh-CN" sz="2200" dirty="0">
                <a:solidFill>
                  <a:srgbClr val="000000"/>
                </a:solidFill>
                <a:latin typeface="Times New Roman" panose="02020603050405020304" pitchFamily="18" charset="0"/>
                <a:cs typeface="Times New Roman" panose="02020603050405020304" pitchFamily="18" charset="0"/>
              </a:rPr>
              <a:t> to students who want to go to develop their own hobbies.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各种各样的俱乐部吸引着那些想发展自己爱好的学生们。</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This kind of film has little </a:t>
            </a:r>
            <a:r>
              <a:rPr lang="en-US" altLang="zh-CN" sz="2200" b="1" dirty="0">
                <a:solidFill>
                  <a:srgbClr val="000000"/>
                </a:solidFill>
                <a:latin typeface="Times New Roman" panose="02020603050405020304" pitchFamily="18" charset="0"/>
                <a:cs typeface="Times New Roman" panose="02020603050405020304" pitchFamily="18" charset="0"/>
              </a:rPr>
              <a:t>attraction</a:t>
            </a:r>
            <a:r>
              <a:rPr lang="en-US" altLang="zh-CN" sz="2200" dirty="0">
                <a:solidFill>
                  <a:srgbClr val="000000"/>
                </a:solidFill>
                <a:latin typeface="Times New Roman" panose="02020603050405020304" pitchFamily="18" charset="0"/>
                <a:cs typeface="Times New Roman" panose="02020603050405020304" pitchFamily="18" charset="0"/>
              </a:rPr>
              <a:t> to young people.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这种电影对年轻人没有多少吸引力。</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508000" y="1123277"/>
            <a:ext cx="8128000" cy="5341533"/>
            <a:chOff x="508000" y="1123277"/>
            <a:chExt cx="8128000" cy="5341533"/>
          </a:xfrm>
        </p:grpSpPr>
        <p:pic>
          <p:nvPicPr>
            <p:cNvPr id="2" name="图片 1"/>
            <p:cNvPicPr>
              <a:picLocks noChangeAspect="1"/>
            </p:cNvPicPr>
            <p:nvPr/>
          </p:nvPicPr>
          <p:blipFill>
            <a:blip r:embed="rId5" cstate="email"/>
            <a:stretch>
              <a:fillRect/>
            </a:stretch>
          </p:blipFill>
          <p:spPr>
            <a:xfrm>
              <a:off x="508000" y="1123277"/>
              <a:ext cx="8128000" cy="5052301"/>
            </a:xfrm>
            <a:prstGeom prst="rect">
              <a:avLst/>
            </a:prstGeom>
          </p:spPr>
        </p:pic>
        <p:pic>
          <p:nvPicPr>
            <p:cNvPr id="6" name="图片 5"/>
            <p:cNvPicPr>
              <a:picLocks noChangeAspect="1"/>
            </p:cNvPicPr>
            <p:nvPr/>
          </p:nvPicPr>
          <p:blipFill>
            <a:blip r:embed="rId6"/>
            <a:stretch>
              <a:fillRect/>
            </a:stretch>
          </p:blipFill>
          <p:spPr>
            <a:xfrm>
              <a:off x="548963" y="6167782"/>
              <a:ext cx="8040235" cy="297028"/>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508000" y="2082524"/>
            <a:ext cx="8128000" cy="2699339"/>
            <a:chOff x="508000" y="2082524"/>
            <a:chExt cx="8128000" cy="2699339"/>
          </a:xfrm>
        </p:grpSpPr>
        <p:pic>
          <p:nvPicPr>
            <p:cNvPr id="2" name="图片 1"/>
            <p:cNvPicPr>
              <a:picLocks noChangeAspect="1"/>
            </p:cNvPicPr>
            <p:nvPr/>
          </p:nvPicPr>
          <p:blipFill>
            <a:blip r:embed="rId5" cstate="email"/>
            <a:stretch>
              <a:fillRect/>
            </a:stretch>
          </p:blipFill>
          <p:spPr>
            <a:xfrm>
              <a:off x="508000" y="2330138"/>
              <a:ext cx="8128000" cy="2451725"/>
            </a:xfrm>
            <a:prstGeom prst="rect">
              <a:avLst/>
            </a:prstGeom>
          </p:spPr>
        </p:pic>
        <p:pic>
          <p:nvPicPr>
            <p:cNvPr id="6" name="图片 5"/>
            <p:cNvPicPr>
              <a:picLocks noChangeAspect="1"/>
            </p:cNvPicPr>
            <p:nvPr/>
          </p:nvPicPr>
          <p:blipFill>
            <a:blip r:embed="rId6"/>
            <a:stretch>
              <a:fillRect/>
            </a:stretch>
          </p:blipFill>
          <p:spPr>
            <a:xfrm flipV="1">
              <a:off x="543163" y="2082524"/>
              <a:ext cx="8056309" cy="247614"/>
            </a:xfrm>
            <a:prstGeom prst="rect">
              <a:avLst/>
            </a:prstGeom>
          </p:spPr>
        </p:pic>
      </p:grpSp>
      <p:sp>
        <p:nvSpPr>
          <p:cNvPr id="8" name="矩形 7"/>
          <p:cNvSpPr/>
          <p:nvPr/>
        </p:nvSpPr>
        <p:spPr>
          <a:xfrm>
            <a:off x="686140" y="3316722"/>
            <a:ext cx="7781905" cy="12059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3"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5"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101069"/>
            <a:ext cx="8128000" cy="537377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b="1" dirty="0">
                <a:solidFill>
                  <a:srgbClr val="000000"/>
                </a:solidFill>
                <a:latin typeface="Times New Roman" panose="02020603050405020304" pitchFamily="18" charset="0"/>
                <a:cs typeface="Times New Roman" panose="02020603050405020304" pitchFamily="18" charset="0"/>
              </a:rPr>
              <a:t>competition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比赛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竞赛</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【课文原句】</a:t>
            </a:r>
            <a:endParaRPr lang="en-US"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ll hold a lantern riddles </a:t>
            </a:r>
            <a:r>
              <a:rPr lang="en-US" altLang="zh-CN" sz="2200" b="1" dirty="0" err="1">
                <a:solidFill>
                  <a:srgbClr val="000000"/>
                </a:solidFill>
                <a:latin typeface="Times New Roman" panose="02020603050405020304" pitchFamily="18" charset="0"/>
                <a:cs typeface="Times New Roman" panose="02020603050405020304" pitchFamily="18" charset="0"/>
              </a:rPr>
              <a:t>competition</a:t>
            </a:r>
            <a:r>
              <a:rPr lang="en-US" altLang="zh-CN" sz="2200" dirty="0" err="1">
                <a:solidFill>
                  <a:srgbClr val="000000"/>
                </a:solidFill>
                <a:latin typeface="Times New Roman" panose="02020603050405020304" pitchFamily="18" charset="0"/>
                <a:cs typeface="Times New Roman" panose="02020603050405020304" pitchFamily="18" charset="0"/>
              </a:rPr>
              <a:t>,too</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我们也将举行猜灯谜比赛。</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【词汇精讲】</a:t>
            </a:r>
            <a:r>
              <a:rPr lang="zh-CN" altLang="zh-CN" sz="2200" dirty="0">
                <a:solidFill>
                  <a:srgbClr val="000000"/>
                </a:solidFill>
                <a:latin typeface="Times New Roman" panose="02020603050405020304" pitchFamily="18" charset="0"/>
                <a:cs typeface="Times New Roman" panose="02020603050405020304" pitchFamily="18" charset="0"/>
              </a:rPr>
              <a:t>句中的</a:t>
            </a:r>
            <a:r>
              <a:rPr lang="en-US" altLang="zh-CN" sz="2200" dirty="0">
                <a:solidFill>
                  <a:srgbClr val="000000"/>
                </a:solidFill>
                <a:latin typeface="Times New Roman" panose="02020603050405020304" pitchFamily="18" charset="0"/>
                <a:cs typeface="Times New Roman" panose="02020603050405020304" pitchFamily="18" charset="0"/>
              </a:rPr>
              <a:t>competition</a:t>
            </a:r>
            <a:r>
              <a:rPr lang="zh-CN" altLang="zh-CN" sz="2200" dirty="0">
                <a:solidFill>
                  <a:srgbClr val="000000"/>
                </a:solidFill>
                <a:latin typeface="Times New Roman" panose="02020603050405020304" pitchFamily="18" charset="0"/>
                <a:cs typeface="Times New Roman" panose="02020603050405020304" pitchFamily="18" charset="0"/>
              </a:rPr>
              <a:t>是名词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意为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比赛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竞赛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Competition</a:t>
            </a:r>
            <a:r>
              <a:rPr lang="en-US" altLang="zh-CN" sz="2200" dirty="0">
                <a:solidFill>
                  <a:srgbClr val="000000"/>
                </a:solidFill>
                <a:latin typeface="Times New Roman" panose="02020603050405020304" pitchFamily="18" charset="0"/>
                <a:cs typeface="Times New Roman" panose="02020603050405020304" pitchFamily="18" charset="0"/>
              </a:rPr>
              <a:t> among youths to enter the best colleges is intense.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青年人进名牌大学的竞争十分激烈。</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 can </a:t>
            </a:r>
            <a:r>
              <a:rPr lang="en-US" altLang="zh-CN" sz="2200" b="1" dirty="0">
                <a:solidFill>
                  <a:srgbClr val="000000"/>
                </a:solidFill>
                <a:latin typeface="Times New Roman" panose="02020603050405020304" pitchFamily="18" charset="0"/>
                <a:cs typeface="Times New Roman" panose="02020603050405020304" pitchFamily="18" charset="0"/>
              </a:rPr>
              <a:t>compete</a:t>
            </a:r>
            <a:r>
              <a:rPr lang="en-US" altLang="zh-CN" sz="2200" dirty="0">
                <a:solidFill>
                  <a:srgbClr val="000000"/>
                </a:solidFill>
                <a:latin typeface="Times New Roman" panose="02020603050405020304" pitchFamily="18" charset="0"/>
                <a:cs typeface="Times New Roman" panose="02020603050405020304" pitchFamily="18" charset="0"/>
              </a:rPr>
              <a:t> with students from other schools in the World Adolescent Robotics </a:t>
            </a:r>
            <a:r>
              <a:rPr lang="en-US" altLang="zh-CN" sz="2200" b="1" dirty="0">
                <a:solidFill>
                  <a:srgbClr val="000000"/>
                </a:solidFill>
                <a:latin typeface="Times New Roman" panose="02020603050405020304" pitchFamily="18" charset="0"/>
                <a:cs typeface="Times New Roman" panose="02020603050405020304" pitchFamily="18" charset="0"/>
              </a:rPr>
              <a:t>Competition</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我们可以和来自其他学校的学生在世界青少年机器人技能竞赛中竞争。</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nvGraphicFramePr>
        <p:xfrm>
          <a:off x="1213323" y="1537555"/>
          <a:ext cx="6717355" cy="1260891"/>
        </p:xfrm>
        <a:graphic>
          <a:graphicData uri="http://schemas.openxmlformats.org/presentationml/2006/ole">
            <mc:AlternateContent xmlns:mc="http://schemas.openxmlformats.org/markup-compatibility/2006">
              <mc:Choice xmlns:v="urn:schemas-microsoft-com:vml" Requires="v">
                <p:oleObj spid="_x0000_s8201" name="文档" r:id="rId6" imgW="3843020" imgH="722630" progId="Word.Document.12">
                  <p:embed/>
                </p:oleObj>
              </mc:Choice>
              <mc:Fallback>
                <p:oleObj name="文档" r:id="rId6" imgW="3843020" imgH="722630" progId="Word.Document.12">
                  <p:embed/>
                  <p:pic>
                    <p:nvPicPr>
                      <p:cNvPr id="0" name="对象 2"/>
                      <p:cNvPicPr/>
                      <p:nvPr/>
                    </p:nvPicPr>
                    <p:blipFill>
                      <a:blip r:embed="rId7"/>
                      <a:stretch>
                        <a:fillRect/>
                      </a:stretch>
                    </p:blipFill>
                    <p:spPr>
                      <a:xfrm>
                        <a:off x="1213323" y="1537555"/>
                        <a:ext cx="6717355" cy="1260891"/>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3"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5"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508981"/>
            <a:ext cx="2225289" cy="498598"/>
          </a:xfrm>
          <a:prstGeom prst="rect">
            <a:avLst/>
          </a:prstGeom>
        </p:spPr>
        <p:txBody>
          <a:bodyPr wrap="none">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【词汇拓展】</a:t>
            </a:r>
            <a:r>
              <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nvGraphicFramePr>
        <p:xfrm>
          <a:off x="-22148" y="1988840"/>
          <a:ext cx="8128000" cy="3591209"/>
        </p:xfrm>
        <a:graphic>
          <a:graphicData uri="http://schemas.openxmlformats.org/presentationml/2006/ole">
            <mc:AlternateContent xmlns:mc="http://schemas.openxmlformats.org/markup-compatibility/2006">
              <mc:Choice xmlns:v="urn:schemas-microsoft-com:vml" Requires="v">
                <p:oleObj spid="_x0000_s9225" name="文档" r:id="rId6" imgW="3843020" imgH="1697990" progId="Word.Document.12">
                  <p:embed/>
                </p:oleObj>
              </mc:Choice>
              <mc:Fallback>
                <p:oleObj name="文档" r:id="rId6" imgW="3843020" imgH="1697990" progId="Word.Document.12">
                  <p:embed/>
                  <p:pic>
                    <p:nvPicPr>
                      <p:cNvPr id="0" name="对象 2"/>
                      <p:cNvPicPr/>
                      <p:nvPr/>
                    </p:nvPicPr>
                    <p:blipFill>
                      <a:blip r:embed="rId7"/>
                      <a:stretch>
                        <a:fillRect/>
                      </a:stretch>
                    </p:blipFill>
                    <p:spPr>
                      <a:xfrm>
                        <a:off x="-22148" y="1988840"/>
                        <a:ext cx="8128000" cy="3591209"/>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911735"/>
            <a:ext cx="8128000" cy="3288529"/>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Many students in our class </a:t>
            </a:r>
            <a:r>
              <a:rPr lang="en-US" altLang="zh-CN" sz="2200" b="1">
                <a:solidFill>
                  <a:srgbClr val="000000"/>
                </a:solidFill>
                <a:latin typeface="Times New Roman" panose="02020603050405020304" pitchFamily="18" charset="0"/>
                <a:cs typeface="Times New Roman" panose="02020603050405020304" pitchFamily="18" charset="0"/>
              </a:rPr>
              <a:t>competed</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in</a:t>
            </a:r>
            <a:r>
              <a:rPr lang="en-US" altLang="zh-CN" sz="2200">
                <a:solidFill>
                  <a:srgbClr val="000000"/>
                </a:solidFill>
                <a:latin typeface="Times New Roman" panose="02020603050405020304" pitchFamily="18" charset="0"/>
                <a:cs typeface="Times New Roman" panose="02020603050405020304" pitchFamily="18" charset="0"/>
              </a:rPr>
              <a:t> the physics contest.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我们班许多学生参加了物理竞赛。</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am going to </a:t>
            </a:r>
            <a:r>
              <a:rPr lang="en-US" altLang="zh-CN" sz="2200" b="1">
                <a:solidFill>
                  <a:srgbClr val="000000"/>
                </a:solidFill>
                <a:latin typeface="Times New Roman" panose="02020603050405020304" pitchFamily="18" charset="0"/>
                <a:cs typeface="Times New Roman" panose="02020603050405020304" pitchFamily="18" charset="0"/>
              </a:rPr>
              <a:t>compete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against/with</a:t>
            </a:r>
            <a:r>
              <a:rPr lang="en-US" altLang="zh-CN" sz="2200">
                <a:solidFill>
                  <a:srgbClr val="000000"/>
                </a:solidFill>
                <a:latin typeface="Times New Roman" panose="02020603050405020304" pitchFamily="18" charset="0"/>
                <a:cs typeface="Times New Roman" panose="02020603050405020304" pitchFamily="18" charset="0"/>
              </a:rPr>
              <a:t> my old rival in the second round.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第二回合我将与我的老对手竞争。</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Class Two and Class Three will </a:t>
            </a:r>
            <a:r>
              <a:rPr lang="en-US" altLang="zh-CN" sz="2200" b="1">
                <a:solidFill>
                  <a:srgbClr val="000000"/>
                </a:solidFill>
                <a:latin typeface="Times New Roman" panose="02020603050405020304" pitchFamily="18" charset="0"/>
                <a:cs typeface="Times New Roman" panose="02020603050405020304" pitchFamily="18" charset="0"/>
              </a:rPr>
              <a:t>compete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for</a:t>
            </a:r>
            <a:r>
              <a:rPr lang="en-US" altLang="zh-CN" sz="2200">
                <a:solidFill>
                  <a:srgbClr val="000000"/>
                </a:solidFill>
                <a:latin typeface="Times New Roman" panose="02020603050405020304" pitchFamily="18" charset="0"/>
                <a:cs typeface="Times New Roman" panose="02020603050405020304" pitchFamily="18" charset="0"/>
              </a:rPr>
              <a:t> the gold medal in the basketball match.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二班和三班在篮球比赛中将争夺金牌。</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hlinkClick r:id="rId3" action="ppaction://hlinksldjump"/>
          </p:cNvPr>
          <p:cNvSpPr/>
          <p:nvPr/>
        </p:nvSpPr>
        <p:spPr>
          <a:xfrm>
            <a:off x="467545" y="836712"/>
            <a:ext cx="611882"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chemeClr val="bg1"/>
                </a:solidFill>
                <a:latin typeface="微软雅黑" panose="020B0503020204020204" pitchFamily="34" charset="-122"/>
                <a:ea typeface="微软雅黑" panose="020B0503020204020204" pitchFamily="34" charset="-122"/>
              </a:rPr>
              <a:t>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4" action="ppaction://hlinksldjump"/>
          </p:cNvPr>
          <p:cNvSpPr/>
          <p:nvPr/>
        </p:nvSpPr>
        <p:spPr>
          <a:xfrm>
            <a:off x="1115617"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Ⅱ</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6" name="矩形 5">
            <a:hlinkClick r:id="rId5" action="ppaction://hlinksldjump"/>
          </p:cNvPr>
          <p:cNvSpPr/>
          <p:nvPr/>
        </p:nvSpPr>
        <p:spPr>
          <a:xfrm>
            <a:off x="1763688"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Ⅲ</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aphicFrame>
        <p:nvGraphicFramePr>
          <p:cNvPr id="2" name="对象 1"/>
          <p:cNvGraphicFramePr>
            <a:graphicFrameLocks noChangeAspect="1"/>
          </p:cNvGraphicFramePr>
          <p:nvPr/>
        </p:nvGraphicFramePr>
        <p:xfrm>
          <a:off x="511175" y="1268760"/>
          <a:ext cx="8099425" cy="5181600"/>
        </p:xfrm>
        <a:graphic>
          <a:graphicData uri="http://schemas.openxmlformats.org/presentationml/2006/ole">
            <mc:AlternateContent xmlns:mc="http://schemas.openxmlformats.org/markup-compatibility/2006">
              <mc:Choice xmlns:v="urn:schemas-microsoft-com:vml" Requires="v">
                <p:oleObj spid="_x0000_s4105" name="文档" r:id="rId6" imgW="3965575" imgH="2538730" progId="Word.Document.12">
                  <p:embed/>
                </p:oleObj>
              </mc:Choice>
              <mc:Fallback>
                <p:oleObj name="文档" r:id="rId6" imgW="3965575" imgH="2538730" progId="Word.Document.12">
                  <p:embed/>
                  <p:pic>
                    <p:nvPicPr>
                      <p:cNvPr id="0" name="对象 1"/>
                      <p:cNvPicPr/>
                      <p:nvPr/>
                    </p:nvPicPr>
                    <p:blipFill>
                      <a:blip r:embed="rId7"/>
                      <a:stretch>
                        <a:fillRect/>
                      </a:stretch>
                    </p:blipFill>
                    <p:spPr>
                      <a:xfrm>
                        <a:off x="511175" y="1268760"/>
                        <a:ext cx="8099425" cy="5181600"/>
                      </a:xfrm>
                      <a:prstGeom prst="rect">
                        <a:avLst/>
                      </a:prstGeom>
                    </p:spPr>
                  </p:pic>
                </p:oleObj>
              </mc:Fallback>
            </mc:AlternateContent>
          </a:graphicData>
        </a:graphic>
      </p:graphicFrame>
      <p:sp>
        <p:nvSpPr>
          <p:cNvPr id="7" name="矩形 6"/>
          <p:cNvSpPr>
            <a:spLocks noChangeAspect="1"/>
          </p:cNvSpPr>
          <p:nvPr/>
        </p:nvSpPr>
        <p:spPr>
          <a:xfrm>
            <a:off x="1675024" y="1234647"/>
            <a:ext cx="1077539"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indicate</a:t>
            </a:r>
            <a:endParaRPr lang="zh-CN" altLang="en-US" sz="2200"/>
          </a:p>
        </p:txBody>
      </p:sp>
      <p:sp>
        <p:nvSpPr>
          <p:cNvPr id="8" name="矩形 7"/>
          <p:cNvSpPr>
            <a:spLocks noChangeAspect="1"/>
          </p:cNvSpPr>
          <p:nvPr/>
        </p:nvSpPr>
        <p:spPr>
          <a:xfrm>
            <a:off x="1675024" y="1591194"/>
            <a:ext cx="998991"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request</a:t>
            </a:r>
            <a:endParaRPr lang="zh-CN" altLang="en-US" sz="2200"/>
          </a:p>
        </p:txBody>
      </p:sp>
      <p:sp>
        <p:nvSpPr>
          <p:cNvPr id="9" name="矩形 8"/>
          <p:cNvSpPr>
            <a:spLocks noChangeAspect="1"/>
          </p:cNvSpPr>
          <p:nvPr/>
        </p:nvSpPr>
        <p:spPr>
          <a:xfrm>
            <a:off x="1675024" y="1968289"/>
            <a:ext cx="811441"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fancy</a:t>
            </a:r>
            <a:endParaRPr lang="zh-CN" altLang="en-US" sz="2200"/>
          </a:p>
        </p:txBody>
      </p:sp>
      <p:sp>
        <p:nvSpPr>
          <p:cNvPr id="10" name="矩形 9"/>
          <p:cNvSpPr>
            <a:spLocks noChangeAspect="1"/>
          </p:cNvSpPr>
          <p:nvPr/>
        </p:nvSpPr>
        <p:spPr>
          <a:xfrm>
            <a:off x="1675024" y="2331822"/>
            <a:ext cx="607859"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guy</a:t>
            </a:r>
            <a:endParaRPr lang="zh-CN" altLang="en-US" sz="2200"/>
          </a:p>
        </p:txBody>
      </p:sp>
      <p:sp>
        <p:nvSpPr>
          <p:cNvPr id="11" name="矩形 10"/>
          <p:cNvSpPr>
            <a:spLocks noChangeAspect="1"/>
          </p:cNvSpPr>
          <p:nvPr/>
        </p:nvSpPr>
        <p:spPr>
          <a:xfrm>
            <a:off x="1675024" y="2677182"/>
            <a:ext cx="779381"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wave</a:t>
            </a:r>
            <a:endParaRPr lang="zh-CN" altLang="en-US" sz="2200"/>
          </a:p>
        </p:txBody>
      </p:sp>
      <p:sp>
        <p:nvSpPr>
          <p:cNvPr id="12" name="矩形 11"/>
          <p:cNvSpPr>
            <a:spLocks noChangeAspect="1"/>
          </p:cNvSpPr>
          <p:nvPr/>
        </p:nvSpPr>
        <p:spPr>
          <a:xfrm>
            <a:off x="1675024" y="3033729"/>
            <a:ext cx="1250663" cy="466090"/>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lantern</a:t>
            </a:r>
            <a:r>
              <a:rPr lang="zh-CN" altLang="en-US" sz="2200">
                <a:solidFill>
                  <a:srgbClr val="FF0000"/>
                </a:solidFill>
                <a:latin typeface="Times New Roman" panose="02020603050405020304" pitchFamily="18" charset="0"/>
              </a:rPr>
              <a:t>　</a:t>
            </a:r>
            <a:endParaRPr lang="zh-CN" altLang="en-US" sz="2200"/>
          </a:p>
        </p:txBody>
      </p:sp>
      <p:sp>
        <p:nvSpPr>
          <p:cNvPr id="13" name="矩形 12"/>
          <p:cNvSpPr>
            <a:spLocks noChangeAspect="1"/>
          </p:cNvSpPr>
          <p:nvPr/>
        </p:nvSpPr>
        <p:spPr>
          <a:xfrm>
            <a:off x="1675024" y="3356992"/>
            <a:ext cx="966931"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dessert</a:t>
            </a:r>
            <a:endParaRPr lang="zh-CN" altLang="en-US" sz="2200"/>
          </a:p>
        </p:txBody>
      </p:sp>
      <p:sp>
        <p:nvSpPr>
          <p:cNvPr id="14" name="矩形 13"/>
          <p:cNvSpPr>
            <a:spLocks noChangeAspect="1"/>
          </p:cNvSpPr>
          <p:nvPr/>
        </p:nvSpPr>
        <p:spPr>
          <a:xfrm>
            <a:off x="1675024" y="3705727"/>
            <a:ext cx="889987"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attract</a:t>
            </a:r>
            <a:endParaRPr lang="zh-CN" altLang="en-US" sz="2200"/>
          </a:p>
        </p:txBody>
      </p:sp>
      <p:sp>
        <p:nvSpPr>
          <p:cNvPr id="15" name="矩形 14"/>
          <p:cNvSpPr>
            <a:spLocks noChangeAspect="1"/>
          </p:cNvSpPr>
          <p:nvPr/>
        </p:nvSpPr>
        <p:spPr>
          <a:xfrm>
            <a:off x="1675024" y="4093096"/>
            <a:ext cx="1140056"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decorate</a:t>
            </a:r>
            <a:endParaRPr lang="zh-CN" altLang="en-US" sz="2200"/>
          </a:p>
        </p:txBody>
      </p:sp>
      <p:sp>
        <p:nvSpPr>
          <p:cNvPr id="16" name="矩形 15"/>
          <p:cNvSpPr>
            <a:spLocks noChangeAspect="1"/>
          </p:cNvSpPr>
          <p:nvPr/>
        </p:nvSpPr>
        <p:spPr>
          <a:xfrm>
            <a:off x="1775908" y="4396128"/>
            <a:ext cx="843501"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riddle</a:t>
            </a:r>
            <a:endParaRPr lang="zh-CN" altLang="en-US" sz="2200"/>
          </a:p>
        </p:txBody>
      </p:sp>
      <p:sp>
        <p:nvSpPr>
          <p:cNvPr id="17" name="矩形 16"/>
          <p:cNvSpPr>
            <a:spLocks noChangeAspect="1"/>
          </p:cNvSpPr>
          <p:nvPr/>
        </p:nvSpPr>
        <p:spPr>
          <a:xfrm>
            <a:off x="1775908" y="4773223"/>
            <a:ext cx="1532792"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competition</a:t>
            </a:r>
            <a:endParaRPr lang="zh-CN" altLang="en-US" sz="2200"/>
          </a:p>
        </p:txBody>
      </p:sp>
      <p:sp>
        <p:nvSpPr>
          <p:cNvPr id="18" name="矩形 17"/>
          <p:cNvSpPr>
            <a:spLocks noChangeAspect="1"/>
          </p:cNvSpPr>
          <p:nvPr/>
        </p:nvSpPr>
        <p:spPr>
          <a:xfrm>
            <a:off x="1775908" y="5088674"/>
            <a:ext cx="938077"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formal</a:t>
            </a:r>
            <a:endParaRPr lang="zh-CN" altLang="en-US" sz="2200"/>
          </a:p>
        </p:txBody>
      </p:sp>
      <p:sp>
        <p:nvSpPr>
          <p:cNvPr id="19" name="矩形 18"/>
          <p:cNvSpPr>
            <a:spLocks noChangeAspect="1"/>
          </p:cNvSpPr>
          <p:nvPr/>
        </p:nvSpPr>
        <p:spPr>
          <a:xfrm>
            <a:off x="1815148" y="5446707"/>
            <a:ext cx="654346"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host</a:t>
            </a:r>
            <a:endParaRPr lang="zh-CN" altLang="en-US" sz="220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down)">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down)">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down)">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806306" y="1196752"/>
            <a:ext cx="7592392" cy="5387412"/>
            <a:chOff x="508000" y="1101615"/>
            <a:chExt cx="8128000" cy="5767469"/>
          </a:xfrm>
        </p:grpSpPr>
        <p:pic>
          <p:nvPicPr>
            <p:cNvPr id="2" name="图片 1"/>
            <p:cNvPicPr>
              <a:picLocks noChangeAspect="1"/>
            </p:cNvPicPr>
            <p:nvPr/>
          </p:nvPicPr>
          <p:blipFill>
            <a:blip r:embed="rId5" cstate="email"/>
            <a:stretch>
              <a:fillRect/>
            </a:stretch>
          </p:blipFill>
          <p:spPr>
            <a:xfrm>
              <a:off x="508000" y="1101615"/>
              <a:ext cx="8128000" cy="5495737"/>
            </a:xfrm>
            <a:prstGeom prst="rect">
              <a:avLst/>
            </a:prstGeom>
          </p:spPr>
        </p:pic>
        <p:pic>
          <p:nvPicPr>
            <p:cNvPr id="6" name="图片 5"/>
            <p:cNvPicPr>
              <a:picLocks noChangeAspect="1"/>
            </p:cNvPicPr>
            <p:nvPr/>
          </p:nvPicPr>
          <p:blipFill>
            <a:blip r:embed="rId6"/>
            <a:stretch>
              <a:fillRect/>
            </a:stretch>
          </p:blipFill>
          <p:spPr>
            <a:xfrm>
              <a:off x="538689" y="6572056"/>
              <a:ext cx="8040235" cy="297028"/>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508000" y="2608284"/>
            <a:ext cx="8128000" cy="1668820"/>
            <a:chOff x="508000" y="2608284"/>
            <a:chExt cx="8128000" cy="1668820"/>
          </a:xfrm>
        </p:grpSpPr>
        <p:pic>
          <p:nvPicPr>
            <p:cNvPr id="2" name="图片 1"/>
            <p:cNvPicPr>
              <a:picLocks noChangeAspect="1"/>
            </p:cNvPicPr>
            <p:nvPr/>
          </p:nvPicPr>
          <p:blipFill>
            <a:blip r:embed="rId5" cstate="email"/>
            <a:stretch>
              <a:fillRect/>
            </a:stretch>
          </p:blipFill>
          <p:spPr>
            <a:xfrm>
              <a:off x="508000" y="2834896"/>
              <a:ext cx="8128000" cy="1442208"/>
            </a:xfrm>
            <a:prstGeom prst="rect">
              <a:avLst/>
            </a:prstGeom>
          </p:spPr>
        </p:pic>
        <p:pic>
          <p:nvPicPr>
            <p:cNvPr id="6" name="图片 5"/>
            <p:cNvPicPr>
              <a:picLocks noChangeAspect="1"/>
            </p:cNvPicPr>
            <p:nvPr/>
          </p:nvPicPr>
          <p:blipFill>
            <a:blip r:embed="rId6"/>
            <a:stretch>
              <a:fillRect/>
            </a:stretch>
          </p:blipFill>
          <p:spPr>
            <a:xfrm flipV="1">
              <a:off x="532889" y="2608284"/>
              <a:ext cx="8056309" cy="247614"/>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hlinkClick r:id="rId2" action="ppaction://hlinksldjump"/>
          </p:cNvPr>
          <p:cNvSpPr/>
          <p:nvPr/>
        </p:nvSpPr>
        <p:spPr>
          <a:xfrm>
            <a:off x="467544"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重点词汇</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0" name="矩形 9">
            <a:hlinkClick r:id="rId3" action="ppaction://hlinksldjump"/>
          </p:cNvPr>
          <p:cNvSpPr/>
          <p:nvPr/>
        </p:nvSpPr>
        <p:spPr>
          <a:xfrm>
            <a:off x="1817787"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重点语法</a:t>
            </a:r>
          </a:p>
        </p:txBody>
      </p:sp>
      <p:sp>
        <p:nvSpPr>
          <p:cNvPr id="11" name="矩形 10">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497936"/>
            <a:ext cx="8128000" cy="4116127"/>
          </a:xfrm>
          <a:prstGeom prst="rect">
            <a:avLst/>
          </a:prstGeom>
        </p:spPr>
        <p:txBody>
          <a:bodyPr>
            <a:spAutoFit/>
          </a:bodyPr>
          <a:lstStyle/>
          <a:p>
            <a:pPr algn="ctr">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情态动词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.“must have done”</a:t>
            </a:r>
            <a:r>
              <a:rPr lang="zh-CN" altLang="zh-CN" sz="2200" dirty="0">
                <a:solidFill>
                  <a:srgbClr val="000000"/>
                </a:solidFill>
                <a:latin typeface="Times New Roman" panose="02020603050405020304" pitchFamily="18" charset="0"/>
                <a:cs typeface="Times New Roman" panose="02020603050405020304" pitchFamily="18" charset="0"/>
              </a:rPr>
              <a:t>表示对过去事情的肯定推测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译成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一定做过某事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该结构只用于肯定句。在否定句和疑问句中要用</a:t>
            </a:r>
            <a:r>
              <a:rPr lang="en-US" altLang="zh-CN" sz="2200" dirty="0">
                <a:solidFill>
                  <a:srgbClr val="000000"/>
                </a:solidFill>
                <a:latin typeface="Times New Roman" panose="02020603050405020304" pitchFamily="18" charset="0"/>
                <a:cs typeface="Times New Roman" panose="02020603050405020304" pitchFamily="18" charset="0"/>
              </a:rPr>
              <a:t>can</a:t>
            </a:r>
            <a:r>
              <a:rPr lang="zh-CN" altLang="zh-CN" sz="2200" dirty="0">
                <a:solidFill>
                  <a:srgbClr val="000000"/>
                </a:solidFill>
                <a:latin typeface="Times New Roman" panose="02020603050405020304" pitchFamily="18" charset="0"/>
                <a:cs typeface="Times New Roman" panose="02020603050405020304" pitchFamily="18" charset="0"/>
              </a:rPr>
              <a:t>或</a:t>
            </a:r>
            <a:r>
              <a:rPr lang="en-US" altLang="zh-CN" sz="2200" dirty="0">
                <a:solidFill>
                  <a:srgbClr val="000000"/>
                </a:solidFill>
                <a:latin typeface="Times New Roman" panose="02020603050405020304" pitchFamily="18" charset="0"/>
                <a:cs typeface="Times New Roman" panose="02020603050405020304" pitchFamily="18" charset="0"/>
              </a:rPr>
              <a:t>could</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You must have read widely and put a lot of work into it.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你过去一定进行了广泛阅读并投入了大量的工作。</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Mr</a:t>
            </a:r>
            <a:r>
              <a:rPr lang="en-US" altLang="zh-CN" sz="2200" dirty="0">
                <a:solidFill>
                  <a:srgbClr val="000000"/>
                </a:solidFill>
                <a:latin typeface="Times New Roman" panose="02020603050405020304" pitchFamily="18" charset="0"/>
                <a:cs typeface="Times New Roman" panose="02020603050405020304" pitchFamily="18" charset="0"/>
              </a:rPr>
              <a:t> Smith can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gone to </a:t>
            </a:r>
            <a:r>
              <a:rPr lang="en-US" altLang="zh-CN" sz="2200" dirty="0" err="1">
                <a:solidFill>
                  <a:srgbClr val="000000"/>
                </a:solidFill>
                <a:latin typeface="Times New Roman" panose="02020603050405020304" pitchFamily="18" charset="0"/>
                <a:cs typeface="Times New Roman" panose="02020603050405020304" pitchFamily="18" charset="0"/>
              </a:rPr>
              <a:t>Beijing,for</a:t>
            </a:r>
            <a:r>
              <a:rPr lang="en-US" altLang="zh-CN" sz="2200" dirty="0">
                <a:solidFill>
                  <a:srgbClr val="000000"/>
                </a:solidFill>
                <a:latin typeface="Times New Roman" panose="02020603050405020304" pitchFamily="18" charset="0"/>
                <a:cs typeface="Times New Roman" panose="02020603050405020304" pitchFamily="18" charset="0"/>
              </a:rPr>
              <a:t> I saw him in the library just now.</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史密斯先生不可能去北京了</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因为我刚才还在图书馆见过他。</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There is nowhere to find </a:t>
            </a:r>
            <a:r>
              <a:rPr lang="en-US" altLang="zh-CN" sz="2200" dirty="0" err="1">
                <a:solidFill>
                  <a:srgbClr val="000000"/>
                </a:solidFill>
                <a:latin typeface="Times New Roman" panose="02020603050405020304" pitchFamily="18" charset="0"/>
                <a:cs typeface="Times New Roman" panose="02020603050405020304" pitchFamily="18" charset="0"/>
              </a:rPr>
              <a:t>them.Where</a:t>
            </a:r>
            <a:r>
              <a:rPr lang="en-US" altLang="zh-CN" sz="2200" dirty="0">
                <a:solidFill>
                  <a:srgbClr val="000000"/>
                </a:solidFill>
                <a:latin typeface="Times New Roman" panose="02020603050405020304" pitchFamily="18" charset="0"/>
                <a:cs typeface="Times New Roman" panose="02020603050405020304" pitchFamily="18" charset="0"/>
              </a:rPr>
              <a:t> can they have gone?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到处找不到他们</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他们可能到什么地方去呢</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pull dir="ld"/>
      </p:transition>
    </mc:Choice>
    <mc:Fallback xmlns="">
      <p:transition spd="slow">
        <p:pull dir="ld"/>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hlinkClick r:id="rId2" action="ppaction://hlinksldjump"/>
          </p:cNvPr>
          <p:cNvSpPr/>
          <p:nvPr/>
        </p:nvSpPr>
        <p:spPr>
          <a:xfrm>
            <a:off x="467544"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重点词汇</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0" name="矩形 9">
            <a:hlinkClick r:id="rId3" action="ppaction://hlinksldjump"/>
          </p:cNvPr>
          <p:cNvSpPr/>
          <p:nvPr/>
        </p:nvSpPr>
        <p:spPr>
          <a:xfrm>
            <a:off x="1817787"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重点语法</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884774"/>
            <a:ext cx="8128000" cy="3342453"/>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.“could have done”</a:t>
            </a:r>
            <a:r>
              <a:rPr lang="zh-CN" altLang="zh-CN" sz="2200" dirty="0">
                <a:solidFill>
                  <a:srgbClr val="000000"/>
                </a:solidFill>
                <a:latin typeface="Times New Roman" panose="02020603050405020304" pitchFamily="18" charset="0"/>
                <a:cs typeface="Times New Roman" panose="02020603050405020304" pitchFamily="18" charset="0"/>
              </a:rPr>
              <a:t>表示对过去事情的假设</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表示本来能够做某事而没有做。</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could have passed the </a:t>
            </a:r>
            <a:r>
              <a:rPr lang="en-US" altLang="zh-CN" sz="2200" dirty="0" err="1">
                <a:solidFill>
                  <a:srgbClr val="000000"/>
                </a:solidFill>
                <a:latin typeface="Times New Roman" panose="02020603050405020304" pitchFamily="18" charset="0"/>
                <a:cs typeface="Times New Roman" panose="02020603050405020304" pitchFamily="18" charset="0"/>
              </a:rPr>
              <a:t>exam,but</a:t>
            </a:r>
            <a:r>
              <a:rPr lang="en-US" altLang="zh-CN" sz="2200" dirty="0">
                <a:solidFill>
                  <a:srgbClr val="000000"/>
                </a:solidFill>
                <a:latin typeface="Times New Roman" panose="02020603050405020304" pitchFamily="18" charset="0"/>
                <a:cs typeface="Times New Roman" panose="02020603050405020304" pitchFamily="18" charset="0"/>
              </a:rPr>
              <a:t> he was too careless.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本来他能够通过考试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但是他太粗心了。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Jerry did not regret giving the comment but felt that he could have expressed it differently.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杰瑞并不后悔给出这样的评论但是觉得他本可以用一种不同的方式来表达。</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pull dir="ld"/>
      </p:transition>
    </mc:Choice>
    <mc:Fallback xmlns="">
      <p:transition spd="slow">
        <p:pull dir="ld"/>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hlinkClick r:id="rId2" action="ppaction://hlinksldjump"/>
          </p:cNvPr>
          <p:cNvSpPr/>
          <p:nvPr/>
        </p:nvSpPr>
        <p:spPr>
          <a:xfrm>
            <a:off x="467544"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重点词汇</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0" name="矩形 9">
            <a:hlinkClick r:id="rId3" action="ppaction://hlinksldjump"/>
          </p:cNvPr>
          <p:cNvSpPr/>
          <p:nvPr/>
        </p:nvSpPr>
        <p:spPr>
          <a:xfrm>
            <a:off x="1817787"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重点语法</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.“may/might have done”</a:t>
            </a:r>
            <a:r>
              <a:rPr lang="zh-CN" altLang="zh-CN" sz="2200" dirty="0">
                <a:solidFill>
                  <a:srgbClr val="000000"/>
                </a:solidFill>
                <a:latin typeface="Times New Roman" panose="02020603050405020304" pitchFamily="18" charset="0"/>
                <a:cs typeface="Times New Roman" panose="02020603050405020304" pitchFamily="18" charset="0"/>
              </a:rPr>
              <a:t>表示对发生过的事情的推测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意思是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可能已经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或</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也许已经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用于肯定句中。</a:t>
            </a:r>
            <a:r>
              <a:rPr lang="en-US" altLang="zh-CN" sz="2200" dirty="0">
                <a:solidFill>
                  <a:srgbClr val="000000"/>
                </a:solidFill>
                <a:latin typeface="Times New Roman" panose="02020603050405020304" pitchFamily="18" charset="0"/>
                <a:cs typeface="Times New Roman" panose="02020603050405020304" pitchFamily="18" charset="0"/>
              </a:rPr>
              <a:t>might</a:t>
            </a:r>
            <a:r>
              <a:rPr lang="zh-CN" altLang="zh-CN" sz="2200" dirty="0">
                <a:solidFill>
                  <a:srgbClr val="000000"/>
                </a:solidFill>
                <a:latin typeface="Times New Roman" panose="02020603050405020304" pitchFamily="18" charset="0"/>
                <a:cs typeface="Times New Roman" panose="02020603050405020304" pitchFamily="18" charset="0"/>
              </a:rPr>
              <a:t>与</a:t>
            </a:r>
            <a:r>
              <a:rPr lang="en-US" altLang="zh-CN" sz="2200" dirty="0">
                <a:solidFill>
                  <a:srgbClr val="000000"/>
                </a:solidFill>
                <a:latin typeface="Times New Roman" panose="02020603050405020304" pitchFamily="18" charset="0"/>
                <a:cs typeface="Times New Roman" panose="02020603050405020304" pitchFamily="18" charset="0"/>
              </a:rPr>
              <a:t>may</a:t>
            </a:r>
            <a:r>
              <a:rPr lang="zh-CN" altLang="zh-CN" sz="2200" dirty="0">
                <a:solidFill>
                  <a:srgbClr val="000000"/>
                </a:solidFill>
                <a:latin typeface="Times New Roman" panose="02020603050405020304" pitchFamily="18" charset="0"/>
                <a:cs typeface="Times New Roman" panose="02020603050405020304" pitchFamily="18" charset="0"/>
              </a:rPr>
              <a:t>意思相同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但可能性更小。</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—What has happened to George?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don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t>
            </a:r>
            <a:r>
              <a:rPr lang="en-US" altLang="zh-CN" sz="2200" dirty="0" err="1">
                <a:solidFill>
                  <a:srgbClr val="000000"/>
                </a:solidFill>
                <a:latin typeface="Times New Roman" panose="02020603050405020304" pitchFamily="18" charset="0"/>
                <a:cs typeface="Times New Roman" panose="02020603050405020304" pitchFamily="18" charset="0"/>
              </a:rPr>
              <a:t>know.He</a:t>
            </a:r>
            <a:r>
              <a:rPr lang="en-US" altLang="zh-CN" sz="2200" dirty="0">
                <a:solidFill>
                  <a:srgbClr val="000000"/>
                </a:solidFill>
                <a:latin typeface="Times New Roman" panose="02020603050405020304" pitchFamily="18" charset="0"/>
                <a:cs typeface="Times New Roman" panose="02020603050405020304" pitchFamily="18" charset="0"/>
              </a:rPr>
              <a:t> may have got lost.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乔治发生了什么事</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我不知道</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他可能迷路了。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might have given you more </a:t>
            </a:r>
            <a:r>
              <a:rPr lang="en-US" altLang="zh-CN" sz="2200" dirty="0" err="1">
                <a:solidFill>
                  <a:srgbClr val="000000"/>
                </a:solidFill>
                <a:latin typeface="Times New Roman" panose="02020603050405020304" pitchFamily="18" charset="0"/>
                <a:cs typeface="Times New Roman" panose="02020603050405020304" pitchFamily="18" charset="0"/>
              </a:rPr>
              <a:t>help,even</a:t>
            </a:r>
            <a:r>
              <a:rPr lang="en-US" altLang="zh-CN" sz="2200" dirty="0">
                <a:solidFill>
                  <a:srgbClr val="000000"/>
                </a:solidFill>
                <a:latin typeface="Times New Roman" panose="02020603050405020304" pitchFamily="18" charset="0"/>
                <a:cs typeface="Times New Roman" panose="02020603050405020304" pitchFamily="18" charset="0"/>
              </a:rPr>
              <a:t> though he was busy.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他或许会多给你一些帮助</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尽管他很忙。</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pull dir="ld"/>
      </p:transition>
    </mc:Choice>
    <mc:Fallback xmlns="">
      <p:transition spd="slow">
        <p:pull dir="ld"/>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hlinkClick r:id="rId2" action="ppaction://hlinksldjump"/>
          </p:cNvPr>
          <p:cNvSpPr/>
          <p:nvPr/>
        </p:nvSpPr>
        <p:spPr>
          <a:xfrm>
            <a:off x="467544"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重点词汇</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0" name="矩形 9">
            <a:hlinkClick r:id="rId3" action="ppaction://hlinksldjump"/>
          </p:cNvPr>
          <p:cNvSpPr/>
          <p:nvPr/>
        </p:nvSpPr>
        <p:spPr>
          <a:xfrm>
            <a:off x="1817787"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重点语法</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133902"/>
            <a:ext cx="8128000" cy="5298886"/>
          </a:xfrm>
          <a:prstGeom prst="rect">
            <a:avLst/>
          </a:prstGeom>
        </p:spPr>
        <p:txBody>
          <a:bodyPr>
            <a:spAutoFit/>
          </a:bodyPr>
          <a:lstStyle/>
          <a:p>
            <a:pPr indent="267970">
              <a:lnSpc>
                <a:spcPts val="29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.“should/ought to have done”</a:t>
            </a:r>
            <a:r>
              <a:rPr lang="zh-CN" altLang="zh-CN" sz="2200" dirty="0">
                <a:solidFill>
                  <a:srgbClr val="000000"/>
                </a:solidFill>
                <a:latin typeface="Times New Roman" panose="02020603050405020304" pitchFamily="18" charset="0"/>
                <a:cs typeface="Times New Roman" panose="02020603050405020304" pitchFamily="18" charset="0"/>
              </a:rPr>
              <a:t>表示本来应该做某事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而实际没做</a:t>
            </a:r>
            <a:r>
              <a:rPr lang="en-US" altLang="zh-CN" sz="2200" dirty="0">
                <a:solidFill>
                  <a:srgbClr val="000000"/>
                </a:solidFill>
                <a:latin typeface="Times New Roman" panose="02020603050405020304" pitchFamily="18" charset="0"/>
                <a:cs typeface="Times New Roman" panose="02020603050405020304" pitchFamily="18" charset="0"/>
              </a:rPr>
              <a:t>; “shouldn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t/oughtn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to have done”</a:t>
            </a:r>
            <a:r>
              <a:rPr lang="zh-CN" altLang="zh-CN" sz="2200" dirty="0">
                <a:solidFill>
                  <a:srgbClr val="000000"/>
                </a:solidFill>
                <a:latin typeface="Times New Roman" panose="02020603050405020304" pitchFamily="18" charset="0"/>
                <a:cs typeface="Times New Roman" panose="02020603050405020304" pitchFamily="18" charset="0"/>
              </a:rPr>
              <a:t>表示本来不应该做某事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而实际做了。含有指责对方或自责的含意。</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Tom,you</a:t>
            </a:r>
            <a:r>
              <a:rPr lang="en-US" altLang="zh-CN" sz="2200" dirty="0">
                <a:solidFill>
                  <a:srgbClr val="000000"/>
                </a:solidFill>
                <a:latin typeface="Times New Roman" panose="02020603050405020304" pitchFamily="18" charset="0"/>
                <a:cs typeface="Times New Roman" panose="02020603050405020304" pitchFamily="18" charset="0"/>
              </a:rPr>
              <a:t> are too </a:t>
            </a:r>
            <a:r>
              <a:rPr lang="en-US" altLang="zh-CN" sz="2200" dirty="0" err="1">
                <a:solidFill>
                  <a:srgbClr val="000000"/>
                </a:solidFill>
                <a:latin typeface="Times New Roman" panose="02020603050405020304" pitchFamily="18" charset="0"/>
                <a:cs typeface="Times New Roman" panose="02020603050405020304" pitchFamily="18" charset="0"/>
              </a:rPr>
              <a:t>lazy.The</a:t>
            </a:r>
            <a:r>
              <a:rPr lang="en-US" altLang="zh-CN" sz="2200" dirty="0">
                <a:solidFill>
                  <a:srgbClr val="000000"/>
                </a:solidFill>
                <a:latin typeface="Times New Roman" panose="02020603050405020304" pitchFamily="18" charset="0"/>
                <a:cs typeface="Times New Roman" panose="02020603050405020304" pitchFamily="18" charset="0"/>
              </a:rPr>
              <a:t> work should have been finished yesterday.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汤姆</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你太懒惰了</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这项工作本来应该昨天就做完的。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Look!Tom</a:t>
            </a:r>
            <a:r>
              <a:rPr lang="en-US" altLang="zh-CN" sz="2200" dirty="0">
                <a:solidFill>
                  <a:srgbClr val="000000"/>
                </a:solidFill>
                <a:latin typeface="Times New Roman" panose="02020603050405020304" pitchFamily="18" charset="0"/>
                <a:cs typeface="Times New Roman" panose="02020603050405020304" pitchFamily="18" charset="0"/>
              </a:rPr>
              <a:t> is </a:t>
            </a:r>
            <a:r>
              <a:rPr lang="en-US" altLang="zh-CN" sz="2200" dirty="0" err="1">
                <a:solidFill>
                  <a:srgbClr val="000000"/>
                </a:solidFill>
                <a:latin typeface="Times New Roman" panose="02020603050405020304" pitchFamily="18" charset="0"/>
                <a:cs typeface="Times New Roman" panose="02020603050405020304" pitchFamily="18" charset="0"/>
              </a:rPr>
              <a:t>crying.I</a:t>
            </a:r>
            <a:r>
              <a:rPr lang="en-US" altLang="zh-CN" sz="2200" dirty="0">
                <a:solidFill>
                  <a:srgbClr val="000000"/>
                </a:solidFill>
                <a:latin typeface="Times New Roman" panose="02020603050405020304" pitchFamily="18" charset="0"/>
                <a:cs typeface="Times New Roman" panose="02020603050405020304" pitchFamily="18" charset="0"/>
              </a:rPr>
              <a:t> shouldn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been so harsh on him.</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汤姆哭了</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我本来不应该对他如此严厉。</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ts val="29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5</a:t>
            </a:r>
            <a:r>
              <a:rPr lang="en-US" altLang="zh-CN" sz="2200" dirty="0">
                <a:solidFill>
                  <a:srgbClr val="000000"/>
                </a:solidFill>
                <a:latin typeface="Times New Roman" panose="02020603050405020304" pitchFamily="18" charset="0"/>
                <a:cs typeface="Times New Roman" panose="02020603050405020304" pitchFamily="18" charset="0"/>
              </a:rPr>
              <a:t>.“need have done”</a:t>
            </a:r>
            <a:r>
              <a:rPr lang="zh-CN" altLang="zh-CN" sz="2200" dirty="0">
                <a:solidFill>
                  <a:srgbClr val="000000"/>
                </a:solidFill>
                <a:latin typeface="Times New Roman" panose="02020603050405020304" pitchFamily="18" charset="0"/>
                <a:cs typeface="Times New Roman" panose="02020603050405020304" pitchFamily="18" charset="0"/>
              </a:rPr>
              <a:t>表示本来需要做某事而没有做</a:t>
            </a:r>
            <a:r>
              <a:rPr lang="en-US" altLang="zh-CN" sz="2200" dirty="0">
                <a:solidFill>
                  <a:srgbClr val="000000"/>
                </a:solidFill>
                <a:latin typeface="Times New Roman" panose="02020603050405020304" pitchFamily="18" charset="0"/>
                <a:cs typeface="Times New Roman" panose="02020603050405020304" pitchFamily="18" charset="0"/>
              </a:rPr>
              <a:t>;“needn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done”</a:t>
            </a:r>
            <a:r>
              <a:rPr lang="zh-CN" altLang="zh-CN" sz="2200" dirty="0">
                <a:solidFill>
                  <a:srgbClr val="000000"/>
                </a:solidFill>
                <a:latin typeface="Times New Roman" panose="02020603050405020304" pitchFamily="18" charset="0"/>
                <a:cs typeface="Times New Roman" panose="02020603050405020304" pitchFamily="18" charset="0"/>
              </a:rPr>
              <a:t>则表示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本来不需要做某事而做了</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needn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bought so much wine—only five people came.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我本来没有必要买这么多酒</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只来了五个人。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need have hurried to the </a:t>
            </a:r>
            <a:r>
              <a:rPr lang="en-US" altLang="zh-CN" sz="2200" dirty="0" err="1">
                <a:solidFill>
                  <a:srgbClr val="000000"/>
                </a:solidFill>
                <a:latin typeface="Times New Roman" panose="02020603050405020304" pitchFamily="18" charset="0"/>
                <a:cs typeface="Times New Roman" panose="02020603050405020304" pitchFamily="18" charset="0"/>
              </a:rPr>
              <a:t>station.In</a:t>
            </a:r>
            <a:r>
              <a:rPr lang="en-US" altLang="zh-CN" sz="2200" dirty="0">
                <a:solidFill>
                  <a:srgbClr val="000000"/>
                </a:solidFill>
                <a:latin typeface="Times New Roman" panose="02020603050405020304" pitchFamily="18" charset="0"/>
                <a:cs typeface="Times New Roman" panose="02020603050405020304" pitchFamily="18" charset="0"/>
              </a:rPr>
              <a:t> that </a:t>
            </a:r>
            <a:r>
              <a:rPr lang="en-US" altLang="zh-CN" sz="2200" dirty="0" err="1">
                <a:solidFill>
                  <a:srgbClr val="000000"/>
                </a:solidFill>
                <a:latin typeface="Times New Roman" panose="02020603050405020304" pitchFamily="18" charset="0"/>
                <a:cs typeface="Times New Roman" panose="02020603050405020304" pitchFamily="18" charset="0"/>
              </a:rPr>
              <a:t>case,he</a:t>
            </a:r>
            <a:r>
              <a:rPr lang="en-US" altLang="zh-CN" sz="2200" dirty="0">
                <a:solidFill>
                  <a:srgbClr val="000000"/>
                </a:solidFill>
                <a:latin typeface="Times New Roman" panose="02020603050405020304" pitchFamily="18" charset="0"/>
                <a:cs typeface="Times New Roman" panose="02020603050405020304" pitchFamily="18" charset="0"/>
              </a:rPr>
              <a:t> wouldn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missed the train.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他本来需要快点去车站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那样的话</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他就不会误了火车。</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pull dir="ld"/>
      </p:transition>
    </mc:Choice>
    <mc:Fallback xmlns="">
      <p:transition spd="slow">
        <p:pull dir="ld"/>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hlinkClick r:id="rId2" action="ppaction://hlinksldjump"/>
          </p:cNvPr>
          <p:cNvSpPr/>
          <p:nvPr/>
        </p:nvSpPr>
        <p:spPr>
          <a:xfrm>
            <a:off x="467544"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重点词汇</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0" name="矩形 9">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3168030"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随堂练习</a:t>
            </a:r>
          </a:p>
        </p:txBody>
      </p:sp>
      <p:sp>
        <p:nvSpPr>
          <p:cNvPr id="2" name="矩形 1"/>
          <p:cNvSpPr>
            <a:spLocks noChangeAspect="1"/>
          </p:cNvSpPr>
          <p:nvPr/>
        </p:nvSpPr>
        <p:spPr>
          <a:xfrm>
            <a:off x="508000" y="1116813"/>
            <a:ext cx="8128000" cy="496751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词填空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.Mr Smith is putting</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all the balloons and flowers.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up</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.He is often dressed</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Father Christmas and gives gifts to children.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as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.Maybe we ought to go down to the library and checked it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out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.The Christmas tree was decorated</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coloured</a:t>
            </a:r>
            <a:r>
              <a:rPr lang="en-US" altLang="zh-CN" sz="2200" dirty="0">
                <a:solidFill>
                  <a:srgbClr val="000000"/>
                </a:solidFill>
                <a:latin typeface="Times New Roman" panose="02020603050405020304" pitchFamily="18" charset="0"/>
                <a:cs typeface="Times New Roman" panose="02020603050405020304" pitchFamily="18" charset="0"/>
              </a:rPr>
              <a:t> lights.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with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5</a:t>
            </a:r>
            <a:r>
              <a:rPr lang="en-US" altLang="zh-CN" sz="2200" dirty="0">
                <a:solidFill>
                  <a:srgbClr val="000000"/>
                </a:solidFill>
                <a:latin typeface="Times New Roman" panose="02020603050405020304" pitchFamily="18" charset="0"/>
                <a:cs typeface="Times New Roman" panose="02020603050405020304" pitchFamily="18" charset="0"/>
              </a:rPr>
              <a:t>.Please remember to arrive</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time if you accept the invitation.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on</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3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wipe(down)">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wipe(down)">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hlinkClick r:id="rId2" action="ppaction://hlinksldjump"/>
          </p:cNvPr>
          <p:cNvSpPr/>
          <p:nvPr/>
        </p:nvSpPr>
        <p:spPr>
          <a:xfrm>
            <a:off x="467544"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重点词汇</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0" name="矩形 9">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3168030"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随堂练习</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478508"/>
            <a:ext cx="8128000" cy="415498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完成句子</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我一定是把我的字典忘在公共汽车上了。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my dictionary on the bus.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must have left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他的外套还在这里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他一定没回家。</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His coat is still </a:t>
            </a:r>
            <a:r>
              <a:rPr lang="en-US" altLang="zh-CN" sz="2200" dirty="0" err="1">
                <a:solidFill>
                  <a:srgbClr val="000000"/>
                </a:solidFill>
                <a:latin typeface="Times New Roman" panose="02020603050405020304" pitchFamily="18" charset="0"/>
                <a:cs typeface="Times New Roman" panose="02020603050405020304" pitchFamily="18" charset="0"/>
              </a:rPr>
              <a:t>here.He</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home.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can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gone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你本来应该申请那个职位的。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You</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for the position.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should have applied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3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wipe(down)">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animEffect transition="in" filter="wipe(down)">
                                      <p:cBhvr>
                                        <p:cTn id="1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hlinkClick r:id="rId2" action="ppaction://hlinksldjump"/>
          </p:cNvPr>
          <p:cNvSpPr/>
          <p:nvPr/>
        </p:nvSpPr>
        <p:spPr>
          <a:xfrm>
            <a:off x="467544"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重点词汇</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0" name="矩形 9">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3168030"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随堂练习</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2107334"/>
            <a:ext cx="8128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我们不应该借给她那么多钱。</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 so much money.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shouldn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lent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5</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你本来没有必要乘公共汽车去车站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非常近。</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You</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bus to the </a:t>
            </a:r>
            <a:r>
              <a:rPr lang="en-US" altLang="zh-CN" sz="2200" dirty="0" err="1">
                <a:solidFill>
                  <a:srgbClr val="000000"/>
                </a:solidFill>
                <a:latin typeface="Times New Roman" panose="02020603050405020304" pitchFamily="18" charset="0"/>
                <a:cs typeface="Times New Roman" panose="02020603050405020304" pitchFamily="18" charset="0"/>
              </a:rPr>
              <a:t>station;it</a:t>
            </a:r>
            <a:r>
              <a:rPr lang="en-US" altLang="zh-CN" sz="2200" dirty="0">
                <a:solidFill>
                  <a:srgbClr val="000000"/>
                </a:solidFill>
                <a:latin typeface="Times New Roman" panose="02020603050405020304" pitchFamily="18" charset="0"/>
                <a:cs typeface="Times New Roman" panose="02020603050405020304" pitchFamily="18" charset="0"/>
              </a:rPr>
              <a:t> was so near.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needn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taken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3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wipe(down)">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hlinkClick r:id="rId3" action="ppaction://hlinksldjump"/>
          </p:cNvPr>
          <p:cNvSpPr/>
          <p:nvPr/>
        </p:nvSpPr>
        <p:spPr>
          <a:xfrm>
            <a:off x="467545" y="836712"/>
            <a:ext cx="611882"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chemeClr val="bg1"/>
                </a:solidFill>
                <a:latin typeface="微软雅黑" panose="020B0503020204020204" pitchFamily="34" charset="-122"/>
                <a:ea typeface="微软雅黑" panose="020B0503020204020204" pitchFamily="34" charset="-122"/>
              </a:rPr>
              <a:t>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4" action="ppaction://hlinksldjump"/>
          </p:cNvPr>
          <p:cNvSpPr/>
          <p:nvPr/>
        </p:nvSpPr>
        <p:spPr>
          <a:xfrm>
            <a:off x="1115617"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Ⅱ</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6" name="矩形 5">
            <a:hlinkClick r:id="rId5" action="ppaction://hlinksldjump"/>
          </p:cNvPr>
          <p:cNvSpPr/>
          <p:nvPr/>
        </p:nvSpPr>
        <p:spPr>
          <a:xfrm>
            <a:off x="1763688"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Ⅲ</a:t>
            </a:r>
            <a:endParaRPr lang="zh-CN" altLang="en-US" sz="1400" dirty="0">
              <a:solidFill>
                <a:srgbClr val="333333"/>
              </a:solidFill>
              <a:latin typeface="微软雅黑" panose="020B0503020204020204" pitchFamily="34" charset="-122"/>
              <a:ea typeface="微软雅黑" panose="020B0503020204020204" pitchFamily="34" charset="-122"/>
            </a:endParaRPr>
          </a:p>
        </p:txBody>
      </p:sp>
      <p:graphicFrame>
        <p:nvGraphicFramePr>
          <p:cNvPr id="2" name="对象 1"/>
          <p:cNvGraphicFramePr>
            <a:graphicFrameLocks noChangeAspect="1"/>
          </p:cNvGraphicFramePr>
          <p:nvPr/>
        </p:nvGraphicFramePr>
        <p:xfrm>
          <a:off x="508000" y="1340768"/>
          <a:ext cx="8128000" cy="4906795"/>
        </p:xfrm>
        <a:graphic>
          <a:graphicData uri="http://schemas.openxmlformats.org/presentationml/2006/ole">
            <mc:AlternateContent xmlns:mc="http://schemas.openxmlformats.org/markup-compatibility/2006">
              <mc:Choice xmlns:v="urn:schemas-microsoft-com:vml" Requires="v">
                <p:oleObj spid="_x0000_s5129" name="文档" r:id="rId6" imgW="3947160" imgH="2391410" progId="Word.Document.12">
                  <p:embed/>
                </p:oleObj>
              </mc:Choice>
              <mc:Fallback>
                <p:oleObj name="文档" r:id="rId6" imgW="3947160" imgH="2391410" progId="Word.Document.12">
                  <p:embed/>
                  <p:pic>
                    <p:nvPicPr>
                      <p:cNvPr id="0" name="对象 1"/>
                      <p:cNvPicPr/>
                      <p:nvPr/>
                    </p:nvPicPr>
                    <p:blipFill>
                      <a:blip r:embed="rId7"/>
                      <a:stretch>
                        <a:fillRect/>
                      </a:stretch>
                    </p:blipFill>
                    <p:spPr>
                      <a:xfrm>
                        <a:off x="508000" y="1340768"/>
                        <a:ext cx="8128000" cy="4906795"/>
                      </a:xfrm>
                      <a:prstGeom prst="rect">
                        <a:avLst/>
                      </a:prstGeom>
                    </p:spPr>
                  </p:pic>
                </p:oleObj>
              </mc:Fallback>
            </mc:AlternateContent>
          </a:graphicData>
        </a:graphic>
      </p:graphicFrame>
      <p:sp>
        <p:nvSpPr>
          <p:cNvPr id="7" name="矩形 6"/>
          <p:cNvSpPr>
            <a:spLocks noChangeAspect="1"/>
          </p:cNvSpPr>
          <p:nvPr/>
        </p:nvSpPr>
        <p:spPr>
          <a:xfrm>
            <a:off x="3255308" y="1330494"/>
            <a:ext cx="2441694"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用</a:t>
            </a:r>
            <a:r>
              <a:rPr lang="en-US" altLang="zh-CN" sz="2200">
                <a:solidFill>
                  <a:srgbClr val="FF0000"/>
                </a:solidFill>
                <a:latin typeface="Times New Roman" panose="02020603050405020304" pitchFamily="18" charset="0"/>
              </a:rPr>
              <a:t>……</a:t>
            </a:r>
            <a:r>
              <a:rPr lang="zh-CN" altLang="en-US" sz="2200">
                <a:solidFill>
                  <a:srgbClr val="FF0000"/>
                </a:solidFill>
                <a:latin typeface="Times New Roman" panose="02020603050405020304" pitchFamily="18" charset="0"/>
              </a:rPr>
              <a:t>代替</a:t>
            </a:r>
            <a:r>
              <a:rPr lang="en-US" altLang="zh-CN" sz="2200">
                <a:solidFill>
                  <a:srgbClr val="FF0000"/>
                </a:solidFill>
                <a:latin typeface="Times New Roman" panose="02020603050405020304" pitchFamily="18" charset="0"/>
              </a:rPr>
              <a:t>……</a:t>
            </a:r>
            <a:r>
              <a:rPr lang="zh-CN" altLang="en-US" sz="2200">
                <a:solidFill>
                  <a:srgbClr val="FF0000"/>
                </a:solidFill>
                <a:latin typeface="Times New Roman" panose="02020603050405020304" pitchFamily="18" charset="0"/>
              </a:rPr>
              <a:t>　</a:t>
            </a:r>
            <a:endParaRPr lang="zh-CN" altLang="en-US" sz="2200"/>
          </a:p>
        </p:txBody>
      </p:sp>
      <p:sp>
        <p:nvSpPr>
          <p:cNvPr id="8" name="矩形 7"/>
          <p:cNvSpPr>
            <a:spLocks noChangeAspect="1"/>
          </p:cNvSpPr>
          <p:nvPr/>
        </p:nvSpPr>
        <p:spPr>
          <a:xfrm>
            <a:off x="3255308" y="1687041"/>
            <a:ext cx="1031051"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打扮成</a:t>
            </a:r>
            <a:endParaRPr lang="zh-CN" altLang="en-US" sz="2200"/>
          </a:p>
        </p:txBody>
      </p:sp>
      <p:sp>
        <p:nvSpPr>
          <p:cNvPr id="21" name="矩形 20"/>
          <p:cNvSpPr>
            <a:spLocks noChangeAspect="1"/>
          </p:cNvSpPr>
          <p:nvPr/>
        </p:nvSpPr>
        <p:spPr>
          <a:xfrm>
            <a:off x="2759086" y="2018598"/>
            <a:ext cx="1955985"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核实</a:t>
            </a:r>
            <a:r>
              <a:rPr lang="en-US" altLang="zh-CN" sz="2200">
                <a:solidFill>
                  <a:srgbClr val="FF0000"/>
                </a:solidFill>
                <a:latin typeface="Times New Roman" panose="02020603050405020304" pitchFamily="18" charset="0"/>
              </a:rPr>
              <a:t>;</a:t>
            </a:r>
            <a:r>
              <a:rPr lang="zh-CN" altLang="en-US" sz="2200">
                <a:solidFill>
                  <a:srgbClr val="FF0000"/>
                </a:solidFill>
                <a:latin typeface="Times New Roman" panose="02020603050405020304" pitchFamily="18" charset="0"/>
              </a:rPr>
              <a:t>了解清楚</a:t>
            </a:r>
            <a:endParaRPr lang="zh-CN" altLang="en-US" sz="2200"/>
          </a:p>
        </p:txBody>
      </p:sp>
      <p:sp>
        <p:nvSpPr>
          <p:cNvPr id="22" name="矩形 21"/>
          <p:cNvSpPr>
            <a:spLocks noChangeAspect="1"/>
          </p:cNvSpPr>
          <p:nvPr/>
        </p:nvSpPr>
        <p:spPr>
          <a:xfrm>
            <a:off x="2807079" y="2365292"/>
            <a:ext cx="2159566"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保护</a:t>
            </a:r>
            <a:r>
              <a:rPr lang="en-US" altLang="zh-CN" sz="2200">
                <a:solidFill>
                  <a:srgbClr val="FF0000"/>
                </a:solidFill>
                <a:latin typeface="Times New Roman" panose="02020603050405020304" pitchFamily="18" charset="0"/>
              </a:rPr>
              <a:t>……</a:t>
            </a:r>
            <a:r>
              <a:rPr lang="zh-CN" altLang="en-US" sz="2200">
                <a:solidFill>
                  <a:srgbClr val="FF0000"/>
                </a:solidFill>
                <a:latin typeface="Times New Roman" panose="02020603050405020304" pitchFamily="18" charset="0"/>
              </a:rPr>
              <a:t>的安全</a:t>
            </a:r>
            <a:endParaRPr lang="zh-CN" altLang="en-US" sz="2200"/>
          </a:p>
        </p:txBody>
      </p:sp>
      <p:sp>
        <p:nvSpPr>
          <p:cNvPr id="23" name="矩形 22"/>
          <p:cNvSpPr>
            <a:spLocks noChangeAspect="1"/>
          </p:cNvSpPr>
          <p:nvPr/>
        </p:nvSpPr>
        <p:spPr>
          <a:xfrm>
            <a:off x="3192715" y="2732534"/>
            <a:ext cx="1595309"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用</a:t>
            </a:r>
            <a:r>
              <a:rPr lang="en-US" altLang="zh-CN" sz="2200">
                <a:solidFill>
                  <a:srgbClr val="FF0000"/>
                </a:solidFill>
                <a:latin typeface="Times New Roman" panose="02020603050405020304" pitchFamily="18" charset="0"/>
              </a:rPr>
              <a:t>……</a:t>
            </a:r>
            <a:r>
              <a:rPr lang="zh-CN" altLang="en-US" sz="2200">
                <a:solidFill>
                  <a:srgbClr val="FF0000"/>
                </a:solidFill>
                <a:latin typeface="Times New Roman" panose="02020603050405020304" pitchFamily="18" charset="0"/>
              </a:rPr>
              <a:t>装饰</a:t>
            </a:r>
            <a:endParaRPr lang="zh-CN" altLang="en-US" sz="2200"/>
          </a:p>
        </p:txBody>
      </p:sp>
      <p:sp>
        <p:nvSpPr>
          <p:cNvPr id="24" name="矩形 23"/>
          <p:cNvSpPr>
            <a:spLocks noChangeAspect="1"/>
          </p:cNvSpPr>
          <p:nvPr/>
        </p:nvSpPr>
        <p:spPr>
          <a:xfrm>
            <a:off x="2484371" y="3099776"/>
            <a:ext cx="748923"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按时</a:t>
            </a:r>
            <a:endParaRPr lang="zh-CN" altLang="en-US" sz="2200"/>
          </a:p>
        </p:txBody>
      </p:sp>
      <p:sp>
        <p:nvSpPr>
          <p:cNvPr id="25" name="矩形 24"/>
          <p:cNvSpPr>
            <a:spLocks noChangeAspect="1"/>
          </p:cNvSpPr>
          <p:nvPr/>
        </p:nvSpPr>
        <p:spPr>
          <a:xfrm>
            <a:off x="2788130" y="3450706"/>
            <a:ext cx="748923"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依靠</a:t>
            </a:r>
            <a:endParaRPr lang="zh-CN" altLang="en-US" sz="2200"/>
          </a:p>
        </p:txBody>
      </p:sp>
      <p:sp>
        <p:nvSpPr>
          <p:cNvPr id="26" name="矩形 25"/>
          <p:cNvSpPr>
            <a:spLocks noChangeAspect="1"/>
          </p:cNvSpPr>
          <p:nvPr/>
        </p:nvSpPr>
        <p:spPr>
          <a:xfrm>
            <a:off x="3396371" y="3816732"/>
            <a:ext cx="748923" cy="466090"/>
          </a:xfrm>
          <a:prstGeom prst="rect">
            <a:avLst/>
          </a:prstGeom>
        </p:spPr>
        <p:txBody>
          <a:bodyPr wrap="none">
            <a:spAutoFit/>
          </a:bodyPr>
          <a:lstStyle/>
          <a:p>
            <a:pPr>
              <a:lnSpc>
                <a:spcPct val="120000"/>
              </a:lnSpc>
            </a:pPr>
            <a:r>
              <a:rPr lang="zh-CN" altLang="en-US" sz="2200">
                <a:solidFill>
                  <a:srgbClr val="FF0000"/>
                </a:solidFill>
                <a:latin typeface="Times New Roman" panose="02020603050405020304" pitchFamily="18" charset="0"/>
              </a:rPr>
              <a:t>注意</a:t>
            </a:r>
            <a:endParaRPr lang="zh-CN" altLang="en-US" sz="220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down)">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down)">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1" grpId="0"/>
      <p:bldP spid="22" grpId="0"/>
      <p:bldP spid="23" grpId="0"/>
      <p:bldP spid="24" grpId="0"/>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hlinkClick r:id="rId3" action="ppaction://hlinksldjump"/>
          </p:cNvPr>
          <p:cNvSpPr/>
          <p:nvPr/>
        </p:nvSpPr>
        <p:spPr>
          <a:xfrm>
            <a:off x="467545"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Ⅰ</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8" name="矩形 7">
            <a:hlinkClick r:id="rId4" action="ppaction://hlinksldjump"/>
          </p:cNvPr>
          <p:cNvSpPr/>
          <p:nvPr/>
        </p:nvSpPr>
        <p:spPr>
          <a:xfrm>
            <a:off x="1115617" y="836712"/>
            <a:ext cx="611882"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chemeClr val="bg1"/>
                </a:solidFill>
                <a:latin typeface="微软雅黑" panose="020B0503020204020204" pitchFamily="34" charset="-122"/>
                <a:ea typeface="微软雅黑" panose="020B0503020204020204" pitchFamily="34" charset="-122"/>
              </a:rPr>
              <a:t>Ⅱ</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9" name="矩形 8">
            <a:hlinkClick r:id="rId5" action="ppaction://hlinksldjump"/>
          </p:cNvPr>
          <p:cNvSpPr/>
          <p:nvPr/>
        </p:nvSpPr>
        <p:spPr>
          <a:xfrm>
            <a:off x="1763688"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Ⅲ</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701069"/>
            <a:ext cx="8128000" cy="374871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释义匹配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.indicate</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A.to ask for something in a polite or formal way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.request		B.to move your hand from side to side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.attract		</a:t>
            </a:r>
            <a:r>
              <a:rPr lang="en-US" altLang="zh-CN" sz="2200" dirty="0" err="1">
                <a:solidFill>
                  <a:srgbClr val="000000"/>
                </a:solidFill>
                <a:latin typeface="Times New Roman" panose="02020603050405020304" pitchFamily="18" charset="0"/>
                <a:cs typeface="Times New Roman" panose="02020603050405020304" pitchFamily="18" charset="0"/>
              </a:rPr>
              <a:t>C.a</a:t>
            </a:r>
            <a:r>
              <a:rPr lang="en-US" altLang="zh-CN" sz="2200" dirty="0">
                <a:solidFill>
                  <a:srgbClr val="000000"/>
                </a:solidFill>
                <a:latin typeface="Times New Roman" panose="02020603050405020304" pitchFamily="18" charset="0"/>
                <a:cs typeface="Times New Roman" panose="02020603050405020304" pitchFamily="18" charset="0"/>
              </a:rPr>
              <a:t> light enclosed in a container which has a handle for holding it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.wave		D.to make someone interested in something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5</a:t>
            </a:r>
            <a:r>
              <a:rPr lang="en-US" altLang="zh-CN" sz="2200" dirty="0">
                <a:solidFill>
                  <a:srgbClr val="000000"/>
                </a:solidFill>
                <a:latin typeface="Times New Roman" panose="02020603050405020304" pitchFamily="18" charset="0"/>
                <a:cs typeface="Times New Roman" panose="02020603050405020304" pitchFamily="18" charset="0"/>
              </a:rPr>
              <a:t>.lantern		E.to show that a particular situation </a:t>
            </a:r>
            <a:r>
              <a:rPr lang="en-US" altLang="zh-CN" sz="2200" dirty="0" err="1">
                <a:solidFill>
                  <a:srgbClr val="000000"/>
                </a:solidFill>
                <a:latin typeface="Times New Roman" panose="02020603050405020304" pitchFamily="18" charset="0"/>
                <a:cs typeface="Times New Roman" panose="02020603050405020304" pitchFamily="18" charset="0"/>
              </a:rPr>
              <a:t>exists,or</a:t>
            </a:r>
            <a:r>
              <a:rPr lang="en-US" altLang="zh-CN" sz="2200" dirty="0">
                <a:solidFill>
                  <a:srgbClr val="000000"/>
                </a:solidFill>
                <a:latin typeface="Times New Roman" panose="02020603050405020304" pitchFamily="18" charset="0"/>
                <a:cs typeface="Times New Roman" panose="02020603050405020304" pitchFamily="18" charset="0"/>
              </a:rPr>
              <a:t> that something is likely to be true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2"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1.E</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2.A</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3.D</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4.B</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5.C</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hlinkClick r:id="rId2" action="ppaction://hlinksldjump"/>
          </p:cNvPr>
          <p:cNvSpPr/>
          <p:nvPr/>
        </p:nvSpPr>
        <p:spPr>
          <a:xfrm>
            <a:off x="467545"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Ⅰ</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8" name="矩形 7">
            <a:hlinkClick r:id="rId3" action="ppaction://hlinksldjump"/>
          </p:cNvPr>
          <p:cNvSpPr/>
          <p:nvPr/>
        </p:nvSpPr>
        <p:spPr>
          <a:xfrm>
            <a:off x="1115617" y="836712"/>
            <a:ext cx="611882"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rgbClr val="333333"/>
                </a:solidFill>
                <a:latin typeface="微软雅黑" panose="020B0503020204020204" pitchFamily="34" charset="-122"/>
                <a:ea typeface="微软雅黑" panose="020B0503020204020204" pitchFamily="34" charset="-122"/>
              </a:rPr>
              <a:t>Ⅱ</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9" name="矩形 8">
            <a:hlinkClick r:id="rId4" action="ppaction://hlinksldjump"/>
          </p:cNvPr>
          <p:cNvSpPr/>
          <p:nvPr/>
        </p:nvSpPr>
        <p:spPr>
          <a:xfrm>
            <a:off x="1763688" y="836712"/>
            <a:ext cx="611882"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chemeClr val="bg1"/>
                </a:solidFill>
                <a:latin typeface="微软雅黑" panose="020B0503020204020204" pitchFamily="34" charset="-122"/>
                <a:ea typeface="微软雅黑" panose="020B0503020204020204" pitchFamily="34" charset="-122"/>
              </a:rPr>
              <a:t>Ⅲ</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701069"/>
            <a:ext cx="8128000" cy="370986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单句填空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.There is a road sign here,</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(indicate) the direction of </a:t>
            </a:r>
            <a:r>
              <a:rPr lang="en-US" altLang="zh-CN" sz="2200" dirty="0" err="1">
                <a:solidFill>
                  <a:srgbClr val="000000"/>
                </a:solidFill>
                <a:latin typeface="Times New Roman" panose="02020603050405020304" pitchFamily="18" charset="0"/>
                <a:cs typeface="Times New Roman" panose="02020603050405020304" pitchFamily="18" charset="0"/>
              </a:rPr>
              <a:t>Taishan</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.Venice is one of the great tourist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(attract) of the world.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.There is now intense</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(compete) between schools to attract students.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.We requested that the next meeting </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(hold) on Friday.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5</a:t>
            </a:r>
            <a:r>
              <a:rPr lang="en-US" altLang="zh-CN" sz="2200" dirty="0">
                <a:solidFill>
                  <a:srgbClr val="000000"/>
                </a:solidFill>
                <a:latin typeface="Times New Roman" panose="02020603050405020304" pitchFamily="18" charset="0"/>
                <a:cs typeface="Times New Roman" panose="02020603050405020304" pitchFamily="18" charset="0"/>
              </a:rPr>
              <a:t>.People were outside to welcome him,</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(wave) flags and applauding.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6" name="矩形 5"/>
          <p:cNvSpPr>
            <a:spLocks noChangeAspect="1"/>
          </p:cNvSpPr>
          <p:nvPr/>
        </p:nvSpPr>
        <p:spPr>
          <a:xfrm>
            <a:off x="3543340" y="2071122"/>
            <a:ext cx="1313180"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indicating</a:t>
            </a:r>
            <a:endParaRPr lang="zh-CN" altLang="en-US" sz="2200"/>
          </a:p>
        </p:txBody>
      </p:sp>
      <p:sp>
        <p:nvSpPr>
          <p:cNvPr id="10" name="矩形 9"/>
          <p:cNvSpPr>
            <a:spLocks noChangeAspect="1"/>
          </p:cNvSpPr>
          <p:nvPr/>
        </p:nvSpPr>
        <p:spPr>
          <a:xfrm>
            <a:off x="4427984" y="2896387"/>
            <a:ext cx="1359668"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attractions</a:t>
            </a:r>
            <a:endParaRPr lang="zh-CN" altLang="en-US" sz="2200"/>
          </a:p>
        </p:txBody>
      </p:sp>
      <p:sp>
        <p:nvSpPr>
          <p:cNvPr id="11" name="矩形 10"/>
          <p:cNvSpPr>
            <a:spLocks noChangeAspect="1"/>
          </p:cNvSpPr>
          <p:nvPr/>
        </p:nvSpPr>
        <p:spPr>
          <a:xfrm>
            <a:off x="3068316" y="3321128"/>
            <a:ext cx="1532792"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competition</a:t>
            </a:r>
            <a:endParaRPr lang="zh-CN" altLang="en-US" sz="2200"/>
          </a:p>
        </p:txBody>
      </p:sp>
      <p:sp>
        <p:nvSpPr>
          <p:cNvPr id="12" name="矩形 11"/>
          <p:cNvSpPr>
            <a:spLocks noChangeAspect="1"/>
          </p:cNvSpPr>
          <p:nvPr/>
        </p:nvSpPr>
        <p:spPr>
          <a:xfrm>
            <a:off x="4716016" y="4091705"/>
            <a:ext cx="1007007"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be held</a:t>
            </a:r>
            <a:endParaRPr lang="zh-CN" altLang="en-US" sz="2200"/>
          </a:p>
        </p:txBody>
      </p:sp>
      <p:sp>
        <p:nvSpPr>
          <p:cNvPr id="13" name="矩形 12"/>
          <p:cNvSpPr>
            <a:spLocks noChangeAspect="1"/>
          </p:cNvSpPr>
          <p:nvPr/>
        </p:nvSpPr>
        <p:spPr>
          <a:xfrm>
            <a:off x="5004048" y="4437112"/>
            <a:ext cx="1007007" cy="469744"/>
          </a:xfrm>
          <a:prstGeom prst="rect">
            <a:avLst/>
          </a:prstGeom>
        </p:spPr>
        <p:txBody>
          <a:bodyPr wrap="none">
            <a:spAutoFit/>
          </a:bodyPr>
          <a:lstStyle/>
          <a:p>
            <a:pPr>
              <a:lnSpc>
                <a:spcPct val="120000"/>
              </a:lnSpc>
            </a:pPr>
            <a:r>
              <a:rPr lang="en-US" altLang="zh-CN" sz="2200">
                <a:solidFill>
                  <a:srgbClr val="FF0000"/>
                </a:solidFill>
                <a:latin typeface="Times New Roman" panose="02020603050405020304" pitchFamily="18" charset="0"/>
              </a:rPr>
              <a:t>waving</a:t>
            </a:r>
            <a:endParaRPr lang="zh-CN" altLang="en-US" sz="2200"/>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重点词汇</a:t>
            </a: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196752"/>
            <a:ext cx="8128000" cy="5319854"/>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b="1" dirty="0">
                <a:solidFill>
                  <a:srgbClr val="000000"/>
                </a:solidFill>
                <a:latin typeface="Times New Roman" panose="02020603050405020304" pitchFamily="18" charset="0"/>
                <a:cs typeface="Times New Roman" panose="02020603050405020304" pitchFamily="18" charset="0"/>
              </a:rPr>
              <a:t>indicate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v.</a:t>
            </a:r>
            <a:r>
              <a:rPr lang="zh-CN" altLang="zh-CN" sz="2200" dirty="0">
                <a:solidFill>
                  <a:srgbClr val="000000"/>
                </a:solidFill>
                <a:latin typeface="Times New Roman" panose="02020603050405020304" pitchFamily="18" charset="0"/>
                <a:cs typeface="Times New Roman" panose="02020603050405020304" pitchFamily="18" charset="0"/>
              </a:rPr>
              <a:t>表明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显示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【课文原句】</a:t>
            </a:r>
            <a:r>
              <a:rPr lang="en-US" altLang="zh-CN" sz="2200" dirty="0">
                <a:solidFill>
                  <a:srgbClr val="000000"/>
                </a:solidFill>
                <a:latin typeface="Times New Roman" panose="02020603050405020304" pitchFamily="18" charset="0"/>
                <a:cs typeface="Times New Roman" panose="02020603050405020304" pitchFamily="18" charset="0"/>
              </a:rPr>
              <a:t>What do the words in bold </a:t>
            </a:r>
            <a:r>
              <a:rPr lang="en-US" altLang="zh-CN" sz="2200" b="1" dirty="0" err="1">
                <a:solidFill>
                  <a:srgbClr val="000000"/>
                </a:solidFill>
                <a:latin typeface="Times New Roman" panose="02020603050405020304" pitchFamily="18" charset="0"/>
                <a:cs typeface="Times New Roman" panose="02020603050405020304" pitchFamily="18" charset="0"/>
              </a:rPr>
              <a:t>indicate</a:t>
            </a:r>
            <a:r>
              <a:rPr lang="en-US" altLang="zh-CN" sz="2200" dirty="0" err="1">
                <a:solidFill>
                  <a:srgbClr val="000000"/>
                </a:solidFill>
                <a:latin typeface="Times New Roman" panose="02020603050405020304" pitchFamily="18" charset="0"/>
                <a:cs typeface="Times New Roman" panose="02020603050405020304" pitchFamily="18" charset="0"/>
              </a:rPr>
              <a:t>:an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order,a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request,ability</a:t>
            </a:r>
            <a:r>
              <a:rPr lang="en-US" altLang="zh-CN" sz="2200" dirty="0">
                <a:solidFill>
                  <a:srgbClr val="000000"/>
                </a:solidFill>
                <a:latin typeface="Times New Roman" panose="02020603050405020304" pitchFamily="18" charset="0"/>
                <a:cs typeface="Times New Roman" panose="02020603050405020304" pitchFamily="18" charset="0"/>
              </a:rPr>
              <a:t> or possibility?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黑体字表示了什么</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命令、请求、能力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还是可能性</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【词汇精讲】</a:t>
            </a:r>
            <a:r>
              <a:rPr lang="zh-CN" altLang="zh-CN" sz="2200" dirty="0">
                <a:solidFill>
                  <a:srgbClr val="000000"/>
                </a:solidFill>
                <a:latin typeface="Times New Roman" panose="02020603050405020304" pitchFamily="18" charset="0"/>
                <a:cs typeface="Times New Roman" panose="02020603050405020304" pitchFamily="18" charset="0"/>
              </a:rPr>
              <a:t>句中的</a:t>
            </a:r>
            <a:r>
              <a:rPr lang="en-US" altLang="zh-CN" sz="2200" dirty="0">
                <a:solidFill>
                  <a:srgbClr val="000000"/>
                </a:solidFill>
                <a:latin typeface="Times New Roman" panose="02020603050405020304" pitchFamily="18" charset="0"/>
                <a:cs typeface="Times New Roman" panose="02020603050405020304" pitchFamily="18" charset="0"/>
              </a:rPr>
              <a:t>indicate</a:t>
            </a:r>
            <a:r>
              <a:rPr lang="zh-CN" altLang="zh-CN" sz="2200" dirty="0">
                <a:solidFill>
                  <a:srgbClr val="000000"/>
                </a:solidFill>
                <a:latin typeface="Times New Roman" panose="02020603050405020304" pitchFamily="18" charset="0"/>
                <a:cs typeface="Times New Roman" panose="02020603050405020304" pitchFamily="18" charset="0"/>
              </a:rPr>
              <a:t>是及物动词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意为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表明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显示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Research </a:t>
            </a:r>
            <a:r>
              <a:rPr lang="en-US" altLang="zh-CN" sz="2200" b="1" dirty="0">
                <a:solidFill>
                  <a:srgbClr val="000000"/>
                </a:solidFill>
                <a:latin typeface="Times New Roman" panose="02020603050405020304" pitchFamily="18" charset="0"/>
                <a:cs typeface="Times New Roman" panose="02020603050405020304" pitchFamily="18" charset="0"/>
              </a:rPr>
              <a:t>indicates</a:t>
            </a:r>
            <a:r>
              <a:rPr lang="en-US" altLang="zh-CN" sz="2200" dirty="0">
                <a:solidFill>
                  <a:srgbClr val="000000"/>
                </a:solidFill>
                <a:latin typeface="Times New Roman" panose="02020603050405020304" pitchFamily="18" charset="0"/>
                <a:cs typeface="Times New Roman" panose="02020603050405020304" pitchFamily="18" charset="0"/>
              </a:rPr>
              <a:t> that men find it easier to give up smoking than women.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研究表明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男人比女人更容易戒烟。</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clouds </a:t>
            </a:r>
            <a:r>
              <a:rPr lang="en-US" altLang="zh-CN" sz="2200" b="1" dirty="0">
                <a:solidFill>
                  <a:srgbClr val="000000"/>
                </a:solidFill>
                <a:latin typeface="Times New Roman" panose="02020603050405020304" pitchFamily="18" charset="0"/>
                <a:cs typeface="Times New Roman" panose="02020603050405020304" pitchFamily="18" charset="0"/>
              </a:rPr>
              <a:t>indicate</a:t>
            </a:r>
            <a:r>
              <a:rPr lang="en-US" altLang="zh-CN" sz="2200" dirty="0">
                <a:solidFill>
                  <a:srgbClr val="000000"/>
                </a:solidFill>
                <a:latin typeface="Times New Roman" panose="02020603050405020304" pitchFamily="18" charset="0"/>
                <a:cs typeface="Times New Roman" panose="02020603050405020304" pitchFamily="18" charset="0"/>
              </a:rPr>
              <a:t> the coming of rain.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云彩预示着即将下雨了。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Usually Englishman or Englishwoman can </a:t>
            </a:r>
            <a:r>
              <a:rPr lang="en-US" altLang="zh-CN" sz="2200" b="1" dirty="0">
                <a:solidFill>
                  <a:srgbClr val="000000"/>
                </a:solidFill>
                <a:latin typeface="Times New Roman" panose="02020603050405020304" pitchFamily="18" charset="0"/>
                <a:cs typeface="Times New Roman" panose="02020603050405020304" pitchFamily="18" charset="0"/>
              </a:rPr>
              <a:t>indicate</a:t>
            </a:r>
            <a:r>
              <a:rPr lang="en-US" altLang="zh-CN" sz="2200" dirty="0">
                <a:solidFill>
                  <a:srgbClr val="000000"/>
                </a:solidFill>
                <a:latin typeface="Times New Roman" panose="02020603050405020304" pitchFamily="18" charset="0"/>
                <a:cs typeface="Times New Roman" panose="02020603050405020304" pitchFamily="18" charset="0"/>
              </a:rPr>
              <a:t> the road for you on the street.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通常英国人在街上是会给你指路的。</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5" cstate="email"/>
          <a:stretch>
            <a:fillRect/>
          </a:stretch>
        </p:blipFill>
        <p:spPr>
          <a:xfrm>
            <a:off x="508000" y="1318814"/>
            <a:ext cx="8128000" cy="4474371"/>
          </a:xfrm>
          <a:prstGeom prst="rect">
            <a:avLst/>
          </a:prstGeom>
        </p:spPr>
      </p:pic>
      <p:sp>
        <p:nvSpPr>
          <p:cNvPr id="6" name="矩形 5"/>
          <p:cNvSpPr/>
          <p:nvPr/>
        </p:nvSpPr>
        <p:spPr>
          <a:xfrm>
            <a:off x="686140" y="4828064"/>
            <a:ext cx="7781905" cy="7336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4"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505471"/>
            <a:ext cx="8128000" cy="410105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b="1" dirty="0">
                <a:solidFill>
                  <a:srgbClr val="000000"/>
                </a:solidFill>
                <a:latin typeface="Times New Roman" panose="02020603050405020304" pitchFamily="18" charset="0"/>
                <a:cs typeface="Times New Roman" panose="02020603050405020304" pitchFamily="18" charset="0"/>
              </a:rPr>
              <a:t>request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请求</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要求</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【课文原句】</a:t>
            </a:r>
            <a:r>
              <a:rPr lang="en-US" altLang="zh-CN" sz="2200" dirty="0">
                <a:solidFill>
                  <a:srgbClr val="000000"/>
                </a:solidFill>
                <a:latin typeface="Times New Roman" panose="02020603050405020304" pitchFamily="18" charset="0"/>
                <a:cs typeface="Times New Roman" panose="02020603050405020304" pitchFamily="18" charset="0"/>
              </a:rPr>
              <a:t>What do the words in bold </a:t>
            </a:r>
            <a:r>
              <a:rPr lang="en-US" altLang="zh-CN" sz="2200" dirty="0" err="1">
                <a:solidFill>
                  <a:srgbClr val="000000"/>
                </a:solidFill>
                <a:latin typeface="Times New Roman" panose="02020603050405020304" pitchFamily="18" charset="0"/>
                <a:cs typeface="Times New Roman" panose="02020603050405020304" pitchFamily="18" charset="0"/>
              </a:rPr>
              <a:t>indicate:an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order,a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b="1" dirty="0" err="1">
                <a:solidFill>
                  <a:srgbClr val="000000"/>
                </a:solidFill>
                <a:latin typeface="Times New Roman" panose="02020603050405020304" pitchFamily="18" charset="0"/>
                <a:cs typeface="Times New Roman" panose="02020603050405020304" pitchFamily="18" charset="0"/>
              </a:rPr>
              <a:t>request</a:t>
            </a:r>
            <a:r>
              <a:rPr lang="en-US" altLang="zh-CN" sz="2200" dirty="0" err="1">
                <a:solidFill>
                  <a:srgbClr val="000000"/>
                </a:solidFill>
                <a:latin typeface="Times New Roman" panose="02020603050405020304" pitchFamily="18" charset="0"/>
                <a:cs typeface="Times New Roman" panose="02020603050405020304" pitchFamily="18" charset="0"/>
              </a:rPr>
              <a:t>,ability</a:t>
            </a:r>
            <a:r>
              <a:rPr lang="en-US" altLang="zh-CN" sz="2200" dirty="0">
                <a:solidFill>
                  <a:srgbClr val="000000"/>
                </a:solidFill>
                <a:latin typeface="Times New Roman" panose="02020603050405020304" pitchFamily="18" charset="0"/>
                <a:cs typeface="Times New Roman" panose="02020603050405020304" pitchFamily="18" charset="0"/>
              </a:rPr>
              <a:t> or possibility?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黑体字表示了什么</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命令、请求、能力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还是可能性</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【词汇精讲】</a:t>
            </a:r>
            <a:r>
              <a:rPr lang="zh-CN" altLang="zh-CN" sz="2200" dirty="0">
                <a:solidFill>
                  <a:srgbClr val="000000"/>
                </a:solidFill>
                <a:latin typeface="Times New Roman" panose="02020603050405020304" pitchFamily="18" charset="0"/>
                <a:cs typeface="Times New Roman" panose="02020603050405020304" pitchFamily="18" charset="0"/>
              </a:rPr>
              <a:t>句中的</a:t>
            </a:r>
            <a:r>
              <a:rPr lang="en-US" altLang="zh-CN" sz="2200" dirty="0">
                <a:solidFill>
                  <a:srgbClr val="000000"/>
                </a:solidFill>
                <a:latin typeface="Times New Roman" panose="02020603050405020304" pitchFamily="18" charset="0"/>
                <a:cs typeface="Times New Roman" panose="02020603050405020304" pitchFamily="18" charset="0"/>
              </a:rPr>
              <a:t>request</a:t>
            </a:r>
            <a:r>
              <a:rPr lang="zh-CN" altLang="zh-CN" sz="2200" dirty="0">
                <a:solidFill>
                  <a:srgbClr val="000000"/>
                </a:solidFill>
                <a:latin typeface="Times New Roman" panose="02020603050405020304" pitchFamily="18" charset="0"/>
                <a:cs typeface="Times New Roman" panose="02020603050405020304" pitchFamily="18" charset="0"/>
              </a:rPr>
              <a:t>是可数名词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意为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请求</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要求</a:t>
            </a:r>
            <a:r>
              <a:rPr lang="en-US" altLang="zh-CN" sz="2200" dirty="0">
                <a:solidFill>
                  <a:srgbClr val="000000"/>
                </a:solidFill>
                <a:latin typeface="Times New Roman" panose="02020603050405020304" pitchFamily="18" charset="0"/>
                <a:cs typeface="Times New Roman" panose="02020603050405020304" pitchFamily="18" charset="0"/>
              </a:rPr>
              <a:t>”,request</a:t>
            </a:r>
            <a:r>
              <a:rPr lang="zh-CN" altLang="zh-CN" sz="2200" dirty="0">
                <a:solidFill>
                  <a:srgbClr val="000000"/>
                </a:solidFill>
                <a:latin typeface="Times New Roman" panose="02020603050405020304" pitchFamily="18" charset="0"/>
                <a:cs typeface="Times New Roman" panose="02020603050405020304" pitchFamily="18" charset="0"/>
              </a:rPr>
              <a:t>也可作及物动词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意为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请求</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要求</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meeting was called in response to a </a:t>
            </a:r>
            <a:r>
              <a:rPr lang="en-US" altLang="zh-CN" sz="2200" b="1" dirty="0">
                <a:solidFill>
                  <a:srgbClr val="000000"/>
                </a:solidFill>
                <a:latin typeface="Times New Roman" panose="02020603050405020304" pitchFamily="18" charset="0"/>
                <a:cs typeface="Times New Roman" panose="02020603050405020304" pitchFamily="18" charset="0"/>
              </a:rPr>
              <a:t>request</a:t>
            </a:r>
            <a:r>
              <a:rPr lang="en-US" altLang="zh-CN" sz="2200" dirty="0">
                <a:solidFill>
                  <a:srgbClr val="000000"/>
                </a:solidFill>
                <a:latin typeface="Times New Roman" panose="02020603050405020304" pitchFamily="18" charset="0"/>
                <a:cs typeface="Times New Roman" panose="02020603050405020304" pitchFamily="18" charset="0"/>
              </a:rPr>
              <a:t> from our manager.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应我们经理的要求召开了这次会议。</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English teacher </a:t>
            </a:r>
            <a:r>
              <a:rPr lang="en-US" altLang="zh-CN" sz="2200" b="1" dirty="0">
                <a:solidFill>
                  <a:srgbClr val="000000"/>
                </a:solidFill>
                <a:latin typeface="Times New Roman" panose="02020603050405020304" pitchFamily="18" charset="0"/>
                <a:cs typeface="Times New Roman" panose="02020603050405020304" pitchFamily="18" charset="0"/>
              </a:rPr>
              <a:t>requests</a:t>
            </a:r>
            <a:r>
              <a:rPr lang="en-US" altLang="zh-CN" sz="2200" dirty="0">
                <a:solidFill>
                  <a:srgbClr val="000000"/>
                </a:solidFill>
                <a:latin typeface="Times New Roman" panose="02020603050405020304" pitchFamily="18" charset="0"/>
                <a:cs typeface="Times New Roman" panose="02020603050405020304" pitchFamily="18" charset="0"/>
              </a:rPr>
              <a:t> you to do your homework at once.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老师要求你立刻做作业。</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hlinkClick r:id="rId3" action="ppaction://hlinksldjump"/>
          </p:cNvPr>
          <p:cNvSpPr/>
          <p:nvPr/>
        </p:nvSpPr>
        <p:spPr>
          <a:xfrm>
            <a:off x="467544" y="836712"/>
            <a:ext cx="1314053"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微软雅黑" panose="020B0503020204020204" pitchFamily="34" charset="-122"/>
                <a:ea typeface="微软雅黑" panose="020B0503020204020204" pitchFamily="34" charset="-122"/>
              </a:rPr>
              <a:t>重点词汇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1817787"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重点语法</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2" name="矩形 11">
            <a:hlinkClick r:id="rId5" action="ppaction://hlinksldjump"/>
          </p:cNvPr>
          <p:cNvSpPr/>
          <p:nvPr/>
        </p:nvSpPr>
        <p:spPr>
          <a:xfrm>
            <a:off x="3168030" y="836712"/>
            <a:ext cx="1314053"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333333"/>
                </a:solidFill>
                <a:latin typeface="微软雅黑" panose="020B0503020204020204" pitchFamily="34" charset="-122"/>
                <a:ea typeface="微软雅黑" panose="020B0503020204020204" pitchFamily="34" charset="-122"/>
              </a:rPr>
              <a:t>随堂练习</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151565"/>
            <a:ext cx="8128000" cy="5373779"/>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【词汇拓展】</a:t>
            </a:r>
            <a:endPar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All members are </a:t>
            </a:r>
            <a:r>
              <a:rPr lang="en-US" altLang="zh-CN" sz="2200" b="1">
                <a:solidFill>
                  <a:srgbClr val="000000"/>
                </a:solidFill>
                <a:latin typeface="Times New Roman" panose="02020603050405020304" pitchFamily="18" charset="0"/>
                <a:cs typeface="Times New Roman" panose="02020603050405020304" pitchFamily="18" charset="0"/>
              </a:rPr>
              <a:t>requested</a:t>
            </a:r>
            <a:r>
              <a:rPr lang="en-US" altLang="zh-CN" sz="2200">
                <a:solidFill>
                  <a:srgbClr val="000000"/>
                </a:solidFill>
                <a:latin typeface="Times New Roman" panose="02020603050405020304" pitchFamily="18" charset="0"/>
                <a:cs typeface="Times New Roman" panose="02020603050405020304" pitchFamily="18" charset="0"/>
              </a:rPr>
              <a:t> to attend the meeting tomorrow.</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要求所有的成员明天参加会议。</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Our </a:t>
            </a:r>
            <a:r>
              <a:rPr lang="en-US" altLang="zh-CN" sz="2200" b="1">
                <a:solidFill>
                  <a:srgbClr val="000000"/>
                </a:solidFill>
                <a:latin typeface="Times New Roman" panose="02020603050405020304" pitchFamily="18" charset="0"/>
                <a:cs typeface="Times New Roman" panose="02020603050405020304" pitchFamily="18" charset="0"/>
              </a:rPr>
              <a:t>request</a:t>
            </a:r>
            <a:r>
              <a:rPr lang="en-US" altLang="zh-CN" sz="2200">
                <a:solidFill>
                  <a:srgbClr val="000000"/>
                </a:solidFill>
                <a:latin typeface="Times New Roman" panose="02020603050405020304" pitchFamily="18" charset="0"/>
                <a:cs typeface="Times New Roman" panose="02020603050405020304" pitchFamily="18" charset="0"/>
              </a:rPr>
              <a:t> is that the performer (should) play in public again.</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我们要求演员在公共场合再次表演。</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【温馨提示】</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动词</a:t>
            </a:r>
            <a:r>
              <a:rPr lang="en-US" altLang="zh-CN" sz="2200">
                <a:solidFill>
                  <a:srgbClr val="000000"/>
                </a:solidFill>
                <a:latin typeface="Times New Roman" panose="02020603050405020304" pitchFamily="18" charset="0"/>
                <a:cs typeface="Times New Roman" panose="02020603050405020304" pitchFamily="18" charset="0"/>
              </a:rPr>
              <a:t>request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后的宾语从句以及名词</a:t>
            </a:r>
            <a:r>
              <a:rPr lang="en-US" altLang="zh-CN" sz="2200">
                <a:solidFill>
                  <a:srgbClr val="000000"/>
                </a:solidFill>
                <a:latin typeface="Times New Roman" panose="02020603050405020304" pitchFamily="18" charset="0"/>
                <a:cs typeface="Times New Roman" panose="02020603050405020304" pitchFamily="18" charset="0"/>
              </a:rPr>
              <a:t>request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后的同位语从句都要用虚拟语气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即谓语动词用</a:t>
            </a:r>
            <a:r>
              <a:rPr lang="en-US" altLang="zh-CN" sz="2200">
                <a:solidFill>
                  <a:srgbClr val="000000"/>
                </a:solidFill>
                <a:latin typeface="Times New Roman" panose="02020603050405020304" pitchFamily="18" charset="0"/>
                <a:cs typeface="Times New Roman" panose="02020603050405020304" pitchFamily="18" charset="0"/>
              </a:rPr>
              <a:t>“(should+)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动词原形</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nvGraphicFramePr>
        <p:xfrm>
          <a:off x="-238944" y="1686909"/>
          <a:ext cx="8128000" cy="2226482"/>
        </p:xfrm>
        <a:graphic>
          <a:graphicData uri="http://schemas.openxmlformats.org/presentationml/2006/ole">
            <mc:AlternateContent xmlns:mc="http://schemas.openxmlformats.org/markup-compatibility/2006">
              <mc:Choice xmlns:v="urn:schemas-microsoft-com:vml" Requires="v">
                <p:oleObj spid="_x0000_s6153" name="文档" r:id="rId6" imgW="3843020" imgH="1054100" progId="Word.Document.12">
                  <p:embed/>
                </p:oleObj>
              </mc:Choice>
              <mc:Fallback>
                <p:oleObj name="文档" r:id="rId6" imgW="3843020" imgH="1054100" progId="Word.Document.12">
                  <p:embed/>
                  <p:pic>
                    <p:nvPicPr>
                      <p:cNvPr id="0" name="对象 2"/>
                      <p:cNvPicPr/>
                      <p:nvPr/>
                    </p:nvPicPr>
                    <p:blipFill>
                      <a:blip r:embed="rId7"/>
                      <a:stretch>
                        <a:fillRect/>
                      </a:stretch>
                    </p:blipFill>
                    <p:spPr>
                      <a:xfrm>
                        <a:off x="-238944" y="1686909"/>
                        <a:ext cx="8128000" cy="2226482"/>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p:pull dir="lu"/>
      </p:transition>
    </mc:Choice>
    <mc:Fallback xmlns="">
      <p:transition spd="slow">
        <p:pull dir="lu"/>
      </p:transition>
    </mc:Fallback>
  </mc:AlternateContent>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演示文稿1</Template>
  <TotalTime>0</TotalTime>
  <Words>1453</Words>
  <Application>Microsoft Office PowerPoint</Application>
  <PresentationFormat>全屏显示(4:3)</PresentationFormat>
  <Paragraphs>246</Paragraphs>
  <Slides>28</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NEU-BZ-S92</vt:lpstr>
      <vt:lpstr>方正书宋_GBK</vt:lpstr>
      <vt:lpstr>黑体</vt:lpstr>
      <vt:lpstr>楷体</vt:lpstr>
      <vt:lpstr>宋体</vt:lpstr>
      <vt:lpstr>微软雅黑</vt:lpstr>
      <vt:lpstr>Arial</vt:lpstr>
      <vt:lpstr>Calibri</vt:lpstr>
      <vt:lpstr>Times New Roman</vt:lpstr>
      <vt:lpstr>WWW.2PPT.COM
</vt:lpstr>
      <vt:lpstr>文档</vt:lpstr>
      <vt:lpstr>Section B　Using language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2019-08-22T01:06:00Z</dcterms:created>
  <dcterms:modified xsi:type="dcterms:W3CDTF">2023-01-16T17:21:03Z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CE000092F4174E92BD879EA8C33A6C8E</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