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7" r:id="rId2"/>
    <p:sldId id="584" r:id="rId3"/>
    <p:sldId id="566" r:id="rId4"/>
    <p:sldId id="598" r:id="rId5"/>
    <p:sldId id="596" r:id="rId6"/>
    <p:sldId id="565" r:id="rId7"/>
    <p:sldId id="542" r:id="rId8"/>
    <p:sldId id="556" r:id="rId9"/>
    <p:sldId id="575" r:id="rId10"/>
    <p:sldId id="594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楷体" panose="0201060004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0000"/>
    <a:srgbClr val="0099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8279" autoAdjust="0"/>
  </p:normalViewPr>
  <p:slideViewPr>
    <p:cSldViewPr>
      <p:cViewPr varScale="1">
        <p:scale>
          <a:sx n="152" d="100"/>
          <a:sy n="152" d="100"/>
        </p:scale>
        <p:origin x="-456" y="-90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630019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5237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分数的初步认识（二）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“求一个数的几分之一是多少”的简单实际问题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5796136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851670"/>
            <a:ext cx="9144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求一个数的几分之一是多少</a:t>
            </a:r>
            <a:endParaRPr lang="en-US" altLang="zh-CN" sz="4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43772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006695" y="689827"/>
            <a:ext cx="32322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分数的初步认识（二）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448780" y="419385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83518"/>
            <a:ext cx="32956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组合 36"/>
          <p:cNvGrpSpPr/>
          <p:nvPr/>
        </p:nvGrpSpPr>
        <p:grpSpPr>
          <a:xfrm>
            <a:off x="1592668" y="531144"/>
            <a:ext cx="3195356" cy="968613"/>
            <a:chOff x="5652120" y="2934411"/>
            <a:chExt cx="2610290" cy="968613"/>
          </a:xfrm>
          <a:noFill/>
        </p:grpSpPr>
        <p:sp>
          <p:nvSpPr>
            <p:cNvPr id="64" name="AutoShape 12"/>
            <p:cNvSpPr>
              <a:spLocks noChangeArrowheads="1"/>
            </p:cNvSpPr>
            <p:nvPr/>
          </p:nvSpPr>
          <p:spPr bwMode="auto">
            <a:xfrm>
              <a:off x="5652120" y="2934411"/>
              <a:ext cx="2610290" cy="582444"/>
            </a:xfrm>
            <a:prstGeom prst="wedgeRoundRectCallout">
              <a:avLst>
                <a:gd name="adj1" fmla="val -58200"/>
                <a:gd name="adj2" fmla="val 3324"/>
                <a:gd name="adj3" fmla="val 16667"/>
              </a:avLst>
            </a:prstGeom>
            <a:grpFill/>
            <a:ln w="19050">
              <a:solidFill>
                <a:srgbClr val="FF9966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文本框 10245"/>
            <p:cNvSpPr txBox="1">
              <a:spLocks noChangeArrowheads="1"/>
            </p:cNvSpPr>
            <p:nvPr/>
          </p:nvSpPr>
          <p:spPr bwMode="auto">
            <a:xfrm>
              <a:off x="5652120" y="2950840"/>
              <a:ext cx="2610290" cy="95218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你带哪些水果去春游？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132040" y="1248602"/>
            <a:ext cx="1800000" cy="1107124"/>
            <a:chOff x="3851920" y="2031689"/>
            <a:chExt cx="2610290" cy="1107124"/>
          </a:xfrm>
          <a:noFill/>
        </p:grpSpPr>
        <p:grpSp>
          <p:nvGrpSpPr>
            <p:cNvPr id="67" name="组合 36"/>
            <p:cNvGrpSpPr/>
            <p:nvPr/>
          </p:nvGrpSpPr>
          <p:grpSpPr>
            <a:xfrm>
              <a:off x="3851920" y="2031689"/>
              <a:ext cx="2610290" cy="1058927"/>
              <a:chOff x="5652120" y="2934410"/>
              <a:chExt cx="2610290" cy="1058927"/>
            </a:xfrm>
            <a:grpFill/>
          </p:grpSpPr>
          <p:sp>
            <p:nvSpPr>
              <p:cNvPr id="72" name="AutoShape 12"/>
              <p:cNvSpPr>
                <a:spLocks noChangeArrowheads="1"/>
              </p:cNvSpPr>
              <p:nvPr/>
            </p:nvSpPr>
            <p:spPr bwMode="auto">
              <a:xfrm>
                <a:off x="5652120" y="2934410"/>
                <a:ext cx="2385266" cy="1058927"/>
              </a:xfrm>
              <a:prstGeom prst="wedgeRoundRectCallout">
                <a:avLst>
                  <a:gd name="adj1" fmla="val -66067"/>
                  <a:gd name="adj2" fmla="val -15413"/>
                  <a:gd name="adj3" fmla="val 16667"/>
                </a:avLst>
              </a:prstGeom>
              <a:grpFill/>
              <a:ln w="19050">
                <a:solidFill>
                  <a:srgbClr val="FF5BC8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3" name="文本框 10245"/>
              <p:cNvSpPr txBox="1">
                <a:spLocks noChangeArrowheads="1"/>
              </p:cNvSpPr>
              <p:nvPr/>
            </p:nvSpPr>
            <p:spPr bwMode="auto">
              <a:xfrm>
                <a:off x="5652120" y="2950840"/>
                <a:ext cx="2610290" cy="10156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每种水果都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带   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4517618" y="2418733"/>
              <a:ext cx="417693" cy="720080"/>
              <a:chOff x="798633" y="3407178"/>
              <a:chExt cx="417693" cy="720080"/>
            </a:xfrm>
            <a:grpFill/>
          </p:grpSpPr>
          <p:sp>
            <p:nvSpPr>
              <p:cNvPr id="69" name="TextBox 68"/>
              <p:cNvSpPr txBox="1"/>
              <p:nvPr/>
            </p:nvSpPr>
            <p:spPr>
              <a:xfrm>
                <a:off x="811282" y="3407178"/>
                <a:ext cx="405044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98633" y="3696371"/>
                <a:ext cx="405043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811280" y="3767218"/>
                <a:ext cx="40504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组合 75"/>
          <p:cNvGrpSpPr/>
          <p:nvPr/>
        </p:nvGrpSpPr>
        <p:grpSpPr>
          <a:xfrm>
            <a:off x="5292080" y="627534"/>
            <a:ext cx="1755195" cy="1099853"/>
            <a:chOff x="3803831" y="2931790"/>
            <a:chExt cx="1755195" cy="885576"/>
          </a:xfrm>
        </p:grpSpPr>
        <p:sp>
          <p:nvSpPr>
            <p:cNvPr id="77" name="AutoShape 12"/>
            <p:cNvSpPr>
              <a:spLocks noChangeArrowheads="1"/>
            </p:cNvSpPr>
            <p:nvPr/>
          </p:nvSpPr>
          <p:spPr bwMode="auto">
            <a:xfrm>
              <a:off x="3806915" y="2931790"/>
              <a:ext cx="1620180" cy="762465"/>
            </a:xfrm>
            <a:prstGeom prst="wedgeRoundRectCallout">
              <a:avLst>
                <a:gd name="adj1" fmla="val 61543"/>
                <a:gd name="adj2" fmla="val -15512"/>
                <a:gd name="adj3" fmla="val 16667"/>
              </a:avLst>
            </a:prstGeom>
            <a:noFill/>
            <a:ln w="19050">
              <a:solidFill>
                <a:srgbClr val="0F9BF1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文本框 10245"/>
            <p:cNvSpPr txBox="1">
              <a:spLocks noChangeArrowheads="1"/>
            </p:cNvSpPr>
            <p:nvPr/>
          </p:nvSpPr>
          <p:spPr bwMode="auto">
            <a:xfrm>
              <a:off x="3803831" y="2986369"/>
              <a:ext cx="175519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每种水果各带多少个？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220550" y="2499742"/>
            <a:ext cx="3412520" cy="646331"/>
            <a:chOff x="1151620" y="3246825"/>
            <a:chExt cx="3412520" cy="646331"/>
          </a:xfrm>
        </p:grpSpPr>
        <p:sp>
          <p:nvSpPr>
            <p:cNvPr id="80" name="文本框 10245"/>
            <p:cNvSpPr txBox="1">
              <a:spLocks noChangeArrowheads="1"/>
            </p:cNvSpPr>
            <p:nvPr/>
          </p:nvSpPr>
          <p:spPr bwMode="auto">
            <a:xfrm>
              <a:off x="1151620" y="3246825"/>
              <a:ext cx="306034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苹果：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863840" y="3384460"/>
              <a:ext cx="270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3÷3= 1 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（个）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228410" y="2949792"/>
            <a:ext cx="3412520" cy="646331"/>
            <a:chOff x="1151620" y="3246825"/>
            <a:chExt cx="3412520" cy="646331"/>
          </a:xfrm>
        </p:grpSpPr>
        <p:sp>
          <p:nvSpPr>
            <p:cNvPr id="83" name="文本框 10245"/>
            <p:cNvSpPr txBox="1">
              <a:spLocks noChangeArrowheads="1"/>
            </p:cNvSpPr>
            <p:nvPr/>
          </p:nvSpPr>
          <p:spPr bwMode="auto">
            <a:xfrm>
              <a:off x="1151620" y="3246825"/>
              <a:ext cx="306034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草莓：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63840" y="3384460"/>
              <a:ext cx="270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9÷3= 3 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（个）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220550" y="3397222"/>
            <a:ext cx="3431570" cy="646331"/>
            <a:chOff x="1151620" y="3246825"/>
            <a:chExt cx="3431570" cy="646331"/>
          </a:xfrm>
        </p:grpSpPr>
        <p:sp>
          <p:nvSpPr>
            <p:cNvPr id="86" name="文本框 10245"/>
            <p:cNvSpPr txBox="1">
              <a:spLocks noChangeArrowheads="1"/>
            </p:cNvSpPr>
            <p:nvPr/>
          </p:nvSpPr>
          <p:spPr bwMode="auto">
            <a:xfrm>
              <a:off x="1151620" y="3246825"/>
              <a:ext cx="306034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橘子：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82890" y="3384460"/>
              <a:ext cx="270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6÷3= 2 </a:t>
              </a: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（个）</a:t>
              </a:r>
            </a:p>
          </p:txBody>
        </p:sp>
      </p:grpSp>
      <p:sp>
        <p:nvSpPr>
          <p:cNvPr id="88" name="文本框 10245"/>
          <p:cNvSpPr txBox="1">
            <a:spLocks noChangeArrowheads="1"/>
          </p:cNvSpPr>
          <p:nvPr/>
        </p:nvSpPr>
        <p:spPr bwMode="auto">
          <a:xfrm>
            <a:off x="1232629" y="4054301"/>
            <a:ext cx="58596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答：苹果带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个，草莓带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个，橘子带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6622851" y="612067"/>
            <a:ext cx="1126831" cy="161482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395385" y="2283718"/>
            <a:ext cx="612068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求一些物体的几分之一，相当于把这些物体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平均分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成几份，然后取其中的一份。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19872" y="1707654"/>
            <a:ext cx="2880320" cy="12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Users\jinse\Desktop\课件样例\人物图\74.jpg"/>
          <p:cNvPicPr>
            <a:picLocks noChangeAspect="1" noChangeArrowheads="1"/>
          </p:cNvPicPr>
          <p:nvPr/>
        </p:nvPicPr>
        <p:blipFill rotWithShape="1">
          <a:blip r:embed="rId2" cstate="email"/>
          <a:srcRect l="21242" t="20082" r="22361" b="15874"/>
          <a:stretch>
            <a:fillRect/>
          </a:stretch>
        </p:blipFill>
        <p:spPr bwMode="auto">
          <a:xfrm>
            <a:off x="2051720" y="3253853"/>
            <a:ext cx="941281" cy="8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3344037" y="3253853"/>
            <a:ext cx="3610661" cy="854010"/>
            <a:chOff x="4039763" y="1409823"/>
            <a:chExt cx="2863657" cy="854010"/>
          </a:xfrm>
          <a:noFill/>
        </p:grpSpPr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4039763" y="1409823"/>
              <a:ext cx="2795741" cy="816621"/>
            </a:xfrm>
            <a:prstGeom prst="wedgeRoundRectCallout">
              <a:avLst>
                <a:gd name="adj1" fmla="val -61409"/>
                <a:gd name="adj2" fmla="val 7512"/>
                <a:gd name="adj3" fmla="val 16667"/>
              </a:avLst>
            </a:prstGeom>
            <a:grpFill/>
            <a:ln w="9525">
              <a:solidFill>
                <a:srgbClr val="00B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文本框 10245"/>
            <p:cNvSpPr txBox="1">
              <a:spLocks noChangeArrowheads="1"/>
            </p:cNvSpPr>
            <p:nvPr/>
          </p:nvSpPr>
          <p:spPr bwMode="auto">
            <a:xfrm>
              <a:off x="4042798" y="1432836"/>
              <a:ext cx="2860622" cy="83099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6÷3=2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（个），每只白兔分得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18614"/>
            <a:ext cx="4365485" cy="18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1043608" y="2357467"/>
            <a:ext cx="7245805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把这些蘑菇平均分给</a:t>
            </a:r>
            <a:r>
              <a:rPr lang="en-US" altLang="zh-CN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只白兔，每只白兔分得几个？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" name="组合 29"/>
          <p:cNvGrpSpPr/>
          <p:nvPr/>
        </p:nvGrpSpPr>
        <p:grpSpPr>
          <a:xfrm>
            <a:off x="6869065" y="720240"/>
            <a:ext cx="1925055" cy="1131429"/>
            <a:chOff x="576716" y="820327"/>
            <a:chExt cx="1824232" cy="1449080"/>
          </a:xfrm>
        </p:grpSpPr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576716" y="820327"/>
              <a:ext cx="1802996" cy="1449080"/>
            </a:xfrm>
            <a:prstGeom prst="cloudCallout">
              <a:avLst>
                <a:gd name="adj1" fmla="val -66288"/>
                <a:gd name="adj2" fmla="val -25446"/>
              </a:avLst>
            </a:prstGeom>
            <a:no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文本框 10245"/>
            <p:cNvSpPr txBox="1">
              <a:spLocks noChangeArrowheads="1"/>
            </p:cNvSpPr>
            <p:nvPr/>
          </p:nvSpPr>
          <p:spPr bwMode="auto">
            <a:xfrm>
              <a:off x="655914" y="886042"/>
              <a:ext cx="1745034" cy="954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一共采了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个蘑菇。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926" y="411510"/>
            <a:ext cx="4365485" cy="18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组合 29"/>
          <p:cNvGrpSpPr/>
          <p:nvPr/>
        </p:nvGrpSpPr>
        <p:grpSpPr>
          <a:xfrm>
            <a:off x="827584" y="2181583"/>
            <a:ext cx="7245805" cy="750207"/>
            <a:chOff x="881590" y="2841780"/>
            <a:chExt cx="7245805" cy="750207"/>
          </a:xfrm>
        </p:grpSpPr>
        <p:sp>
          <p:nvSpPr>
            <p:cNvPr id="32" name="文本框 10245"/>
            <p:cNvSpPr txBox="1">
              <a:spLocks noChangeArrowheads="1"/>
            </p:cNvSpPr>
            <p:nvPr/>
          </p:nvSpPr>
          <p:spPr bwMode="auto">
            <a:xfrm>
              <a:off x="881590" y="2841780"/>
              <a:ext cx="7245805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这篮蘑菇的    是白蘑菇，白蘑菇有几个？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636785" y="2841780"/>
              <a:ext cx="421475" cy="750207"/>
              <a:chOff x="1781690" y="2927505"/>
              <a:chExt cx="421475" cy="75020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781690" y="2927505"/>
                <a:ext cx="405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781690" y="3246825"/>
                <a:ext cx="4050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798120" y="3301355"/>
                <a:ext cx="4050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组合 36"/>
          <p:cNvGrpSpPr/>
          <p:nvPr/>
        </p:nvGrpSpPr>
        <p:grpSpPr>
          <a:xfrm>
            <a:off x="3491880" y="2983811"/>
            <a:ext cx="2592288" cy="1532153"/>
            <a:chOff x="1916706" y="3606865"/>
            <a:chExt cx="3600400" cy="1356054"/>
          </a:xfrm>
        </p:grpSpPr>
        <p:sp>
          <p:nvSpPr>
            <p:cNvPr id="39" name="AutoShape 12"/>
            <p:cNvSpPr>
              <a:spLocks noChangeArrowheads="1"/>
            </p:cNvSpPr>
            <p:nvPr/>
          </p:nvSpPr>
          <p:spPr bwMode="auto">
            <a:xfrm>
              <a:off x="1916706" y="3606865"/>
              <a:ext cx="3600400" cy="1244122"/>
            </a:xfrm>
            <a:prstGeom prst="cloudCallout">
              <a:avLst>
                <a:gd name="adj1" fmla="val -62416"/>
                <a:gd name="adj2" fmla="val -23659"/>
              </a:avLst>
            </a:prstGeom>
            <a:noFill/>
            <a:ln w="9525">
              <a:solidFill>
                <a:srgbClr val="CC99FF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文本框 10245"/>
            <p:cNvSpPr txBox="1">
              <a:spLocks noChangeArrowheads="1"/>
            </p:cNvSpPr>
            <p:nvPr/>
          </p:nvSpPr>
          <p:spPr bwMode="auto">
            <a:xfrm>
              <a:off x="2516773" y="3762590"/>
              <a:ext cx="2800311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你是怎样想的？和同学交流。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5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58772" y="3000170"/>
            <a:ext cx="1126831" cy="1614828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4" name="图片 53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5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56" name="组合 29"/>
          <p:cNvGrpSpPr/>
          <p:nvPr/>
        </p:nvGrpSpPr>
        <p:grpSpPr>
          <a:xfrm>
            <a:off x="6869065" y="720240"/>
            <a:ext cx="1925055" cy="1131429"/>
            <a:chOff x="576716" y="820327"/>
            <a:chExt cx="1824232" cy="1449080"/>
          </a:xfrm>
        </p:grpSpPr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>
              <a:off x="576716" y="820327"/>
              <a:ext cx="1802996" cy="1449080"/>
            </a:xfrm>
            <a:prstGeom prst="cloudCallout">
              <a:avLst>
                <a:gd name="adj1" fmla="val -66288"/>
                <a:gd name="adj2" fmla="val -25446"/>
              </a:avLst>
            </a:prstGeom>
            <a:no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文本框 10245"/>
            <p:cNvSpPr txBox="1">
              <a:spLocks noChangeArrowheads="1"/>
            </p:cNvSpPr>
            <p:nvPr/>
          </p:nvSpPr>
          <p:spPr bwMode="auto">
            <a:xfrm>
              <a:off x="655914" y="886042"/>
              <a:ext cx="1745034" cy="954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一共采了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个蘑菇。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2" cstate="email"/>
          <a:srcRect l="30206" t="27094" r="24977" b="13070"/>
          <a:stretch>
            <a:fillRect/>
          </a:stretch>
        </p:blipFill>
        <p:spPr bwMode="auto">
          <a:xfrm>
            <a:off x="680571" y="3051294"/>
            <a:ext cx="680882" cy="7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683568" y="483518"/>
            <a:ext cx="349479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可以用圆片分一分。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74416"/>
            <a:ext cx="2332704" cy="176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>
          <a:xfrm>
            <a:off x="680571" y="1203598"/>
            <a:ext cx="2304256" cy="1467163"/>
            <a:chOff x="3305607" y="2499742"/>
            <a:chExt cx="2185215" cy="1467163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305607" y="2499742"/>
              <a:ext cx="2121488" cy="1467163"/>
            </a:xfrm>
            <a:prstGeom prst="cloudCallout">
              <a:avLst>
                <a:gd name="adj1" fmla="val -35958"/>
                <a:gd name="adj2" fmla="val 73365"/>
              </a:avLst>
            </a:prstGeom>
            <a:noFill/>
            <a:ln w="19050">
              <a:solidFill>
                <a:srgbClr val="0F9BF1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0245"/>
            <p:cNvSpPr txBox="1">
              <a:spLocks noChangeArrowheads="1"/>
            </p:cNvSpPr>
            <p:nvPr/>
          </p:nvSpPr>
          <p:spPr bwMode="auto">
            <a:xfrm>
              <a:off x="3469789" y="2664945"/>
              <a:ext cx="2021033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把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个蘑菇平均分成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份，每份是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52120" y="1153005"/>
            <a:ext cx="2467871" cy="1920784"/>
            <a:chOff x="5398495" y="2499742"/>
            <a:chExt cx="2323855" cy="1469783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5398495" y="2499742"/>
              <a:ext cx="2323855" cy="1469783"/>
            </a:xfrm>
            <a:prstGeom prst="cloudCallout">
              <a:avLst>
                <a:gd name="adj1" fmla="val 16569"/>
                <a:gd name="adj2" fmla="val 64296"/>
              </a:avLst>
            </a:prstGeom>
            <a:noFill/>
            <a:ln w="19050">
              <a:solidFill>
                <a:srgbClr val="F187A5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5647709" y="2617501"/>
              <a:ext cx="1825425" cy="12011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把这篮蘑菇平均分成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份，白蘑菇是其中的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份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……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8" name="Picture 13" descr="C:\Users\jinse\Desktop\课件样例\人物图\69.jpg"/>
          <p:cNvPicPr>
            <a:picLocks noChangeAspect="1" noChangeArrowheads="1"/>
          </p:cNvPicPr>
          <p:nvPr/>
        </p:nvPicPr>
        <p:blipFill rotWithShape="1">
          <a:blip r:embed="rId4" cstate="email"/>
          <a:srcRect l="27025" t="14005" r="29458" b="21484"/>
          <a:stretch>
            <a:fillRect/>
          </a:stretch>
        </p:blipFill>
        <p:spPr bwMode="auto">
          <a:xfrm>
            <a:off x="7449263" y="3084062"/>
            <a:ext cx="783396" cy="92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76262" y="531930"/>
            <a:ext cx="1166673" cy="1064551"/>
            <a:chOff x="670145" y="1457273"/>
            <a:chExt cx="1555361" cy="1419401"/>
          </a:xfrm>
        </p:grpSpPr>
        <p:pic>
          <p:nvPicPr>
            <p:cNvPr id="18" name="图片 17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162" y="402590"/>
            <a:ext cx="4365485" cy="18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组合 29"/>
          <p:cNvGrpSpPr/>
          <p:nvPr/>
        </p:nvGrpSpPr>
        <p:grpSpPr>
          <a:xfrm>
            <a:off x="1115616" y="2120538"/>
            <a:ext cx="7245805" cy="902424"/>
            <a:chOff x="881590" y="2750608"/>
            <a:chExt cx="7245805" cy="902424"/>
          </a:xfrm>
        </p:grpSpPr>
        <p:sp>
          <p:nvSpPr>
            <p:cNvPr id="32" name="文本框 10245"/>
            <p:cNvSpPr txBox="1">
              <a:spLocks noChangeArrowheads="1"/>
            </p:cNvSpPr>
            <p:nvPr/>
          </p:nvSpPr>
          <p:spPr bwMode="auto">
            <a:xfrm>
              <a:off x="881590" y="2841780"/>
              <a:ext cx="7245805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这篮蘑菇的   是白蘑菇，白蘑菇有几个？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852809" y="2750608"/>
              <a:ext cx="450050" cy="902424"/>
              <a:chOff x="1997714" y="2836333"/>
              <a:chExt cx="450050" cy="90242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997714" y="2836333"/>
                <a:ext cx="405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97714" y="3215537"/>
                <a:ext cx="405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2042719" y="3301355"/>
                <a:ext cx="4050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组合 40"/>
          <p:cNvGrpSpPr/>
          <p:nvPr/>
        </p:nvGrpSpPr>
        <p:grpSpPr>
          <a:xfrm>
            <a:off x="2321750" y="3111810"/>
            <a:ext cx="4325154" cy="568225"/>
            <a:chOff x="2321750" y="3111810"/>
            <a:chExt cx="4325154" cy="568225"/>
          </a:xfrm>
        </p:grpSpPr>
        <p:sp>
          <p:nvSpPr>
            <p:cNvPr id="51" name="矩形 50"/>
            <p:cNvSpPr/>
            <p:nvPr/>
          </p:nvSpPr>
          <p:spPr>
            <a:xfrm>
              <a:off x="2321750" y="3111810"/>
              <a:ext cx="540060" cy="5400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671900" y="3111810"/>
              <a:ext cx="540060" cy="5400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025400" y="3156815"/>
              <a:ext cx="36215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÷      =  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    ）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4707015" y="3632820"/>
              <a:ext cx="63007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411760" y="3156815"/>
            <a:ext cx="40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42860" y="3156815"/>
            <a:ext cx="40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97025" y="3121335"/>
            <a:ext cx="40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文本框 10245"/>
          <p:cNvSpPr txBox="1">
            <a:spLocks noChangeArrowheads="1"/>
          </p:cNvSpPr>
          <p:nvPr/>
        </p:nvSpPr>
        <p:spPr bwMode="auto">
          <a:xfrm>
            <a:off x="5508104" y="3123520"/>
            <a:ext cx="630071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2762799" y="3831890"/>
            <a:ext cx="3177353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答：白蘑菇有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29"/>
          <p:cNvGrpSpPr/>
          <p:nvPr/>
        </p:nvGrpSpPr>
        <p:grpSpPr>
          <a:xfrm>
            <a:off x="6444208" y="720240"/>
            <a:ext cx="1925055" cy="1131429"/>
            <a:chOff x="576716" y="820327"/>
            <a:chExt cx="1824232" cy="1449080"/>
          </a:xfrm>
        </p:grpSpPr>
        <p:sp>
          <p:nvSpPr>
            <p:cNvPr id="37" name="AutoShape 12"/>
            <p:cNvSpPr>
              <a:spLocks noChangeArrowheads="1"/>
            </p:cNvSpPr>
            <p:nvPr/>
          </p:nvSpPr>
          <p:spPr bwMode="auto">
            <a:xfrm>
              <a:off x="576716" y="820327"/>
              <a:ext cx="1802996" cy="1449080"/>
            </a:xfrm>
            <a:prstGeom prst="cloudCallout">
              <a:avLst>
                <a:gd name="adj1" fmla="val -66288"/>
                <a:gd name="adj2" fmla="val -25446"/>
              </a:avLst>
            </a:prstGeom>
            <a:no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文本框 10245"/>
            <p:cNvSpPr txBox="1">
              <a:spLocks noChangeArrowheads="1"/>
            </p:cNvSpPr>
            <p:nvPr/>
          </p:nvSpPr>
          <p:spPr bwMode="auto">
            <a:xfrm>
              <a:off x="655914" y="886042"/>
              <a:ext cx="1745034" cy="954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一共采了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个蘑菇。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926" y="501520"/>
            <a:ext cx="4365485" cy="18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组合 47"/>
          <p:cNvGrpSpPr/>
          <p:nvPr/>
        </p:nvGrpSpPr>
        <p:grpSpPr>
          <a:xfrm>
            <a:off x="755576" y="2283718"/>
            <a:ext cx="4722118" cy="1507885"/>
            <a:chOff x="881590" y="2718890"/>
            <a:chExt cx="4149461" cy="1507885"/>
          </a:xfrm>
        </p:grpSpPr>
        <p:sp>
          <p:nvSpPr>
            <p:cNvPr id="75" name="文本框 10245"/>
            <p:cNvSpPr txBox="1">
              <a:spLocks noChangeArrowheads="1"/>
            </p:cNvSpPr>
            <p:nvPr/>
          </p:nvSpPr>
          <p:spPr bwMode="auto">
            <a:xfrm>
              <a:off x="881590" y="2841780"/>
              <a:ext cx="4149461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这篮蘑菇的    是多少个？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76" name="组合 30"/>
            <p:cNvGrpSpPr/>
            <p:nvPr/>
          </p:nvGrpSpPr>
          <p:grpSpPr>
            <a:xfrm>
              <a:off x="2636785" y="2718890"/>
              <a:ext cx="421475" cy="965430"/>
              <a:chOff x="1781690" y="2804615"/>
              <a:chExt cx="421475" cy="96543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781690" y="2804615"/>
                <a:ext cx="405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781690" y="3246825"/>
                <a:ext cx="405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3" name="直接连接符 82"/>
              <p:cNvCxnSpPr/>
              <p:nvPr/>
            </p:nvCxnSpPr>
            <p:spPr>
              <a:xfrm>
                <a:off x="1798120" y="3301355"/>
                <a:ext cx="4050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Box 83"/>
          <p:cNvSpPr txBox="1"/>
          <p:nvPr/>
        </p:nvSpPr>
        <p:spPr>
          <a:xfrm>
            <a:off x="1583668" y="3200658"/>
            <a:ext cx="27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6÷2 = 3</a:t>
            </a:r>
            <a:r>
              <a:rPr lang="zh-CN" altLang="en-US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755576" y="3631545"/>
            <a:ext cx="4608512" cy="956429"/>
            <a:chOff x="1421650" y="3492976"/>
            <a:chExt cx="4107863" cy="956429"/>
          </a:xfrm>
        </p:grpSpPr>
        <p:sp>
          <p:nvSpPr>
            <p:cNvPr id="86" name="文本框 10245"/>
            <p:cNvSpPr txBox="1">
              <a:spLocks noChangeArrowheads="1"/>
            </p:cNvSpPr>
            <p:nvPr/>
          </p:nvSpPr>
          <p:spPr bwMode="auto">
            <a:xfrm>
              <a:off x="1421650" y="3651870"/>
              <a:ext cx="4107863" cy="6376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答：这篮蘑菇的    是</a:t>
              </a:r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8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en-US" altLang="zh-CN" sz="2800" b="1" spc="110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87" name="组合 61"/>
            <p:cNvGrpSpPr/>
            <p:nvPr/>
          </p:nvGrpSpPr>
          <p:grpSpPr>
            <a:xfrm>
              <a:off x="3896925" y="3492976"/>
              <a:ext cx="421475" cy="956429"/>
              <a:chOff x="1781690" y="2813616"/>
              <a:chExt cx="421475" cy="956429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781690" y="2813616"/>
                <a:ext cx="405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781690" y="3246825"/>
                <a:ext cx="405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>
                <a:off x="1798120" y="3301355"/>
                <a:ext cx="4050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1" name="Picture 15" descr="C:\Users\jinse\Desktop\课件样例\人物图\4.jpg"/>
          <p:cNvPicPr>
            <a:picLocks noChangeAspect="1" noChangeArrowheads="1"/>
          </p:cNvPicPr>
          <p:nvPr/>
        </p:nvPicPr>
        <p:blipFill rotWithShape="1">
          <a:blip r:embed="rId3" cstate="email"/>
          <a:srcRect l="30206" t="27094" r="24977" b="13070"/>
          <a:stretch>
            <a:fillRect/>
          </a:stretch>
        </p:blipFill>
        <p:spPr bwMode="auto">
          <a:xfrm>
            <a:off x="8143030" y="3631545"/>
            <a:ext cx="680882" cy="7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组合 91"/>
          <p:cNvGrpSpPr/>
          <p:nvPr/>
        </p:nvGrpSpPr>
        <p:grpSpPr>
          <a:xfrm>
            <a:off x="5580112" y="2406609"/>
            <a:ext cx="2350579" cy="1474572"/>
            <a:chOff x="3076516" y="2492334"/>
            <a:chExt cx="2350579" cy="1474572"/>
          </a:xfrm>
        </p:grpSpPr>
        <p:sp>
          <p:nvSpPr>
            <p:cNvPr id="93" name="AutoShape 12"/>
            <p:cNvSpPr>
              <a:spLocks noChangeArrowheads="1"/>
            </p:cNvSpPr>
            <p:nvPr/>
          </p:nvSpPr>
          <p:spPr bwMode="auto">
            <a:xfrm>
              <a:off x="3076516" y="2492334"/>
              <a:ext cx="2350579" cy="1474572"/>
            </a:xfrm>
            <a:prstGeom prst="cloudCallout">
              <a:avLst>
                <a:gd name="adj1" fmla="val 71459"/>
                <a:gd name="adj2" fmla="val 35987"/>
              </a:avLst>
            </a:prstGeom>
            <a:noFill/>
            <a:ln w="19050">
              <a:solidFill>
                <a:srgbClr val="0F9BF1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4" name="文本框 10245"/>
            <p:cNvSpPr txBox="1">
              <a:spLocks noChangeArrowheads="1"/>
            </p:cNvSpPr>
            <p:nvPr/>
          </p:nvSpPr>
          <p:spPr bwMode="auto">
            <a:xfrm>
              <a:off x="3220532" y="2663589"/>
              <a:ext cx="2062098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把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个蘑菇平均分成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份，每份是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……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3" name="组合 29"/>
          <p:cNvGrpSpPr/>
          <p:nvPr/>
        </p:nvGrpSpPr>
        <p:grpSpPr>
          <a:xfrm>
            <a:off x="6869065" y="720240"/>
            <a:ext cx="1925055" cy="1131429"/>
            <a:chOff x="576716" y="820327"/>
            <a:chExt cx="1824232" cy="1449080"/>
          </a:xfrm>
        </p:grpSpPr>
        <p:sp>
          <p:nvSpPr>
            <p:cNvPr id="34" name="AutoShape 12"/>
            <p:cNvSpPr>
              <a:spLocks noChangeArrowheads="1"/>
            </p:cNvSpPr>
            <p:nvPr/>
          </p:nvSpPr>
          <p:spPr bwMode="auto">
            <a:xfrm>
              <a:off x="576716" y="820327"/>
              <a:ext cx="1802996" cy="1449080"/>
            </a:xfrm>
            <a:prstGeom prst="cloudCallout">
              <a:avLst>
                <a:gd name="adj1" fmla="val -66288"/>
                <a:gd name="adj2" fmla="val -25446"/>
              </a:avLst>
            </a:prstGeom>
            <a:noFill/>
            <a:ln w="19050">
              <a:solidFill>
                <a:srgbClr val="FFC0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文本框 10245"/>
            <p:cNvSpPr txBox="1">
              <a:spLocks noChangeArrowheads="1"/>
            </p:cNvSpPr>
            <p:nvPr/>
          </p:nvSpPr>
          <p:spPr bwMode="auto">
            <a:xfrm>
              <a:off x="655914" y="886042"/>
              <a:ext cx="1745034" cy="954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一共采了</a:t>
              </a:r>
              <a:r>
                <a:rPr lang="en-US" altLang="zh-CN" sz="2800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6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个蘑菇。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611560" y="454663"/>
            <a:ext cx="309634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摆一摆，说一说。</a:t>
            </a:r>
            <a:r>
              <a:rPr lang="en-US" altLang="zh-CN" sz="32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8831" y="1410621"/>
            <a:ext cx="437195" cy="43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组合 33"/>
          <p:cNvGrpSpPr/>
          <p:nvPr/>
        </p:nvGrpSpPr>
        <p:grpSpPr>
          <a:xfrm>
            <a:off x="772005" y="1275606"/>
            <a:ext cx="6705746" cy="809560"/>
            <a:chOff x="926594" y="1806665"/>
            <a:chExt cx="6705746" cy="809560"/>
          </a:xfrm>
        </p:grpSpPr>
        <p:sp>
          <p:nvSpPr>
            <p:cNvPr id="36" name="文本框 10245"/>
            <p:cNvSpPr txBox="1">
              <a:spLocks noChangeArrowheads="1"/>
            </p:cNvSpPr>
            <p:nvPr/>
          </p:nvSpPr>
          <p:spPr bwMode="auto">
            <a:xfrm>
              <a:off x="926594" y="1806665"/>
              <a:ext cx="6705746" cy="5597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(1)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摆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   ，拿出它们的    。拿出多少个？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617005" y="1806665"/>
              <a:ext cx="405045" cy="809560"/>
              <a:chOff x="4797025" y="2633185"/>
              <a:chExt cx="405045" cy="80956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797025" y="263318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4837547" y="3037965"/>
                <a:ext cx="3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4797025" y="298108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755576" y="2713146"/>
            <a:ext cx="6705746" cy="809560"/>
            <a:chOff x="910165" y="3244205"/>
            <a:chExt cx="6705746" cy="809560"/>
          </a:xfrm>
        </p:grpSpPr>
        <p:grpSp>
          <p:nvGrpSpPr>
            <p:cNvPr id="53" name="组合 52"/>
            <p:cNvGrpSpPr/>
            <p:nvPr/>
          </p:nvGrpSpPr>
          <p:grpSpPr>
            <a:xfrm>
              <a:off x="910165" y="3244205"/>
              <a:ext cx="6705746" cy="809560"/>
              <a:chOff x="865159" y="1806665"/>
              <a:chExt cx="6705746" cy="809560"/>
            </a:xfrm>
          </p:grpSpPr>
          <p:sp>
            <p:nvSpPr>
              <p:cNvPr id="62" name="文本框 10245"/>
              <p:cNvSpPr txBox="1">
                <a:spLocks noChangeArrowheads="1"/>
              </p:cNvSpPr>
              <p:nvPr/>
            </p:nvSpPr>
            <p:spPr bwMode="auto">
              <a:xfrm>
                <a:off x="865159" y="1806665"/>
                <a:ext cx="6705746" cy="5597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(2)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摆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 ，拿出它们的    。拿出多少个？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pSp>
            <p:nvGrpSpPr>
              <p:cNvPr id="63" name="组合 22"/>
              <p:cNvGrpSpPr/>
              <p:nvPr/>
            </p:nvGrpSpPr>
            <p:grpSpPr>
              <a:xfrm>
                <a:off x="4717495" y="1806665"/>
                <a:ext cx="414570" cy="809560"/>
                <a:chOff x="4897515" y="2633185"/>
                <a:chExt cx="414570" cy="809560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4897515" y="2633185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cxnSp>
              <p:nvCxnSpPr>
                <p:cNvPr id="65" name="直接连接符 64"/>
                <p:cNvCxnSpPr/>
                <p:nvPr/>
              </p:nvCxnSpPr>
              <p:spPr>
                <a:xfrm>
                  <a:off x="4961372" y="3037965"/>
                  <a:ext cx="32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4907040" y="2981080"/>
                  <a:ext cx="40504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2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</p:grpSp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66290" y="3398270"/>
              <a:ext cx="458029" cy="44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5317511" y="2130701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8÷2 = 4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97531" y="3435846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10÷2 = 5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12066" y="2085696"/>
            <a:ext cx="3645405" cy="61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7031" y="3390842"/>
            <a:ext cx="4642853" cy="75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53" name="文本框 10245"/>
          <p:cNvSpPr txBox="1">
            <a:spLocks noChangeArrowheads="1"/>
          </p:cNvSpPr>
          <p:nvPr/>
        </p:nvSpPr>
        <p:spPr bwMode="auto">
          <a:xfrm>
            <a:off x="775890" y="483518"/>
            <a:ext cx="49482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先分一分，再填写算式。</a:t>
            </a:r>
            <a:endParaRPr lang="zh-CN" altLang="en-US" sz="32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4259" y="1203598"/>
            <a:ext cx="7202106" cy="310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组合 54"/>
          <p:cNvGrpSpPr/>
          <p:nvPr/>
        </p:nvGrpSpPr>
        <p:grpSpPr>
          <a:xfrm>
            <a:off x="1090709" y="1316943"/>
            <a:ext cx="3870430" cy="809560"/>
            <a:chOff x="1466655" y="501520"/>
            <a:chExt cx="3870430" cy="809560"/>
          </a:xfrm>
        </p:grpSpPr>
        <p:sp>
          <p:nvSpPr>
            <p:cNvPr id="56" name="文本框 10245"/>
            <p:cNvSpPr txBox="1">
              <a:spLocks noChangeArrowheads="1"/>
            </p:cNvSpPr>
            <p:nvPr/>
          </p:nvSpPr>
          <p:spPr bwMode="auto">
            <a:xfrm>
              <a:off x="1466655" y="546525"/>
              <a:ext cx="3870430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下面草莓的    是多少个？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7" name="组合 22"/>
            <p:cNvGrpSpPr/>
            <p:nvPr/>
          </p:nvGrpSpPr>
          <p:grpSpPr>
            <a:xfrm>
              <a:off x="3086835" y="501520"/>
              <a:ext cx="405045" cy="809560"/>
              <a:chOff x="4797025" y="2633185"/>
              <a:chExt cx="405045" cy="80956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4797025" y="263318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>
                <a:off x="4837547" y="3037965"/>
                <a:ext cx="3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4797025" y="298108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517994" y="1310038"/>
            <a:ext cx="3870430" cy="809560"/>
            <a:chOff x="1466655" y="501520"/>
            <a:chExt cx="3870430" cy="809560"/>
          </a:xfrm>
        </p:grpSpPr>
        <p:sp>
          <p:nvSpPr>
            <p:cNvPr id="62" name="文本框 10245"/>
            <p:cNvSpPr txBox="1">
              <a:spLocks noChangeArrowheads="1"/>
            </p:cNvSpPr>
            <p:nvPr/>
          </p:nvSpPr>
          <p:spPr bwMode="auto">
            <a:xfrm>
              <a:off x="1466655" y="546525"/>
              <a:ext cx="3870430" cy="600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下面草莓的    是多少个？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63" name="组合 22"/>
            <p:cNvGrpSpPr/>
            <p:nvPr/>
          </p:nvGrpSpPr>
          <p:grpSpPr>
            <a:xfrm>
              <a:off x="3086835" y="501520"/>
              <a:ext cx="405045" cy="809560"/>
              <a:chOff x="4797025" y="2633185"/>
              <a:chExt cx="405045" cy="809560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4797025" y="2633185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4837547" y="3037965"/>
                <a:ext cx="324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/>
              <p:cNvSpPr txBox="1"/>
              <p:nvPr/>
            </p:nvSpPr>
            <p:spPr>
              <a:xfrm>
                <a:off x="4797025" y="2981080"/>
                <a:ext cx="4050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2398474" y="2141798"/>
            <a:ext cx="791040" cy="1357055"/>
            <a:chOff x="2340800" y="2789870"/>
            <a:chExt cx="791040" cy="1357055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2340800" y="2796775"/>
              <a:ext cx="0" cy="13501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131840" y="2789870"/>
              <a:ext cx="0" cy="13501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1326924" y="3541238"/>
            <a:ext cx="2864846" cy="528350"/>
            <a:chOff x="1269250" y="4189310"/>
            <a:chExt cx="2864846" cy="528350"/>
          </a:xfrm>
        </p:grpSpPr>
        <p:sp>
          <p:nvSpPr>
            <p:cNvPr id="71" name="TextBox 70"/>
            <p:cNvSpPr txBox="1"/>
            <p:nvPr/>
          </p:nvSpPr>
          <p:spPr>
            <a:xfrm>
              <a:off x="2203165" y="423693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flipH="1">
              <a:off x="1269250" y="4236935"/>
              <a:ext cx="900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61810" y="4234315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4" name="文本框 10245"/>
            <p:cNvSpPr txBox="1">
              <a:spLocks noChangeArrowheads="1"/>
            </p:cNvSpPr>
            <p:nvPr/>
          </p:nvSpPr>
          <p:spPr bwMode="auto">
            <a:xfrm>
              <a:off x="3504025" y="4189310"/>
              <a:ext cx="630071" cy="5283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2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83739" y="2148703"/>
            <a:ext cx="2700300" cy="1350150"/>
            <a:chOff x="4726065" y="2796775"/>
            <a:chExt cx="2700300" cy="135015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6102170" y="2796775"/>
              <a:ext cx="0" cy="13501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4726065" y="3471850"/>
              <a:ext cx="27003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组合 77"/>
          <p:cNvGrpSpPr/>
          <p:nvPr/>
        </p:nvGrpSpPr>
        <p:grpSpPr>
          <a:xfrm>
            <a:off x="4661579" y="3550763"/>
            <a:ext cx="2864846" cy="528350"/>
            <a:chOff x="4603905" y="4198835"/>
            <a:chExt cx="2864846" cy="528350"/>
          </a:xfrm>
        </p:grpSpPr>
        <p:sp>
          <p:nvSpPr>
            <p:cNvPr id="79" name="TextBox 78"/>
            <p:cNvSpPr txBox="1"/>
            <p:nvPr/>
          </p:nvSpPr>
          <p:spPr>
            <a:xfrm>
              <a:off x="5537820" y="4246460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flipH="1">
              <a:off x="4603905" y="4246460"/>
              <a:ext cx="900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196465" y="4243840"/>
              <a:ext cx="405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2" name="文本框 10245"/>
            <p:cNvSpPr txBox="1">
              <a:spLocks noChangeArrowheads="1"/>
            </p:cNvSpPr>
            <p:nvPr/>
          </p:nvSpPr>
          <p:spPr bwMode="auto">
            <a:xfrm>
              <a:off x="6838680" y="4198835"/>
              <a:ext cx="630071" cy="5283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200" b="1" spc="11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endPara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5" name="图片 4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71" name="文本框 10245"/>
          <p:cNvSpPr txBox="1">
            <a:spLocks noChangeArrowheads="1"/>
          </p:cNvSpPr>
          <p:nvPr/>
        </p:nvSpPr>
        <p:spPr bwMode="auto">
          <a:xfrm>
            <a:off x="582011" y="535117"/>
            <a:ext cx="69423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每页可以写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个大字，他们各写了多少个？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9602" y="1058337"/>
            <a:ext cx="4993695" cy="195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组合 72"/>
          <p:cNvGrpSpPr/>
          <p:nvPr/>
        </p:nvGrpSpPr>
        <p:grpSpPr>
          <a:xfrm>
            <a:off x="2051720" y="1131590"/>
            <a:ext cx="1602178" cy="1064738"/>
            <a:chOff x="2276745" y="1671650"/>
            <a:chExt cx="1458162" cy="1064738"/>
          </a:xfrm>
          <a:noFill/>
        </p:grpSpPr>
        <p:grpSp>
          <p:nvGrpSpPr>
            <p:cNvPr id="74" name="组合 73"/>
            <p:cNvGrpSpPr/>
            <p:nvPr/>
          </p:nvGrpSpPr>
          <p:grpSpPr>
            <a:xfrm>
              <a:off x="2276745" y="1671650"/>
              <a:ext cx="1458162" cy="1015663"/>
              <a:chOff x="5607115" y="2931790"/>
              <a:chExt cx="1458162" cy="1015663"/>
            </a:xfrm>
            <a:grpFill/>
          </p:grpSpPr>
          <p:sp>
            <p:nvSpPr>
              <p:cNvPr id="79" name="AutoShape 12"/>
              <p:cNvSpPr>
                <a:spLocks noChangeArrowheads="1"/>
              </p:cNvSpPr>
              <p:nvPr/>
            </p:nvSpPr>
            <p:spPr bwMode="auto">
              <a:xfrm>
                <a:off x="5652120" y="2934411"/>
                <a:ext cx="1260139" cy="990110"/>
              </a:xfrm>
              <a:prstGeom prst="wedgeRoundRectCallout">
                <a:avLst>
                  <a:gd name="adj1" fmla="val -68417"/>
                  <a:gd name="adj2" fmla="val -16044"/>
                  <a:gd name="adj3" fmla="val 16667"/>
                </a:avLst>
              </a:prstGeom>
              <a:grpFill/>
              <a:ln w="19050">
                <a:solidFill>
                  <a:srgbClr val="F187A5"/>
                </a:solidFill>
                <a:miter lim="800000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0" name="文本框 10245"/>
              <p:cNvSpPr txBox="1">
                <a:spLocks noChangeArrowheads="1"/>
              </p:cNvSpPr>
              <p:nvPr/>
            </p:nvSpPr>
            <p:spPr bwMode="auto">
              <a:xfrm>
                <a:off x="5607115" y="2931790"/>
                <a:ext cx="1458162" cy="10156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我写了一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页的   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2871115" y="2017469"/>
              <a:ext cx="416877" cy="718919"/>
              <a:chOff x="1700986" y="3048299"/>
              <a:chExt cx="416877" cy="718919"/>
            </a:xfrm>
            <a:grpFill/>
          </p:grpSpPr>
          <p:sp>
            <p:nvSpPr>
              <p:cNvPr id="76" name="TextBox 75"/>
              <p:cNvSpPr txBox="1"/>
              <p:nvPr/>
            </p:nvSpPr>
            <p:spPr>
              <a:xfrm>
                <a:off x="1700986" y="3048299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712818" y="3336331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1778353" y="3400273"/>
                <a:ext cx="288032" cy="6905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5983296" y="1157117"/>
            <a:ext cx="2333119" cy="1154363"/>
            <a:chOff x="6147175" y="1806665"/>
            <a:chExt cx="2072090" cy="1015663"/>
          </a:xfrm>
          <a:noFill/>
        </p:grpSpPr>
        <p:sp>
          <p:nvSpPr>
            <p:cNvPr id="82" name="AutoShape 12"/>
            <p:cNvSpPr>
              <a:spLocks noChangeArrowheads="1"/>
            </p:cNvSpPr>
            <p:nvPr/>
          </p:nvSpPr>
          <p:spPr bwMode="auto">
            <a:xfrm>
              <a:off x="6192180" y="1809285"/>
              <a:ext cx="1260139" cy="942485"/>
            </a:xfrm>
            <a:prstGeom prst="wedgeRoundRectCallout">
              <a:avLst>
                <a:gd name="adj1" fmla="val -68417"/>
                <a:gd name="adj2" fmla="val 19678"/>
                <a:gd name="adj3" fmla="val 16667"/>
              </a:avLst>
            </a:prstGeom>
            <a:grpFill/>
            <a:ln w="19050">
              <a:solidFill>
                <a:srgbClr val="00B05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3" name="文本框 10245"/>
            <p:cNvSpPr txBox="1">
              <a:spLocks noChangeArrowheads="1"/>
            </p:cNvSpPr>
            <p:nvPr/>
          </p:nvSpPr>
          <p:spPr bwMode="auto">
            <a:xfrm>
              <a:off x="6147175" y="1806665"/>
              <a:ext cx="2072090" cy="1015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我写了一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页的    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6812327" y="2050234"/>
              <a:ext cx="405045" cy="735062"/>
              <a:chOff x="1771768" y="2946049"/>
              <a:chExt cx="405045" cy="735062"/>
            </a:xfrm>
            <a:grpFill/>
          </p:grpSpPr>
          <p:sp>
            <p:nvSpPr>
              <p:cNvPr id="85" name="TextBox 84"/>
              <p:cNvSpPr txBox="1"/>
              <p:nvPr/>
            </p:nvSpPr>
            <p:spPr>
              <a:xfrm>
                <a:off x="1771768" y="2946049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771768" y="3250224"/>
                <a:ext cx="405045" cy="43088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2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7" name="直接连接符 86"/>
              <p:cNvCxnSpPr/>
              <p:nvPr/>
            </p:nvCxnSpPr>
            <p:spPr>
              <a:xfrm>
                <a:off x="1835720" y="3301355"/>
                <a:ext cx="255806" cy="945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文本框 10245"/>
          <p:cNvSpPr txBox="1">
            <a:spLocks noChangeArrowheads="1"/>
          </p:cNvSpPr>
          <p:nvPr/>
        </p:nvSpPr>
        <p:spPr bwMode="auto">
          <a:xfrm>
            <a:off x="1943708" y="2403440"/>
            <a:ext cx="900100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小明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文本框 10245"/>
          <p:cNvSpPr txBox="1">
            <a:spLocks noChangeArrowheads="1"/>
          </p:cNvSpPr>
          <p:nvPr/>
        </p:nvSpPr>
        <p:spPr bwMode="auto">
          <a:xfrm>
            <a:off x="5832140" y="2427734"/>
            <a:ext cx="900100" cy="52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小红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59632" y="3303975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16÷2 = 8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61967" y="3291830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16÷4= 4</a:t>
            </a:r>
            <a:r>
              <a:rPr lang="zh-CN" altLang="en-US" sz="2400" b="1" spc="11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92" name="文本框 10245"/>
          <p:cNvSpPr txBox="1">
            <a:spLocks noChangeArrowheads="1"/>
          </p:cNvSpPr>
          <p:nvPr/>
        </p:nvSpPr>
        <p:spPr bwMode="auto">
          <a:xfrm>
            <a:off x="1214627" y="3709020"/>
            <a:ext cx="306034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答：小明写了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文本框 10245"/>
          <p:cNvSpPr txBox="1">
            <a:spLocks noChangeArrowheads="1"/>
          </p:cNvSpPr>
          <p:nvPr/>
        </p:nvSpPr>
        <p:spPr bwMode="auto">
          <a:xfrm>
            <a:off x="4995047" y="3692590"/>
            <a:ext cx="306034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答：小红写了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全屏显示(16:9)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2023-01-16T17:21:13Z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6212A126D8934A02A9A96F1F5EEFA7DC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